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84" r:id="rId2"/>
    <p:sldId id="361" r:id="rId3"/>
    <p:sldId id="362" r:id="rId4"/>
    <p:sldId id="287" r:id="rId5"/>
    <p:sldId id="288" r:id="rId6"/>
    <p:sldId id="289" r:id="rId7"/>
    <p:sldId id="363" r:id="rId8"/>
    <p:sldId id="290" r:id="rId9"/>
    <p:sldId id="394" r:id="rId10"/>
    <p:sldId id="395" r:id="rId11"/>
    <p:sldId id="291"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Lst>
  <p:sldSz cx="12192000" cy="6858000"/>
  <p:notesSz cx="6858000" cy="9144000"/>
  <p:embeddedFontLst>
    <p:embeddedFont>
      <p:font typeface="SimSun" panose="02010600030101010101" pitchFamily="2" charset="-122"/>
      <p:regular r:id="rId35"/>
    </p:embeddedFont>
    <p:embeddedFont>
      <p:font typeface="Segoe UI" panose="020B0502040204020203"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VnTime" panose="020B7200000000000000" pitchFamily="34" charset="0"/>
      <p:regular r:id="rId46"/>
      <p:bold r:id="rId47"/>
      <p:italic r:id="rId48"/>
      <p:boldItalic r:id="rId49"/>
    </p:embeddedFont>
    <p:embeddedFont>
      <p:font typeface="MS PGothic" panose="020B0600070205080204" pitchFamily="34" charset="-128"/>
      <p:regular r:id="rId50"/>
    </p:embeddedFont>
    <p:embeddedFont>
      <p:font typeface="SimSun" panose="02010600030101010101" pitchFamily="2" charset="-12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CC00FF"/>
    <a:srgbClr val="00FF00"/>
    <a:srgbClr val="FF00FF"/>
    <a:srgbClr val="CCFF99"/>
    <a:srgbClr val="FFFFFF"/>
    <a:srgbClr val="8D410D"/>
    <a:srgbClr val="96571E"/>
    <a:srgbClr val="60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71" d="100"/>
          <a:sy n="71" d="100"/>
        </p:scale>
        <p:origin x="924" y="42"/>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7298EC3-4AA2-4D3D-BF80-C8C583239769}"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A76CAC97-33C0-46B9-8E3B-08C7849A158F}" type="pres">
      <dgm:prSet presAssocID="{57298EC3-4AA2-4D3D-BF80-C8C583239769}" presName="linearFlow" presStyleCnt="0">
        <dgm:presLayoutVars>
          <dgm:dir/>
          <dgm:animLvl val="lvl"/>
          <dgm:resizeHandles val="exact"/>
        </dgm:presLayoutVars>
      </dgm:prSet>
      <dgm:spPr/>
      <dgm:t>
        <a:bodyPr/>
        <a:lstStyle/>
        <a:p>
          <a:endParaRPr lang="en-US"/>
        </a:p>
      </dgm:t>
    </dgm:pt>
  </dgm:ptLst>
  <dgm:cxnLst>
    <dgm:cxn modelId="{E03214F0-75EC-4580-833A-0F49B6D164B5}" type="presOf" srcId="{57298EC3-4AA2-4D3D-BF80-C8C583239769}" destId="{A76CAC97-33C0-46B9-8E3B-08C7849A158F}"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0" lang="vi-VN" sz="1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Arial" panose="020B0604020202020204" pitchFamily="34" charset="0"/>
              </a:rPr>
              <a:t>Cần bằng tự nhiên giữa sinh vật và môi trường thực chất là cần bằng tự nhiên ở cấp độ hệ sinh thái, mà bản chất là quan hệ giũa quần xã sinh vật và môi trường. </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cs typeface="+mn-cs"/>
              </a:r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vi-VN"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25/11/2024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25/11/2024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25/11/2024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25/11/2024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29.png"/><Relationship Id="rId9" Type="http://schemas.openxmlformats.org/officeDocument/2006/relationships/image" Target="../media/image7.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9" name="文本框 28"/>
          <p:cNvSpPr txBox="1"/>
          <p:nvPr/>
        </p:nvSpPr>
        <p:spPr>
          <a:xfrm>
            <a:off x="1586454" y="2636267"/>
            <a:ext cx="9592628" cy="829945"/>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altLang="vi-VN" sz="4800" b="1" dirty="0">
                <a:solidFill>
                  <a:srgbClr val="002060"/>
                </a:solidFill>
                <a:latin typeface="Yeseva One" panose="00000500000000000000" charset="0"/>
                <a:ea typeface="Yeseva One" panose="00000500000000000000" charset="0"/>
                <a:sym typeface="Yeseva One" panose="00000500000000000000" charset="0"/>
              </a:rPr>
              <a:t>11</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altLang="vi-VN" sz="4800" b="1" dirty="0">
                <a:solidFill>
                  <a:srgbClr val="002060"/>
                </a:solidFill>
                <a:latin typeface="Yeseva One" panose="00000500000000000000" charset="0"/>
                <a:ea typeface="Yeseva One" panose="00000500000000000000" charset="0"/>
                <a:sym typeface="Yeseva One" panose="00000500000000000000" charset="0"/>
              </a:rPr>
              <a:t>MUỐI</a:t>
            </a: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5" y="-2311179"/>
            <a:ext cx="609600" cy="609600"/>
          </a:xfrm>
          <a:prstGeom prst="rect">
            <a:avLst/>
          </a:prstGeom>
        </p:spPr>
      </p:pic>
      <p:sp>
        <p:nvSpPr>
          <p:cNvPr id="2" name="文本框 28"/>
          <p:cNvSpPr txBox="1"/>
          <p:nvPr/>
        </p:nvSpPr>
        <p:spPr>
          <a:xfrm>
            <a:off x="1713454" y="3372867"/>
            <a:ext cx="9592628" cy="829945"/>
          </a:xfrm>
          <a:prstGeom prst="rect">
            <a:avLst/>
          </a:prstGeom>
          <a:noFill/>
        </p:spPr>
        <p:txBody>
          <a:bodyPr wrap="square" rtlCol="0">
            <a:spAutoFit/>
          </a:bodyPr>
          <a:lstStyle/>
          <a:p>
            <a:pPr algn="ctr"/>
            <a:r>
              <a:rPr lang="en-US" sz="4800" b="1" dirty="0">
                <a:solidFill>
                  <a:srgbClr val="00206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(6 tiết)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0" name="Text Box 99"/>
          <p:cNvSpPr txBox="1"/>
          <p:nvPr/>
        </p:nvSpPr>
        <p:spPr>
          <a:xfrm>
            <a:off x="1020445" y="1315085"/>
            <a:ext cx="10810240" cy="3538220"/>
          </a:xfrm>
          <a:prstGeom prst="rect">
            <a:avLst/>
          </a:prstGeom>
          <a:noFill/>
          <a:ln w="9525">
            <a:noFill/>
          </a:ln>
        </p:spPr>
        <p:txBody>
          <a:bodyPr wrap="square">
            <a:spAutoFit/>
          </a:bodyPr>
          <a:lstStyle/>
          <a:p>
            <a:pPr indent="0"/>
            <a:r>
              <a:rPr lang="en-US" sz="2800" b="0">
                <a:latin typeface="Times New Roman" panose="02020603050405020304" pitchFamily="18" charset="0"/>
              </a:rPr>
              <a:t>- Tất cả các muối </a:t>
            </a:r>
            <a:r>
              <a:rPr lang="en-US" sz="2800" b="0">
                <a:latin typeface="Times New Roman" panose="02020603050405020304" pitchFamily="18" charset="0"/>
                <a:cs typeface="Calibri" panose="020F0502020204030204" pitchFamily="34" charset="0"/>
              </a:rPr>
              <a:t>nitrate đều tan</a:t>
            </a:r>
          </a:p>
          <a:p>
            <a:pPr indent="0"/>
            <a:r>
              <a:rPr lang="en-US" sz="2800" b="0">
                <a:latin typeface="Times New Roman" panose="02020603050405020304" pitchFamily="18" charset="0"/>
                <a:cs typeface="Calibri" panose="020F0502020204030204" pitchFamily="34" charset="0"/>
              </a:rPr>
              <a:t>- Các muối </a:t>
            </a:r>
            <a:r>
              <a:rPr lang="en-US" sz="2800" b="0">
                <a:latin typeface="Times New Roman" panose="02020603050405020304" pitchFamily="18" charset="0"/>
              </a:rPr>
              <a:t>chloride đều tan trừ AgCl</a:t>
            </a:r>
          </a:p>
          <a:p>
            <a:pPr indent="0"/>
            <a:r>
              <a:rPr lang="en-US" sz="2800" b="0">
                <a:latin typeface="Times New Roman" panose="02020603050405020304" pitchFamily="18" charset="0"/>
              </a:rPr>
              <a:t>- Trong các muối carbonate thường gặp chỉ có muối carbonate của kim loại kiềm (như Na</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r>
              <a:rPr lang="en-US" sz="2800" b="0">
                <a:latin typeface="Times New Roman" panose="02020603050405020304" pitchFamily="18" charset="0"/>
              </a:rPr>
              <a:t>, K</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r>
              <a:rPr lang="en-US" sz="2800" b="0">
                <a:latin typeface="Times New Roman" panose="02020603050405020304" pitchFamily="18" charset="0"/>
              </a:rPr>
              <a:t>) và muối </a:t>
            </a:r>
            <a:r>
              <a:rPr lang="en-US" sz="2800" b="0">
                <a:latin typeface="Times New Roman" panose="02020603050405020304" pitchFamily="18" charset="0"/>
                <a:cs typeface="Calibri" panose="020F0502020204030204" pitchFamily="34" charset="0"/>
              </a:rPr>
              <a:t>ammonium </a:t>
            </a:r>
            <a:r>
              <a:rPr lang="en-US" sz="2800" b="0">
                <a:latin typeface="Times New Roman" panose="02020603050405020304" pitchFamily="18" charset="0"/>
              </a:rPr>
              <a:t>carbonate (</a:t>
            </a:r>
            <a:r>
              <a:rPr lang="en-US" sz="2800" b="0">
                <a:latin typeface="Times New Roman" panose="02020603050405020304" pitchFamily="18" charset="0"/>
                <a:cs typeface="Calibri" panose="020F0502020204030204" pitchFamily="34" charset="0"/>
              </a:rPr>
              <a:t>NH</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a:t>
            </a:r>
            <a:r>
              <a:rPr lang="en-US" sz="2800" b="0" baseline="-25000">
                <a:latin typeface="Times New Roman" panose="02020603050405020304" pitchFamily="18" charset="0"/>
                <a:cs typeface="Calibri" panose="020F0502020204030204" pitchFamily="34" charset="0"/>
              </a:rPr>
              <a:t>2</a:t>
            </a:r>
            <a:r>
              <a:rPr lang="en-US" sz="2800" b="0">
                <a:latin typeface="Times New Roman" panose="02020603050405020304" pitchFamily="18" charset="0"/>
                <a:cs typeface="Calibri" panose="020F0502020204030204" pitchFamily="34" charset="0"/>
              </a:rPr>
              <a:t>CO</a:t>
            </a:r>
            <a:r>
              <a:rPr lang="en-US" sz="2800" b="0" baseline="-25000">
                <a:latin typeface="Times New Roman" panose="02020603050405020304" pitchFamily="18" charset="0"/>
                <a:cs typeface="Calibri" panose="020F0502020204030204" pitchFamily="34" charset="0"/>
              </a:rPr>
              <a:t>3</a:t>
            </a:r>
            <a:r>
              <a:rPr lang="en-US" sz="2800" b="0">
                <a:latin typeface="Times New Roman" panose="02020603050405020304" pitchFamily="18" charset="0"/>
                <a:cs typeface="Calibri" panose="020F0502020204030204" pitchFamily="34" charset="0"/>
              </a:rPr>
              <a:t> tan trong nước.</a:t>
            </a:r>
          </a:p>
          <a:p>
            <a:pPr indent="0"/>
            <a:r>
              <a:rPr lang="en-US" sz="2800" b="0">
                <a:latin typeface="Times New Roman" panose="02020603050405020304" pitchFamily="18" charset="0"/>
                <a:cs typeface="Calibri" panose="020F0502020204030204" pitchFamily="34" charset="0"/>
              </a:rPr>
              <a:t>- Tất cả cá muối K, Na, Li, ammonium đều tan.</a:t>
            </a:r>
          </a:p>
          <a:p>
            <a:pPr indent="0"/>
            <a:r>
              <a:rPr lang="en-US" sz="2800" b="0">
                <a:latin typeface="Times New Roman" panose="02020603050405020304" pitchFamily="18" charset="0"/>
                <a:cs typeface="Calibri" panose="020F0502020204030204" pitchFamily="34" charset="0"/>
              </a:rPr>
              <a:t>Hầu hết các muối sulfate đều tan, trừ BaSO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không tan, CaSO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và PbSO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ít tan</a:t>
            </a:r>
            <a:endParaRPr lang="en-US" sz="2800"/>
          </a:p>
        </p:txBody>
      </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84"/>
            <a:ext cx="2959931" cy="965371"/>
          </a:xfrm>
          <a:prstGeom prst="rect">
            <a:avLst/>
          </a:prstGeom>
        </p:spPr>
      </p:pic>
      <p:pic>
        <p:nvPicPr>
          <p:cNvPr id="42"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4399915" y="5368290"/>
            <a:ext cx="7381240" cy="1489710"/>
          </a:xfrm>
          <a:prstGeom prst="rect">
            <a:avLst/>
          </a:prstGeom>
        </p:spPr>
      </p:pic>
      <p:pic>
        <p:nvPicPr>
          <p:cNvPr id="2"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5523230"/>
            <a:ext cx="4217670" cy="123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1"/>
          <p:cNvSpPr txBox="1"/>
          <p:nvPr/>
        </p:nvSpPr>
        <p:spPr>
          <a:xfrm>
            <a:off x="1331595" y="74930"/>
            <a:ext cx="5975350" cy="583565"/>
          </a:xfrm>
          <a:prstGeom prst="rect">
            <a:avLst/>
          </a:prstGeom>
          <a:noFill/>
        </p:spPr>
        <p:txBody>
          <a:bodyPr wrap="square" rtlCol="0">
            <a:spAutoFit/>
          </a:bodyPr>
          <a:lstStyle/>
          <a:p>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II</a:t>
            </a:r>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Tính </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chất hóa học</a:t>
            </a:r>
            <a:r>
              <a:rPr lang="vi-VN" altLang="zh-CN" sz="2800" b="1" dirty="0">
                <a:solidFill>
                  <a:srgbClr val="002060"/>
                </a:solidFill>
                <a:ea typeface="Yeseva One" panose="00000500000000000000" charset="0"/>
                <a:sym typeface="Yeseva One" panose="00000500000000000000" charset="0"/>
              </a:rPr>
              <a:t> </a:t>
            </a:r>
            <a:endParaRPr lang="zh-CN" altLang="en-US" sz="2800" b="1" dirty="0">
              <a:solidFill>
                <a:srgbClr val="002060"/>
              </a:solidFill>
              <a:ea typeface="Yeseva One" panose="00000500000000000000" charset="0"/>
              <a:sym typeface="Yeseva One" panose="00000500000000000000" charset="0"/>
            </a:endParaRPr>
          </a:p>
        </p:txBody>
      </p:sp>
      <p:sp>
        <p:nvSpPr>
          <p:cNvPr id="100" name="Text Box 99"/>
          <p:cNvSpPr txBox="1"/>
          <p:nvPr/>
        </p:nvSpPr>
        <p:spPr>
          <a:xfrm>
            <a:off x="878205" y="829945"/>
            <a:ext cx="1012126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Các nhóm cùng tìm hiểu các </a:t>
            </a:r>
            <a:r>
              <a:rPr lang="en-US" sz="2400" b="1">
                <a:latin typeface="Times New Roman" panose="02020603050405020304" pitchFamily="18" charset="0"/>
                <a:ea typeface="SimSun" panose="02010600030101010101" pitchFamily="2" charset="-122"/>
              </a:rPr>
              <a:t>Trạm kiến thức</a:t>
            </a:r>
            <a:r>
              <a:rPr lang="en-US" sz="2400" b="0">
                <a:latin typeface="Times New Roman" panose="02020603050405020304" pitchFamily="18" charset="0"/>
                <a:ea typeface="SimSun" panose="02010600030101010101" pitchFamily="2" charset="-122"/>
              </a:rPr>
              <a:t> và hoàn thành phiếu học tập</a:t>
            </a:r>
            <a:endParaRPr lang="en-US" sz="2400"/>
          </a:p>
        </p:txBody>
      </p:sp>
      <p:sp>
        <p:nvSpPr>
          <p:cNvPr id="6" name="Text Box 5"/>
          <p:cNvSpPr txBox="1"/>
          <p:nvPr/>
        </p:nvSpPr>
        <p:spPr>
          <a:xfrm>
            <a:off x="516890" y="1623695"/>
            <a:ext cx="3681730" cy="4154170"/>
          </a:xfrm>
          <a:prstGeom prst="rect">
            <a:avLst/>
          </a:prstGeom>
          <a:noFill/>
          <a:ln w="9525">
            <a:noFill/>
          </a:ln>
        </p:spPr>
        <p:txBody>
          <a:bodyPr wrap="square">
            <a:spAutoFit/>
          </a:bodyPr>
          <a:lstStyle/>
          <a:p>
            <a:pPr indent="0" algn="l"/>
            <a:r>
              <a:rPr lang="en-US" sz="2400" b="1">
                <a:solidFill>
                  <a:srgbClr val="000000"/>
                </a:solidFill>
                <a:latin typeface="Times New Roman" panose="02020603050405020304" pitchFamily="18" charset="0"/>
                <a:cs typeface="Arial" panose="020B0604020202020204" pitchFamily="34" charset="0"/>
              </a:rPr>
              <a:t>Phiếu học tập số </a:t>
            </a:r>
            <a:endParaRPr lang="en-US" sz="2400" b="0">
              <a:solidFill>
                <a:srgbClr val="000000"/>
              </a:solidFill>
              <a:latin typeface="Times New Roman" panose="02020603050405020304" pitchFamily="18" charset="0"/>
              <a:cs typeface="Arial" panose="020B0604020202020204" pitchFamily="34" charset="0"/>
            </a:endParaRPr>
          </a:p>
          <a:p>
            <a:pPr indent="0" algn="l"/>
            <a:r>
              <a:rPr lang="en-US" sz="2400" b="0">
                <a:solidFill>
                  <a:srgbClr val="000000"/>
                </a:solidFill>
                <a:latin typeface="Times New Roman" panose="02020603050405020304" pitchFamily="18" charset="0"/>
                <a:cs typeface="Arial" panose="020B0604020202020204" pitchFamily="34" charset="0"/>
              </a:rPr>
              <a:t>1.(Trạm 1) Nêu tính chất hóa học của muối?</a:t>
            </a:r>
          </a:p>
          <a:p>
            <a:pPr indent="0" algn="l"/>
            <a:r>
              <a:rPr lang="en-US" sz="2400" b="0">
                <a:solidFill>
                  <a:srgbClr val="000000"/>
                </a:solidFill>
                <a:latin typeface="Times New Roman" panose="02020603050405020304" pitchFamily="18" charset="0"/>
                <a:cs typeface="Arial" panose="020B0604020202020204" pitchFamily="34" charset="0"/>
              </a:rPr>
              <a:t>2.</a:t>
            </a:r>
            <a:r>
              <a:rPr lang="en-US" sz="2400">
                <a:solidFill>
                  <a:srgbClr val="000000"/>
                </a:solidFill>
                <a:latin typeface="Times New Roman" panose="02020603050405020304" pitchFamily="18" charset="0"/>
                <a:cs typeface="Arial" panose="020B0604020202020204" pitchFamily="34" charset="0"/>
                <a:sym typeface="+mn-ea"/>
              </a:rPr>
              <a:t>(Trạm 1)</a:t>
            </a:r>
            <a:r>
              <a:rPr lang="en-US" sz="2400" b="0">
                <a:solidFill>
                  <a:srgbClr val="000000"/>
                </a:solidFill>
                <a:latin typeface="Times New Roman" panose="02020603050405020304" pitchFamily="18" charset="0"/>
                <a:cs typeface="Arial" panose="020B0604020202020204" pitchFamily="34" charset="0"/>
              </a:rPr>
              <a:t> Nêu thí nghiệm thể hiện từng tính chất hóa học của muối?</a:t>
            </a:r>
          </a:p>
          <a:p>
            <a:pPr indent="0" algn="l"/>
            <a:r>
              <a:rPr lang="en-US" sz="2400" b="0">
                <a:solidFill>
                  <a:srgbClr val="000000"/>
                </a:solidFill>
                <a:latin typeface="Times New Roman" panose="02020603050405020304" pitchFamily="18" charset="0"/>
                <a:cs typeface="Arial" panose="020B0604020202020204" pitchFamily="34" charset="0"/>
              </a:rPr>
              <a:t>3.</a:t>
            </a:r>
            <a:r>
              <a:rPr lang="en-US" sz="2400">
                <a:solidFill>
                  <a:srgbClr val="000000"/>
                </a:solidFill>
                <a:latin typeface="Times New Roman" panose="02020603050405020304" pitchFamily="18" charset="0"/>
                <a:cs typeface="Arial" panose="020B0604020202020204" pitchFamily="34" charset="0"/>
                <a:sym typeface="+mn-ea"/>
              </a:rPr>
              <a:t>(Trạm 2)</a:t>
            </a:r>
            <a:r>
              <a:rPr lang="en-US" sz="2400" b="0">
                <a:solidFill>
                  <a:srgbClr val="000000"/>
                </a:solidFill>
                <a:latin typeface="Times New Roman" panose="02020603050405020304" pitchFamily="18" charset="0"/>
                <a:cs typeface="Arial" panose="020B0604020202020204" pitchFamily="34" charset="0"/>
              </a:rPr>
              <a:t> Nêu cách tiến hành thí nghiệm.</a:t>
            </a:r>
          </a:p>
          <a:p>
            <a:pPr indent="0" algn="l"/>
            <a:r>
              <a:rPr lang="en-US" sz="2400" b="0">
                <a:solidFill>
                  <a:srgbClr val="000000"/>
                </a:solidFill>
                <a:latin typeface="Times New Roman" panose="02020603050405020304" pitchFamily="18" charset="0"/>
                <a:cs typeface="Arial" panose="020B0604020202020204" pitchFamily="34" charset="0"/>
              </a:rPr>
              <a:t> 4.</a:t>
            </a:r>
            <a:r>
              <a:rPr lang="en-US" sz="2400">
                <a:solidFill>
                  <a:srgbClr val="000000"/>
                </a:solidFill>
                <a:latin typeface="Times New Roman" panose="02020603050405020304" pitchFamily="18" charset="0"/>
                <a:cs typeface="Arial" panose="020B0604020202020204" pitchFamily="34" charset="0"/>
                <a:sym typeface="+mn-ea"/>
              </a:rPr>
              <a:t>(Trạm 3)</a:t>
            </a:r>
            <a:r>
              <a:rPr lang="en-US" sz="2400" b="0">
                <a:solidFill>
                  <a:srgbClr val="000000"/>
                </a:solidFill>
                <a:latin typeface="Times New Roman" panose="02020603050405020304" pitchFamily="18" charset="0"/>
                <a:cs typeface="Arial" panose="020B0604020202020204" pitchFamily="34" charset="0"/>
              </a:rPr>
              <a:t>Nêu hiện tượng, viết PTHH của từng thí nghiệm? </a:t>
            </a:r>
            <a:endParaRPr lang="en-US" sz="2400"/>
          </a:p>
        </p:txBody>
      </p:sp>
      <p:pic>
        <p:nvPicPr>
          <p:cNvPr id="10" name="Picture 9"/>
          <p:cNvPicPr>
            <a:picLocks noChangeAspect="1"/>
          </p:cNvPicPr>
          <p:nvPr/>
        </p:nvPicPr>
        <p:blipFill>
          <a:blip r:embed="rId3"/>
          <a:stretch>
            <a:fillRect/>
          </a:stretch>
        </p:blipFill>
        <p:spPr>
          <a:xfrm>
            <a:off x="4266565" y="1365250"/>
            <a:ext cx="7872730" cy="5562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plus(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069590" y="98425"/>
            <a:ext cx="5921375" cy="583565"/>
          </a:xfrm>
          <a:prstGeom prst="rect">
            <a:avLst/>
          </a:prstGeom>
          <a:noFill/>
          <a:ln w="9525">
            <a:noFill/>
          </a:ln>
        </p:spPr>
        <p:txBody>
          <a:bodyPr wrap="square">
            <a:spAutoFit/>
          </a:bodyPr>
          <a:lstStyle/>
          <a:p>
            <a:pPr indent="0"/>
            <a:r>
              <a:rPr lang="en-US" sz="3200" b="1">
                <a:latin typeface="Times New Roman" panose="02020603050405020304" pitchFamily="18" charset="0"/>
              </a:rPr>
              <a:t>Kết quả thảo luận của nhóm</a:t>
            </a:r>
          </a:p>
        </p:txBody>
      </p:sp>
      <p:graphicFrame>
        <p:nvGraphicFramePr>
          <p:cNvPr id="2" name="Table 1"/>
          <p:cNvGraphicFramePr/>
          <p:nvPr/>
        </p:nvGraphicFramePr>
        <p:xfrm>
          <a:off x="203200" y="822325"/>
          <a:ext cx="11805920" cy="5581650"/>
        </p:xfrm>
        <a:graphic>
          <a:graphicData uri="http://schemas.openxmlformats.org/drawingml/2006/table">
            <a:tbl>
              <a:tblPr firstRow="1" bandRow="1">
                <a:tableStyleId>{5940675A-B579-460E-94D1-54222C63F5DA}</a:tableStyleId>
              </a:tblPr>
              <a:tblGrid>
                <a:gridCol w="770255">
                  <a:extLst>
                    <a:ext uri="{9D8B030D-6E8A-4147-A177-3AD203B41FA5}">
                      <a16:colId xmlns:a16="http://schemas.microsoft.com/office/drawing/2014/main" val="20000"/>
                    </a:ext>
                  </a:extLst>
                </a:gridCol>
                <a:gridCol w="3383915">
                  <a:extLst>
                    <a:ext uri="{9D8B030D-6E8A-4147-A177-3AD203B41FA5}">
                      <a16:colId xmlns:a16="http://schemas.microsoft.com/office/drawing/2014/main" val="20001"/>
                    </a:ext>
                  </a:extLst>
                </a:gridCol>
                <a:gridCol w="3646805">
                  <a:extLst>
                    <a:ext uri="{9D8B030D-6E8A-4147-A177-3AD203B41FA5}">
                      <a16:colId xmlns:a16="http://schemas.microsoft.com/office/drawing/2014/main" val="20002"/>
                    </a:ext>
                  </a:extLst>
                </a:gridCol>
                <a:gridCol w="4004945">
                  <a:extLst>
                    <a:ext uri="{9D8B030D-6E8A-4147-A177-3AD203B41FA5}">
                      <a16:colId xmlns:a16="http://schemas.microsoft.com/office/drawing/2014/main" val="20003"/>
                    </a:ext>
                  </a:extLst>
                </a:gridCol>
              </a:tblGrid>
              <a:tr h="597535">
                <a:tc>
                  <a:txBody>
                    <a:bodyPr/>
                    <a:lstStyle/>
                    <a:p>
                      <a:pPr indent="0">
                        <a:buNone/>
                      </a:pPr>
                      <a:r>
                        <a:rPr lang="en-US" sz="2400" b="0">
                          <a:latin typeface="Times New Roman" panose="02020603050405020304" pitchFamily="18" charset="0"/>
                          <a:cs typeface="Times New Roman" panose="02020603050405020304" pitchFamily="18" charset="0"/>
                        </a:rPr>
                        <a:t>STT</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Cách tiến hành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Hiện tượng quan sát được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Viết PTHH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6535">
                <a:tc>
                  <a:txBody>
                    <a:bodyPr/>
                    <a:lstStyle/>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Nhúng đinh Fe trong dung dịch CuSO</a:t>
                      </a:r>
                      <a:r>
                        <a:rPr lang="en-US" sz="2400" b="0" baseline="-2500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7440">
                <a:tc>
                  <a:txBody>
                    <a:bodyPr/>
                    <a:lstStyle/>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vào ống nghiệm có chứa 1ml dd BaCl</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7440">
                <a:tc>
                  <a:txBody>
                    <a:bodyPr/>
                    <a:lstStyle/>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CuSO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vào ống nghiệm có chứa 1ml dd 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7125">
                <a:tc>
                  <a:txBody>
                    <a:bodyPr/>
                    <a:lstStyle/>
                    <a:p>
                      <a:pPr indent="0">
                        <a:buNone/>
                      </a:pPr>
                      <a:r>
                        <a:rPr lang="en-US" sz="2400" b="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BaCl</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vào ống nghiệm có chứa 1ml dd Na</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Rectangles 7"/>
          <p:cNvSpPr/>
          <p:nvPr/>
        </p:nvSpPr>
        <p:spPr>
          <a:xfrm>
            <a:off x="4359910" y="1409700"/>
            <a:ext cx="3641090" cy="1501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400">
                <a:solidFill>
                  <a:schemeClr val="tx1"/>
                </a:solidFill>
                <a:latin typeface="Times New Roman" panose="02020603050405020304" pitchFamily="18" charset="0"/>
                <a:cs typeface="Times New Roman" panose="02020603050405020304" pitchFamily="18" charset="0"/>
                <a:sym typeface="+mn-ea"/>
              </a:rPr>
              <a:t>Fe tác dụng với CuSO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 màu xanh dung dịch nhạt dần, có lớp đồng đỏ bám trên đinh sắt. </a:t>
            </a:r>
          </a:p>
        </p:txBody>
      </p:sp>
      <p:sp>
        <p:nvSpPr>
          <p:cNvPr id="11" name="Rectangles 10"/>
          <p:cNvSpPr/>
          <p:nvPr/>
        </p:nvSpPr>
        <p:spPr>
          <a:xfrm>
            <a:off x="8013065" y="1422400"/>
            <a:ext cx="3995420" cy="14878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sym typeface="+mn-ea"/>
              </a:rPr>
              <a:t>Fe + CuSO</a:t>
            </a:r>
            <a:r>
              <a:rPr lang="en-US" sz="2400" baseline="-25000">
                <a:solidFill>
                  <a:schemeClr val="tx1"/>
                </a:solidFill>
                <a:latin typeface="Times New Roman" panose="02020603050405020304" pitchFamily="18" charset="0"/>
                <a:cs typeface="Times New Roman" panose="02020603050405020304" pitchFamily="18" charset="0"/>
                <a:sym typeface="+mn-ea"/>
              </a:rPr>
              <a:t>4         </a:t>
            </a:r>
            <a:r>
              <a:rPr lang="en-US" sz="2400">
                <a:solidFill>
                  <a:schemeClr val="tx1"/>
                </a:solidFill>
                <a:latin typeface="Times New Roman" panose="02020603050405020304" pitchFamily="18" charset="0"/>
                <a:cs typeface="Times New Roman" panose="02020603050405020304" pitchFamily="18" charset="0"/>
                <a:sym typeface="+mn-ea"/>
              </a:rPr>
              <a:t>FeSO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 Cu</a:t>
            </a:r>
          </a:p>
        </p:txBody>
      </p:sp>
      <p:sp>
        <p:nvSpPr>
          <p:cNvPr id="12" name="Rectangles 11"/>
          <p:cNvSpPr/>
          <p:nvPr/>
        </p:nvSpPr>
        <p:spPr>
          <a:xfrm>
            <a:off x="4359910" y="2910840"/>
            <a:ext cx="3631565" cy="1136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a:solidFill>
                  <a:schemeClr val="tx1"/>
                </a:solidFill>
                <a:latin typeface="Times New Roman" panose="02020603050405020304" pitchFamily="18" charset="0"/>
                <a:cs typeface="Times New Roman" panose="02020603050405020304" pitchFamily="18" charset="0"/>
                <a:sym typeface="+mn-ea"/>
              </a:rPr>
              <a:t>BaCl</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tác dụng với H</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và tạo kết tủa trắng.</a:t>
            </a:r>
          </a:p>
        </p:txBody>
      </p:sp>
      <p:sp>
        <p:nvSpPr>
          <p:cNvPr id="14" name="Rectangles 13"/>
          <p:cNvSpPr/>
          <p:nvPr/>
        </p:nvSpPr>
        <p:spPr>
          <a:xfrm>
            <a:off x="7983220" y="2915285"/>
            <a:ext cx="3996055" cy="1171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sym typeface="+mn-ea"/>
              </a:rPr>
              <a:t>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 </a:t>
            </a:r>
            <a:r>
              <a:rPr lang="en-US" sz="2000">
                <a:solidFill>
                  <a:schemeClr val="tx1"/>
                </a:solidFill>
                <a:latin typeface="Times New Roman" panose="02020603050405020304" pitchFamily="18" charset="0"/>
                <a:cs typeface="Times New Roman" panose="02020603050405020304" pitchFamily="18" charset="0"/>
                <a:sym typeface="+mn-ea"/>
              </a:rPr>
              <a:t>+ BaCl</a:t>
            </a:r>
            <a:r>
              <a:rPr lang="en-US" sz="2000" baseline="-25000">
                <a:solidFill>
                  <a:schemeClr val="tx1"/>
                </a:solidFill>
                <a:latin typeface="Times New Roman" panose="02020603050405020304" pitchFamily="18" charset="0"/>
                <a:cs typeface="Times New Roman" panose="02020603050405020304" pitchFamily="18" charset="0"/>
                <a:sym typeface="+mn-ea"/>
              </a:rPr>
              <a:t>2      </a:t>
            </a:r>
            <a:r>
              <a:rPr lang="en-US" sz="2000">
                <a:solidFill>
                  <a:schemeClr val="tx1"/>
                </a:solidFill>
                <a:latin typeface="Times New Roman" panose="02020603050405020304" pitchFamily="18" charset="0"/>
                <a:cs typeface="Times New Roman" panose="02020603050405020304" pitchFamily="18" charset="0"/>
                <a:sym typeface="+mn-ea"/>
              </a:rPr>
              <a:t>BaSO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+ 2HCl </a:t>
            </a:r>
          </a:p>
        </p:txBody>
      </p:sp>
      <p:sp>
        <p:nvSpPr>
          <p:cNvPr id="16" name="Rectangles 15"/>
          <p:cNvSpPr/>
          <p:nvPr/>
        </p:nvSpPr>
        <p:spPr>
          <a:xfrm>
            <a:off x="4359910" y="4067175"/>
            <a:ext cx="3631565" cy="1136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400">
                <a:solidFill>
                  <a:schemeClr val="tx1"/>
                </a:solidFill>
                <a:latin typeface="Times New Roman" panose="02020603050405020304" pitchFamily="18" charset="0"/>
                <a:cs typeface="Times New Roman" panose="02020603050405020304" pitchFamily="18" charset="0"/>
                <a:sym typeface="+mn-ea"/>
              </a:rPr>
              <a:t>CuSO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tác dụng với NaOH tạo kết tủa xanh da trời. PTHH:</a:t>
            </a:r>
          </a:p>
        </p:txBody>
      </p:sp>
      <p:sp>
        <p:nvSpPr>
          <p:cNvPr id="17" name="Rectangles 16"/>
          <p:cNvSpPr/>
          <p:nvPr/>
        </p:nvSpPr>
        <p:spPr>
          <a:xfrm>
            <a:off x="7973060" y="4026535"/>
            <a:ext cx="4006215" cy="11766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000">
                <a:solidFill>
                  <a:schemeClr val="tx1"/>
                </a:solidFill>
                <a:latin typeface="Times New Roman" panose="02020603050405020304" pitchFamily="18" charset="0"/>
                <a:cs typeface="Times New Roman" panose="02020603050405020304" pitchFamily="18" charset="0"/>
                <a:sym typeface="+mn-ea"/>
              </a:rPr>
              <a:t>CuSO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+ 2NaOH   </a:t>
            </a:r>
            <a:r>
              <a:rPr lang="en-US" sz="2000" baseline="-25000">
                <a:solidFill>
                  <a:schemeClr val="tx1"/>
                </a:solidFill>
                <a:latin typeface="Times New Roman" panose="02020603050405020304" pitchFamily="18" charset="0"/>
                <a:cs typeface="Times New Roman" panose="02020603050405020304" pitchFamily="18" charset="0"/>
                <a:sym typeface="+mn-ea"/>
              </a:rPr>
              <a:t>      </a:t>
            </a:r>
            <a:r>
              <a:rPr lang="en-US" sz="2000">
                <a:solidFill>
                  <a:schemeClr val="tx1"/>
                </a:solidFill>
                <a:latin typeface="Times New Roman" panose="02020603050405020304" pitchFamily="18" charset="0"/>
                <a:cs typeface="Times New Roman" panose="02020603050405020304" pitchFamily="18" charset="0"/>
                <a:sym typeface="+mn-ea"/>
              </a:rPr>
              <a:t>    Cu(OH)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 Na</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a:t>
            </a:r>
          </a:p>
        </p:txBody>
      </p:sp>
      <p:sp>
        <p:nvSpPr>
          <p:cNvPr id="19" name="Rectangles 18"/>
          <p:cNvSpPr/>
          <p:nvPr/>
        </p:nvSpPr>
        <p:spPr>
          <a:xfrm>
            <a:off x="4359910" y="5243830"/>
            <a:ext cx="3651885" cy="1156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a:solidFill>
                  <a:schemeClr val="tx1"/>
                </a:solidFill>
                <a:latin typeface="Times New Roman" panose="02020603050405020304" pitchFamily="18" charset="0"/>
                <a:cs typeface="Times New Roman" panose="02020603050405020304" pitchFamily="18" charset="0"/>
                <a:sym typeface="+mn-ea"/>
              </a:rPr>
              <a:t>BaCl</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tác dụng với Na</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tạo kết tủa trắng.</a:t>
            </a:r>
          </a:p>
        </p:txBody>
      </p:sp>
      <p:sp>
        <p:nvSpPr>
          <p:cNvPr id="20" name="Rectangles 19"/>
          <p:cNvSpPr/>
          <p:nvPr/>
        </p:nvSpPr>
        <p:spPr>
          <a:xfrm>
            <a:off x="8063230" y="5284470"/>
            <a:ext cx="3945255" cy="10750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sym typeface="+mn-ea"/>
              </a:rPr>
              <a:t>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 </a:t>
            </a:r>
            <a:r>
              <a:rPr lang="en-US" sz="2000">
                <a:solidFill>
                  <a:schemeClr val="tx1"/>
                </a:solidFill>
                <a:latin typeface="Times New Roman" panose="02020603050405020304" pitchFamily="18" charset="0"/>
                <a:cs typeface="Times New Roman" panose="02020603050405020304" pitchFamily="18" charset="0"/>
                <a:sym typeface="+mn-ea"/>
              </a:rPr>
              <a:t>+ BaCl</a:t>
            </a:r>
            <a:r>
              <a:rPr lang="en-US" sz="2000" baseline="-25000">
                <a:solidFill>
                  <a:schemeClr val="tx1"/>
                </a:solidFill>
                <a:latin typeface="Times New Roman" panose="02020603050405020304" pitchFamily="18" charset="0"/>
                <a:cs typeface="Times New Roman" panose="02020603050405020304" pitchFamily="18" charset="0"/>
                <a:sym typeface="+mn-ea"/>
              </a:rPr>
              <a:t>2      </a:t>
            </a:r>
            <a:r>
              <a:rPr lang="en-US" sz="2000">
                <a:solidFill>
                  <a:schemeClr val="tx1"/>
                </a:solidFill>
                <a:latin typeface="Times New Roman" panose="02020603050405020304" pitchFamily="18" charset="0"/>
                <a:cs typeface="Times New Roman" panose="02020603050405020304" pitchFamily="18" charset="0"/>
                <a:sym typeface="+mn-ea"/>
              </a:rPr>
              <a:t>BaSO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+ 2HCl</a:t>
            </a:r>
          </a:p>
        </p:txBody>
      </p:sp>
      <p:pic>
        <p:nvPicPr>
          <p:cNvPr id="21" name="Picture 20"/>
          <p:cNvPicPr/>
          <p:nvPr/>
        </p:nvPicPr>
        <p:blipFill>
          <a:blip r:embed="rId2"/>
          <a:stretch>
            <a:fillRect/>
          </a:stretch>
        </p:blipFill>
        <p:spPr>
          <a:xfrm>
            <a:off x="9979978" y="5813425"/>
            <a:ext cx="236220" cy="60960"/>
          </a:xfrm>
          <a:prstGeom prst="rect">
            <a:avLst/>
          </a:prstGeom>
          <a:noFill/>
          <a:ln w="9525">
            <a:noFill/>
          </a:ln>
        </p:spPr>
      </p:pic>
      <p:pic>
        <p:nvPicPr>
          <p:cNvPr id="22" name="Picture 21"/>
          <p:cNvPicPr/>
          <p:nvPr/>
        </p:nvPicPr>
        <p:blipFill>
          <a:blip r:embed="rId2"/>
          <a:stretch>
            <a:fillRect/>
          </a:stretch>
        </p:blipFill>
        <p:spPr>
          <a:xfrm>
            <a:off x="10106978" y="4368800"/>
            <a:ext cx="236220" cy="60960"/>
          </a:xfrm>
          <a:prstGeom prst="rect">
            <a:avLst/>
          </a:prstGeom>
          <a:noFill/>
          <a:ln w="9525">
            <a:noFill/>
          </a:ln>
        </p:spPr>
      </p:pic>
      <p:pic>
        <p:nvPicPr>
          <p:cNvPr id="23" name="Picture 22"/>
          <p:cNvPicPr/>
          <p:nvPr/>
        </p:nvPicPr>
        <p:blipFill>
          <a:blip r:embed="rId2"/>
          <a:stretch>
            <a:fillRect/>
          </a:stretch>
        </p:blipFill>
        <p:spPr>
          <a:xfrm>
            <a:off x="9906953" y="3482975"/>
            <a:ext cx="236220" cy="60960"/>
          </a:xfrm>
          <a:prstGeom prst="rect">
            <a:avLst/>
          </a:prstGeom>
          <a:noFill/>
          <a:ln w="9525">
            <a:noFill/>
          </a:ln>
        </p:spPr>
      </p:pic>
      <p:pic>
        <p:nvPicPr>
          <p:cNvPr id="24" name="Picture 23"/>
          <p:cNvPicPr/>
          <p:nvPr/>
        </p:nvPicPr>
        <p:blipFill>
          <a:blip r:embed="rId2"/>
          <a:stretch>
            <a:fillRect/>
          </a:stretch>
        </p:blipFill>
        <p:spPr>
          <a:xfrm>
            <a:off x="9973628" y="2101850"/>
            <a:ext cx="236220" cy="609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4525" y="946150"/>
            <a:ext cx="11146790" cy="1370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 name="Rectangle 1"/>
          <p:cNvSpPr/>
          <p:nvPr/>
        </p:nvSpPr>
        <p:spPr>
          <a:xfrm>
            <a:off x="553085" y="2729230"/>
            <a:ext cx="11396345" cy="1789430"/>
          </a:xfrm>
          <a:prstGeom prst="rect">
            <a:avLst/>
          </a:prstGeom>
        </p:spPr>
        <p:txBody>
          <a:bodyPr wrap="square">
            <a:spAutoFit/>
          </a:bodyPr>
          <a:lstStyle/>
          <a:p>
            <a:pPr algn="just">
              <a:lnSpc>
                <a:spcPct val="115000"/>
              </a:lnSpc>
              <a:spcAft>
                <a:spcPts val="1000"/>
              </a:spcAft>
            </a:pPr>
            <a:r>
              <a:rPr lang="vi-VN" sz="3200" dirty="0" smtClean="0">
                <a:solidFill>
                  <a:schemeClr val="tx1"/>
                </a:solidFill>
                <a:latin typeface="Times New Roman" panose="02020603050405020304" pitchFamily="18" charset="0"/>
                <a:ea typeface="Times New Roman" panose="02020603050405020304" pitchFamily="18" charset="0"/>
              </a:rPr>
              <a:t>Phản ứng trao đổi</a:t>
            </a:r>
            <a:r>
              <a:rPr lang="en-US" altLang="vi-VN" sz="3200" dirty="0" smtClean="0">
                <a:solidFill>
                  <a:schemeClr val="tx1"/>
                </a:solidFill>
                <a:latin typeface="Times New Roman" panose="02020603050405020304" pitchFamily="18" charset="0"/>
                <a:ea typeface="Times New Roman" panose="02020603050405020304" pitchFamily="18" charset="0"/>
              </a:rPr>
              <a:t> l</a:t>
            </a:r>
            <a:r>
              <a:rPr lang="vi-VN" sz="3200" dirty="0" smtClean="0">
                <a:solidFill>
                  <a:schemeClr val="tx1"/>
                </a:solidFill>
                <a:latin typeface="Times New Roman" panose="02020603050405020304" pitchFamily="18" charset="0"/>
                <a:ea typeface="Times New Roman" panose="02020603050405020304" pitchFamily="18" charset="0"/>
              </a:rPr>
              <a:t>à PƯHH trong đó 2 hợp chất tham gia phản ứng trao đổi với nhau những thành phần cấu tạo của chúng để tạo ra những hợp chất mới.</a:t>
            </a:r>
            <a:endParaRPr lang="vi-VN" sz="3200" dirty="0" smtClean="0">
              <a:solidFill>
                <a:schemeClr val="tx1"/>
              </a:solidFill>
              <a:effectLst/>
              <a:latin typeface="Times New Roman" panose="02020603050405020304" pitchFamily="18" charset="0"/>
              <a:ea typeface="Times New Roman" panose="02020603050405020304" pitchFamily="18" charset="0"/>
            </a:endParaRPr>
          </a:p>
        </p:txBody>
      </p:sp>
      <p:sp>
        <p:nvSpPr>
          <p:cNvPr id="100" name="Text Box 99"/>
          <p:cNvSpPr txBox="1"/>
          <p:nvPr/>
        </p:nvSpPr>
        <p:spPr>
          <a:xfrm>
            <a:off x="774065" y="1084580"/>
            <a:ext cx="10955020" cy="1076325"/>
          </a:xfrm>
          <a:prstGeom prst="rect">
            <a:avLst/>
          </a:prstGeom>
          <a:noFill/>
          <a:ln w="9525">
            <a:noFill/>
          </a:ln>
        </p:spPr>
        <p:txBody>
          <a:bodyPr wrap="square">
            <a:spAutoFit/>
          </a:bodyPr>
          <a:lstStyle/>
          <a:p>
            <a:pPr indent="0"/>
            <a:r>
              <a:rPr lang="en-US" sz="3200" b="0">
                <a:latin typeface="Times New Roman" panose="02020603050405020304" pitchFamily="18" charset="0"/>
              </a:rPr>
              <a:t>HS quan sát, </a:t>
            </a:r>
            <a:r>
              <a:rPr lang="en-US" sz="3200">
                <a:solidFill>
                  <a:srgbClr val="000000"/>
                </a:solidFill>
                <a:latin typeface="Times New Roman" panose="02020603050405020304" pitchFamily="18" charset="0"/>
                <a:sym typeface="+mn-ea"/>
              </a:rPr>
              <a:t>phân tích</a:t>
            </a:r>
            <a:r>
              <a:rPr lang="en-US" sz="3200" b="0">
                <a:latin typeface="Times New Roman" panose="02020603050405020304" pitchFamily="18" charset="0"/>
              </a:rPr>
              <a:t> các PTHH ở các thí nghiệm 2,3,4 và rút ra nhận xét: </a:t>
            </a:r>
            <a:r>
              <a:rPr lang="en-US" sz="3200" b="0">
                <a:solidFill>
                  <a:srgbClr val="000000"/>
                </a:solidFill>
                <a:latin typeface="Times New Roman" panose="02020603050405020304" pitchFamily="18" charset="0"/>
              </a:rPr>
              <a:t>PƯ trao đổi là gì?</a:t>
            </a:r>
            <a:endParaRPr lang="en-US" sz="3200"/>
          </a:p>
        </p:txBody>
      </p:sp>
      <p:sp>
        <p:nvSpPr>
          <p:cNvPr id="4" name="Text Box 3"/>
          <p:cNvSpPr txBox="1"/>
          <p:nvPr/>
        </p:nvSpPr>
        <p:spPr>
          <a:xfrm>
            <a:off x="774065" y="4759325"/>
            <a:ext cx="10447655" cy="583565"/>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rPr>
              <a:t>* </a:t>
            </a:r>
            <a:r>
              <a:rPr lang="en-US" sz="3200" b="0" u="sng">
                <a:solidFill>
                  <a:srgbClr val="000000"/>
                </a:solidFill>
                <a:latin typeface="Times New Roman" panose="02020603050405020304" pitchFamily="18" charset="0"/>
              </a:rPr>
              <a:t>Lưu ý:</a:t>
            </a:r>
            <a:r>
              <a:rPr lang="en-US" sz="3200" b="0">
                <a:solidFill>
                  <a:srgbClr val="000000"/>
                </a:solidFill>
                <a:latin typeface="Times New Roman" panose="02020603050405020304" pitchFamily="18" charset="0"/>
              </a:rPr>
              <a:t> Phản ứng trung hoà cũng thuộc phản ứng trao đổi                             </a:t>
            </a:r>
            <a:endParaRPr lang="en-US" sz="3200"/>
          </a:p>
        </p:txBody>
      </p:sp>
      <p:sp>
        <p:nvSpPr>
          <p:cNvPr id="6" name="Text Box 5"/>
          <p:cNvSpPr txBox="1"/>
          <p:nvPr/>
        </p:nvSpPr>
        <p:spPr>
          <a:xfrm>
            <a:off x="2673350" y="5342890"/>
            <a:ext cx="7381875" cy="1076325"/>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rPr>
              <a:t>2NaOH +H</a:t>
            </a:r>
            <a:r>
              <a:rPr lang="en-US" sz="3200" b="0" baseline="-25000">
                <a:solidFill>
                  <a:srgbClr val="000000"/>
                </a:solidFill>
                <a:latin typeface="Times New Roman" panose="02020603050405020304" pitchFamily="18" charset="0"/>
              </a:rPr>
              <a:t>2</a:t>
            </a:r>
            <a:r>
              <a:rPr lang="en-US" sz="3200" b="0">
                <a:solidFill>
                  <a:srgbClr val="000000"/>
                </a:solidFill>
                <a:latin typeface="Times New Roman" panose="02020603050405020304" pitchFamily="18" charset="0"/>
              </a:rPr>
              <a:t>SO</a:t>
            </a:r>
            <a:r>
              <a:rPr lang="en-US" sz="3200" b="0" baseline="-25000">
                <a:solidFill>
                  <a:srgbClr val="000000"/>
                </a:solidFill>
                <a:latin typeface="Times New Roman" panose="02020603050405020304" pitchFamily="18" charset="0"/>
              </a:rPr>
              <a:t>4    -&gt;       </a:t>
            </a:r>
            <a:r>
              <a:rPr lang="en-US" sz="3200">
                <a:solidFill>
                  <a:srgbClr val="000000"/>
                </a:solidFill>
                <a:latin typeface="Times New Roman" panose="02020603050405020304" pitchFamily="18" charset="0"/>
                <a:sym typeface="+mn-ea"/>
              </a:rPr>
              <a:t>Na</a:t>
            </a:r>
            <a:r>
              <a:rPr lang="en-US" sz="3200" baseline="-25000">
                <a:solidFill>
                  <a:srgbClr val="000000"/>
                </a:solidFill>
                <a:latin typeface="Times New Roman" panose="02020603050405020304" pitchFamily="18" charset="0"/>
                <a:sym typeface="+mn-ea"/>
              </a:rPr>
              <a:t>2</a:t>
            </a:r>
            <a:r>
              <a:rPr lang="en-US" sz="3200">
                <a:solidFill>
                  <a:srgbClr val="000000"/>
                </a:solidFill>
                <a:latin typeface="Times New Roman" panose="02020603050405020304" pitchFamily="18" charset="0"/>
                <a:sym typeface="+mn-ea"/>
              </a:rPr>
              <a:t>SO</a:t>
            </a:r>
            <a:r>
              <a:rPr lang="en-US" sz="3200" baseline="-25000">
                <a:solidFill>
                  <a:srgbClr val="000000"/>
                </a:solidFill>
                <a:latin typeface="Times New Roman" panose="02020603050405020304" pitchFamily="18" charset="0"/>
                <a:sym typeface="+mn-ea"/>
              </a:rPr>
              <a:t>4</a:t>
            </a:r>
            <a:r>
              <a:rPr lang="en-US" sz="3200">
                <a:solidFill>
                  <a:srgbClr val="000000"/>
                </a:solidFill>
                <a:latin typeface="Times New Roman" panose="02020603050405020304" pitchFamily="18" charset="0"/>
                <a:sym typeface="+mn-ea"/>
              </a:rPr>
              <a:t>+2H</a:t>
            </a:r>
            <a:r>
              <a:rPr lang="en-US" sz="3200" baseline="-25000">
                <a:solidFill>
                  <a:srgbClr val="000000"/>
                </a:solidFill>
                <a:latin typeface="Times New Roman" panose="02020603050405020304" pitchFamily="18" charset="0"/>
                <a:sym typeface="+mn-ea"/>
              </a:rPr>
              <a:t>2</a:t>
            </a:r>
            <a:r>
              <a:rPr lang="en-US" sz="3200">
                <a:solidFill>
                  <a:srgbClr val="000000"/>
                </a:solidFill>
                <a:latin typeface="Times New Roman" panose="02020603050405020304" pitchFamily="18" charset="0"/>
                <a:sym typeface="+mn-ea"/>
              </a:rPr>
              <a:t>O</a:t>
            </a:r>
            <a:endParaRPr lang="en-US" sz="3200"/>
          </a:p>
          <a:p>
            <a:pPr indent="0"/>
            <a:endParaRPr lang="en-US" sz="32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100" grpId="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8" name="Text Box 7"/>
          <p:cNvSpPr txBox="1"/>
          <p:nvPr/>
        </p:nvSpPr>
        <p:spPr>
          <a:xfrm>
            <a:off x="458470" y="848360"/>
            <a:ext cx="11432540" cy="1198880"/>
          </a:xfrm>
          <a:prstGeom prst="rect">
            <a:avLst/>
          </a:prstGeom>
          <a:noFill/>
          <a:ln w="9525">
            <a:noFill/>
          </a:ln>
        </p:spPr>
        <p:txBody>
          <a:bodyPr wrap="square">
            <a:spAutoFit/>
          </a:bodyPr>
          <a:lstStyle/>
          <a:p>
            <a:pPr indent="0"/>
            <a:r>
              <a:rPr lang="en-US" sz="2400" b="1">
                <a:latin typeface="Times New Roman" panose="02020603050405020304" pitchFamily="18" charset="0"/>
              </a:rPr>
              <a:t>1.Tính chất hóa học của muối</a:t>
            </a:r>
            <a:endParaRPr lang="en-US" sz="2400" b="0">
              <a:solidFill>
                <a:srgbClr val="232323"/>
              </a:solidFill>
              <a:latin typeface="Times New Roman" panose="02020603050405020304" pitchFamily="18" charset="0"/>
            </a:endParaRPr>
          </a:p>
          <a:p>
            <a:pPr indent="0"/>
            <a:r>
              <a:rPr lang="en-US" sz="2400" b="1">
                <a:solidFill>
                  <a:srgbClr val="232323"/>
                </a:solidFill>
                <a:latin typeface="Times New Roman" panose="02020603050405020304" pitchFamily="18" charset="0"/>
              </a:rPr>
              <a:t>a.</a:t>
            </a:r>
            <a:r>
              <a:rPr lang="en-US" sz="2400" b="0">
                <a:solidFill>
                  <a:srgbClr val="232323"/>
                </a:solidFill>
                <a:latin typeface="Times New Roman" panose="02020603050405020304" pitchFamily="18" charset="0"/>
              </a:rPr>
              <a:t> </a:t>
            </a:r>
            <a:r>
              <a:rPr lang="en-US" sz="2400" b="1">
                <a:latin typeface="Times New Roman" panose="02020603050405020304" pitchFamily="18" charset="0"/>
                <a:cs typeface="Segoe UI" panose="020B0502040204020203" charset="0"/>
              </a:rPr>
              <a:t>Muối tác dụng với kim loại:</a:t>
            </a:r>
            <a:r>
              <a:rPr lang="en-US" sz="2400" b="0">
                <a:latin typeface="Times New Roman" panose="02020603050405020304" pitchFamily="18" charset="0"/>
                <a:cs typeface="Segoe UI" panose="020B0502040204020203" charset="0"/>
              </a:rPr>
              <a:t> Kim loại mạnh hơn có thể đẩy kim loại yếu hơn ra khỏi dung dịch muối của nó.</a:t>
            </a:r>
            <a:endParaRPr lang="en-US" sz="2400"/>
          </a:p>
        </p:txBody>
      </p:sp>
      <p:sp>
        <p:nvSpPr>
          <p:cNvPr id="9" name="Text Box 8"/>
          <p:cNvSpPr txBox="1"/>
          <p:nvPr/>
        </p:nvSpPr>
        <p:spPr>
          <a:xfrm>
            <a:off x="3493135" y="1714182"/>
            <a:ext cx="5080000" cy="460375"/>
          </a:xfrm>
          <a:prstGeom prst="rect">
            <a:avLst/>
          </a:prstGeom>
          <a:noFill/>
          <a:ln w="9525">
            <a:noFill/>
          </a:ln>
        </p:spPr>
        <p:txBody>
          <a:bodyPr>
            <a:spAutoFit/>
          </a:bodyPr>
          <a:lstStyle/>
          <a:p>
            <a:pPr indent="0"/>
            <a:r>
              <a:rPr lang="en-US" sz="2400" b="0">
                <a:latin typeface="Times New Roman" panose="02020603050405020304" pitchFamily="18" charset="0"/>
                <a:ea typeface="SimSun" panose="02010600030101010101" pitchFamily="2" charset="-122"/>
              </a:rPr>
              <a:t>VD: Fe + CuSO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FeSO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Cu</a:t>
            </a:r>
            <a:endParaRPr lang="en-US" sz="2400"/>
          </a:p>
        </p:txBody>
      </p:sp>
      <p:cxnSp>
        <p:nvCxnSpPr>
          <p:cNvPr id="1967435393" name="Straight Arrow Connector 6"/>
          <p:cNvCxnSpPr/>
          <p:nvPr/>
        </p:nvCxnSpPr>
        <p:spPr>
          <a:xfrm>
            <a:off x="5895023" y="196342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9"/>
          <p:cNvSpPr txBox="1"/>
          <p:nvPr/>
        </p:nvSpPr>
        <p:spPr>
          <a:xfrm>
            <a:off x="347345" y="2060575"/>
            <a:ext cx="11908155"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b. </a:t>
            </a:r>
            <a:r>
              <a:rPr lang="en-US" sz="2400" b="1">
                <a:latin typeface="Times New Roman" panose="02020603050405020304" pitchFamily="18" charset="0"/>
                <a:cs typeface="Segoe UI" panose="020B0502040204020203" charset="0"/>
              </a:rPr>
              <a:t>Muối tác dụng với dung dịch acid: </a:t>
            </a:r>
            <a:r>
              <a:rPr lang="en-US" sz="2400">
                <a:latin typeface="Times New Roman" panose="02020603050405020304" pitchFamily="18" charset="0"/>
                <a:cs typeface="Segoe UI" panose="020B0502040204020203" charset="0"/>
              </a:rPr>
              <a:t>Acid mạnh hơn đẩy được acid yếu hơn ra khỏi muối của nó. Sản phẩm của phản ứng tạo thành có ít nhất một chất là chất khí/chất ít tan/ không tan</a:t>
            </a:r>
            <a:endParaRPr lang="en-US" sz="2400"/>
          </a:p>
        </p:txBody>
      </p:sp>
      <p:sp>
        <p:nvSpPr>
          <p:cNvPr id="11" name="Text Box 10"/>
          <p:cNvSpPr txBox="1"/>
          <p:nvPr/>
        </p:nvSpPr>
        <p:spPr>
          <a:xfrm>
            <a:off x="2291080" y="2797175"/>
            <a:ext cx="631634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VD: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+ 2HCl</a:t>
            </a:r>
            <a:endParaRPr lang="en-US" sz="2400"/>
          </a:p>
        </p:txBody>
      </p:sp>
      <p:cxnSp>
        <p:nvCxnSpPr>
          <p:cNvPr id="13" name="Straight Arrow Connector 6"/>
          <p:cNvCxnSpPr/>
          <p:nvPr/>
        </p:nvCxnSpPr>
        <p:spPr>
          <a:xfrm>
            <a:off x="5307648" y="3166745"/>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13"/>
          <p:cNvSpPr txBox="1"/>
          <p:nvPr/>
        </p:nvSpPr>
        <p:spPr>
          <a:xfrm>
            <a:off x="362585" y="3149600"/>
            <a:ext cx="11419840"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c. </a:t>
            </a:r>
            <a:r>
              <a:rPr lang="en-US" sz="2400" b="1">
                <a:latin typeface="Times New Roman" panose="02020603050405020304" pitchFamily="18" charset="0"/>
                <a:cs typeface="Segoe UI" panose="020B0502040204020203" charset="0"/>
              </a:rPr>
              <a:t>Muối tác dụng với dung dịch base:</a:t>
            </a:r>
            <a:r>
              <a:rPr lang="en-US" sz="2400" b="0">
                <a:latin typeface="Times New Roman" panose="02020603050405020304" pitchFamily="18" charset="0"/>
                <a:cs typeface="Segoe UI" panose="020B0502040204020203" charset="0"/>
              </a:rPr>
              <a:t> Dung dịch muối tác dụng với dung dịch base tạo thành muối mới và base mới.  VD: CuSO4 + 2NaOH          Cu(OH)</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 + Na</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p>
        </p:txBody>
      </p:sp>
      <p:cxnSp>
        <p:nvCxnSpPr>
          <p:cNvPr id="15" name="Straight Arrow Connector 6"/>
          <p:cNvCxnSpPr/>
          <p:nvPr/>
        </p:nvCxnSpPr>
        <p:spPr>
          <a:xfrm>
            <a:off x="7253923" y="387477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 Box 17"/>
          <p:cNvSpPr txBox="1"/>
          <p:nvPr/>
        </p:nvSpPr>
        <p:spPr>
          <a:xfrm>
            <a:off x="346710" y="3930650"/>
            <a:ext cx="11616055"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d. </a:t>
            </a:r>
            <a:r>
              <a:rPr lang="en-US" sz="2400" b="1">
                <a:latin typeface="Times New Roman" panose="02020603050405020304" pitchFamily="18" charset="0"/>
                <a:cs typeface="Segoe UI" panose="020B0502040204020203" charset="0"/>
              </a:rPr>
              <a:t>Muối tác dụng với dung dịch muối</a:t>
            </a:r>
            <a:r>
              <a:rPr lang="en-US" sz="2400" b="0">
                <a:latin typeface="Times New Roman" panose="02020603050405020304" pitchFamily="18" charset="0"/>
                <a:cs typeface="Segoe UI" panose="020B0502040204020203" charset="0"/>
              </a:rPr>
              <a:t>: Hai dung dịch muối tác dụng với nhau tạo thành hai muối mới, trong đó ít nhất có một muối không tan hoặc ít tan.</a:t>
            </a:r>
            <a:endParaRPr lang="en-US" sz="2400"/>
          </a:p>
        </p:txBody>
      </p:sp>
      <p:sp>
        <p:nvSpPr>
          <p:cNvPr id="19" name="Text Box 18"/>
          <p:cNvSpPr txBox="1"/>
          <p:nvPr/>
        </p:nvSpPr>
        <p:spPr>
          <a:xfrm>
            <a:off x="2319655" y="4721225"/>
            <a:ext cx="631634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VD: Na</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+ 2NaCl</a:t>
            </a:r>
            <a:endParaRPr lang="en-US" sz="2400"/>
          </a:p>
        </p:txBody>
      </p:sp>
      <p:cxnSp>
        <p:nvCxnSpPr>
          <p:cNvPr id="20" name="Straight Arrow Connector 6"/>
          <p:cNvCxnSpPr/>
          <p:nvPr/>
        </p:nvCxnSpPr>
        <p:spPr>
          <a:xfrm>
            <a:off x="5434648" y="497967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Box 20"/>
          <p:cNvSpPr txBox="1"/>
          <p:nvPr/>
        </p:nvSpPr>
        <p:spPr>
          <a:xfrm>
            <a:off x="346710" y="5124450"/>
            <a:ext cx="11634470" cy="829945"/>
          </a:xfrm>
          <a:prstGeom prst="rect">
            <a:avLst/>
          </a:prstGeom>
          <a:noFill/>
          <a:ln w="9525">
            <a:noFill/>
          </a:ln>
        </p:spPr>
        <p:txBody>
          <a:bodyPr wrap="square">
            <a:spAutoFit/>
          </a:bodyPr>
          <a:lstStyle/>
          <a:p>
            <a:pPr indent="0"/>
            <a:r>
              <a:rPr lang="en-US" sz="2400" b="1" u="sng">
                <a:solidFill>
                  <a:srgbClr val="000000"/>
                </a:solidFill>
                <a:latin typeface="Times New Roman" panose="02020603050405020304" pitchFamily="18" charset="0"/>
              </a:rPr>
              <a:t>2. Phản ứng trao đổi: </a:t>
            </a:r>
            <a:r>
              <a:rPr lang="en-US" sz="2400" b="0">
                <a:solidFill>
                  <a:srgbClr val="000000"/>
                </a:solidFill>
                <a:latin typeface="Times New Roman" panose="02020603050405020304" pitchFamily="18" charset="0"/>
              </a:rPr>
              <a:t>Là PƯHH trong đó 2 hợp chất tham gia phản ứng trao đổi với nhau những thành phần cấu tạo của chúng để tạo ra những hợp chất mới.</a:t>
            </a:r>
            <a:endParaRPr lang="en-US" sz="2400"/>
          </a:p>
        </p:txBody>
      </p:sp>
      <p:sp>
        <p:nvSpPr>
          <p:cNvPr id="22" name="Text Box 21"/>
          <p:cNvSpPr txBox="1"/>
          <p:nvPr/>
        </p:nvSpPr>
        <p:spPr>
          <a:xfrm>
            <a:off x="346710" y="5923280"/>
            <a:ext cx="11844655" cy="829945"/>
          </a:xfrm>
          <a:prstGeom prst="rect">
            <a:avLst/>
          </a:prstGeom>
          <a:noFill/>
          <a:ln w="9525">
            <a:noFill/>
          </a:ln>
        </p:spPr>
        <p:txBody>
          <a:bodyPr wrap="square">
            <a:spAutoFit/>
          </a:bodyPr>
          <a:lstStyle/>
          <a:p>
            <a:pPr indent="0"/>
            <a:r>
              <a:rPr lang="en-US" sz="2400" b="1" u="sng">
                <a:solidFill>
                  <a:srgbClr val="000000"/>
                </a:solidFill>
                <a:latin typeface="Times New Roman" panose="02020603050405020304" pitchFamily="18" charset="0"/>
              </a:rPr>
              <a:t>3. Điều kiên xảy ra phản ứng trao đổi:</a:t>
            </a:r>
            <a:r>
              <a:rPr lang="en-US" sz="2400" b="0">
                <a:solidFill>
                  <a:srgbClr val="000000"/>
                </a:solidFill>
                <a:latin typeface="Times New Roman" panose="02020603050405020304" pitchFamily="18" charset="0"/>
              </a:rPr>
              <a:t> SP tạo thành có chất dễ bay  hơi, hoặc chất không tan.</a:t>
            </a:r>
          </a:p>
          <a:p>
            <a:pPr indent="0"/>
            <a:r>
              <a:rPr lang="en-US" sz="2400" b="0">
                <a:solidFill>
                  <a:srgbClr val="000000"/>
                </a:solidFill>
                <a:latin typeface="Times New Roman" panose="02020603050405020304" pitchFamily="18" charset="0"/>
              </a:rPr>
              <a:t>* </a:t>
            </a:r>
            <a:r>
              <a:rPr lang="en-US" sz="2400" b="0" u="sng">
                <a:solidFill>
                  <a:srgbClr val="000000"/>
                </a:solidFill>
                <a:latin typeface="Times New Roman" panose="02020603050405020304" pitchFamily="18" charset="0"/>
              </a:rPr>
              <a:t>Lưu ý:</a:t>
            </a:r>
            <a:r>
              <a:rPr lang="en-US" sz="2400" b="0">
                <a:solidFill>
                  <a:srgbClr val="000000"/>
                </a:solidFill>
                <a:latin typeface="Times New Roman" panose="02020603050405020304" pitchFamily="18" charset="0"/>
              </a:rPr>
              <a:t> Phản ứng trung hoà cũng thuộc phản ứng trao đổi.</a:t>
            </a:r>
            <a:endParaRPr 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4" grpId="0"/>
      <p:bldP spid="18" grpId="0"/>
      <p:bldP spid="1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stretch>
            <a:fillRect/>
          </a:stretch>
        </p:blipFill>
        <p:spPr>
          <a:xfrm>
            <a:off x="635" y="-38735"/>
            <a:ext cx="12232005" cy="4208780"/>
          </a:xfrm>
          <a:prstGeom prst="rect">
            <a:avLst/>
          </a:prstGeom>
        </p:spPr>
      </p:pic>
      <p:sp>
        <p:nvSpPr>
          <p:cNvPr id="3" name="Rectangles 2"/>
          <p:cNvSpPr/>
          <p:nvPr/>
        </p:nvSpPr>
        <p:spPr>
          <a:xfrm>
            <a:off x="3244850" y="217487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 Box 106"/>
          <p:cNvSpPr txBox="1"/>
          <p:nvPr/>
        </p:nvSpPr>
        <p:spPr>
          <a:xfrm>
            <a:off x="3565525" y="217487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13" name="Rectangles 12"/>
          <p:cNvSpPr/>
          <p:nvPr/>
        </p:nvSpPr>
        <p:spPr>
          <a:xfrm>
            <a:off x="9363075" y="217487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3"/>
          <p:cNvSpPr txBox="1"/>
          <p:nvPr/>
        </p:nvSpPr>
        <p:spPr>
          <a:xfrm>
            <a:off x="9774555" y="214185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16" name="Rectangles 15"/>
          <p:cNvSpPr/>
          <p:nvPr/>
        </p:nvSpPr>
        <p:spPr>
          <a:xfrm>
            <a:off x="9363075" y="2692400"/>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6"/>
          <p:cNvSpPr txBox="1"/>
          <p:nvPr/>
        </p:nvSpPr>
        <p:spPr>
          <a:xfrm>
            <a:off x="9774555" y="2659380"/>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18" name="Rectangles 17"/>
          <p:cNvSpPr/>
          <p:nvPr/>
        </p:nvSpPr>
        <p:spPr>
          <a:xfrm>
            <a:off x="9363075" y="324294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9"/>
          <p:cNvSpPr txBox="1"/>
          <p:nvPr/>
        </p:nvSpPr>
        <p:spPr>
          <a:xfrm>
            <a:off x="9774555" y="3209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24" name="Rectangles 23"/>
          <p:cNvSpPr/>
          <p:nvPr/>
        </p:nvSpPr>
        <p:spPr>
          <a:xfrm>
            <a:off x="7008495" y="214185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4"/>
          <p:cNvSpPr txBox="1"/>
          <p:nvPr/>
        </p:nvSpPr>
        <p:spPr>
          <a:xfrm>
            <a:off x="7419975" y="210883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26" name="Rectangles 25"/>
          <p:cNvSpPr/>
          <p:nvPr/>
        </p:nvSpPr>
        <p:spPr>
          <a:xfrm>
            <a:off x="7008495" y="27019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6"/>
          <p:cNvSpPr txBox="1"/>
          <p:nvPr/>
        </p:nvSpPr>
        <p:spPr>
          <a:xfrm>
            <a:off x="7419975" y="2659380"/>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28" name="Rectangles 27"/>
          <p:cNvSpPr/>
          <p:nvPr/>
        </p:nvSpPr>
        <p:spPr>
          <a:xfrm>
            <a:off x="7009765" y="324294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8"/>
          <p:cNvSpPr txBox="1"/>
          <p:nvPr/>
        </p:nvSpPr>
        <p:spPr>
          <a:xfrm>
            <a:off x="7421245" y="3209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2" name="Rectangles 31"/>
          <p:cNvSpPr/>
          <p:nvPr/>
        </p:nvSpPr>
        <p:spPr>
          <a:xfrm>
            <a:off x="5540375" y="2141855"/>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2"/>
          <p:cNvSpPr txBox="1"/>
          <p:nvPr/>
        </p:nvSpPr>
        <p:spPr>
          <a:xfrm>
            <a:off x="5607685" y="2108835"/>
            <a:ext cx="148907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4" name="Rectangles 33"/>
          <p:cNvSpPr/>
          <p:nvPr/>
        </p:nvSpPr>
        <p:spPr>
          <a:xfrm>
            <a:off x="5591175" y="2707005"/>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34"/>
          <p:cNvSpPr txBox="1"/>
          <p:nvPr/>
        </p:nvSpPr>
        <p:spPr>
          <a:xfrm>
            <a:off x="5715635" y="2654300"/>
            <a:ext cx="133794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6" name="Rectangles 35"/>
          <p:cNvSpPr/>
          <p:nvPr/>
        </p:nvSpPr>
        <p:spPr>
          <a:xfrm>
            <a:off x="5591175" y="3230880"/>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36"/>
          <p:cNvSpPr txBox="1"/>
          <p:nvPr/>
        </p:nvSpPr>
        <p:spPr>
          <a:xfrm>
            <a:off x="5725160" y="3216910"/>
            <a:ext cx="148907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8" name="Rectangles 37"/>
          <p:cNvSpPr/>
          <p:nvPr/>
        </p:nvSpPr>
        <p:spPr>
          <a:xfrm>
            <a:off x="3238500" y="27019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38"/>
          <p:cNvSpPr txBox="1"/>
          <p:nvPr/>
        </p:nvSpPr>
        <p:spPr>
          <a:xfrm>
            <a:off x="3559175" y="2701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40" name="Rectangles 39"/>
          <p:cNvSpPr/>
          <p:nvPr/>
        </p:nvSpPr>
        <p:spPr>
          <a:xfrm>
            <a:off x="3238500" y="32353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40"/>
          <p:cNvSpPr txBox="1"/>
          <p:nvPr/>
        </p:nvSpPr>
        <p:spPr>
          <a:xfrm>
            <a:off x="3559175" y="321627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9" name="Text Box 8"/>
          <p:cNvSpPr txBox="1"/>
          <p:nvPr/>
        </p:nvSpPr>
        <p:spPr>
          <a:xfrm>
            <a:off x="638810" y="6090285"/>
            <a:ext cx="547560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 Na</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+ 2NaCl</a:t>
            </a:r>
            <a:endParaRPr lang="en-US" sz="2400"/>
          </a:p>
        </p:txBody>
      </p:sp>
      <p:sp>
        <p:nvSpPr>
          <p:cNvPr id="11" name="Text Box 10"/>
          <p:cNvSpPr txBox="1"/>
          <p:nvPr/>
        </p:nvSpPr>
        <p:spPr>
          <a:xfrm>
            <a:off x="553720" y="4095115"/>
            <a:ext cx="5806440" cy="460375"/>
          </a:xfrm>
          <a:prstGeom prst="rect">
            <a:avLst/>
          </a:prstGeom>
          <a:noFill/>
          <a:ln w="9525">
            <a:noFill/>
          </a:ln>
        </p:spPr>
        <p:txBody>
          <a:bodyPr wrap="square">
            <a:spAutoFit/>
          </a:bodyPr>
          <a:lstStyle/>
          <a:p>
            <a:pPr indent="0"/>
            <a:r>
              <a:rPr lang="en-US" sz="2400" b="0">
                <a:latin typeface="Times New Roman" panose="02020603050405020304" pitchFamily="18" charset="0"/>
              </a:rPr>
              <a:t>Ca(NO</a:t>
            </a:r>
            <a:r>
              <a:rPr lang="en-US" sz="2400" b="0" baseline="-25000">
                <a:latin typeface="Times New Roman" panose="02020603050405020304" pitchFamily="18" charset="0"/>
              </a:rPr>
              <a:t>3</a:t>
            </a:r>
            <a:r>
              <a:rPr lang="en-US" sz="2400" b="0">
                <a:latin typeface="Times New Roman" panose="02020603050405020304" pitchFamily="18" charset="0"/>
              </a:rPr>
              <a:t>)</a:t>
            </a:r>
            <a:r>
              <a:rPr lang="en-US" sz="2400" b="0" baseline="-25000">
                <a:latin typeface="Times New Roman" panose="02020603050405020304" pitchFamily="18" charset="0"/>
              </a:rPr>
              <a:t>2</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CO</a:t>
            </a:r>
            <a:r>
              <a:rPr lang="en-US" sz="2400" b="0" baseline="-25000">
                <a:latin typeface="Times New Roman" panose="02020603050405020304" pitchFamily="18" charset="0"/>
              </a:rPr>
              <a:t>3</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CaCO</a:t>
            </a:r>
            <a:r>
              <a:rPr lang="en-US" sz="2400" b="0" baseline="-25000">
                <a:latin typeface="Times New Roman" panose="02020603050405020304" pitchFamily="18" charset="0"/>
              </a:rPr>
              <a:t>3</a:t>
            </a:r>
            <a:r>
              <a:rPr lang="en-US" sz="2400" b="0">
                <a:latin typeface="Times New Roman" panose="02020603050405020304" pitchFamily="18" charset="0"/>
              </a:rPr>
              <a:t> </a:t>
            </a:r>
            <a:endParaRPr lang="en-US" sz="2400"/>
          </a:p>
        </p:txBody>
      </p:sp>
      <p:pic>
        <p:nvPicPr>
          <p:cNvPr id="12" name="Picture 11"/>
          <p:cNvPicPr/>
          <p:nvPr/>
        </p:nvPicPr>
        <p:blipFill>
          <a:blip r:embed="rId4"/>
          <a:stretch>
            <a:fillRect/>
          </a:stretch>
        </p:blipFill>
        <p:spPr>
          <a:xfrm>
            <a:off x="3391535" y="5217160"/>
            <a:ext cx="546100" cy="76200"/>
          </a:xfrm>
          <a:prstGeom prst="rect">
            <a:avLst/>
          </a:prstGeom>
          <a:noFill/>
          <a:ln w="9525">
            <a:noFill/>
          </a:ln>
        </p:spPr>
      </p:pic>
      <p:sp>
        <p:nvSpPr>
          <p:cNvPr id="108" name="Text Box 107"/>
          <p:cNvSpPr txBox="1"/>
          <p:nvPr/>
        </p:nvSpPr>
        <p:spPr>
          <a:xfrm>
            <a:off x="488315" y="5070475"/>
            <a:ext cx="7058025" cy="460375"/>
          </a:xfrm>
          <a:prstGeom prst="rect">
            <a:avLst/>
          </a:prstGeom>
          <a:noFill/>
          <a:ln w="9525">
            <a:noFill/>
          </a:ln>
        </p:spPr>
        <p:txBody>
          <a:bodyPr wrap="square">
            <a:spAutoFit/>
          </a:bodyPr>
          <a:lstStyle/>
          <a:p>
            <a:pPr indent="0"/>
            <a:r>
              <a:rPr lang="en-US" sz="2400" b="0">
                <a:latin typeface="Times New Roman" panose="02020603050405020304" pitchFamily="18" charset="0"/>
              </a:rPr>
              <a:t>2HNO</a:t>
            </a:r>
            <a:r>
              <a:rPr lang="en-US" sz="2400" b="0" baseline="-25000">
                <a:latin typeface="Times New Roman" panose="02020603050405020304" pitchFamily="18" charset="0"/>
              </a:rPr>
              <a:t>3</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CO</a:t>
            </a:r>
            <a:r>
              <a:rPr lang="en-US" sz="2400" b="0" baseline="-25000">
                <a:latin typeface="Times New Roman" panose="02020603050405020304" pitchFamily="18" charset="0"/>
              </a:rPr>
              <a:t>3</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CO</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a:t>
            </a:r>
            <a:endParaRPr lang="en-US" sz="2400"/>
          </a:p>
        </p:txBody>
      </p:sp>
      <p:pic>
        <p:nvPicPr>
          <p:cNvPr id="15" name="Picture 14"/>
          <p:cNvPicPr/>
          <p:nvPr/>
        </p:nvPicPr>
        <p:blipFill>
          <a:blip r:embed="rId5"/>
          <a:stretch>
            <a:fillRect/>
          </a:stretch>
        </p:blipFill>
        <p:spPr>
          <a:xfrm>
            <a:off x="3082925" y="6336983"/>
            <a:ext cx="320040" cy="60960"/>
          </a:xfrm>
          <a:prstGeom prst="rect">
            <a:avLst/>
          </a:prstGeom>
          <a:noFill/>
          <a:ln w="9525">
            <a:noFill/>
          </a:ln>
        </p:spPr>
      </p:pic>
      <p:pic>
        <p:nvPicPr>
          <p:cNvPr id="22" name="Picture 21"/>
          <p:cNvPicPr/>
          <p:nvPr/>
        </p:nvPicPr>
        <p:blipFill>
          <a:blip r:embed="rId5"/>
          <a:stretch>
            <a:fillRect/>
          </a:stretch>
        </p:blipFill>
        <p:spPr>
          <a:xfrm>
            <a:off x="3181350" y="4799013"/>
            <a:ext cx="320040" cy="60960"/>
          </a:xfrm>
          <a:prstGeom prst="rect">
            <a:avLst/>
          </a:prstGeom>
          <a:noFill/>
          <a:ln w="9525">
            <a:noFill/>
          </a:ln>
        </p:spPr>
      </p:pic>
      <p:pic>
        <p:nvPicPr>
          <p:cNvPr id="23" name="Picture 22"/>
          <p:cNvPicPr/>
          <p:nvPr/>
        </p:nvPicPr>
        <p:blipFill>
          <a:blip r:embed="rId5"/>
          <a:stretch>
            <a:fillRect/>
          </a:stretch>
        </p:blipFill>
        <p:spPr>
          <a:xfrm>
            <a:off x="3296920" y="4328478"/>
            <a:ext cx="320040" cy="60960"/>
          </a:xfrm>
          <a:prstGeom prst="rect">
            <a:avLst/>
          </a:prstGeom>
          <a:noFill/>
          <a:ln w="9525">
            <a:noFill/>
          </a:ln>
        </p:spPr>
      </p:pic>
      <p:sp>
        <p:nvSpPr>
          <p:cNvPr id="31" name="Text Box 30"/>
          <p:cNvSpPr txBox="1"/>
          <p:nvPr/>
        </p:nvSpPr>
        <p:spPr>
          <a:xfrm>
            <a:off x="554355" y="5536565"/>
            <a:ext cx="6865620" cy="460375"/>
          </a:xfrm>
          <a:prstGeom prst="rect">
            <a:avLst/>
          </a:prstGeom>
          <a:noFill/>
          <a:ln w="9525">
            <a:noFill/>
          </a:ln>
        </p:spPr>
        <p:txBody>
          <a:bodyPr wrap="square">
            <a:spAutoFit/>
          </a:bodyPr>
          <a:lstStyle/>
          <a:p>
            <a:pPr indent="0"/>
            <a:r>
              <a:rPr lang="en-US" sz="2400" b="0">
                <a:latin typeface="Times New Roman" panose="02020603050405020304" pitchFamily="18" charset="0"/>
              </a:rPr>
              <a:t>Ca(NO</a:t>
            </a:r>
            <a:r>
              <a:rPr lang="en-US" sz="2400" b="0" baseline="-25000">
                <a:latin typeface="Times New Roman" panose="02020603050405020304" pitchFamily="18" charset="0"/>
              </a:rPr>
              <a:t>3</a:t>
            </a:r>
            <a:r>
              <a:rPr lang="en-US" sz="2400" b="0">
                <a:latin typeface="Times New Roman" panose="02020603050405020304" pitchFamily="18" charset="0"/>
              </a:rPr>
              <a:t>)</a:t>
            </a:r>
            <a:r>
              <a:rPr lang="en-US" sz="2400" b="0" baseline="-25000">
                <a:latin typeface="Times New Roman" panose="02020603050405020304" pitchFamily="18" charset="0"/>
              </a:rPr>
              <a:t>2</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CaSO</a:t>
            </a:r>
            <a:r>
              <a:rPr lang="en-US" sz="2400" b="0" baseline="-25000">
                <a:latin typeface="Times New Roman" panose="02020603050405020304" pitchFamily="18" charset="0"/>
              </a:rPr>
              <a:t>4</a:t>
            </a:r>
            <a:r>
              <a:rPr lang="en-US" sz="2400" b="0">
                <a:latin typeface="Times New Roman" panose="02020603050405020304" pitchFamily="18" charset="0"/>
              </a:rPr>
              <a:t> (ít tan)</a:t>
            </a:r>
            <a:endParaRPr lang="en-US" sz="2400"/>
          </a:p>
        </p:txBody>
      </p:sp>
      <p:pic>
        <p:nvPicPr>
          <p:cNvPr id="43" name="Picture 42"/>
          <p:cNvPicPr/>
          <p:nvPr/>
        </p:nvPicPr>
        <p:blipFill>
          <a:blip r:embed="rId5"/>
          <a:stretch>
            <a:fillRect/>
          </a:stretch>
        </p:blipFill>
        <p:spPr>
          <a:xfrm>
            <a:off x="3308350" y="5792788"/>
            <a:ext cx="320040" cy="60960"/>
          </a:xfrm>
          <a:prstGeom prst="rect">
            <a:avLst/>
          </a:prstGeom>
          <a:noFill/>
          <a:ln w="9525">
            <a:noFill/>
          </a:ln>
        </p:spPr>
      </p:pic>
      <p:sp>
        <p:nvSpPr>
          <p:cNvPr id="45" name="Text Box 44"/>
          <p:cNvSpPr txBox="1"/>
          <p:nvPr/>
        </p:nvSpPr>
        <p:spPr>
          <a:xfrm>
            <a:off x="488315" y="4582795"/>
            <a:ext cx="6743065" cy="460375"/>
          </a:xfrm>
          <a:prstGeom prst="rect">
            <a:avLst/>
          </a:prstGeom>
          <a:noFill/>
          <a:ln w="9525">
            <a:noFill/>
          </a:ln>
        </p:spPr>
        <p:txBody>
          <a:bodyPr wrap="square">
            <a:spAutoFit/>
          </a:bodyPr>
          <a:lstStyle/>
          <a:p>
            <a:pPr indent="0"/>
            <a:r>
              <a:rPr lang="en-US" sz="2400">
                <a:latin typeface="Times New Roman" panose="02020603050405020304" pitchFamily="18" charset="0"/>
                <a:ea typeface="SimSun" panose="02010600030101010101" pitchFamily="2" charset="-122"/>
                <a:sym typeface="+mn-ea"/>
              </a:rPr>
              <a:t>Na</a:t>
            </a:r>
            <a:r>
              <a:rPr lang="en-US" sz="2400" baseline="-25000">
                <a:latin typeface="Times New Roman" panose="02020603050405020304" pitchFamily="18" charset="0"/>
                <a:ea typeface="SimSun" panose="02010600030101010101" pitchFamily="2" charset="-122"/>
                <a:sym typeface="+mn-ea"/>
              </a:rPr>
              <a:t>2</a:t>
            </a:r>
            <a:r>
              <a:rPr lang="en-US" sz="2400">
                <a:latin typeface="Times New Roman" panose="02020603050405020304" pitchFamily="18" charset="0"/>
                <a:ea typeface="SimSun" panose="02010600030101010101" pitchFamily="2" charset="-122"/>
                <a:sym typeface="+mn-ea"/>
              </a:rPr>
              <a:t>CO</a:t>
            </a:r>
            <a:r>
              <a:rPr lang="en-US" sz="2400" baseline="-25000">
                <a:latin typeface="Times New Roman" panose="02020603050405020304" pitchFamily="18" charset="0"/>
                <a:ea typeface="SimSun" panose="02010600030101010101" pitchFamily="2" charset="-122"/>
                <a:sym typeface="+mn-ea"/>
              </a:rPr>
              <a:t>3</a:t>
            </a:r>
            <a:r>
              <a:rPr lang="en-US" sz="2400">
                <a:latin typeface="Times New Roman" panose="02020603050405020304" pitchFamily="18" charset="0"/>
                <a:ea typeface="SimSun" panose="02010600030101010101" pitchFamily="2" charset="-122"/>
                <a:sym typeface="+mn-ea"/>
              </a:rPr>
              <a:t>  +  </a:t>
            </a:r>
            <a:r>
              <a:rPr lang="en-US" sz="2400" b="0">
                <a:latin typeface="Times New Roman" panose="02020603050405020304" pitchFamily="18" charset="0"/>
                <a:ea typeface="SimSun" panose="02010600030101010101" pitchFamily="2" charset="-122"/>
              </a:rPr>
              <a:t>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BaCO</a:t>
            </a:r>
            <a:r>
              <a:rPr lang="en-US" sz="2400" b="0" baseline="-25000">
                <a:latin typeface="Times New Roman" panose="02020603050405020304" pitchFamily="18" charset="0"/>
                <a:ea typeface="SimSun" panose="02010600030101010101" pitchFamily="2" charset="-122"/>
              </a:rPr>
              <a:t>3</a:t>
            </a:r>
            <a:r>
              <a:rPr lang="en-US" sz="2400" b="0">
                <a:latin typeface="Times New Roman" panose="02020603050405020304" pitchFamily="18" charset="0"/>
                <a:ea typeface="SimSun" panose="02010600030101010101" pitchFamily="2" charset="-122"/>
              </a:rPr>
              <a:t> + 2NaCl</a:t>
            </a:r>
            <a:endParaRPr lang="en-US" sz="2400"/>
          </a:p>
        </p:txBody>
      </p:sp>
      <p:pic>
        <p:nvPicPr>
          <p:cNvPr id="46" name="Picture 45"/>
          <p:cNvPicPr/>
          <p:nvPr/>
        </p:nvPicPr>
        <p:blipFill>
          <a:blip r:embed="rId5"/>
          <a:stretch>
            <a:fillRect/>
          </a:stretch>
        </p:blipFill>
        <p:spPr>
          <a:xfrm>
            <a:off x="3175635" y="4812983"/>
            <a:ext cx="320040" cy="609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ppt_x"/>
                                          </p:val>
                                        </p:tav>
                                        <p:tav tm="100000">
                                          <p:val>
                                            <p:strVal val="#ppt_x"/>
                                          </p:val>
                                        </p:tav>
                                      </p:tavLst>
                                    </p:anim>
                                    <p:anim calcmode="lin" valueType="num">
                                      <p:cBhvr additive="base">
                                        <p:cTn id="118" dur="500" fill="hold"/>
                                        <p:tgtEl>
                                          <p:spTgt spid="2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ppt_x"/>
                                          </p:val>
                                        </p:tav>
                                        <p:tav tm="100000">
                                          <p:val>
                                            <p:strVal val="#ppt_x"/>
                                          </p:val>
                                        </p:tav>
                                      </p:tavLst>
                                    </p:anim>
                                    <p:anim calcmode="lin" valueType="num">
                                      <p:cBhvr additive="base">
                                        <p:cTn id="1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ppt_x"/>
                                          </p:val>
                                        </p:tav>
                                        <p:tav tm="100000">
                                          <p:val>
                                            <p:strVal val="#ppt_x"/>
                                          </p:val>
                                        </p:tav>
                                      </p:tavLst>
                                    </p:anim>
                                    <p:anim calcmode="lin" valueType="num">
                                      <p:cBhvr additive="base">
                                        <p:cTn id="138" dur="500" fill="hold"/>
                                        <p:tgtEl>
                                          <p:spTgt spid="45"/>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08"/>
                                        </p:tgtEl>
                                        <p:attrNameLst>
                                          <p:attrName>style.visibility</p:attrName>
                                        </p:attrNameLst>
                                      </p:cBhvr>
                                      <p:to>
                                        <p:strVal val="visible"/>
                                      </p:to>
                                    </p:set>
                                    <p:anim calcmode="lin" valueType="num">
                                      <p:cBhvr additive="base">
                                        <p:cTn id="147" dur="500" fill="hold"/>
                                        <p:tgtEl>
                                          <p:spTgt spid="108"/>
                                        </p:tgtEl>
                                        <p:attrNameLst>
                                          <p:attrName>ppt_x</p:attrName>
                                        </p:attrNameLst>
                                      </p:cBhvr>
                                      <p:tavLst>
                                        <p:tav tm="0">
                                          <p:val>
                                            <p:strVal val="#ppt_x"/>
                                          </p:val>
                                        </p:tav>
                                        <p:tav tm="100000">
                                          <p:val>
                                            <p:strVal val="#ppt_x"/>
                                          </p:val>
                                        </p:tav>
                                      </p:tavLst>
                                    </p:anim>
                                    <p:anim calcmode="lin" valueType="num">
                                      <p:cBhvr additive="base">
                                        <p:cTn id="14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anim calcmode="lin" valueType="num">
                                      <p:cBhvr additive="base">
                                        <p:cTn id="153" dur="500" fill="hold"/>
                                        <p:tgtEl>
                                          <p:spTgt spid="31"/>
                                        </p:tgtEl>
                                        <p:attrNameLst>
                                          <p:attrName>ppt_x</p:attrName>
                                        </p:attrNameLst>
                                      </p:cBhvr>
                                      <p:tavLst>
                                        <p:tav tm="0">
                                          <p:val>
                                            <p:strVal val="#ppt_x"/>
                                          </p:val>
                                        </p:tav>
                                        <p:tav tm="100000">
                                          <p:val>
                                            <p:strVal val="#ppt_x"/>
                                          </p:val>
                                        </p:tav>
                                      </p:tavLst>
                                    </p:anim>
                                    <p:anim calcmode="lin" valueType="num">
                                      <p:cBhvr additive="base">
                                        <p:cTn id="154" dur="500" fill="hold"/>
                                        <p:tgtEl>
                                          <p:spTgt spid="31"/>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9"/>
                                        </p:tgtEl>
                                        <p:attrNameLst>
                                          <p:attrName>style.visibility</p:attrName>
                                        </p:attrNameLst>
                                      </p:cBhvr>
                                      <p:to>
                                        <p:strVal val="visible"/>
                                      </p:to>
                                    </p:set>
                                    <p:anim calcmode="lin" valueType="num">
                                      <p:cBhvr additive="base">
                                        <p:cTn id="163" dur="500" fill="hold"/>
                                        <p:tgtEl>
                                          <p:spTgt spid="9"/>
                                        </p:tgtEl>
                                        <p:attrNameLst>
                                          <p:attrName>ppt_x</p:attrName>
                                        </p:attrNameLst>
                                      </p:cBhvr>
                                      <p:tavLst>
                                        <p:tav tm="0">
                                          <p:val>
                                            <p:strVal val="#ppt_x"/>
                                          </p:val>
                                        </p:tav>
                                        <p:tav tm="100000">
                                          <p:val>
                                            <p:strVal val="#ppt_x"/>
                                          </p:val>
                                        </p:tav>
                                      </p:tavLst>
                                    </p:anim>
                                    <p:anim calcmode="lin" valueType="num">
                                      <p:cBhvr additive="base">
                                        <p:cTn id="164" dur="500" fill="hold"/>
                                        <p:tgtEl>
                                          <p:spTgt spid="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15"/>
                                        </p:tgtEl>
                                        <p:attrNameLst>
                                          <p:attrName>style.visibility</p:attrName>
                                        </p:attrNameLst>
                                      </p:cBhvr>
                                      <p:to>
                                        <p:strVal val="visible"/>
                                      </p:to>
                                    </p:set>
                                    <p:anim calcmode="lin" valueType="num">
                                      <p:cBhvr additive="base">
                                        <p:cTn id="167" dur="500" fill="hold"/>
                                        <p:tgtEl>
                                          <p:spTgt spid="15"/>
                                        </p:tgtEl>
                                        <p:attrNameLst>
                                          <p:attrName>ppt_x</p:attrName>
                                        </p:attrNameLst>
                                      </p:cBhvr>
                                      <p:tavLst>
                                        <p:tav tm="0">
                                          <p:val>
                                            <p:strVal val="#ppt_x"/>
                                          </p:val>
                                        </p:tav>
                                        <p:tav tm="100000">
                                          <p:val>
                                            <p:strVal val="#ppt_x"/>
                                          </p:val>
                                        </p:tav>
                                      </p:tavLst>
                                    </p:anim>
                                    <p:anim calcmode="lin" valueType="num">
                                      <p:cBhvr additive="base">
                                        <p:cTn id="1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7" grpId="0"/>
      <p:bldP spid="13" grpId="0" bldLvl="0" animBg="1"/>
      <p:bldP spid="14" grpId="0"/>
      <p:bldP spid="16" grpId="0" bldLvl="0" animBg="1"/>
      <p:bldP spid="17" grpId="0"/>
      <p:bldP spid="18" grpId="0" bldLvl="0" animBg="1"/>
      <p:bldP spid="20" grpId="0"/>
      <p:bldP spid="24" grpId="0" bldLvl="0" animBg="1"/>
      <p:bldP spid="25" grpId="0"/>
      <p:bldP spid="26" grpId="0" bldLvl="0" animBg="1"/>
      <p:bldP spid="27" grpId="0"/>
      <p:bldP spid="28" grpId="0" bldLvl="0" animBg="1"/>
      <p:bldP spid="29" grpId="0"/>
      <p:bldP spid="32" grpId="0" bldLvl="0" animBg="1"/>
      <p:bldP spid="33" grpId="0"/>
      <p:bldP spid="34" grpId="0" bldLvl="0" animBg="1"/>
      <p:bldP spid="35" grpId="0"/>
      <p:bldP spid="36" grpId="0" bldLvl="0" animBg="1"/>
      <p:bldP spid="37" grpId="0"/>
      <p:bldP spid="38" grpId="0" bldLvl="0" animBg="1"/>
      <p:bldP spid="39" grpId="0"/>
      <p:bldP spid="40" grpId="0" bldLvl="0" animBg="1"/>
      <p:bldP spid="41" grpId="0"/>
      <p:bldP spid="9" grpId="0"/>
      <p:bldP spid="11" grpId="1"/>
      <p:bldP spid="108" grpId="0"/>
      <p:bldP spid="3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6753726" cy="123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 name="Text Box 106"/>
          <p:cNvSpPr txBox="1"/>
          <p:nvPr/>
        </p:nvSpPr>
        <p:spPr>
          <a:xfrm>
            <a:off x="1405890" y="326072"/>
            <a:ext cx="5080000" cy="583565"/>
          </a:xfrm>
          <a:prstGeom prst="rect">
            <a:avLst/>
          </a:prstGeom>
          <a:noFill/>
          <a:ln w="9525">
            <a:noFill/>
          </a:ln>
        </p:spPr>
        <p:txBody>
          <a:bodyPr>
            <a:spAutoFit/>
          </a:bodyPr>
          <a:lstStyle/>
          <a:p>
            <a:pPr indent="0"/>
            <a:r>
              <a:rPr lang="en-US" sz="3200" b="1">
                <a:latin typeface="Times New Roman" panose="02020603050405020304" pitchFamily="18" charset="0"/>
              </a:rPr>
              <a:t>IV: Điều chế</a:t>
            </a:r>
          </a:p>
        </p:txBody>
      </p:sp>
      <p:sp>
        <p:nvSpPr>
          <p:cNvPr id="4" name="Text Box 3"/>
          <p:cNvSpPr txBox="1"/>
          <p:nvPr/>
        </p:nvSpPr>
        <p:spPr>
          <a:xfrm>
            <a:off x="675640" y="1042670"/>
            <a:ext cx="11306810" cy="953135"/>
          </a:xfrm>
          <a:prstGeom prst="rect">
            <a:avLst/>
          </a:prstGeom>
          <a:noFill/>
          <a:ln w="9525">
            <a:noFill/>
          </a:ln>
        </p:spPr>
        <p:txBody>
          <a:bodyPr wrap="square">
            <a:spAutoFit/>
          </a:bodyPr>
          <a:lstStyle/>
          <a:p>
            <a:pPr indent="0"/>
            <a:r>
              <a:rPr lang="en-US" sz="2800" b="0">
                <a:latin typeface="Times New Roman" panose="02020603050405020304" pitchFamily="18" charset="0"/>
              </a:rPr>
              <a:t>HS trao đổi cặp đôi quan sát hình 11.1 và đọc nội dung ở mục IV SGK từ đó hoàn thành PHT sau:</a:t>
            </a:r>
            <a:endParaRPr lang="en-US" sz="2800"/>
          </a:p>
        </p:txBody>
      </p:sp>
      <p:sp>
        <p:nvSpPr>
          <p:cNvPr id="5" name="Text Box 4"/>
          <p:cNvSpPr txBox="1"/>
          <p:nvPr/>
        </p:nvSpPr>
        <p:spPr>
          <a:xfrm>
            <a:off x="737235" y="2192655"/>
            <a:ext cx="10921365" cy="1814830"/>
          </a:xfrm>
          <a:prstGeom prst="rect">
            <a:avLst/>
          </a:prstGeom>
          <a:solidFill>
            <a:schemeClr val="accent1">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28600" indent="-228600"/>
            <a:r>
              <a:rPr lang="en-US" sz="2800">
                <a:solidFill>
                  <a:srgbClr val="000000"/>
                </a:solidFill>
                <a:latin typeface="Times New Roman" panose="02020603050405020304" pitchFamily="18" charset="0"/>
              </a:rPr>
              <a:t>1. Quan sát hình ảnh 11.1 ở sgk và cho biết có thể điều chế muối bằng những cách nào?</a:t>
            </a:r>
          </a:p>
          <a:p>
            <a:pPr marL="228600" indent="-228600"/>
            <a:r>
              <a:rPr lang="en-US" sz="2800">
                <a:solidFill>
                  <a:srgbClr val="000000"/>
                </a:solidFill>
                <a:latin typeface="Times New Roman" panose="02020603050405020304" pitchFamily="18" charset="0"/>
              </a:rPr>
              <a:t>2. Ngoài các cách trên, còn cách điều chế muối nào khác hay không? Lấy VD cụ thể và viết PTHH.</a:t>
            </a:r>
          </a:p>
        </p:txBody>
      </p:sp>
      <p:pic>
        <p:nvPicPr>
          <p:cNvPr id="42"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4399915" y="5368290"/>
            <a:ext cx="7381240" cy="1489710"/>
          </a:xfrm>
          <a:prstGeom prst="rect">
            <a:avLst/>
          </a:prstGeom>
        </p:spPr>
      </p:pic>
      <p:pic>
        <p:nvPicPr>
          <p:cNvPr id="61" name="图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1760" y="5281295"/>
            <a:ext cx="4232910" cy="1380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7" name="Text Box 106"/>
          <p:cNvSpPr txBox="1"/>
          <p:nvPr/>
        </p:nvSpPr>
        <p:spPr>
          <a:xfrm>
            <a:off x="747395" y="805180"/>
            <a:ext cx="11062970" cy="953135"/>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Có thể điều chế muối bằng một số cách:</a:t>
            </a:r>
          </a:p>
          <a:p>
            <a:pPr indent="0"/>
            <a:r>
              <a:rPr lang="en-US" sz="2800">
                <a:solidFill>
                  <a:srgbClr val="000000"/>
                </a:solidFill>
                <a:latin typeface="Times New Roman" panose="02020603050405020304" pitchFamily="18" charset="0"/>
              </a:rPr>
              <a:t>+ Cho kim loại tác dụng với dung dịch muối, dung dịch acid</a:t>
            </a:r>
          </a:p>
        </p:txBody>
      </p:sp>
      <p:sp>
        <p:nvSpPr>
          <p:cNvPr id="9" name="Text Box 8"/>
          <p:cNvSpPr txBox="1"/>
          <p:nvPr/>
        </p:nvSpPr>
        <p:spPr>
          <a:xfrm>
            <a:off x="1119505" y="2118042"/>
            <a:ext cx="5080000" cy="460375"/>
          </a:xfrm>
          <a:prstGeom prst="rect">
            <a:avLst/>
          </a:prstGeom>
          <a:noFill/>
          <a:ln w="9525">
            <a:noFill/>
          </a:ln>
        </p:spPr>
        <p:txBody>
          <a:bodyPr>
            <a:spAutoFit/>
          </a:bodyPr>
          <a:lstStyle/>
          <a:p>
            <a:pPr indent="0"/>
            <a:r>
              <a:rPr lang="en-US" sz="2400" b="0">
                <a:latin typeface="Times New Roman" panose="02020603050405020304" pitchFamily="18" charset="0"/>
                <a:ea typeface="SimSun" panose="02010600030101010101" pitchFamily="2" charset="-122"/>
              </a:rPr>
              <a:t>Zn + 2HCl               ZnCl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 H</a:t>
            </a:r>
            <a:r>
              <a:rPr lang="en-US" sz="2400" b="0" baseline="-25000">
                <a:latin typeface="Times New Roman" panose="02020603050405020304" pitchFamily="18" charset="0"/>
                <a:ea typeface="SimSun" panose="02010600030101010101" pitchFamily="2" charset="-122"/>
              </a:rPr>
              <a:t>2</a:t>
            </a:r>
            <a:endParaRPr lang="en-US" sz="2400" baseline="-25000"/>
          </a:p>
        </p:txBody>
      </p:sp>
      <p:sp>
        <p:nvSpPr>
          <p:cNvPr id="10" name="Text Box 9"/>
          <p:cNvSpPr txBox="1"/>
          <p:nvPr/>
        </p:nvSpPr>
        <p:spPr>
          <a:xfrm>
            <a:off x="1070610" y="1691957"/>
            <a:ext cx="5080000" cy="460375"/>
          </a:xfrm>
          <a:prstGeom prst="rect">
            <a:avLst/>
          </a:prstGeom>
          <a:noFill/>
          <a:ln w="9525">
            <a:noFill/>
          </a:ln>
        </p:spPr>
        <p:txBody>
          <a:bodyPr>
            <a:spAutoFit/>
          </a:bodyPr>
          <a:lstStyle/>
          <a:p>
            <a:pPr indent="0"/>
            <a:r>
              <a:rPr lang="en-US" sz="2400" b="0">
                <a:latin typeface="Times New Roman" panose="02020603050405020304" pitchFamily="18" charset="0"/>
                <a:cs typeface="Segoe UI" panose="020B0502040204020203" charset="0"/>
              </a:rPr>
              <a:t>Zn + FeSO</a:t>
            </a:r>
            <a:r>
              <a:rPr lang="en-US" sz="2400" b="0" baseline="-25000">
                <a:latin typeface="Times New Roman" panose="02020603050405020304" pitchFamily="18" charset="0"/>
                <a:cs typeface="Segoe UI" panose="020B0502040204020203" charset="0"/>
              </a:rPr>
              <a:t>4 </a:t>
            </a:r>
            <a:r>
              <a:rPr lang="en-US" sz="2400" b="0">
                <a:latin typeface="Times New Roman" panose="02020603050405020304" pitchFamily="18" charset="0"/>
                <a:cs typeface="Segoe UI" panose="020B0502040204020203" charset="0"/>
              </a:rPr>
              <a:t>           ZnSO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 Fe</a:t>
            </a:r>
            <a:endParaRPr lang="en-US" sz="2400"/>
          </a:p>
        </p:txBody>
      </p:sp>
      <p:cxnSp>
        <p:nvCxnSpPr>
          <p:cNvPr id="1716746573" name="Straight Arrow Connector 4"/>
          <p:cNvCxnSpPr/>
          <p:nvPr/>
        </p:nvCxnSpPr>
        <p:spPr>
          <a:xfrm>
            <a:off x="2871153" y="19761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4"/>
          <p:cNvCxnSpPr/>
          <p:nvPr/>
        </p:nvCxnSpPr>
        <p:spPr>
          <a:xfrm>
            <a:off x="2861628" y="2407285"/>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13"/>
          <p:cNvSpPr txBox="1"/>
          <p:nvPr/>
        </p:nvSpPr>
        <p:spPr>
          <a:xfrm>
            <a:off x="671195" y="2505710"/>
            <a:ext cx="9673590"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dung dịch acid tác dụng với muối, base, oxide base</a:t>
            </a:r>
          </a:p>
        </p:txBody>
      </p:sp>
      <p:sp>
        <p:nvSpPr>
          <p:cNvPr id="15" name="Text Box 14"/>
          <p:cNvSpPr txBox="1"/>
          <p:nvPr/>
        </p:nvSpPr>
        <p:spPr>
          <a:xfrm>
            <a:off x="1022985" y="2937827"/>
            <a:ext cx="5080000" cy="460375"/>
          </a:xfrm>
          <a:prstGeom prst="rect">
            <a:avLst/>
          </a:prstGeom>
          <a:noFill/>
          <a:ln w="9525">
            <a:noFill/>
          </a:ln>
        </p:spPr>
        <p:txBody>
          <a:bodyPr>
            <a:spAutoFit/>
          </a:bodyPr>
          <a:lstStyle/>
          <a:p>
            <a:pPr indent="0"/>
            <a:r>
              <a:rPr lang="en-US" sz="2400" b="0">
                <a:latin typeface="Times New Roman" panose="02020603050405020304" pitchFamily="18" charset="0"/>
                <a:cs typeface="Segoe UI" panose="020B0502040204020203" charset="0"/>
              </a:rPr>
              <a:t> HCl</a:t>
            </a:r>
            <a:r>
              <a:rPr lang="en-US" sz="2400" b="0" baseline="-25000">
                <a:latin typeface="Times New Roman" panose="02020603050405020304" pitchFamily="18" charset="0"/>
                <a:cs typeface="Segoe UI" panose="020B0502040204020203" charset="0"/>
              </a:rPr>
              <a:t>   </a:t>
            </a:r>
            <a:r>
              <a:rPr lang="en-US" sz="2400" b="0">
                <a:latin typeface="Times New Roman" panose="02020603050405020304" pitchFamily="18" charset="0"/>
                <a:cs typeface="Segoe UI" panose="020B0502040204020203" charset="0"/>
              </a:rPr>
              <a:t>+ AgNO</a:t>
            </a:r>
            <a:r>
              <a:rPr lang="en-US" sz="2400" b="0" baseline="-25000">
                <a:latin typeface="Times New Roman" panose="02020603050405020304" pitchFamily="18" charset="0"/>
                <a:cs typeface="Segoe UI" panose="020B0502040204020203" charset="0"/>
              </a:rPr>
              <a:t>3   </a:t>
            </a:r>
            <a:r>
              <a:rPr lang="en-US" sz="2400" b="0">
                <a:latin typeface="Times New Roman" panose="02020603050405020304" pitchFamily="18" charset="0"/>
                <a:cs typeface="Segoe UI" panose="020B0502040204020203" charset="0"/>
              </a:rPr>
              <a:t>            HNO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 AgCl</a:t>
            </a:r>
            <a:endParaRPr lang="en-US" sz="2400"/>
          </a:p>
        </p:txBody>
      </p:sp>
      <p:sp>
        <p:nvSpPr>
          <p:cNvPr id="20" name="Text Box 19"/>
          <p:cNvSpPr txBox="1"/>
          <p:nvPr/>
        </p:nvSpPr>
        <p:spPr>
          <a:xfrm>
            <a:off x="1069340" y="3330575"/>
            <a:ext cx="7442835" cy="460375"/>
          </a:xfrm>
          <a:prstGeom prst="rect">
            <a:avLst/>
          </a:prstGeom>
          <a:noFill/>
          <a:ln w="9525">
            <a:noFill/>
          </a:ln>
        </p:spPr>
        <p:txBody>
          <a:bodyPr wrap="square">
            <a:spAutoFit/>
          </a:bodyPr>
          <a:lstStyle/>
          <a:p>
            <a:pPr indent="0"/>
            <a:r>
              <a:rPr lang="en-US" sz="2400" b="0">
                <a:solidFill>
                  <a:srgbClr val="000000"/>
                </a:solidFill>
                <a:latin typeface="Times New Roman" panose="02020603050405020304" pitchFamily="18" charset="0"/>
              </a:rPr>
              <a:t>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SO</a:t>
            </a:r>
            <a:r>
              <a:rPr lang="en-US" sz="2400" b="0" baseline="-25000">
                <a:solidFill>
                  <a:srgbClr val="000000"/>
                </a:solidFill>
                <a:latin typeface="Times New Roman" panose="02020603050405020304" pitchFamily="18" charset="0"/>
              </a:rPr>
              <a:t>4</a:t>
            </a:r>
            <a:r>
              <a:rPr lang="en-US" sz="2400" b="0">
                <a:solidFill>
                  <a:srgbClr val="000000"/>
                </a:solidFill>
                <a:latin typeface="Times New Roman" panose="02020603050405020304" pitchFamily="18" charset="0"/>
              </a:rPr>
              <a:t> +2NaOH           Na</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SO</a:t>
            </a:r>
            <a:r>
              <a:rPr lang="en-US" sz="2400" b="0" baseline="-25000">
                <a:solidFill>
                  <a:srgbClr val="000000"/>
                </a:solidFill>
                <a:latin typeface="Times New Roman" panose="02020603050405020304" pitchFamily="18" charset="0"/>
              </a:rPr>
              <a:t>4</a:t>
            </a:r>
            <a:r>
              <a:rPr lang="en-US" sz="2400" b="0">
                <a:solidFill>
                  <a:srgbClr val="000000"/>
                </a:solidFill>
                <a:latin typeface="Times New Roman" panose="02020603050405020304" pitchFamily="18" charset="0"/>
              </a:rPr>
              <a:t>+2H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O</a:t>
            </a:r>
          </a:p>
        </p:txBody>
      </p:sp>
      <p:sp>
        <p:nvSpPr>
          <p:cNvPr id="21" name="Text Box 20"/>
          <p:cNvSpPr txBox="1"/>
          <p:nvPr/>
        </p:nvSpPr>
        <p:spPr>
          <a:xfrm>
            <a:off x="1022985" y="3756342"/>
            <a:ext cx="5080000" cy="460375"/>
          </a:xfrm>
          <a:prstGeom prst="rect">
            <a:avLst/>
          </a:prstGeom>
          <a:noFill/>
          <a:ln w="9525">
            <a:noFill/>
          </a:ln>
        </p:spPr>
        <p:txBody>
          <a:bodyPr>
            <a:spAutoFit/>
          </a:bodyPr>
          <a:lstStyle/>
          <a:p>
            <a:pPr indent="0"/>
            <a:r>
              <a:rPr lang="en-US" sz="2400" b="0">
                <a:solidFill>
                  <a:srgbClr val="000000"/>
                </a:solidFill>
                <a:latin typeface="Times New Roman" panose="02020603050405020304" pitchFamily="18" charset="0"/>
              </a:rPr>
              <a:t> 2HCl + CaO               CaCl</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  + 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O</a:t>
            </a:r>
            <a:endParaRPr lang="en-US" sz="2400"/>
          </a:p>
        </p:txBody>
      </p:sp>
      <p:cxnSp>
        <p:nvCxnSpPr>
          <p:cNvPr id="22" name="Straight Arrow Connector 4"/>
          <p:cNvCxnSpPr/>
          <p:nvPr/>
        </p:nvCxnSpPr>
        <p:spPr>
          <a:xfrm>
            <a:off x="3245803" y="318897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4"/>
          <p:cNvCxnSpPr/>
          <p:nvPr/>
        </p:nvCxnSpPr>
        <p:spPr>
          <a:xfrm>
            <a:off x="3401378" y="35636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4"/>
          <p:cNvCxnSpPr/>
          <p:nvPr/>
        </p:nvCxnSpPr>
        <p:spPr>
          <a:xfrm>
            <a:off x="3166428" y="40335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 Box 24"/>
          <p:cNvSpPr txBox="1"/>
          <p:nvPr/>
        </p:nvSpPr>
        <p:spPr>
          <a:xfrm>
            <a:off x="659765" y="4142740"/>
            <a:ext cx="10921365"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dung dịch muối tác dụng với dung dịch muối, dung dịch base</a:t>
            </a:r>
          </a:p>
        </p:txBody>
      </p:sp>
      <p:sp>
        <p:nvSpPr>
          <p:cNvPr id="26" name="Text Box 25"/>
          <p:cNvSpPr txBox="1"/>
          <p:nvPr/>
        </p:nvSpPr>
        <p:spPr>
          <a:xfrm>
            <a:off x="1310005" y="4612005"/>
            <a:ext cx="7503160"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Segoe UI" panose="020B0502040204020203" charset="0"/>
              </a:rPr>
              <a:t>K</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CO</a:t>
            </a:r>
            <a:r>
              <a:rPr lang="en-US" sz="2400" b="0" baseline="-25000">
                <a:latin typeface="Times New Roman" panose="02020603050405020304" pitchFamily="18" charset="0"/>
                <a:cs typeface="Segoe UI" panose="020B0502040204020203" charset="0"/>
              </a:rPr>
              <a:t>3   </a:t>
            </a:r>
            <a:r>
              <a:rPr lang="en-US" sz="2400" b="0">
                <a:latin typeface="Times New Roman" panose="02020603050405020304" pitchFamily="18" charset="0"/>
                <a:cs typeface="Segoe UI" panose="020B0502040204020203" charset="0"/>
              </a:rPr>
              <a:t>+ CaCl</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                 CaCO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+ 2KCl</a:t>
            </a:r>
            <a:endParaRPr lang="en-US" sz="2400"/>
          </a:p>
        </p:txBody>
      </p:sp>
      <p:sp>
        <p:nvSpPr>
          <p:cNvPr id="27" name="Text Box 26"/>
          <p:cNvSpPr txBox="1"/>
          <p:nvPr/>
        </p:nvSpPr>
        <p:spPr>
          <a:xfrm>
            <a:off x="1224280" y="5053330"/>
            <a:ext cx="708723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Segoe UI" panose="020B0502040204020203" charset="0"/>
              </a:rPr>
              <a:t>Na</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 Ba(OH)</a:t>
            </a:r>
            <a:r>
              <a:rPr lang="en-US" sz="2400" b="0" baseline="-25000">
                <a:latin typeface="Times New Roman" panose="02020603050405020304" pitchFamily="18" charset="0"/>
                <a:cs typeface="Segoe UI" panose="020B0502040204020203" charset="0"/>
              </a:rPr>
              <a:t>2</a:t>
            </a:r>
            <a:r>
              <a:rPr lang="en-US" sz="2400" b="0" baseline="-25000">
                <a:solidFill>
                  <a:srgbClr val="4A4A4B"/>
                </a:solidFill>
                <a:latin typeface="Times New Roman" panose="02020603050405020304" pitchFamily="18" charset="0"/>
                <a:cs typeface="Segoe UI" panose="020B0502040204020203" charset="0"/>
              </a:rPr>
              <a:t> </a:t>
            </a:r>
            <a:r>
              <a:rPr lang="en-US" sz="2400" b="0">
                <a:solidFill>
                  <a:srgbClr val="4A4A4B"/>
                </a:solidFill>
                <a:latin typeface="Times New Roman" panose="02020603050405020304" pitchFamily="18" charset="0"/>
                <a:cs typeface="Segoe UI" panose="020B0502040204020203" charset="0"/>
              </a:rPr>
              <a:t>           2</a:t>
            </a:r>
            <a:r>
              <a:rPr lang="en-US" sz="2400" b="0">
                <a:latin typeface="Times New Roman" panose="02020603050405020304" pitchFamily="18" charset="0"/>
                <a:cs typeface="Segoe UI" panose="020B0502040204020203" charset="0"/>
              </a:rPr>
              <a:t>NaOH + BaSO</a:t>
            </a:r>
            <a:r>
              <a:rPr lang="en-US" sz="2400" b="0" baseline="-25000">
                <a:latin typeface="Times New Roman" panose="02020603050405020304" pitchFamily="18" charset="0"/>
                <a:cs typeface="Segoe UI" panose="020B0502040204020203" charset="0"/>
              </a:rPr>
              <a:t>4</a:t>
            </a:r>
            <a:endParaRPr lang="en-US" sz="2400"/>
          </a:p>
        </p:txBody>
      </p:sp>
      <p:sp>
        <p:nvSpPr>
          <p:cNvPr id="28" name="Text Box 27"/>
          <p:cNvSpPr txBox="1"/>
          <p:nvPr/>
        </p:nvSpPr>
        <p:spPr>
          <a:xfrm>
            <a:off x="606425" y="5530215"/>
            <a:ext cx="9452610"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Oxide acid tác dụng với oxide base.</a:t>
            </a:r>
          </a:p>
        </p:txBody>
      </p:sp>
      <p:sp>
        <p:nvSpPr>
          <p:cNvPr id="29" name="Text Box 28"/>
          <p:cNvSpPr txBox="1"/>
          <p:nvPr/>
        </p:nvSpPr>
        <p:spPr>
          <a:xfrm>
            <a:off x="1290320" y="6060757"/>
            <a:ext cx="5080000" cy="460375"/>
          </a:xfrm>
          <a:prstGeom prst="rect">
            <a:avLst/>
          </a:prstGeom>
          <a:noFill/>
          <a:ln w="9525">
            <a:noFill/>
          </a:ln>
        </p:spPr>
        <p:txBody>
          <a:bodyPr>
            <a:spAutoFit/>
          </a:bodyPr>
          <a:lstStyle/>
          <a:p>
            <a:pPr indent="0"/>
            <a:r>
              <a:rPr lang="en-US" sz="2400" b="0">
                <a:solidFill>
                  <a:srgbClr val="000000"/>
                </a:solidFill>
                <a:latin typeface="Times New Roman" panose="02020603050405020304" pitchFamily="18" charset="0"/>
              </a:rPr>
              <a:t>CaO + CO</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       t</a:t>
            </a:r>
            <a:r>
              <a:rPr lang="en-US" sz="2400" b="0" baseline="30000">
                <a:solidFill>
                  <a:srgbClr val="000000"/>
                </a:solidFill>
                <a:latin typeface="Times New Roman" panose="02020603050405020304" pitchFamily="18" charset="0"/>
              </a:rPr>
              <a:t>0</a:t>
            </a:r>
            <a:r>
              <a:rPr lang="en-US" sz="2400" b="0">
                <a:solidFill>
                  <a:srgbClr val="000000"/>
                </a:solidFill>
                <a:latin typeface="Times New Roman" panose="02020603050405020304" pitchFamily="18" charset="0"/>
              </a:rPr>
              <a:t>       CaCO</a:t>
            </a:r>
            <a:r>
              <a:rPr lang="en-US" sz="2400" b="0" baseline="-25000">
                <a:solidFill>
                  <a:srgbClr val="000000"/>
                </a:solidFill>
                <a:latin typeface="Times New Roman" panose="02020603050405020304" pitchFamily="18" charset="0"/>
              </a:rPr>
              <a:t>3</a:t>
            </a:r>
            <a:endParaRPr lang="en-US" sz="2400"/>
          </a:p>
        </p:txBody>
      </p:sp>
      <p:cxnSp>
        <p:nvCxnSpPr>
          <p:cNvPr id="30" name="Straight Arrow Connector 4"/>
          <p:cNvCxnSpPr/>
          <p:nvPr/>
        </p:nvCxnSpPr>
        <p:spPr>
          <a:xfrm>
            <a:off x="3807778" y="48463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4"/>
          <p:cNvCxnSpPr/>
          <p:nvPr/>
        </p:nvCxnSpPr>
        <p:spPr>
          <a:xfrm>
            <a:off x="3934778" y="5306695"/>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4"/>
          <p:cNvCxnSpPr/>
          <p:nvPr/>
        </p:nvCxnSpPr>
        <p:spPr>
          <a:xfrm>
            <a:off x="3138170" y="6424295"/>
            <a:ext cx="507365"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6746573"/>
                                        </p:tgtEl>
                                        <p:attrNameLst>
                                          <p:attrName>style.visibility</p:attrName>
                                        </p:attrNameLst>
                                      </p:cBhvr>
                                      <p:to>
                                        <p:strVal val="visible"/>
                                      </p:to>
                                    </p:set>
                                    <p:anim calcmode="lin" valueType="num">
                                      <p:cBhvr additive="base">
                                        <p:cTn id="13" dur="500" fill="hold"/>
                                        <p:tgtEl>
                                          <p:spTgt spid="1716746573"/>
                                        </p:tgtEl>
                                        <p:attrNameLst>
                                          <p:attrName>ppt_x</p:attrName>
                                        </p:attrNameLst>
                                      </p:cBhvr>
                                      <p:tavLst>
                                        <p:tav tm="0">
                                          <p:val>
                                            <p:strVal val="#ppt_x"/>
                                          </p:val>
                                        </p:tav>
                                        <p:tav tm="100000">
                                          <p:val>
                                            <p:strVal val="#ppt_x"/>
                                          </p:val>
                                        </p:tav>
                                      </p:tavLst>
                                    </p:anim>
                                    <p:anim calcmode="lin" valueType="num">
                                      <p:cBhvr additive="base">
                                        <p:cTn id="14" dur="500" fill="hold"/>
                                        <p:tgtEl>
                                          <p:spTgt spid="17167465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9" grpId="0"/>
      <p:bldP spid="10" grpId="0"/>
      <p:bldP spid="14" grpId="0"/>
      <p:bldP spid="15" grpId="0"/>
      <p:bldP spid="20" grpId="0"/>
      <p:bldP spid="21"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030605" y="2030730"/>
            <a:ext cx="10151110" cy="31076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292735"/>
            <a:r>
              <a:rPr lang="en-US" sz="2800" b="1">
                <a:latin typeface="Times New Roman" panose="02020603050405020304" pitchFamily="18" charset="0"/>
                <a:cs typeface="Segoe UI" panose="020B0502040204020203" charset="0"/>
              </a:rPr>
              <a:t> </a:t>
            </a:r>
            <a:r>
              <a:rPr lang="en-US" sz="2800" b="0">
                <a:latin typeface="Times New Roman" panose="02020603050405020304" pitchFamily="18" charset="0"/>
                <a:cs typeface="Segoe UI" panose="020B0502040204020203" charset="0"/>
              </a:rPr>
              <a:t>Làm theo nhóm và báo cáo vào tiết vận dụng.</a:t>
            </a:r>
            <a:r>
              <a:rPr lang="en-US" sz="2800" b="0">
                <a:latin typeface="Times New Roman" panose="02020603050405020304" pitchFamily="18" charset="0"/>
              </a:rPr>
              <a:t>Muối không những làm gia vị trong đời sống, mà còn là chất sát khuẩn cho thực phẩm khi chế biến. </a:t>
            </a:r>
          </a:p>
          <a:p>
            <a:pPr indent="292735"/>
            <a:r>
              <a:rPr lang="en-US" sz="2800" b="0">
                <a:latin typeface="Times New Roman" panose="02020603050405020304" pitchFamily="18" charset="0"/>
              </a:rPr>
              <a:t>Các em hãy tìm hiểu về cách khai thác muối, lợi ích, tác hại chế độ ăn thừa muối, tác hại chế độ ăn thiếu muối, từ đó đưa ra chế độ ăn  hợp lý.</a:t>
            </a:r>
          </a:p>
          <a:p>
            <a:pPr indent="292735"/>
            <a:r>
              <a:rPr lang="en-US" sz="2800" b="0">
                <a:latin typeface="Times New Roman" panose="02020603050405020304" pitchFamily="18" charset="0"/>
              </a:rPr>
              <a:t>=&gt;Trình bày thuyết trình bằng báo tường, power point, tranh ảnh….</a:t>
            </a:r>
            <a:endParaRPr lang="en-US" sz="2800"/>
          </a:p>
        </p:txBody>
      </p:sp>
      <p:sp>
        <p:nvSpPr>
          <p:cNvPr id="2" name="Text Box 1"/>
          <p:cNvSpPr txBox="1"/>
          <p:nvPr/>
        </p:nvSpPr>
        <p:spPr>
          <a:xfrm flipH="1">
            <a:off x="3296285" y="647700"/>
            <a:ext cx="4462145" cy="6451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r>
              <a:rPr lang="en-US" sz="3600" b="1">
                <a:solidFill>
                  <a:schemeClr val="accent5"/>
                </a:solidFill>
                <a:latin typeface="Times New Roman" panose="02020603050405020304" pitchFamily="18" charset="0"/>
                <a:sym typeface="+mn-ea"/>
              </a:rPr>
              <a:t>NHIỆM VỤ VỀ NHÀ</a:t>
            </a:r>
          </a:p>
        </p:txBody>
      </p:sp>
      <p:pic>
        <p:nvPicPr>
          <p:cNvPr id="42"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399915" y="5549900"/>
            <a:ext cx="7381240" cy="1308100"/>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760" y="5382895"/>
            <a:ext cx="4232910" cy="1278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918845" y="43180"/>
            <a:ext cx="9431020" cy="583565"/>
          </a:xfrm>
          <a:prstGeom prst="rect">
            <a:avLst/>
          </a:prstGeom>
          <a:noFill/>
          <a:ln w="9525">
            <a:noFill/>
          </a:ln>
        </p:spPr>
        <p:txBody>
          <a:bodyPr wrap="square">
            <a:spAutoFit/>
          </a:bodyPr>
          <a:lstStyle/>
          <a:p>
            <a:pPr indent="0"/>
            <a:r>
              <a:rPr lang="en-US" sz="3200" b="1">
                <a:latin typeface="Times New Roman" panose="02020603050405020304" pitchFamily="18" charset="0"/>
              </a:rPr>
              <a:t>V. Mối quan hệ giữa các hợp chất vô cơ</a:t>
            </a:r>
          </a:p>
        </p:txBody>
      </p:sp>
      <p:sp>
        <p:nvSpPr>
          <p:cNvPr id="2" name="Text Box 1"/>
          <p:cNvSpPr txBox="1"/>
          <p:nvPr/>
        </p:nvSpPr>
        <p:spPr>
          <a:xfrm>
            <a:off x="918845" y="605155"/>
            <a:ext cx="10306685" cy="829945"/>
          </a:xfrm>
          <a:prstGeom prst="rect">
            <a:avLst/>
          </a:prstGeom>
          <a:noFill/>
          <a:ln w="9525">
            <a:noFill/>
          </a:ln>
        </p:spPr>
        <p:txBody>
          <a:bodyPr wrap="square">
            <a:spAutoFit/>
          </a:bodyPr>
          <a:lstStyle/>
          <a:p>
            <a:pPr indent="0"/>
            <a:r>
              <a:rPr lang="en-US" sz="2400" b="1">
                <a:latin typeface="Times New Roman" panose="02020603050405020304" pitchFamily="18" charset="0"/>
              </a:rPr>
              <a:t>NHIỆM VỤ 1</a:t>
            </a:r>
            <a:r>
              <a:rPr lang="en-US" sz="2400" b="0">
                <a:latin typeface="Times New Roman" panose="02020603050405020304" pitchFamily="18" charset="0"/>
              </a:rPr>
              <a:t>: Chia lớp thành 4 nhóm tổ chức trò chơi TÌM ĐƯỜNG VỀ NHÀ</a:t>
            </a:r>
          </a:p>
          <a:p>
            <a:pPr indent="0"/>
            <a:r>
              <a:rPr lang="en-US" sz="2400" b="0">
                <a:latin typeface="Times New Roman" panose="02020603050405020304" pitchFamily="18" charset="0"/>
              </a:rPr>
              <a:t>(bằng hình thức bốc thăm thẻ màu)</a:t>
            </a:r>
          </a:p>
        </p:txBody>
      </p:sp>
      <p:sp>
        <p:nvSpPr>
          <p:cNvPr id="3" name="Text Box 2"/>
          <p:cNvSpPr txBox="1"/>
          <p:nvPr/>
        </p:nvSpPr>
        <p:spPr>
          <a:xfrm>
            <a:off x="797560" y="1493520"/>
            <a:ext cx="11061700" cy="2676525"/>
          </a:xfrm>
          <a:prstGeom prst="rect">
            <a:avLst/>
          </a:prstGeom>
          <a:noFill/>
          <a:ln w="9525">
            <a:noFill/>
          </a:ln>
        </p:spPr>
        <p:txBody>
          <a:bodyPr wrap="square">
            <a:spAutoFit/>
          </a:bodyPr>
          <a:lstStyle/>
          <a:p>
            <a:pPr indent="0"/>
            <a:r>
              <a:rPr lang="en-US" sz="2400" b="0">
                <a:latin typeface="Times New Roman" panose="02020603050405020304" pitchFamily="18" charset="0"/>
              </a:rPr>
              <a:t>- 4 nhóm xếp thành 4 hàng dọc</a:t>
            </a:r>
          </a:p>
          <a:p>
            <a:pPr indent="0"/>
            <a:r>
              <a:rPr lang="en-US" sz="2400" b="0">
                <a:latin typeface="Times New Roman" panose="02020603050405020304" pitchFamily="18" charset="0"/>
              </a:rPr>
              <a:t>- Mỗi nhóm được phát một bộ gồm 40 thẻ chứa tên của các chất vô cơ (có màu tương ứng với nhóm của mình).</a:t>
            </a:r>
          </a:p>
          <a:p>
            <a:pPr indent="0"/>
            <a:r>
              <a:rPr lang="en-US" sz="2400" b="0">
                <a:latin typeface="Times New Roman" panose="02020603050405020304" pitchFamily="18" charset="0"/>
              </a:rPr>
              <a:t>- Mỗi nhóm có 3 phút để thảo luận phân loại các loại chất vô cơ đó, đồng thời chia đều số thẻ đó cho tất cả thành viên trong nhóm. Sau đó lần lượt lên bảng gắn thẻ vào các ô nhà có trên bảng</a:t>
            </a:r>
          </a:p>
          <a:p>
            <a:pPr indent="0"/>
            <a:r>
              <a:rPr lang="en-US" sz="2400" b="0">
                <a:latin typeface="Times New Roman" panose="02020603050405020304" pitchFamily="18" charset="0"/>
              </a:rPr>
              <a:t>- Đội chiến thắng là đội hoàn thành nhanh nhất và đúng nhất.</a:t>
            </a:r>
          </a:p>
        </p:txBody>
      </p:sp>
      <p:pic>
        <p:nvPicPr>
          <p:cNvPr id="4" name="Picture 3"/>
          <p:cNvPicPr>
            <a:picLocks noChangeAspect="1"/>
          </p:cNvPicPr>
          <p:nvPr/>
        </p:nvPicPr>
        <p:blipFill>
          <a:blip r:embed="rId2"/>
          <a:stretch>
            <a:fillRect/>
          </a:stretch>
        </p:blipFill>
        <p:spPr>
          <a:xfrm>
            <a:off x="1397635" y="4058285"/>
            <a:ext cx="9528810" cy="2799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 name="文本框 1"/>
          <p:cNvSpPr txBox="1"/>
          <p:nvPr/>
        </p:nvSpPr>
        <p:spPr>
          <a:xfrm>
            <a:off x="3020643" y="44568"/>
            <a:ext cx="2435860" cy="521970"/>
          </a:xfrm>
          <a:prstGeom prst="rect">
            <a:avLst/>
          </a:prstGeom>
          <a:noFill/>
        </p:spPr>
        <p:txBody>
          <a:bodyPr wrap="none" rtlCol="0">
            <a:spAutoFit/>
          </a:bodyPr>
          <a:lstStyle/>
          <a:p>
            <a:r>
              <a:rPr lang="vi-VN" altLang="zh-CN" sz="2800" b="1" dirty="0">
                <a:solidFill>
                  <a:srgbClr val="002060"/>
                </a:solidFill>
                <a:ea typeface="Yeseva One" panose="00000500000000000000" charset="0"/>
                <a:sym typeface="Yeseva One" panose="00000500000000000000" charset="0"/>
              </a:rPr>
              <a:t>I. KHÁI NIỆM </a:t>
            </a:r>
            <a:endParaRPr lang="zh-CN" altLang="en-US" sz="2800" b="1" dirty="0">
              <a:solidFill>
                <a:srgbClr val="002060"/>
              </a:solidFill>
              <a:ea typeface="Yeseva One" panose="00000500000000000000" charset="0"/>
              <a:sym typeface="Yeseva One" panose="00000500000000000000" charset="0"/>
            </a:endParaRPr>
          </a:p>
        </p:txBody>
      </p:sp>
      <p:graphicFrame>
        <p:nvGraphicFramePr>
          <p:cNvPr id="10" name="Picture Placeholder 9"/>
          <p:cNvGraphicFramePr>
            <a:graphicFrameLocks noGrp="1"/>
          </p:cNvGraphicFramePr>
          <p:nvPr>
            <p:ph type="pic" sz="quarter" idx="10"/>
          </p:nvPr>
        </p:nvGraphicFramePr>
        <p:xfrm>
          <a:off x="3827676" y="647770"/>
          <a:ext cx="8143370" cy="2755479"/>
        </p:xfrm>
        <a:graphic>
          <a:graphicData uri="http://schemas.openxmlformats.org/drawingml/2006/table">
            <a:tbl>
              <a:tblPr firstRow="1" bandRow="1">
                <a:tableStyleId>{5940675A-B579-460E-94D1-54222C63F5DA}</a:tableStyleId>
              </a:tblPr>
              <a:tblGrid>
                <a:gridCol w="730790">
                  <a:extLst>
                    <a:ext uri="{9D8B030D-6E8A-4147-A177-3AD203B41FA5}">
                      <a16:colId xmlns:a16="http://schemas.microsoft.com/office/drawing/2014/main" val="20000"/>
                    </a:ext>
                  </a:extLst>
                </a:gridCol>
                <a:gridCol w="1581907">
                  <a:extLst>
                    <a:ext uri="{9D8B030D-6E8A-4147-A177-3AD203B41FA5}">
                      <a16:colId xmlns:a16="http://schemas.microsoft.com/office/drawing/2014/main" val="20001"/>
                    </a:ext>
                  </a:extLst>
                </a:gridCol>
                <a:gridCol w="2963485">
                  <a:extLst>
                    <a:ext uri="{9D8B030D-6E8A-4147-A177-3AD203B41FA5}">
                      <a16:colId xmlns:a16="http://schemas.microsoft.com/office/drawing/2014/main" val="20002"/>
                    </a:ext>
                  </a:extLst>
                </a:gridCol>
                <a:gridCol w="2867188">
                  <a:extLst>
                    <a:ext uri="{9D8B030D-6E8A-4147-A177-3AD203B41FA5}">
                      <a16:colId xmlns:a16="http://schemas.microsoft.com/office/drawing/2014/main" val="20003"/>
                    </a:ext>
                  </a:extLst>
                </a:gridCol>
              </a:tblGrid>
              <a:tr h="542160">
                <a:tc rowSpan="2">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STT</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rowSpan="2">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CTHH </a:t>
                      </a:r>
                      <a:r>
                        <a:rPr lang="en-US" sz="2400" b="1" dirty="0" err="1">
                          <a:solidFill>
                            <a:srgbClr val="000000"/>
                          </a:solidFill>
                          <a:latin typeface="Times New Roman" panose="02020603050405020304" pitchFamily="18" charset="0"/>
                          <a:cs typeface="Times New Roman" panose="02020603050405020304" pitchFamily="18" charset="0"/>
                        </a:rPr>
                        <a:t>muối</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gridSpan="2">
                  <a:txBody>
                    <a:bodyPr/>
                    <a:lstStyle/>
                    <a:p>
                      <a:pPr indent="0" algn="ctr">
                        <a:buNone/>
                      </a:pPr>
                      <a:r>
                        <a:rPr lang="en-US" sz="2400" b="1" dirty="0" err="1">
                          <a:solidFill>
                            <a:srgbClr val="000000"/>
                          </a:solidFill>
                          <a:latin typeface="Times New Roman" panose="02020603050405020304" pitchFamily="18" charset="0"/>
                          <a:cs typeface="Times New Roman" panose="02020603050405020304" pitchFamily="18" charset="0"/>
                        </a:rPr>
                        <a:t>Thành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tử</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muối</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hMerge="1">
                  <a:txBody>
                    <a:bodyPr/>
                    <a:lstStyle/>
                    <a:p>
                      <a:endParaRPr lang="en-US"/>
                    </a:p>
                  </a:txBody>
                  <a:tcPr>
                    <a:lnR w="28575"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tcPr>
                </a:tc>
                <a:extLst>
                  <a:ext uri="{0D108BD9-81ED-4DB2-BD59-A6C34878D82A}">
                    <a16:rowId xmlns:a16="http://schemas.microsoft.com/office/drawing/2014/main" val="10000"/>
                  </a:ext>
                </a:extLst>
              </a:tr>
              <a:tr h="456984">
                <a:tc vMerge="1">
                  <a:txBody>
                    <a:bodyPr/>
                    <a:lstStyle/>
                    <a:p>
                      <a:endParaRPr lang="en-US"/>
                    </a:p>
                  </a:txBody>
                  <a:tcP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B w="12700" cap="flat" cmpd="sng">
                      <a:solidFill>
                        <a:srgbClr val="786992"/>
                      </a:solidFill>
                      <a:prstDash val="solid"/>
                      <a:headEnd type="none" w="med" len="med"/>
                      <a:tailEnd type="none" w="med" len="med"/>
                    </a:lnB>
                  </a:tcPr>
                </a:tc>
                <a:tc vMerge="1">
                  <a:txBody>
                    <a:bodyPr/>
                    <a:lstStyle/>
                    <a:p>
                      <a:endParaRPr lang="en-US"/>
                    </a:p>
                  </a:txBody>
                  <a:tcP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B w="12700" cap="flat" cmpd="sng">
                      <a:solidFill>
                        <a:srgbClr val="786992"/>
                      </a:solidFill>
                      <a:prstDash val="solid"/>
                      <a:headEnd type="none" w="med" len="med"/>
                      <a:tailEnd type="none" w="med" len="med"/>
                    </a:lnB>
                  </a:tcPr>
                </a:tc>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3315">
                <a:tc>
                  <a:txBody>
                    <a:bodyPr/>
                    <a:lstStyle/>
                    <a:p>
                      <a:pPr indent="0" algn="ctr">
                        <a:buNone/>
                      </a:pPr>
                      <a:r>
                        <a:rPr lang="en-US" sz="2400" b="1">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000000"/>
                          </a:solidFill>
                          <a:latin typeface="Times New Roman" panose="02020603050405020304" pitchFamily="18" charset="0"/>
                          <a:cs typeface="Times New Roman" panose="02020603050405020304" pitchFamily="18" charset="0"/>
                        </a:rPr>
                        <a:t>NaCl</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2956">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2</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CaCO</a:t>
                      </a:r>
                      <a:r>
                        <a:rPr lang="en-US" sz="2400" b="1" baseline="-25000"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565">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NaHCO</a:t>
                      </a:r>
                      <a:r>
                        <a:rPr lang="en-US" sz="2400" b="1" baseline="-25000"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 </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177">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4</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Al</a:t>
                      </a:r>
                      <a:r>
                        <a:rPr lang="en-US" sz="2400" b="1" baseline="-25000">
                          <a:solidFill>
                            <a:srgbClr val="000000"/>
                          </a:solidFill>
                          <a:latin typeface="Times New Roman" panose="02020603050405020304" pitchFamily="18" charset="0"/>
                          <a:cs typeface="Times New Roman" panose="02020603050405020304" pitchFamily="18" charset="0"/>
                        </a:rPr>
                        <a:t>2</a:t>
                      </a:r>
                      <a:r>
                        <a:rPr lang="en-US" sz="2400" b="1">
                          <a:solidFill>
                            <a:srgbClr val="000000"/>
                          </a:solidFill>
                          <a:latin typeface="Times New Roman" panose="02020603050405020304" pitchFamily="18" charset="0"/>
                          <a:cs typeface="Times New Roman" panose="02020603050405020304" pitchFamily="18" charset="0"/>
                        </a:rPr>
                        <a:t>(SO</a:t>
                      </a:r>
                      <a:r>
                        <a:rPr lang="en-US" sz="2400" b="1" baseline="-25000">
                          <a:solidFill>
                            <a:srgbClr val="000000"/>
                          </a:solidFill>
                          <a:latin typeface="Times New Roman" panose="02020603050405020304" pitchFamily="18" charset="0"/>
                          <a:cs typeface="Times New Roman" panose="02020603050405020304" pitchFamily="18" charset="0"/>
                        </a:rPr>
                        <a:t>4</a:t>
                      </a:r>
                      <a:r>
                        <a:rPr lang="en-US" sz="2400" b="1">
                          <a:solidFill>
                            <a:srgbClr val="000000"/>
                          </a:solidFill>
                          <a:latin typeface="Times New Roman" panose="02020603050405020304" pitchFamily="18" charset="0"/>
                          <a:cs typeface="Times New Roman" panose="02020603050405020304" pitchFamily="18" charset="0"/>
                        </a:rPr>
                        <a:t>)</a:t>
                      </a:r>
                      <a:r>
                        <a:rPr lang="en-US" sz="2400" b="1" baseline="-25000">
                          <a:solidFill>
                            <a:srgbClr val="000000"/>
                          </a:solidFill>
                          <a:latin typeface="Times New Roman" panose="02020603050405020304" pitchFamily="18" charset="0"/>
                          <a:cs typeface="Times New Roman" panose="02020603050405020304" pitchFamily="18" charset="0"/>
                        </a:rPr>
                        <a:t>3</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 </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 name="文本框 1"/>
          <p:cNvSpPr txBox="1"/>
          <p:nvPr/>
        </p:nvSpPr>
        <p:spPr>
          <a:xfrm>
            <a:off x="7023246" y="1642643"/>
            <a:ext cx="511175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1Na                                - Cl</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5" name="文本框 1"/>
          <p:cNvSpPr txBox="1"/>
          <p:nvPr/>
        </p:nvSpPr>
        <p:spPr>
          <a:xfrm>
            <a:off x="7084206" y="2077677"/>
            <a:ext cx="512064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1Ca                                = CO</a:t>
            </a:r>
            <a:r>
              <a:rPr lang="en-US" sz="2400" b="1" baseline="-25000" dirty="0">
                <a:solidFill>
                  <a:srgbClr val="000000"/>
                </a:solidFill>
                <a:cs typeface="Times New Roman" panose="02020603050405020304" pitchFamily="18" charset="0"/>
                <a:sym typeface="+mn-ea"/>
              </a:rPr>
              <a:t>3</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6" name="文本框 1"/>
          <p:cNvSpPr txBox="1"/>
          <p:nvPr/>
        </p:nvSpPr>
        <p:spPr>
          <a:xfrm>
            <a:off x="7139768" y="2510510"/>
            <a:ext cx="5009515"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1Na                                - HCO</a:t>
            </a:r>
            <a:r>
              <a:rPr lang="en-US" sz="2400" b="1" baseline="-25000" dirty="0">
                <a:solidFill>
                  <a:srgbClr val="000000"/>
                </a:solidFill>
                <a:cs typeface="Times New Roman" panose="02020603050405020304" pitchFamily="18" charset="0"/>
                <a:sym typeface="+mn-ea"/>
              </a:rPr>
              <a:t>3</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7" name="文本框 1"/>
          <p:cNvSpPr txBox="1"/>
          <p:nvPr/>
        </p:nvSpPr>
        <p:spPr>
          <a:xfrm>
            <a:off x="7160406" y="2959820"/>
            <a:ext cx="483743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2Al                                 = SO</a:t>
            </a:r>
            <a:r>
              <a:rPr lang="en-US" sz="2400" b="1" baseline="-25000" dirty="0">
                <a:solidFill>
                  <a:srgbClr val="000000"/>
                </a:solidFill>
                <a:cs typeface="Times New Roman" panose="02020603050405020304" pitchFamily="18" charset="0"/>
                <a:sym typeface="+mn-ea"/>
              </a:rPr>
              <a:t>4</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8" name="文本框 1"/>
          <p:cNvSpPr txBox="1"/>
          <p:nvPr/>
        </p:nvSpPr>
        <p:spPr>
          <a:xfrm>
            <a:off x="6786283" y="1146241"/>
            <a:ext cx="5878195"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Cation kim loại          Anion gốc acid                  </a:t>
            </a:r>
            <a:endPar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endParaRPr>
          </a:p>
        </p:txBody>
      </p:sp>
      <p:sp>
        <p:nvSpPr>
          <p:cNvPr id="21" name="Rectangle 2"/>
          <p:cNvSpPr/>
          <p:nvPr/>
        </p:nvSpPr>
        <p:spPr>
          <a:xfrm>
            <a:off x="0" y="3787864"/>
            <a:ext cx="11437039" cy="1200329"/>
          </a:xfrm>
          <a:prstGeom prst="rect">
            <a:avLst/>
          </a:prstGeom>
          <a:ln>
            <a:solidFill>
              <a:schemeClr val="accent1"/>
            </a:solidFill>
          </a:ln>
        </p:spPr>
        <p:txBody>
          <a:bodyPr wrap="square">
            <a:spAutoFit/>
          </a:bodyPr>
          <a:lstStyle/>
          <a:p>
            <a:r>
              <a:rPr lang="vi-VN" sz="2400" dirty="0">
                <a:solidFill>
                  <a:schemeClr val="accent6">
                    <a:lumMod val="50000"/>
                  </a:schemeClr>
                </a:solidFill>
                <a:latin typeface="Arial" panose="020B0604020202020204" pitchFamily="34" charset="0"/>
                <a:cs typeface="Arial" panose="020B0604020202020204" pitchFamily="34" charset="0"/>
              </a:rPr>
              <a:t> </a:t>
            </a:r>
            <a:r>
              <a:rPr lang="en-US" altLang="vi-VN" sz="2400" b="1" dirty="0" smtClean="0">
                <a:solidFill>
                  <a:schemeClr val="accent6">
                    <a:lumMod val="50000"/>
                  </a:schemeClr>
                </a:solidFill>
                <a:latin typeface="Arial" panose="020B0604020202020204" pitchFamily="34" charset="0"/>
                <a:cs typeface="Arial" panose="020B0604020202020204" pitchFamily="34" charset="0"/>
              </a:rPr>
              <a:t>2.</a:t>
            </a:r>
            <a:r>
              <a:rPr lang="en-US" altLang="vi-VN" sz="2400" dirty="0" smtClean="0">
                <a:solidFill>
                  <a:schemeClr val="accent6">
                    <a:lumMod val="50000"/>
                  </a:schemeClr>
                </a:solidFill>
                <a:latin typeface="Arial" panose="020B0604020202020204" pitchFamily="34" charset="0"/>
                <a:cs typeface="Arial" panose="020B0604020202020204" pitchFamily="34" charset="0"/>
              </a:rPr>
              <a:t> </a:t>
            </a:r>
            <a:r>
              <a:rPr lang="en-US" altLang="vi-VN" sz="2400" dirty="0" err="1" smtClean="0">
                <a:solidFill>
                  <a:schemeClr val="accent6">
                    <a:lumMod val="50000"/>
                  </a:schemeClr>
                </a:solidFill>
                <a:latin typeface="Arial" panose="020B0604020202020204" pitchFamily="34" charset="0"/>
                <a:cs typeface="Arial" panose="020B0604020202020204" pitchFamily="34" charset="0"/>
              </a:rPr>
              <a:t>Hãy</a:t>
            </a:r>
            <a:r>
              <a:rPr lang="en-US" altLang="vi-VN" sz="2400" dirty="0" smtClean="0">
                <a:solidFill>
                  <a:schemeClr val="accent6">
                    <a:lumMod val="50000"/>
                  </a:schemeClr>
                </a:solidFill>
                <a:latin typeface="Arial" panose="020B0604020202020204" pitchFamily="34" charset="0"/>
                <a:cs typeface="Arial" panose="020B0604020202020204" pitchFamily="34" charset="0"/>
              </a:rPr>
              <a:t> </a:t>
            </a:r>
            <a:r>
              <a:rPr lang="en-US" altLang="vi-VN" sz="2400" dirty="0">
                <a:solidFill>
                  <a:schemeClr val="accent6">
                    <a:lumMod val="50000"/>
                  </a:schemeClr>
                </a:solidFill>
                <a:latin typeface="Arial" panose="020B0604020202020204" pitchFamily="34" charset="0"/>
                <a:cs typeface="Arial" panose="020B0604020202020204" pitchFamily="34" charset="0"/>
              </a:rPr>
              <a:t>so sánh thành phần CTHH của muối với base và acid → tìm đặc điểm giống và khác nhau giữa muối và các loại hợp chất trên từ đó suy ra công thức tổng quát của muối?</a:t>
            </a:r>
          </a:p>
        </p:txBody>
      </p:sp>
      <p:sp>
        <p:nvSpPr>
          <p:cNvPr id="5" name="Rectangle 4"/>
          <p:cNvSpPr/>
          <p:nvPr/>
        </p:nvSpPr>
        <p:spPr>
          <a:xfrm>
            <a:off x="13512" y="3390896"/>
            <a:ext cx="7558479" cy="461665"/>
          </a:xfrm>
          <a:prstGeom prst="rect">
            <a:avLst/>
          </a:prstGeom>
        </p:spPr>
        <p:txBody>
          <a:bodyPr wrap="none">
            <a:spAutoFit/>
          </a:bodyPr>
          <a:lstStyle/>
          <a:p>
            <a:pPr lvl="0">
              <a:defRPr/>
            </a:pPr>
            <a:r>
              <a:rPr lang="vi-VN" sz="2400" dirty="0" smtClean="0">
                <a:solidFill>
                  <a:srgbClr val="FF0000"/>
                </a:solidFill>
                <a:cs typeface="Arial" panose="020B0604020202020204" pitchFamily="34" charset="0"/>
              </a:rPr>
              <a:t>? Em có nhận xét gì về thành phần của các muối trên.</a:t>
            </a:r>
            <a:endParaRPr lang="vi-VN" sz="2400" dirty="0">
              <a:solidFill>
                <a:srgbClr val="FF0000"/>
              </a:solidFill>
              <a:cs typeface="Arial" panose="020B0604020202020204" pitchFamily="34" charset="0"/>
            </a:endParaRPr>
          </a:p>
        </p:txBody>
      </p:sp>
      <p:sp>
        <p:nvSpPr>
          <p:cNvPr id="6" name="Rectangle 5"/>
          <p:cNvSpPr/>
          <p:nvPr/>
        </p:nvSpPr>
        <p:spPr>
          <a:xfrm>
            <a:off x="0" y="841471"/>
            <a:ext cx="3757826" cy="2640723"/>
          </a:xfrm>
          <a:prstGeom prst="rect">
            <a:avLst/>
          </a:prstGeom>
          <a:ln>
            <a:solidFill>
              <a:schemeClr val="accent1"/>
            </a:solidFill>
          </a:ln>
        </p:spPr>
        <p:txBody>
          <a:bodyPr wrap="square">
            <a:spAutoFit/>
          </a:bodyPr>
          <a:lstStyle/>
          <a:p>
            <a:pPr lvl="0" indent="14605" algn="just">
              <a:lnSpc>
                <a:spcPct val="115000"/>
              </a:lnSpc>
              <a:spcAft>
                <a:spcPts val="0"/>
              </a:spcAft>
              <a:buFont typeface="+mj-lt"/>
              <a:buAutoNum type="arabicPeriod"/>
            </a:pPr>
            <a:r>
              <a:rPr lang="nl-NL" sz="24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Quan </a:t>
            </a:r>
            <a:r>
              <a:rPr lang="nl-NL" sz="24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sát thành phần CTHH của các muối trong bảng sau và điền những thành phần có đặc trưng giống nhau vào cùng 1 </a:t>
            </a:r>
            <a:r>
              <a:rPr lang="nl-NL" sz="24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cột</a:t>
            </a:r>
            <a:r>
              <a:rPr lang="vi-VN" sz="240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5494694" y="4704163"/>
            <a:ext cx="6654589" cy="2123993"/>
          </a:xfrm>
          <a:prstGeom prst="rect">
            <a:avLst/>
          </a:prstGeom>
        </p:spPr>
      </p:pic>
      <p:sp>
        <p:nvSpPr>
          <p:cNvPr id="8" name="Rectangle 7"/>
          <p:cNvSpPr/>
          <p:nvPr/>
        </p:nvSpPr>
        <p:spPr>
          <a:xfrm>
            <a:off x="227308" y="5304517"/>
            <a:ext cx="5229195" cy="1200329"/>
          </a:xfrm>
          <a:prstGeom prst="rect">
            <a:avLst/>
          </a:prstGeom>
          <a:ln>
            <a:solidFill>
              <a:schemeClr val="accent1"/>
            </a:solidFill>
          </a:ln>
        </p:spPr>
        <p:txBody>
          <a:bodyPr wrap="square">
            <a:spAutoFit/>
          </a:bodyPr>
          <a:lstStyle/>
          <a:p>
            <a:pPr lvl="0" indent="34925"/>
            <a:r>
              <a:rPr lang="en-US" sz="2400" dirty="0" smtClean="0">
                <a:solidFill>
                  <a:schemeClr val="accent6">
                    <a:lumMod val="50000"/>
                  </a:schemeClr>
                </a:solidFill>
                <a:latin typeface="Arial" panose="020B0604020202020204" pitchFamily="34" charset="0"/>
                <a:cs typeface="Arial" panose="020B0604020202020204" pitchFamily="34" charset="0"/>
              </a:rPr>
              <a:t>3. </a:t>
            </a:r>
            <a:r>
              <a:rPr lang="en-US" sz="2400" dirty="0" err="1" smtClean="0">
                <a:solidFill>
                  <a:schemeClr val="accent6">
                    <a:lumMod val="50000"/>
                  </a:schemeClr>
                </a:solidFill>
                <a:latin typeface="Arial" panose="020B0604020202020204" pitchFamily="34" charset="0"/>
                <a:cs typeface="Arial" panose="020B0604020202020204" pitchFamily="34" charset="0"/>
              </a:rPr>
              <a:t>Dựa</a:t>
            </a:r>
            <a:r>
              <a:rPr lang="en-US" sz="2400" dirty="0" smtClean="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vào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bảng</a:t>
            </a:r>
            <a:r>
              <a:rPr lang="en-US" sz="2400" dirty="0">
                <a:solidFill>
                  <a:schemeClr val="accent6">
                    <a:lumMod val="50000"/>
                  </a:schemeClr>
                </a:solidFill>
                <a:latin typeface="Arial" panose="020B0604020202020204" pitchFamily="34" charset="0"/>
                <a:cs typeface="Arial" panose="020B0604020202020204" pitchFamily="34" charset="0"/>
              </a:rPr>
              <a:t> 11.1 </a:t>
            </a:r>
            <a:r>
              <a:rPr lang="en-US" sz="2400" dirty="0" err="1">
                <a:solidFill>
                  <a:schemeClr val="accent6">
                    <a:lumMod val="50000"/>
                  </a:schemeClr>
                </a:solidFill>
                <a:latin typeface="Arial" panose="020B0604020202020204" pitchFamily="34" charset="0"/>
                <a:cs typeface="Arial" panose="020B0604020202020204" pitchFamily="34" charset="0"/>
              </a:rPr>
              <a:t>Sgk</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và</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đặc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của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muối</a:t>
            </a:r>
            <a:r>
              <a:rPr lang="en-US" sz="2400" dirty="0">
                <a:solidFill>
                  <a:schemeClr val="accent6">
                    <a:lumMod val="50000"/>
                  </a:schemeClr>
                </a:solidFill>
                <a:latin typeface="Arial" panose="020B0604020202020204" pitchFamily="34" charset="0"/>
                <a:cs typeface="Arial" panose="020B0604020202020204" pitchFamily="34" charset="0"/>
              </a:rPr>
              <a:t> ở </a:t>
            </a:r>
            <a:r>
              <a:rPr lang="en-US" sz="2400" dirty="0" err="1">
                <a:solidFill>
                  <a:schemeClr val="accent6">
                    <a:lumMod val="50000"/>
                  </a:schemeClr>
                </a:solidFill>
                <a:latin typeface="Arial" panose="020B0604020202020204" pitchFamily="34" charset="0"/>
                <a:cs typeface="Arial" panose="020B0604020202020204" pitchFamily="34" charset="0"/>
              </a:rPr>
              <a:t>trên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nêu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khái</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niệm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muối</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21" grpId="0" bldLvl="0" animBg="1"/>
      <p:bldP spid="21" grpId="1" animBg="1"/>
      <p:bldP spid="21" grpId="2" animBg="1"/>
      <p:bldP spid="5"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05180" y="15240"/>
            <a:ext cx="10582275" cy="521970"/>
          </a:xfrm>
          <a:prstGeom prst="rect">
            <a:avLst/>
          </a:prstGeom>
          <a:noFill/>
        </p:spPr>
        <p:txBody>
          <a:bodyPr wrap="square" rtlCol="0" anchor="t">
            <a:spAutoFit/>
          </a:bodyPr>
          <a:lstStyle/>
          <a:p>
            <a:pPr indent="0"/>
            <a:r>
              <a:rPr lang="en-US" sz="2800" b="1">
                <a:latin typeface="Times New Roman" panose="02020603050405020304" pitchFamily="18" charset="0"/>
                <a:sym typeface="+mn-ea"/>
              </a:rPr>
              <a:t>NHIỆM VỤ 2</a:t>
            </a:r>
            <a:r>
              <a:rPr lang="en-US" sz="2800">
                <a:latin typeface="Times New Roman" panose="02020603050405020304" pitchFamily="18" charset="0"/>
                <a:sym typeface="+mn-ea"/>
              </a:rPr>
              <a:t>: Các nhóm tiếp tục hoàn thành nhiệm vụ tiếp theo</a:t>
            </a:r>
          </a:p>
        </p:txBody>
      </p:sp>
      <p:sp>
        <p:nvSpPr>
          <p:cNvPr id="100" name="Text Box 99"/>
          <p:cNvSpPr txBox="1"/>
          <p:nvPr/>
        </p:nvSpPr>
        <p:spPr>
          <a:xfrm>
            <a:off x="918210" y="533400"/>
            <a:ext cx="10688955" cy="1383665"/>
          </a:xfrm>
          <a:prstGeom prst="rect">
            <a:avLst/>
          </a:prstGeom>
          <a:noFill/>
          <a:ln w="9525">
            <a:noFill/>
          </a:ln>
        </p:spPr>
        <p:txBody>
          <a:bodyPr wrap="square">
            <a:spAutoFit/>
          </a:bodyPr>
          <a:lstStyle/>
          <a:p>
            <a:pPr indent="457200"/>
            <a:r>
              <a:rPr lang="en-US" sz="2800" b="1">
                <a:latin typeface="Times New Roman" panose="02020603050405020304" pitchFamily="18" charset="0"/>
              </a:rPr>
              <a:t>1. </a:t>
            </a:r>
            <a:r>
              <a:rPr lang="en-US" sz="2800" b="0">
                <a:latin typeface="Times New Roman" panose="02020603050405020304" pitchFamily="18" charset="0"/>
              </a:rPr>
              <a:t>Dùng các kiến thức đã được học, các em hãy tìm mối liên hệ giữa các “nhà” (các loại hợp chất vô cơ) </a:t>
            </a:r>
            <a:endParaRPr lang="en-US" sz="2800" b="1">
              <a:latin typeface="Times New Roman" panose="02020603050405020304" pitchFamily="18" charset="0"/>
            </a:endParaRPr>
          </a:p>
          <a:p>
            <a:pPr indent="457200"/>
            <a:r>
              <a:rPr lang="en-US" sz="2800" b="1">
                <a:latin typeface="Times New Roman" panose="02020603050405020304" pitchFamily="18" charset="0"/>
              </a:rPr>
              <a:t>     2. </a:t>
            </a:r>
            <a:r>
              <a:rPr lang="en-US" sz="2800" b="0">
                <a:latin typeface="Times New Roman" panose="02020603050405020304" pitchFamily="18" charset="0"/>
              </a:rPr>
              <a:t>Viết phương trình hóa học minh họa cho mỗi mối quan hệ đó</a:t>
            </a:r>
            <a:endParaRPr lang="en-US" sz="2800"/>
          </a:p>
        </p:txBody>
      </p:sp>
      <p:pic>
        <p:nvPicPr>
          <p:cNvPr id="3" name="Picture 2"/>
          <p:cNvPicPr>
            <a:picLocks noChangeAspect="1"/>
          </p:cNvPicPr>
          <p:nvPr/>
        </p:nvPicPr>
        <p:blipFill>
          <a:blip r:embed="rId2"/>
          <a:stretch>
            <a:fillRect/>
          </a:stretch>
        </p:blipFill>
        <p:spPr>
          <a:xfrm>
            <a:off x="1109345" y="1917065"/>
            <a:ext cx="10347325" cy="4916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58190" y="767715"/>
            <a:ext cx="10869930" cy="1076325"/>
          </a:xfrm>
          <a:prstGeom prst="rect">
            <a:avLst/>
          </a:prstGeom>
          <a:noFill/>
          <a:ln w="9525">
            <a:noFill/>
          </a:ln>
        </p:spPr>
        <p:txBody>
          <a:bodyPr wrap="square">
            <a:spAutoFit/>
          </a:bodyPr>
          <a:lstStyle/>
          <a:p>
            <a:pPr indent="0"/>
            <a:r>
              <a:rPr lang="en-US" sz="3200" b="1">
                <a:latin typeface="Times New Roman" panose="02020603050405020304" pitchFamily="18" charset="0"/>
              </a:rPr>
              <a:t>Kết luận:</a:t>
            </a:r>
            <a:r>
              <a:rPr lang="en-US" sz="3200">
                <a:latin typeface="Times New Roman" panose="02020603050405020304" pitchFamily="18" charset="0"/>
              </a:rPr>
              <a:t> Các hợp chất vô cơ có thể chuyển đổi hóa học thành các hợp chất vô cơ khác</a:t>
            </a:r>
          </a:p>
        </p:txBody>
      </p:sp>
      <p:sp>
        <p:nvSpPr>
          <p:cNvPr id="2" name="Text Box 1"/>
          <p:cNvSpPr txBox="1"/>
          <p:nvPr/>
        </p:nvSpPr>
        <p:spPr>
          <a:xfrm>
            <a:off x="868680" y="1880870"/>
            <a:ext cx="7203440" cy="583565"/>
          </a:xfrm>
          <a:prstGeom prst="rect">
            <a:avLst/>
          </a:prstGeom>
          <a:noFill/>
        </p:spPr>
        <p:txBody>
          <a:bodyPr wrap="none" rtlCol="0" anchor="t">
            <a:spAutoFit/>
          </a:bodyPr>
          <a:lstStyle/>
          <a:p>
            <a:r>
              <a:rPr lang="en-US" sz="3200">
                <a:latin typeface="Times New Roman" panose="02020603050405020304" pitchFamily="18" charset="0"/>
                <a:sym typeface="+mn-ea"/>
              </a:rPr>
              <a:t>(Vẽ sơ đồ và viết PTHH minh họa vào vở).</a:t>
            </a:r>
          </a:p>
        </p:txBody>
      </p:sp>
      <p:sp>
        <p:nvSpPr>
          <p:cNvPr id="3" name="Text Box 2"/>
          <p:cNvSpPr txBox="1"/>
          <p:nvPr/>
        </p:nvSpPr>
        <p:spPr>
          <a:xfrm>
            <a:off x="757555" y="2749550"/>
            <a:ext cx="11062970" cy="31076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r>
              <a:rPr lang="en-US" sz="2800" b="1" i="1">
                <a:latin typeface="Times New Roman" panose="02020603050405020304" pitchFamily="18" charset="0"/>
              </a:rPr>
              <a:t>Lưu ý: </a:t>
            </a:r>
            <a:r>
              <a:rPr lang="en-US" sz="2800" b="0">
                <a:latin typeface="Times New Roman" panose="02020603050405020304" pitchFamily="18" charset="0"/>
              </a:rPr>
              <a:t>- Các phản ứng hóa học xảy ra phải tuân theo các điều kiện của từng phản ứng</a:t>
            </a:r>
          </a:p>
          <a:p>
            <a:pPr indent="0"/>
            <a:r>
              <a:rPr lang="en-US" sz="2800" b="0">
                <a:latin typeface="Times New Roman" panose="02020603050405020304" pitchFamily="18" charset="0"/>
              </a:rPr>
              <a:t> - Các phản ứng 6,7,8,9, sản phẩm phải tạo thành chất kết tủa hoặc bay hơi</a:t>
            </a:r>
          </a:p>
          <a:p>
            <a:pPr indent="0"/>
            <a:r>
              <a:rPr lang="en-US" sz="2800" b="0">
                <a:latin typeface="Times New Roman" panose="02020603050405020304" pitchFamily="18" charset="0"/>
              </a:rPr>
              <a:t>- Khi oxide acid tác dụng với dung dịch kiềm thì tùy theo tỉ lệ số mol sẽ tạo ra muối acid hay muối trung hòa.</a:t>
            </a:r>
          </a:p>
          <a:p>
            <a:pPr indent="0"/>
            <a:r>
              <a:rPr lang="en-US" sz="2800" b="0">
                <a:latin typeface="Times New Roman" panose="02020603050405020304" pitchFamily="18" charset="0"/>
              </a:rPr>
              <a:t>NaOH + CO</a:t>
            </a:r>
            <a:r>
              <a:rPr lang="en-US" sz="2800" b="0" baseline="-25000">
                <a:latin typeface="Times New Roman" panose="02020603050405020304" pitchFamily="18" charset="0"/>
              </a:rPr>
              <a:t>2</a:t>
            </a:r>
            <a:r>
              <a:rPr lang="en-US" sz="2800" b="0">
                <a:latin typeface="Times New Roman" panose="02020603050405020304" pitchFamily="18" charset="0"/>
              </a:rPr>
              <a:t> → NaHCO</a:t>
            </a:r>
            <a:r>
              <a:rPr lang="en-US" sz="2800" b="0" baseline="-25000">
                <a:latin typeface="Times New Roman" panose="02020603050405020304" pitchFamily="18" charset="0"/>
              </a:rPr>
              <a:t>3</a:t>
            </a:r>
            <a:endParaRPr lang="en-US" sz="2800" b="0">
              <a:latin typeface="Times New Roman" panose="02020603050405020304" pitchFamily="18" charset="0"/>
            </a:endParaRPr>
          </a:p>
          <a:p>
            <a:pPr indent="0"/>
            <a:r>
              <a:rPr lang="en-US" sz="2800" b="0">
                <a:latin typeface="Times New Roman" panose="02020603050405020304" pitchFamily="18" charset="0"/>
              </a:rPr>
              <a:t>2NaOH + CO</a:t>
            </a:r>
            <a:r>
              <a:rPr lang="en-US" sz="2800" b="0" baseline="-25000">
                <a:latin typeface="Times New Roman" panose="02020603050405020304" pitchFamily="18" charset="0"/>
              </a:rPr>
              <a:t>2</a:t>
            </a:r>
            <a:r>
              <a:rPr lang="en-US" sz="2800" b="0">
                <a:latin typeface="Times New Roman" panose="02020603050405020304" pitchFamily="18" charset="0"/>
              </a:rPr>
              <a:t> → Na</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LU</a:t>
            </a:r>
            <a:r>
              <a:rPr lang="en-US" altLang="vi-VN" sz="3600" b="1" dirty="0">
                <a:solidFill>
                  <a:srgbClr val="002060"/>
                </a:solidFill>
                <a:latin typeface="Times New Roman" panose="02020603050405020304" pitchFamily="18" charset="0"/>
                <a:cs typeface="Times New Roman" panose="02020603050405020304" pitchFamily="18" charset="0"/>
              </a:rPr>
              <a:t>YỆN TẬP</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0" y="805180"/>
            <a:ext cx="12282805" cy="521970"/>
          </a:xfrm>
          <a:prstGeom prst="rect">
            <a:avLst/>
          </a:prstGeom>
          <a:noFill/>
          <a:ln w="9525">
            <a:noFill/>
          </a:ln>
        </p:spPr>
        <p:txBody>
          <a:bodyPr wrap="square">
            <a:spAutoFit/>
          </a:bodyPr>
          <a:lstStyle/>
          <a:p>
            <a:pPr indent="0"/>
            <a:r>
              <a:rPr lang="en-US" sz="2800" b="0">
                <a:latin typeface="Times New Roman" panose="02020603050405020304" pitchFamily="18" charset="0"/>
              </a:rPr>
              <a:t>Chia lớp làm 4 nhóm, chơi trò chơi </a:t>
            </a:r>
            <a:r>
              <a:rPr lang="en-US" sz="2800" b="1">
                <a:latin typeface="Times New Roman" panose="02020603050405020304" pitchFamily="18" charset="0"/>
              </a:rPr>
              <a:t>CỜ CÁ NGỰA </a:t>
            </a:r>
            <a:r>
              <a:rPr lang="en-US" sz="2800">
                <a:latin typeface="Times New Roman" panose="02020603050405020304" pitchFamily="18" charset="0"/>
              </a:rPr>
              <a:t>bằng cách trả lời các câu hỏi TN</a:t>
            </a:r>
          </a:p>
        </p:txBody>
      </p:sp>
      <p:pic>
        <p:nvPicPr>
          <p:cNvPr id="2" name="Picture 1"/>
          <p:cNvPicPr>
            <a:picLocks noChangeAspect="1"/>
          </p:cNvPicPr>
          <p:nvPr/>
        </p:nvPicPr>
        <p:blipFill>
          <a:blip r:embed="rId2"/>
          <a:stretch>
            <a:fillRect/>
          </a:stretch>
        </p:blipFill>
        <p:spPr>
          <a:xfrm>
            <a:off x="922655" y="1251585"/>
            <a:ext cx="10826115" cy="5614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2" name="TextBox 11"/>
          <p:cNvSpPr txBox="1"/>
          <p:nvPr/>
        </p:nvSpPr>
        <p:spPr>
          <a:xfrm>
            <a:off x="3924935" y="56515"/>
            <a:ext cx="2842260" cy="645160"/>
          </a:xfrm>
          <a:prstGeom prst="rect">
            <a:avLst/>
          </a:prstGeom>
          <a:noFill/>
        </p:spPr>
        <p:txBody>
          <a:bodyPr wrap="square" rtlCol="0">
            <a:spAutoFit/>
          </a:bodyPr>
          <a:lstStyle/>
          <a:p>
            <a:pPr algn="ctr"/>
            <a:endParaRPr lang="vi-VN" sz="3600" b="1" dirty="0" smtClean="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1151890" y="628650"/>
            <a:ext cx="10354945" cy="1568450"/>
          </a:xfrm>
          <a:prstGeom prst="rect">
            <a:avLst/>
          </a:prstGeom>
          <a:noFill/>
          <a:ln w="9525">
            <a:noFill/>
          </a:ln>
        </p:spPr>
        <p:txBody>
          <a:bodyPr wrap="square">
            <a:spAutoFit/>
          </a:bodyPr>
          <a:lstStyle/>
          <a:p>
            <a:pPr indent="0"/>
            <a:r>
              <a:rPr lang="vi-VN" sz="3200" b="1" dirty="0" smtClean="0">
                <a:solidFill>
                  <a:srgbClr val="002060"/>
                </a:solidFill>
                <a:latin typeface="Times New Roman" panose="02020603050405020304" pitchFamily="18" charset="0"/>
                <a:cs typeface="Times New Roman" panose="02020603050405020304" pitchFamily="18" charset="0"/>
                <a:sym typeface="+mn-ea"/>
              </a:rPr>
              <a:t>Câu 1</a:t>
            </a:r>
            <a:r>
              <a:rPr lang="en-US" altLang="vi-VN" sz="3200" b="1" dirty="0" smtClean="0">
                <a:solidFill>
                  <a:srgbClr val="002060"/>
                </a:solidFill>
                <a:latin typeface="Times New Roman" panose="02020603050405020304" pitchFamily="18" charset="0"/>
                <a:cs typeface="Times New Roman" panose="02020603050405020304" pitchFamily="18" charset="0"/>
                <a:sym typeface="+mn-ea"/>
              </a:rPr>
              <a:t>: </a:t>
            </a:r>
            <a:r>
              <a:rPr lang="en-US" sz="3200" b="0">
                <a:latin typeface="Times New Roman" panose="02020603050405020304" pitchFamily="18" charset="0"/>
              </a:rPr>
              <a:t>Cho các chất sau: HCl, NaOH, K</a:t>
            </a:r>
            <a:r>
              <a:rPr lang="en-US" sz="3200" b="0" baseline="-25000">
                <a:latin typeface="Times New Roman" panose="02020603050405020304" pitchFamily="18" charset="0"/>
              </a:rPr>
              <a:t>2</a:t>
            </a:r>
            <a:r>
              <a:rPr lang="en-US" sz="3200" b="0">
                <a:latin typeface="Times New Roman" panose="02020603050405020304" pitchFamily="18" charset="0"/>
              </a:rPr>
              <a:t>SO</a:t>
            </a:r>
            <a:r>
              <a:rPr lang="en-US" sz="3200" b="0" baseline="-25000">
                <a:latin typeface="Times New Roman" panose="02020603050405020304" pitchFamily="18" charset="0"/>
              </a:rPr>
              <a:t>4</a:t>
            </a:r>
            <a:r>
              <a:rPr lang="en-US" sz="3200" b="0">
                <a:latin typeface="Times New Roman" panose="02020603050405020304" pitchFamily="18" charset="0"/>
              </a:rPr>
              <a:t>, P</a:t>
            </a:r>
            <a:r>
              <a:rPr lang="en-US" sz="3200" b="0" baseline="-25000">
                <a:latin typeface="Times New Roman" panose="02020603050405020304" pitchFamily="18" charset="0"/>
              </a:rPr>
              <a:t>2</a:t>
            </a:r>
            <a:r>
              <a:rPr lang="en-US" sz="3200" b="0">
                <a:latin typeface="Times New Roman" panose="02020603050405020304" pitchFamily="18" charset="0"/>
              </a:rPr>
              <a:t>O</a:t>
            </a:r>
            <a:r>
              <a:rPr lang="en-US" sz="3200" b="0" baseline="-25000">
                <a:latin typeface="Times New Roman" panose="02020603050405020304" pitchFamily="18" charset="0"/>
              </a:rPr>
              <a:t>5</a:t>
            </a:r>
            <a:r>
              <a:rPr lang="en-US" sz="3200" b="0">
                <a:latin typeface="Times New Roman" panose="02020603050405020304" pitchFamily="18" charset="0"/>
              </a:rPr>
              <a:t>, SiO</a:t>
            </a:r>
            <a:r>
              <a:rPr lang="en-US" sz="3200" b="0" baseline="-25000">
                <a:latin typeface="Times New Roman" panose="02020603050405020304" pitchFamily="18" charset="0"/>
              </a:rPr>
              <a:t>2</a:t>
            </a:r>
            <a:r>
              <a:rPr lang="en-US" sz="3200" b="0">
                <a:latin typeface="Times New Roman" panose="02020603050405020304" pitchFamily="18" charset="0"/>
              </a:rPr>
              <a:t>, ZnO, CuO, CuCl</a:t>
            </a:r>
            <a:r>
              <a:rPr lang="en-US" sz="3200" b="0" baseline="-25000">
                <a:latin typeface="Times New Roman" panose="02020603050405020304" pitchFamily="18" charset="0"/>
              </a:rPr>
              <a:t>2</a:t>
            </a:r>
            <a:r>
              <a:rPr lang="en-US" sz="3200" b="0">
                <a:latin typeface="Times New Roman" panose="02020603050405020304" pitchFamily="18" charset="0"/>
              </a:rPr>
              <a:t>, HNO</a:t>
            </a:r>
            <a:r>
              <a:rPr lang="en-US" sz="3200" b="0" baseline="-25000">
                <a:latin typeface="Times New Roman" panose="02020603050405020304" pitchFamily="18" charset="0"/>
              </a:rPr>
              <a:t>3</a:t>
            </a:r>
            <a:r>
              <a:rPr lang="en-US" sz="3200" b="0">
                <a:latin typeface="Times New Roman" panose="02020603050405020304" pitchFamily="18" charset="0"/>
              </a:rPr>
              <a:t>. Số chất tác dụng với base tạo muối mới và base mới? </a:t>
            </a:r>
            <a:endParaRPr lang="en-US" sz="3200"/>
          </a:p>
        </p:txBody>
      </p:sp>
      <p:sp>
        <p:nvSpPr>
          <p:cNvPr id="10" name="Text Box 9"/>
          <p:cNvSpPr txBox="1"/>
          <p:nvPr/>
        </p:nvSpPr>
        <p:spPr>
          <a:xfrm>
            <a:off x="1445260" y="2463800"/>
            <a:ext cx="10060940" cy="583565"/>
          </a:xfrm>
          <a:prstGeom prst="rect">
            <a:avLst/>
          </a:prstGeom>
          <a:noFill/>
          <a:ln w="9525">
            <a:noFill/>
          </a:ln>
        </p:spPr>
        <p:txBody>
          <a:bodyPr wrap="square">
            <a:spAutoFit/>
          </a:bodyPr>
          <a:lstStyle/>
          <a:p>
            <a:pPr indent="0"/>
            <a:r>
              <a:rPr lang="en-US" sz="3200" b="0">
                <a:latin typeface="Times New Roman" panose="02020603050405020304" pitchFamily="18" charset="0"/>
              </a:rPr>
              <a:t>A. 1		     	B. 2			   C. 3		    D. 4</a:t>
            </a:r>
          </a:p>
        </p:txBody>
      </p:sp>
      <p:sp>
        <p:nvSpPr>
          <p:cNvPr id="13" name="Oval 7"/>
          <p:cNvSpPr/>
          <p:nvPr/>
        </p:nvSpPr>
        <p:spPr>
          <a:xfrm>
            <a:off x="4237038" y="2528272"/>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4" name="Oval 7"/>
          <p:cNvSpPr/>
          <p:nvPr/>
        </p:nvSpPr>
        <p:spPr>
          <a:xfrm>
            <a:off x="1783398" y="4560907"/>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5" name="Text Box 14"/>
          <p:cNvSpPr txBox="1"/>
          <p:nvPr/>
        </p:nvSpPr>
        <p:spPr>
          <a:xfrm>
            <a:off x="1151890" y="3282950"/>
            <a:ext cx="10354945"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2: </a:t>
            </a:r>
            <a:r>
              <a:rPr lang="en-US" sz="3200" b="0">
                <a:latin typeface="Times New Roman" panose="02020603050405020304" pitchFamily="18" charset="0"/>
              </a:rPr>
              <a:t>Điền vào dấu …… để hoàn thiện phương trình sau:</a:t>
            </a:r>
            <a:endParaRPr lang="en-US" sz="3200"/>
          </a:p>
        </p:txBody>
      </p:sp>
      <p:sp>
        <p:nvSpPr>
          <p:cNvPr id="18" name="Text Box 17"/>
          <p:cNvSpPr txBox="1"/>
          <p:nvPr/>
        </p:nvSpPr>
        <p:spPr>
          <a:xfrm>
            <a:off x="2642235" y="3930967"/>
            <a:ext cx="5080000" cy="521970"/>
          </a:xfrm>
          <a:prstGeom prst="rect">
            <a:avLst/>
          </a:prstGeom>
          <a:noFill/>
          <a:ln w="9525">
            <a:noFill/>
          </a:ln>
        </p:spPr>
        <p:txBody>
          <a:bodyPr>
            <a:spAutoFit/>
          </a:bodyPr>
          <a:lstStyle/>
          <a:p>
            <a:pPr indent="0"/>
            <a:r>
              <a:rPr lang="en-US" sz="2800" b="0">
                <a:latin typeface="Times New Roman" panose="02020603050405020304" pitchFamily="18" charset="0"/>
              </a:rPr>
              <a:t>….. + HCl             …..↓ + HNO</a:t>
            </a:r>
            <a:r>
              <a:rPr lang="en-US" sz="2800" b="0" baseline="-25000">
                <a:latin typeface="Times New Roman" panose="02020603050405020304" pitchFamily="18" charset="0"/>
              </a:rPr>
              <a:t>3</a:t>
            </a:r>
            <a:r>
              <a:rPr lang="en-US" sz="2800" b="0">
                <a:latin typeface="Times New Roman" panose="02020603050405020304" pitchFamily="18" charset="0"/>
              </a:rPr>
              <a:t> </a:t>
            </a:r>
          </a:p>
        </p:txBody>
      </p:sp>
      <p:sp>
        <p:nvSpPr>
          <p:cNvPr id="19" name="Text Box 18"/>
          <p:cNvSpPr txBox="1"/>
          <p:nvPr/>
        </p:nvSpPr>
        <p:spPr>
          <a:xfrm>
            <a:off x="4575175" y="3883025"/>
            <a:ext cx="567055" cy="706755"/>
          </a:xfrm>
          <a:prstGeom prst="rect">
            <a:avLst/>
          </a:prstGeom>
          <a:noFill/>
          <a:ln w="9525">
            <a:noFill/>
          </a:ln>
        </p:spPr>
        <p:txBody>
          <a:bodyPr wrap="square">
            <a:spAutoFit/>
          </a:bodyPr>
          <a:lstStyle/>
          <a:p>
            <a:pPr indent="0"/>
            <a:r>
              <a:rPr lang="en-US" sz="4000" b="0">
                <a:latin typeface="Times New Roman" panose="02020603050405020304" pitchFamily="18" charset="0"/>
              </a:rPr>
              <a:t>→</a:t>
            </a:r>
          </a:p>
        </p:txBody>
      </p:sp>
      <p:sp>
        <p:nvSpPr>
          <p:cNvPr id="20" name="Text Box 19"/>
          <p:cNvSpPr txBox="1"/>
          <p:nvPr/>
        </p:nvSpPr>
        <p:spPr>
          <a:xfrm>
            <a:off x="1730375" y="4535805"/>
            <a:ext cx="9359900" cy="953135"/>
          </a:xfrm>
          <a:prstGeom prst="rect">
            <a:avLst/>
          </a:prstGeom>
          <a:noFill/>
          <a:ln w="9525">
            <a:noFill/>
          </a:ln>
        </p:spPr>
        <p:txBody>
          <a:bodyPr wrap="square">
            <a:spAutoFit/>
          </a:bodyPr>
          <a:lstStyle/>
          <a:p>
            <a:pPr indent="0"/>
            <a:r>
              <a:rPr lang="en-US" sz="2800" b="0">
                <a:solidFill>
                  <a:schemeClr val="tx1"/>
                </a:solidFill>
                <a:latin typeface="Times New Roman" panose="02020603050405020304" pitchFamily="18" charset="0"/>
              </a:rPr>
              <a:t>A. AgNO</a:t>
            </a:r>
            <a:r>
              <a:rPr lang="en-US" sz="2800" b="0" baseline="-25000">
                <a:solidFill>
                  <a:schemeClr val="tx1"/>
                </a:solidFill>
                <a:latin typeface="Times New Roman" panose="02020603050405020304" pitchFamily="18" charset="0"/>
              </a:rPr>
              <a:t>3</a:t>
            </a:r>
            <a:r>
              <a:rPr lang="en-US" sz="2800" b="0">
                <a:solidFill>
                  <a:schemeClr val="tx1"/>
                </a:solidFill>
                <a:latin typeface="Times New Roman" panose="02020603050405020304" pitchFamily="18" charset="0"/>
              </a:rPr>
              <a:t> và AgCl				B. NaNO</a:t>
            </a:r>
            <a:r>
              <a:rPr lang="en-US" sz="2800" b="0" baseline="-25000">
                <a:solidFill>
                  <a:schemeClr val="tx1"/>
                </a:solidFill>
                <a:latin typeface="Times New Roman" panose="02020603050405020304" pitchFamily="18" charset="0"/>
              </a:rPr>
              <a:t>3</a:t>
            </a:r>
            <a:r>
              <a:rPr lang="en-US" sz="2800" b="0">
                <a:solidFill>
                  <a:schemeClr val="tx1"/>
                </a:solidFill>
                <a:latin typeface="Times New Roman" panose="02020603050405020304" pitchFamily="18" charset="0"/>
              </a:rPr>
              <a:t> và NaCl</a:t>
            </a:r>
          </a:p>
          <a:p>
            <a:pPr indent="0"/>
            <a:r>
              <a:rPr lang="en-US" sz="2800" b="0">
                <a:solidFill>
                  <a:schemeClr val="tx1"/>
                </a:solidFill>
                <a:latin typeface="Times New Roman" panose="02020603050405020304" pitchFamily="18" charset="0"/>
              </a:rPr>
              <a:t>C. AgCl và AgNO</a:t>
            </a:r>
            <a:r>
              <a:rPr lang="en-US" sz="2800" b="0" baseline="-25000">
                <a:solidFill>
                  <a:schemeClr val="tx1"/>
                </a:solidFill>
                <a:latin typeface="Times New Roman" panose="02020603050405020304" pitchFamily="18" charset="0"/>
              </a:rPr>
              <a:t>3				</a:t>
            </a:r>
            <a:r>
              <a:rPr lang="en-US" sz="2800" b="0">
                <a:solidFill>
                  <a:schemeClr val="tx1"/>
                </a:solidFill>
                <a:latin typeface="Times New Roman" panose="02020603050405020304" pitchFamily="18" charset="0"/>
              </a:rPr>
              <a:t>D. NaCl và NaNO</a:t>
            </a:r>
            <a:r>
              <a:rPr lang="en-US" sz="2800" b="0" baseline="-25000">
                <a:solidFill>
                  <a:schemeClr val="tx1"/>
                </a:solidFill>
                <a:latin typeface="Times New Roman" panose="02020603050405020304" pitchFamily="18" charset="0"/>
              </a:rPr>
              <a:t>3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P spid="13" grpId="1" bldLvl="0" animBg="1"/>
      <p:bldP spid="14" grpId="0" bldLvl="0" animBg="1"/>
      <p:bldP spid="15"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2" name="TextBox 11"/>
          <p:cNvSpPr txBox="1"/>
          <p:nvPr/>
        </p:nvSpPr>
        <p:spPr>
          <a:xfrm>
            <a:off x="3924935" y="56515"/>
            <a:ext cx="2842260" cy="645160"/>
          </a:xfrm>
          <a:prstGeom prst="rect">
            <a:avLst/>
          </a:prstGeom>
          <a:noFill/>
        </p:spPr>
        <p:txBody>
          <a:bodyPr wrap="square" rtlCol="0">
            <a:spAutoFit/>
          </a:bodyPr>
          <a:lstStyle/>
          <a:p>
            <a:pPr algn="ctr"/>
            <a:endParaRPr lang="vi-VN" sz="3600" b="1" dirty="0" smtClean="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999490" y="577850"/>
            <a:ext cx="10354945" cy="583565"/>
          </a:xfrm>
          <a:prstGeom prst="rect">
            <a:avLst/>
          </a:prstGeom>
          <a:noFill/>
          <a:ln w="9525">
            <a:noFill/>
          </a:ln>
        </p:spPr>
        <p:txBody>
          <a:bodyPr wrap="square">
            <a:spAutoFit/>
          </a:bodyPr>
          <a:lstStyle/>
          <a:p>
            <a:pPr indent="0"/>
            <a:r>
              <a:rPr sz="3200" b="1">
                <a:latin typeface="Times New Roman" panose="02020603050405020304" pitchFamily="18" charset="0"/>
              </a:rPr>
              <a:t>Câu 3:</a:t>
            </a:r>
            <a:r>
              <a:rPr sz="3200">
                <a:latin typeface="Times New Roman" panose="02020603050405020304" pitchFamily="18" charset="0"/>
              </a:rPr>
              <a:t> Sơ đồ nào không thể xảy ra trong các sơ đồ sau:</a:t>
            </a:r>
          </a:p>
        </p:txBody>
      </p:sp>
      <p:sp>
        <p:nvSpPr>
          <p:cNvPr id="13" name="Oval 7"/>
          <p:cNvSpPr/>
          <p:nvPr/>
        </p:nvSpPr>
        <p:spPr>
          <a:xfrm>
            <a:off x="2074228" y="2029797"/>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4" name="Oval 7"/>
          <p:cNvSpPr/>
          <p:nvPr/>
        </p:nvSpPr>
        <p:spPr>
          <a:xfrm>
            <a:off x="9604058" y="3932257"/>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5" name="Text Box 14"/>
          <p:cNvSpPr txBox="1"/>
          <p:nvPr/>
        </p:nvSpPr>
        <p:spPr>
          <a:xfrm>
            <a:off x="1151890" y="3282950"/>
            <a:ext cx="10354945"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4</a:t>
            </a:r>
            <a:r>
              <a:rPr lang="en-US" sz="3200">
                <a:latin typeface="Times New Roman" panose="02020603050405020304" pitchFamily="18" charset="0"/>
              </a:rPr>
              <a:t>: Thuốc thử dùng để nhận biết HCl và H</a:t>
            </a:r>
            <a:r>
              <a:rPr lang="en-US" sz="3200" baseline="-25000">
                <a:latin typeface="Times New Roman" panose="02020603050405020304" pitchFamily="18" charset="0"/>
              </a:rPr>
              <a:t>2</a:t>
            </a:r>
            <a:r>
              <a:rPr lang="en-US" sz="3200">
                <a:latin typeface="Times New Roman" panose="02020603050405020304" pitchFamily="18" charset="0"/>
              </a:rPr>
              <a:t>SO</a:t>
            </a:r>
            <a:r>
              <a:rPr lang="en-US" sz="3200" baseline="-25000">
                <a:latin typeface="Times New Roman" panose="02020603050405020304" pitchFamily="18" charset="0"/>
              </a:rPr>
              <a:t>4</a:t>
            </a:r>
            <a:r>
              <a:rPr lang="en-US" sz="3200">
                <a:latin typeface="Times New Roman" panose="02020603050405020304" pitchFamily="18" charset="0"/>
              </a:rPr>
              <a:t> là?</a:t>
            </a:r>
          </a:p>
        </p:txBody>
      </p:sp>
      <p:sp>
        <p:nvSpPr>
          <p:cNvPr id="18" name="Text Box 17"/>
          <p:cNvSpPr txBox="1"/>
          <p:nvPr/>
        </p:nvSpPr>
        <p:spPr>
          <a:xfrm>
            <a:off x="1152525" y="3930650"/>
            <a:ext cx="10876915" cy="521970"/>
          </a:xfrm>
          <a:prstGeom prst="rect">
            <a:avLst/>
          </a:prstGeom>
          <a:noFill/>
          <a:ln w="9525">
            <a:noFill/>
          </a:ln>
        </p:spPr>
        <p:txBody>
          <a:bodyPr wrap="square">
            <a:spAutoFit/>
          </a:bodyPr>
          <a:lstStyle/>
          <a:p>
            <a:pPr indent="0"/>
            <a:r>
              <a:rPr lang="en-US" sz="2800" b="0">
                <a:latin typeface="Times New Roman" panose="02020603050405020304" pitchFamily="18" charset="0"/>
              </a:rPr>
              <a:t>A. Quỳ tím	    B. Phenolphtalein	C. AgNO</a:t>
            </a:r>
            <a:r>
              <a:rPr lang="en-US" sz="2800" b="0" baseline="-25000">
                <a:latin typeface="Times New Roman" panose="02020603050405020304" pitchFamily="18" charset="0"/>
              </a:rPr>
              <a:t>3  </a:t>
            </a:r>
            <a:r>
              <a:rPr lang="en-US" sz="2800" b="0">
                <a:latin typeface="Times New Roman" panose="02020603050405020304" pitchFamily="18" charset="0"/>
              </a:rPr>
              <a:t>	            D. BaCl</a:t>
            </a:r>
            <a:r>
              <a:rPr lang="en-US" sz="2800" b="0" baseline="-25000">
                <a:latin typeface="Times New Roman" panose="02020603050405020304" pitchFamily="18" charset="0"/>
              </a:rPr>
              <a:t>2</a:t>
            </a:r>
          </a:p>
        </p:txBody>
      </p:sp>
      <p:sp>
        <p:nvSpPr>
          <p:cNvPr id="101" name="Text Box 100"/>
          <p:cNvSpPr txBox="1"/>
          <p:nvPr/>
        </p:nvSpPr>
        <p:spPr>
          <a:xfrm>
            <a:off x="2065020" y="1161415"/>
            <a:ext cx="8223885" cy="1814830"/>
          </a:xfrm>
          <a:prstGeom prst="rect">
            <a:avLst/>
          </a:prstGeom>
          <a:noFill/>
          <a:ln w="9525">
            <a:noFill/>
          </a:ln>
        </p:spPr>
        <p:txBody>
          <a:bodyPr wrap="square">
            <a:spAutoFit/>
          </a:bodyPr>
          <a:lstStyle/>
          <a:p>
            <a:pPr indent="0"/>
            <a:r>
              <a:rPr lang="en-US" sz="2800" b="0">
                <a:solidFill>
                  <a:schemeClr val="tx1"/>
                </a:solidFill>
                <a:latin typeface="Times New Roman" panose="02020603050405020304" pitchFamily="18" charset="0"/>
              </a:rPr>
              <a:t>A. Base → Muối → Acid → Muối	</a:t>
            </a:r>
          </a:p>
          <a:p>
            <a:pPr indent="0"/>
            <a:r>
              <a:rPr lang="en-US" sz="2800" b="0">
                <a:solidFill>
                  <a:schemeClr val="tx1"/>
                </a:solidFill>
                <a:latin typeface="Times New Roman" panose="02020603050405020304" pitchFamily="18" charset="0"/>
              </a:rPr>
              <a:t>B. Base → Oxide base → Muối → Acid</a:t>
            </a:r>
          </a:p>
          <a:p>
            <a:pPr indent="0"/>
            <a:r>
              <a:rPr lang="en-US" sz="2800" b="0">
                <a:solidFill>
                  <a:schemeClr val="tx1"/>
                </a:solidFill>
                <a:latin typeface="Times New Roman" panose="02020603050405020304" pitchFamily="18" charset="0"/>
              </a:rPr>
              <a:t>C. Base → Oxide base → Muối →  Oxide acid</a:t>
            </a:r>
          </a:p>
          <a:p>
            <a:pPr indent="0"/>
            <a:r>
              <a:rPr lang="en-US" sz="2800" b="0">
                <a:solidFill>
                  <a:schemeClr val="tx1"/>
                </a:solidFill>
                <a:latin typeface="Times New Roman" panose="02020603050405020304" pitchFamily="18" charset="0"/>
              </a:rPr>
              <a:t>D. Base → Muối → Base → Oxide base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1" bldLvl="0" animBg="1"/>
      <p:bldP spid="14" grpId="0" bldLvl="0" animBg="1"/>
      <p:bldP spid="15" grpId="0"/>
      <p:bldP spid="18"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2" name="TextBox 11"/>
          <p:cNvSpPr txBox="1"/>
          <p:nvPr/>
        </p:nvSpPr>
        <p:spPr>
          <a:xfrm>
            <a:off x="3924935" y="56515"/>
            <a:ext cx="2842260" cy="645160"/>
          </a:xfrm>
          <a:prstGeom prst="rect">
            <a:avLst/>
          </a:prstGeom>
          <a:noFill/>
        </p:spPr>
        <p:txBody>
          <a:bodyPr wrap="square" rtlCol="0">
            <a:spAutoFit/>
          </a:bodyPr>
          <a:lstStyle/>
          <a:p>
            <a:pPr algn="ctr"/>
            <a:endParaRPr lang="vi-VN" sz="3600" b="1" dirty="0" smtClean="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999490" y="577850"/>
            <a:ext cx="10354945" cy="583565"/>
          </a:xfrm>
          <a:prstGeom prst="rect">
            <a:avLst/>
          </a:prstGeom>
          <a:noFill/>
          <a:ln w="9525">
            <a:noFill/>
          </a:ln>
        </p:spPr>
        <p:txBody>
          <a:bodyPr wrap="square">
            <a:spAutoFit/>
          </a:bodyPr>
          <a:lstStyle/>
          <a:p>
            <a:pPr indent="0"/>
            <a:r>
              <a:rPr sz="3200" b="1">
                <a:latin typeface="Times New Roman" panose="02020603050405020304" pitchFamily="18" charset="0"/>
              </a:rPr>
              <a:t>Câu 5</a:t>
            </a:r>
            <a:r>
              <a:rPr sz="3200">
                <a:latin typeface="Times New Roman" panose="02020603050405020304" pitchFamily="18" charset="0"/>
              </a:rPr>
              <a:t>: Cho các phản ứng sau số phản ứng trao đổi là</a:t>
            </a:r>
          </a:p>
        </p:txBody>
      </p:sp>
      <p:sp>
        <p:nvSpPr>
          <p:cNvPr id="13" name="Oval 7"/>
          <p:cNvSpPr/>
          <p:nvPr/>
        </p:nvSpPr>
        <p:spPr>
          <a:xfrm>
            <a:off x="3972243" y="3273762"/>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4" name="Oval 7"/>
          <p:cNvSpPr/>
          <p:nvPr/>
        </p:nvSpPr>
        <p:spPr>
          <a:xfrm>
            <a:off x="1895158" y="5054302"/>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5" name="Text Box 14"/>
          <p:cNvSpPr txBox="1"/>
          <p:nvPr/>
        </p:nvSpPr>
        <p:spPr>
          <a:xfrm>
            <a:off x="1007745" y="3923030"/>
            <a:ext cx="10354945"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6</a:t>
            </a:r>
            <a:r>
              <a:rPr lang="en-US" sz="3200">
                <a:latin typeface="Times New Roman" panose="02020603050405020304" pitchFamily="18" charset="0"/>
              </a:rPr>
              <a:t>: Điền vào dấu …… để hoàn thiện phương trình sau:</a:t>
            </a:r>
          </a:p>
        </p:txBody>
      </p:sp>
      <p:sp>
        <p:nvSpPr>
          <p:cNvPr id="18" name="Text Box 17"/>
          <p:cNvSpPr txBox="1"/>
          <p:nvPr/>
        </p:nvSpPr>
        <p:spPr>
          <a:xfrm>
            <a:off x="1828800" y="5054600"/>
            <a:ext cx="9775825" cy="953135"/>
          </a:xfrm>
          <a:prstGeom prst="rect">
            <a:avLst/>
          </a:prstGeom>
          <a:noFill/>
          <a:ln w="9525">
            <a:noFill/>
          </a:ln>
        </p:spPr>
        <p:txBody>
          <a:bodyPr wrap="square">
            <a:spAutoFit/>
          </a:bodyPr>
          <a:lstStyle/>
          <a:p>
            <a:pPr indent="0"/>
            <a:r>
              <a:rPr lang="en-US" sz="2800" b="0">
                <a:latin typeface="Times New Roman" panose="02020603050405020304" pitchFamily="18" charset="0"/>
              </a:rPr>
              <a:t>A. NaCl + CO</a:t>
            </a:r>
            <a:r>
              <a:rPr lang="en-US" sz="2800" b="0" baseline="-25000">
                <a:latin typeface="Times New Roman" panose="02020603050405020304" pitchFamily="18" charset="0"/>
              </a:rPr>
              <a:t>2</a:t>
            </a:r>
            <a:r>
              <a:rPr lang="en-US" sz="2800" b="0">
                <a:latin typeface="Times New Roman" panose="02020603050405020304" pitchFamily="18" charset="0"/>
              </a:rPr>
              <a:t> + H</a:t>
            </a:r>
            <a:r>
              <a:rPr lang="en-US" sz="2800" b="0" baseline="-25000">
                <a:latin typeface="Times New Roman" panose="02020603050405020304" pitchFamily="18" charset="0"/>
              </a:rPr>
              <a:t>2</a:t>
            </a:r>
            <a:r>
              <a:rPr lang="en-US" sz="2800" b="0">
                <a:latin typeface="Times New Roman" panose="02020603050405020304" pitchFamily="18" charset="0"/>
              </a:rPr>
              <a:t>O		     B. NaCl + H</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endParaRPr lang="en-US" sz="2800" b="0">
              <a:latin typeface="Times New Roman" panose="02020603050405020304" pitchFamily="18" charset="0"/>
            </a:endParaRPr>
          </a:p>
          <a:p>
            <a:pPr indent="0"/>
            <a:r>
              <a:rPr lang="en-US" sz="2800" b="0">
                <a:latin typeface="Times New Roman" panose="02020603050405020304" pitchFamily="18" charset="0"/>
              </a:rPr>
              <a:t>C. NaOH + CO</a:t>
            </a:r>
            <a:r>
              <a:rPr lang="en-US" sz="2800" b="0" baseline="-25000">
                <a:latin typeface="Times New Roman" panose="02020603050405020304" pitchFamily="18" charset="0"/>
              </a:rPr>
              <a:t>2 </a:t>
            </a:r>
            <a:r>
              <a:rPr lang="en-US" sz="2800" b="0">
                <a:latin typeface="Times New Roman" panose="02020603050405020304" pitchFamily="18" charset="0"/>
              </a:rPr>
              <a:t>+ HCl		D. NaCl + CO</a:t>
            </a:r>
            <a:r>
              <a:rPr lang="en-US" sz="2800" b="0" baseline="-25000">
                <a:latin typeface="Times New Roman" panose="02020603050405020304" pitchFamily="18" charset="0"/>
              </a:rPr>
              <a:t>2</a:t>
            </a:r>
            <a:r>
              <a:rPr lang="en-US" sz="2800" b="0">
                <a:latin typeface="Times New Roman" panose="02020603050405020304" pitchFamily="18" charset="0"/>
              </a:rPr>
              <a:t> + HCl</a:t>
            </a:r>
          </a:p>
        </p:txBody>
      </p:sp>
      <p:sp>
        <p:nvSpPr>
          <p:cNvPr id="101" name="Text Box 100"/>
          <p:cNvSpPr txBox="1"/>
          <p:nvPr/>
        </p:nvSpPr>
        <p:spPr>
          <a:xfrm>
            <a:off x="2187575" y="1037590"/>
            <a:ext cx="8223885" cy="2245360"/>
          </a:xfrm>
          <a:prstGeom prst="rect">
            <a:avLst/>
          </a:prstGeom>
          <a:noFill/>
          <a:ln w="9525">
            <a:noFill/>
          </a:ln>
        </p:spPr>
        <p:txBody>
          <a:bodyPr wrap="square">
            <a:spAutoFit/>
          </a:bodyPr>
          <a:lstStyle/>
          <a:p>
            <a:pPr indent="0"/>
            <a:r>
              <a:rPr lang="en-US" sz="2800" b="0">
                <a:latin typeface="Times New Roman" panose="02020603050405020304" pitchFamily="18" charset="0"/>
              </a:rPr>
              <a:t>(1) Fe(OH)</a:t>
            </a:r>
            <a:r>
              <a:rPr lang="en-US" sz="2800" b="0" baseline="-25000">
                <a:latin typeface="Times New Roman" panose="02020603050405020304" pitchFamily="18" charset="0"/>
              </a:rPr>
              <a:t>3</a:t>
            </a:r>
            <a:r>
              <a:rPr lang="en-US" sz="2800" b="0">
                <a:latin typeface="Times New Roman" panose="02020603050405020304" pitchFamily="18" charset="0"/>
              </a:rPr>
              <a:t> + HNO</a:t>
            </a:r>
            <a:r>
              <a:rPr lang="en-US" sz="2800" b="0" baseline="-25000">
                <a:latin typeface="Times New Roman" panose="02020603050405020304" pitchFamily="18" charset="0"/>
              </a:rPr>
              <a:t>3</a:t>
            </a:r>
            <a:r>
              <a:rPr lang="en-US" sz="2800" b="0">
                <a:latin typeface="Times New Roman" panose="02020603050405020304" pitchFamily="18" charset="0"/>
              </a:rPr>
              <a:t> → Fe(NO</a:t>
            </a:r>
            <a:r>
              <a:rPr lang="en-US" sz="2800" b="0" baseline="-25000">
                <a:latin typeface="Times New Roman" panose="02020603050405020304" pitchFamily="18" charset="0"/>
              </a:rPr>
              <a:t>3</a:t>
            </a:r>
            <a:r>
              <a:rPr lang="en-US" sz="2800" b="0">
                <a:latin typeface="Times New Roman" panose="02020603050405020304" pitchFamily="18" charset="0"/>
              </a:rPr>
              <a:t>)</a:t>
            </a:r>
            <a:r>
              <a:rPr lang="en-US" sz="2800" b="0" baseline="-25000">
                <a:latin typeface="Times New Roman" panose="02020603050405020304" pitchFamily="18" charset="0"/>
              </a:rPr>
              <a:t>3</a:t>
            </a:r>
            <a:r>
              <a:rPr lang="en-US" sz="2800" b="0">
                <a:latin typeface="Times New Roman" panose="02020603050405020304" pitchFamily="18" charset="0"/>
              </a:rPr>
              <a:t> + H</a:t>
            </a:r>
            <a:r>
              <a:rPr lang="en-US" sz="2800" b="0" baseline="-25000">
                <a:latin typeface="Times New Roman" panose="02020603050405020304" pitchFamily="18" charset="0"/>
              </a:rPr>
              <a:t>2</a:t>
            </a:r>
            <a:r>
              <a:rPr lang="en-US" sz="2800" b="0">
                <a:latin typeface="Times New Roman" panose="02020603050405020304" pitchFamily="18" charset="0"/>
              </a:rPr>
              <a:t>O; 	</a:t>
            </a:r>
          </a:p>
          <a:p>
            <a:pPr indent="0"/>
            <a:r>
              <a:rPr lang="en-US" sz="2800" b="0">
                <a:latin typeface="Times New Roman" panose="02020603050405020304" pitchFamily="18" charset="0"/>
              </a:rPr>
              <a:t>(2) SO</a:t>
            </a:r>
            <a:r>
              <a:rPr lang="en-US" sz="2800" b="0" baseline="-25000">
                <a:latin typeface="Times New Roman" panose="02020603050405020304" pitchFamily="18" charset="0"/>
              </a:rPr>
              <a:t>2</a:t>
            </a:r>
            <a:r>
              <a:rPr lang="en-US" sz="2800" b="0">
                <a:latin typeface="Times New Roman" panose="02020603050405020304" pitchFamily="18" charset="0"/>
              </a:rPr>
              <a:t> + H</a:t>
            </a:r>
            <a:r>
              <a:rPr lang="en-US" sz="2800" b="0" baseline="-25000">
                <a:latin typeface="Times New Roman" panose="02020603050405020304" pitchFamily="18" charset="0"/>
              </a:rPr>
              <a:t>2</a:t>
            </a:r>
            <a:r>
              <a:rPr lang="en-US" sz="2800" b="0">
                <a:latin typeface="Times New Roman" panose="02020603050405020304" pitchFamily="18" charset="0"/>
              </a:rPr>
              <a:t>O → H</a:t>
            </a:r>
            <a:r>
              <a:rPr lang="en-US" sz="2800" b="0" baseline="-25000">
                <a:latin typeface="Times New Roman" panose="02020603050405020304" pitchFamily="18" charset="0"/>
              </a:rPr>
              <a:t>2</a:t>
            </a:r>
            <a:r>
              <a:rPr lang="en-US" sz="2800" b="0">
                <a:latin typeface="Times New Roman" panose="02020603050405020304" pitchFamily="18" charset="0"/>
              </a:rPr>
              <a:t>SO</a:t>
            </a:r>
            <a:r>
              <a:rPr lang="en-US" sz="2800" b="0" baseline="-25000">
                <a:latin typeface="Times New Roman" panose="02020603050405020304" pitchFamily="18" charset="0"/>
              </a:rPr>
              <a:t>4</a:t>
            </a:r>
            <a:endParaRPr lang="en-US" sz="2800" b="0">
              <a:latin typeface="Times New Roman" panose="02020603050405020304" pitchFamily="18" charset="0"/>
            </a:endParaRPr>
          </a:p>
          <a:p>
            <a:pPr indent="0"/>
            <a:r>
              <a:rPr lang="en-US" sz="2800" b="0">
                <a:latin typeface="Times New Roman" panose="02020603050405020304" pitchFamily="18" charset="0"/>
              </a:rPr>
              <a:t>(3) Fe(OH)</a:t>
            </a:r>
            <a:r>
              <a:rPr lang="en-US" sz="2800" b="0" baseline="-25000">
                <a:latin typeface="Times New Roman" panose="02020603050405020304" pitchFamily="18" charset="0"/>
              </a:rPr>
              <a:t>3</a:t>
            </a:r>
            <a:r>
              <a:rPr lang="en-US" sz="2800" b="0">
                <a:latin typeface="Times New Roman" panose="02020603050405020304" pitchFamily="18" charset="0"/>
              </a:rPr>
              <a:t>   </a:t>
            </a:r>
            <a:r>
              <a:rPr lang="en-US" sz="2800">
                <a:latin typeface="Times New Roman" panose="02020603050405020304" pitchFamily="18" charset="0"/>
                <a:sym typeface="+mn-ea"/>
              </a:rPr>
              <a:t>→ </a:t>
            </a:r>
            <a:r>
              <a:rPr lang="en-US" sz="2800" b="0">
                <a:latin typeface="Times New Roman" panose="02020603050405020304" pitchFamily="18" charset="0"/>
              </a:rPr>
              <a:t> Fe</a:t>
            </a:r>
            <a:r>
              <a:rPr lang="en-US" sz="2800" b="0" baseline="-25000">
                <a:latin typeface="Times New Roman" panose="02020603050405020304" pitchFamily="18" charset="0"/>
              </a:rPr>
              <a:t>2</a:t>
            </a:r>
            <a:r>
              <a:rPr lang="en-US" sz="2800" b="0">
                <a:latin typeface="Times New Roman" panose="02020603050405020304" pitchFamily="18" charset="0"/>
              </a:rPr>
              <a:t>O</a:t>
            </a:r>
            <a:r>
              <a:rPr lang="en-US" sz="2800" b="0" baseline="-25000">
                <a:latin typeface="Times New Roman" panose="02020603050405020304" pitchFamily="18" charset="0"/>
              </a:rPr>
              <a:t>3</a:t>
            </a:r>
            <a:r>
              <a:rPr lang="en-US" sz="2800" b="0">
                <a:latin typeface="Times New Roman" panose="02020603050405020304" pitchFamily="18" charset="0"/>
              </a:rPr>
              <a:t> + H</a:t>
            </a:r>
            <a:r>
              <a:rPr lang="en-US" sz="2800" b="0" baseline="-25000">
                <a:latin typeface="Times New Roman" panose="02020603050405020304" pitchFamily="18" charset="0"/>
              </a:rPr>
              <a:t>2</a:t>
            </a:r>
            <a:r>
              <a:rPr lang="en-US" sz="2800" b="0">
                <a:latin typeface="Times New Roman" panose="02020603050405020304" pitchFamily="18" charset="0"/>
              </a:rPr>
              <a:t>O; 		</a:t>
            </a:r>
          </a:p>
          <a:p>
            <a:pPr indent="0"/>
            <a:r>
              <a:rPr lang="en-US" sz="2800" b="0">
                <a:latin typeface="Times New Roman" panose="02020603050405020304" pitchFamily="18" charset="0"/>
              </a:rPr>
              <a:t>(4) Fe(OH)</a:t>
            </a:r>
            <a:r>
              <a:rPr lang="en-US" sz="2800" b="0" baseline="-25000">
                <a:latin typeface="Times New Roman" panose="02020603050405020304" pitchFamily="18" charset="0"/>
              </a:rPr>
              <a:t>3</a:t>
            </a:r>
            <a:r>
              <a:rPr lang="en-US" sz="2800" b="0">
                <a:latin typeface="Times New Roman" panose="02020603050405020304" pitchFamily="18" charset="0"/>
              </a:rPr>
              <a:t> + HNO</a:t>
            </a:r>
            <a:r>
              <a:rPr lang="en-US" sz="2800" b="0" baseline="-25000">
                <a:latin typeface="Times New Roman" panose="02020603050405020304" pitchFamily="18" charset="0"/>
              </a:rPr>
              <a:t>3</a:t>
            </a:r>
            <a:r>
              <a:rPr lang="en-US" sz="2800" b="0">
                <a:latin typeface="Times New Roman" panose="02020603050405020304" pitchFamily="18" charset="0"/>
              </a:rPr>
              <a:t> → Fe(NO</a:t>
            </a:r>
            <a:r>
              <a:rPr lang="en-US" sz="2800" b="0" baseline="-25000">
                <a:latin typeface="Times New Roman" panose="02020603050405020304" pitchFamily="18" charset="0"/>
              </a:rPr>
              <a:t>3</a:t>
            </a:r>
            <a:r>
              <a:rPr lang="en-US" sz="2800" b="0">
                <a:latin typeface="Times New Roman" panose="02020603050405020304" pitchFamily="18" charset="0"/>
              </a:rPr>
              <a:t>)</a:t>
            </a:r>
            <a:r>
              <a:rPr lang="en-US" sz="2800" b="0" baseline="-25000">
                <a:latin typeface="Times New Roman" panose="02020603050405020304" pitchFamily="18" charset="0"/>
              </a:rPr>
              <a:t>3 </a:t>
            </a:r>
            <a:r>
              <a:rPr lang="en-US" sz="2800" b="0">
                <a:latin typeface="Times New Roman" panose="02020603050405020304" pitchFamily="18" charset="0"/>
              </a:rPr>
              <a:t>+ H</a:t>
            </a:r>
            <a:r>
              <a:rPr lang="en-US" sz="2800" b="0" baseline="-25000">
                <a:latin typeface="Times New Roman" panose="02020603050405020304" pitchFamily="18" charset="0"/>
              </a:rPr>
              <a:t>2</a:t>
            </a:r>
            <a:r>
              <a:rPr lang="en-US" sz="2800" b="0">
                <a:latin typeface="Times New Roman" panose="02020603050405020304" pitchFamily="18" charset="0"/>
              </a:rPr>
              <a:t>O</a:t>
            </a:r>
          </a:p>
          <a:p>
            <a:pPr indent="0"/>
            <a:r>
              <a:rPr lang="en-US" sz="2800" b="0">
                <a:latin typeface="Times New Roman" panose="02020603050405020304" pitchFamily="18" charset="0"/>
              </a:rPr>
              <a:t>(5) NaOH + KCl → NaCl + KOH</a:t>
            </a:r>
          </a:p>
        </p:txBody>
      </p:sp>
      <p:sp>
        <p:nvSpPr>
          <p:cNvPr id="3" name="Text Box 2"/>
          <p:cNvSpPr txBox="1"/>
          <p:nvPr/>
        </p:nvSpPr>
        <p:spPr>
          <a:xfrm>
            <a:off x="2054225" y="3282950"/>
            <a:ext cx="8021955" cy="521970"/>
          </a:xfrm>
          <a:prstGeom prst="rect">
            <a:avLst/>
          </a:prstGeom>
          <a:noFill/>
          <a:ln w="9525">
            <a:noFill/>
          </a:ln>
        </p:spPr>
        <p:txBody>
          <a:bodyPr wrap="square">
            <a:spAutoFit/>
          </a:bodyPr>
          <a:lstStyle/>
          <a:p>
            <a:pPr indent="0"/>
            <a:r>
              <a:rPr lang="en-US" sz="2800" b="0">
                <a:latin typeface="Times New Roman" panose="02020603050405020304" pitchFamily="18" charset="0"/>
              </a:rPr>
              <a:t>A. 2	           B. 3                 	C. 4	               D. 5</a:t>
            </a:r>
          </a:p>
        </p:txBody>
      </p:sp>
      <p:sp>
        <p:nvSpPr>
          <p:cNvPr id="4" name="Text Box 3"/>
          <p:cNvSpPr txBox="1"/>
          <p:nvPr/>
        </p:nvSpPr>
        <p:spPr>
          <a:xfrm>
            <a:off x="2054225" y="4470082"/>
            <a:ext cx="5080000" cy="521970"/>
          </a:xfrm>
          <a:prstGeom prst="rect">
            <a:avLst/>
          </a:prstGeom>
          <a:noFill/>
          <a:ln w="9525">
            <a:noFill/>
          </a:ln>
        </p:spPr>
        <p:txBody>
          <a:bodyPr>
            <a:spAutoFit/>
          </a:bodyPr>
          <a:lstStyle/>
          <a:p>
            <a:pPr indent="0"/>
            <a:r>
              <a:rPr lang="en-US" sz="2800" b="0">
                <a:latin typeface="Times New Roman" panose="02020603050405020304" pitchFamily="18" charset="0"/>
              </a:rPr>
              <a:t>Na</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r>
              <a:rPr lang="en-US" sz="2800" b="0">
                <a:latin typeface="Times New Roman" panose="02020603050405020304" pitchFamily="18" charset="0"/>
              </a:rPr>
              <a:t> + HCl   </a:t>
            </a:r>
            <a:r>
              <a:rPr lang="en-US" sz="2800">
                <a:latin typeface="Times New Roman" panose="02020603050405020304" pitchFamily="18" charset="0"/>
                <a:sym typeface="+mn-ea"/>
              </a:rPr>
              <a:t>→  ..........</a:t>
            </a:r>
            <a:endParaRPr lang="en-US"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1" bldLvl="0" animBg="1"/>
      <p:bldP spid="14" grpId="0" bldLvl="0" animBg="1"/>
      <p:bldP spid="15" grpId="0"/>
      <p:bldP spid="18" grpId="0"/>
      <p:bldP spid="101"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2" name="TextBox 11"/>
          <p:cNvSpPr txBox="1"/>
          <p:nvPr/>
        </p:nvSpPr>
        <p:spPr>
          <a:xfrm>
            <a:off x="3924935" y="56515"/>
            <a:ext cx="2842260" cy="645160"/>
          </a:xfrm>
          <a:prstGeom prst="rect">
            <a:avLst/>
          </a:prstGeom>
          <a:noFill/>
        </p:spPr>
        <p:txBody>
          <a:bodyPr wrap="square" rtlCol="0">
            <a:spAutoFit/>
          </a:bodyPr>
          <a:lstStyle/>
          <a:p>
            <a:pPr algn="ctr"/>
            <a:endParaRPr lang="vi-VN" sz="3600" b="1" dirty="0" smtClean="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999490" y="577850"/>
            <a:ext cx="10354945" cy="1076325"/>
          </a:xfrm>
          <a:prstGeom prst="rect">
            <a:avLst/>
          </a:prstGeom>
          <a:noFill/>
          <a:ln w="9525">
            <a:noFill/>
          </a:ln>
        </p:spPr>
        <p:txBody>
          <a:bodyPr wrap="square">
            <a:spAutoFit/>
          </a:bodyPr>
          <a:lstStyle/>
          <a:p>
            <a:pPr indent="0"/>
            <a:r>
              <a:rPr sz="3200" b="1">
                <a:latin typeface="Times New Roman" panose="02020603050405020304" pitchFamily="18" charset="0"/>
              </a:rPr>
              <a:t>Câu 7</a:t>
            </a:r>
            <a:r>
              <a:rPr sz="3200">
                <a:latin typeface="Times New Roman" panose="02020603050405020304" pitchFamily="18" charset="0"/>
              </a:rPr>
              <a:t>: Cặp chất nào sau đây không thể tồn tại trong dung dịch (do có phản ứng với nhau)? </a:t>
            </a:r>
          </a:p>
        </p:txBody>
      </p:sp>
      <p:sp>
        <p:nvSpPr>
          <p:cNvPr id="13" name="Oval 7"/>
          <p:cNvSpPr/>
          <p:nvPr/>
        </p:nvSpPr>
        <p:spPr>
          <a:xfrm>
            <a:off x="5199698" y="1738332"/>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4" name="Oval 7"/>
          <p:cNvSpPr/>
          <p:nvPr/>
        </p:nvSpPr>
        <p:spPr>
          <a:xfrm>
            <a:off x="1652588" y="4164032"/>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15" name="Text Box 14"/>
          <p:cNvSpPr txBox="1"/>
          <p:nvPr/>
        </p:nvSpPr>
        <p:spPr>
          <a:xfrm>
            <a:off x="1151890" y="3282950"/>
            <a:ext cx="6937375"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8</a:t>
            </a:r>
            <a:r>
              <a:rPr lang="en-US" sz="3200">
                <a:latin typeface="Times New Roman" panose="02020603050405020304" pitchFamily="18" charset="0"/>
              </a:rPr>
              <a:t>: Dãy oxide tác dụng với NaOH: </a:t>
            </a:r>
          </a:p>
        </p:txBody>
      </p:sp>
      <p:sp>
        <p:nvSpPr>
          <p:cNvPr id="18" name="Text Box 17"/>
          <p:cNvSpPr txBox="1"/>
          <p:nvPr/>
        </p:nvSpPr>
        <p:spPr>
          <a:xfrm>
            <a:off x="1578610" y="4164330"/>
            <a:ext cx="9775825" cy="953135"/>
          </a:xfrm>
          <a:prstGeom prst="rect">
            <a:avLst/>
          </a:prstGeom>
          <a:noFill/>
          <a:ln w="9525">
            <a:noFill/>
          </a:ln>
        </p:spPr>
        <p:txBody>
          <a:bodyPr wrap="square">
            <a:spAutoFit/>
          </a:bodyPr>
          <a:lstStyle/>
          <a:p>
            <a:pPr indent="0"/>
            <a:r>
              <a:rPr lang="en-US" sz="2800" b="0">
                <a:latin typeface="Times New Roman" panose="02020603050405020304" pitchFamily="18" charset="0"/>
              </a:rPr>
              <a:t>A. CO</a:t>
            </a:r>
            <a:r>
              <a:rPr lang="en-US" sz="2800" b="0" baseline="-25000">
                <a:latin typeface="Times New Roman" panose="02020603050405020304" pitchFamily="18" charset="0"/>
              </a:rPr>
              <a:t>2</a:t>
            </a:r>
            <a:r>
              <a:rPr lang="en-US" sz="2800" b="0">
                <a:latin typeface="Times New Roman" panose="02020603050405020304" pitchFamily="18" charset="0"/>
              </a:rPr>
              <a:t>, SO</a:t>
            </a:r>
            <a:r>
              <a:rPr lang="en-US" sz="2800" b="0" baseline="-25000">
                <a:latin typeface="Times New Roman" panose="02020603050405020304" pitchFamily="18" charset="0"/>
              </a:rPr>
              <a:t>2</a:t>
            </a:r>
            <a:r>
              <a:rPr lang="en-US" sz="2800" b="0">
                <a:latin typeface="Times New Roman" panose="02020603050405020304" pitchFamily="18" charset="0"/>
              </a:rPr>
              <a:t>, P</a:t>
            </a:r>
            <a:r>
              <a:rPr lang="en-US" sz="2800" b="0" baseline="-25000">
                <a:latin typeface="Times New Roman" panose="02020603050405020304" pitchFamily="18" charset="0"/>
              </a:rPr>
              <a:t>2</a:t>
            </a:r>
            <a:r>
              <a:rPr lang="en-US" sz="2800" b="0">
                <a:latin typeface="Times New Roman" panose="02020603050405020304" pitchFamily="18" charset="0"/>
              </a:rPr>
              <a:t>O</a:t>
            </a:r>
            <a:r>
              <a:rPr lang="en-US" sz="2800" b="0" baseline="-25000">
                <a:latin typeface="Times New Roman" panose="02020603050405020304" pitchFamily="18" charset="0"/>
              </a:rPr>
              <a:t>5</a:t>
            </a:r>
            <a:r>
              <a:rPr lang="en-US" sz="2800" b="0">
                <a:latin typeface="Times New Roman" panose="02020603050405020304" pitchFamily="18" charset="0"/>
              </a:rPr>
              <a:t>, SO</a:t>
            </a:r>
            <a:r>
              <a:rPr lang="en-US" sz="2800" b="0" baseline="-25000">
                <a:latin typeface="Times New Roman" panose="02020603050405020304" pitchFamily="18" charset="0"/>
              </a:rPr>
              <a:t>3</a:t>
            </a:r>
            <a:r>
              <a:rPr lang="en-US" sz="2800" b="0">
                <a:latin typeface="Times New Roman" panose="02020603050405020304" pitchFamily="18" charset="0"/>
              </a:rPr>
              <a:t>.           	B. CuO, Fe</a:t>
            </a:r>
            <a:r>
              <a:rPr lang="en-US" sz="2800" b="0" baseline="-25000">
                <a:latin typeface="Times New Roman" panose="02020603050405020304" pitchFamily="18" charset="0"/>
              </a:rPr>
              <a:t>2</a:t>
            </a:r>
            <a:r>
              <a:rPr lang="en-US" sz="2800" b="0">
                <a:latin typeface="Times New Roman" panose="02020603050405020304" pitchFamily="18" charset="0"/>
              </a:rPr>
              <a:t>O</a:t>
            </a:r>
            <a:r>
              <a:rPr lang="en-US" sz="2800" b="0" baseline="-25000">
                <a:latin typeface="Times New Roman" panose="02020603050405020304" pitchFamily="18" charset="0"/>
              </a:rPr>
              <a:t>3</a:t>
            </a:r>
            <a:r>
              <a:rPr lang="en-US" sz="2800" b="0">
                <a:latin typeface="Times New Roman" panose="02020603050405020304" pitchFamily="18" charset="0"/>
              </a:rPr>
              <a:t>, SO</a:t>
            </a:r>
            <a:r>
              <a:rPr lang="en-US" sz="2800" b="0" baseline="-25000">
                <a:latin typeface="Times New Roman" panose="02020603050405020304" pitchFamily="18" charset="0"/>
              </a:rPr>
              <a:t>2</a:t>
            </a:r>
            <a:r>
              <a:rPr lang="en-US" sz="2800" b="0">
                <a:latin typeface="Times New Roman" panose="02020603050405020304" pitchFamily="18" charset="0"/>
              </a:rPr>
              <a:t>, CO</a:t>
            </a:r>
            <a:r>
              <a:rPr lang="en-US" sz="2800" b="0" baseline="-25000">
                <a:latin typeface="Times New Roman" panose="02020603050405020304" pitchFamily="18" charset="0"/>
              </a:rPr>
              <a:t>2</a:t>
            </a:r>
            <a:r>
              <a:rPr lang="en-US" sz="2800" b="0">
                <a:latin typeface="Times New Roman" panose="02020603050405020304" pitchFamily="18" charset="0"/>
              </a:rPr>
              <a:t>.</a:t>
            </a:r>
          </a:p>
          <a:p>
            <a:pPr indent="0"/>
            <a:r>
              <a:rPr lang="en-US" sz="2800" b="0">
                <a:latin typeface="Times New Roman" panose="02020603050405020304" pitchFamily="18" charset="0"/>
              </a:rPr>
              <a:t>C. CaO, CuO, CO, N</a:t>
            </a:r>
            <a:r>
              <a:rPr lang="en-US" sz="2800" b="0" baseline="-25000">
                <a:latin typeface="Times New Roman" panose="02020603050405020304" pitchFamily="18" charset="0"/>
              </a:rPr>
              <a:t>2</a:t>
            </a:r>
            <a:r>
              <a:rPr lang="en-US" sz="2800" b="0">
                <a:latin typeface="Times New Roman" panose="02020603050405020304" pitchFamily="18" charset="0"/>
              </a:rPr>
              <a:t>O</a:t>
            </a:r>
            <a:r>
              <a:rPr lang="en-US" sz="2800" b="0" baseline="-25000">
                <a:latin typeface="Times New Roman" panose="02020603050405020304" pitchFamily="18" charset="0"/>
              </a:rPr>
              <a:t>5</a:t>
            </a:r>
            <a:r>
              <a:rPr lang="en-US" sz="2800" b="0">
                <a:latin typeface="Times New Roman" panose="02020603050405020304" pitchFamily="18" charset="0"/>
              </a:rPr>
              <a:t>.	          D. SO</a:t>
            </a:r>
            <a:r>
              <a:rPr lang="en-US" sz="2800" b="0" baseline="-25000">
                <a:latin typeface="Times New Roman" panose="02020603050405020304" pitchFamily="18" charset="0"/>
              </a:rPr>
              <a:t>2</a:t>
            </a:r>
            <a:r>
              <a:rPr lang="en-US" sz="2800" b="0">
                <a:latin typeface="Times New Roman" panose="02020603050405020304" pitchFamily="18" charset="0"/>
              </a:rPr>
              <a:t>, MgO, CuO, Ag</a:t>
            </a:r>
            <a:r>
              <a:rPr lang="en-US" sz="2800" b="0" baseline="-25000">
                <a:latin typeface="Times New Roman" panose="02020603050405020304" pitchFamily="18" charset="0"/>
              </a:rPr>
              <a:t>2</a:t>
            </a:r>
            <a:r>
              <a:rPr lang="en-US" sz="2800" b="0">
                <a:latin typeface="Times New Roman" panose="02020603050405020304" pitchFamily="18" charset="0"/>
              </a:rPr>
              <a:t>O.</a:t>
            </a:r>
          </a:p>
        </p:txBody>
      </p:sp>
      <p:sp>
        <p:nvSpPr>
          <p:cNvPr id="101" name="Text Box 100"/>
          <p:cNvSpPr txBox="1"/>
          <p:nvPr/>
        </p:nvSpPr>
        <p:spPr>
          <a:xfrm>
            <a:off x="1507490" y="1718310"/>
            <a:ext cx="8700135" cy="953135"/>
          </a:xfrm>
          <a:prstGeom prst="rect">
            <a:avLst/>
          </a:prstGeom>
          <a:noFill/>
          <a:ln w="9525">
            <a:noFill/>
          </a:ln>
        </p:spPr>
        <p:txBody>
          <a:bodyPr wrap="square">
            <a:spAutoFit/>
          </a:bodyPr>
          <a:lstStyle/>
          <a:p>
            <a:pPr indent="0"/>
            <a:r>
              <a:rPr lang="en-US" sz="2800" b="0">
                <a:solidFill>
                  <a:schemeClr val="tx1"/>
                </a:solidFill>
                <a:latin typeface="Times New Roman" panose="02020603050405020304" pitchFamily="18" charset="0"/>
              </a:rPr>
              <a:t>A. KCl, Na</a:t>
            </a:r>
            <a:r>
              <a:rPr lang="en-US" sz="2800" b="0" baseline="-25000">
                <a:solidFill>
                  <a:schemeClr val="tx1"/>
                </a:solidFill>
                <a:latin typeface="Times New Roman" panose="02020603050405020304" pitchFamily="18" charset="0"/>
              </a:rPr>
              <a:t>2</a:t>
            </a:r>
            <a:r>
              <a:rPr lang="en-US" sz="2800" b="0">
                <a:solidFill>
                  <a:schemeClr val="tx1"/>
                </a:solidFill>
                <a:latin typeface="Times New Roman" panose="02020603050405020304" pitchFamily="18" charset="0"/>
              </a:rPr>
              <a:t>SO</a:t>
            </a:r>
            <a:r>
              <a:rPr lang="en-US" sz="2800" b="0" baseline="-25000">
                <a:solidFill>
                  <a:schemeClr val="tx1"/>
                </a:solidFill>
                <a:latin typeface="Times New Roman" panose="02020603050405020304" pitchFamily="18" charset="0"/>
              </a:rPr>
              <a:t>4</a:t>
            </a:r>
            <a:r>
              <a:rPr lang="en-US" sz="2800" b="0">
                <a:solidFill>
                  <a:schemeClr val="tx1"/>
                </a:solidFill>
                <a:latin typeface="Times New Roman" panose="02020603050405020304" pitchFamily="18" charset="0"/>
              </a:rPr>
              <a:t>		B. NaOH, MgSO</a:t>
            </a:r>
            <a:r>
              <a:rPr lang="en-US" sz="2800" b="0" baseline="-25000">
                <a:solidFill>
                  <a:schemeClr val="tx1"/>
                </a:solidFill>
                <a:latin typeface="Times New Roman" panose="02020603050405020304" pitchFamily="18" charset="0"/>
              </a:rPr>
              <a:t>4</a:t>
            </a:r>
            <a:endParaRPr lang="en-US" sz="2800" b="0">
              <a:solidFill>
                <a:schemeClr val="tx1"/>
              </a:solidFill>
              <a:latin typeface="Times New Roman" panose="02020603050405020304" pitchFamily="18" charset="0"/>
            </a:endParaRPr>
          </a:p>
          <a:p>
            <a:pPr indent="0"/>
            <a:r>
              <a:rPr lang="en-US" sz="2800" b="0">
                <a:solidFill>
                  <a:schemeClr val="tx1"/>
                </a:solidFill>
                <a:latin typeface="Times New Roman" panose="02020603050405020304" pitchFamily="18" charset="0"/>
              </a:rPr>
              <a:t>C. CaCl</a:t>
            </a:r>
            <a:r>
              <a:rPr lang="en-US" sz="2800" b="0" baseline="-25000">
                <a:solidFill>
                  <a:schemeClr val="tx1"/>
                </a:solidFill>
                <a:latin typeface="Times New Roman" panose="02020603050405020304" pitchFamily="18" charset="0"/>
              </a:rPr>
              <a:t>2</a:t>
            </a:r>
            <a:r>
              <a:rPr lang="en-US" sz="2800" b="0">
                <a:solidFill>
                  <a:schemeClr val="tx1"/>
                </a:solidFill>
                <a:latin typeface="Times New Roman" panose="02020603050405020304" pitchFamily="18" charset="0"/>
              </a:rPr>
              <a:t>, NaNO</a:t>
            </a:r>
            <a:r>
              <a:rPr lang="en-US" sz="2800" b="0" baseline="-25000">
                <a:solidFill>
                  <a:schemeClr val="tx1"/>
                </a:solidFill>
                <a:latin typeface="Times New Roman" panose="02020603050405020304" pitchFamily="18" charset="0"/>
              </a:rPr>
              <a:t>3</a:t>
            </a:r>
            <a:r>
              <a:rPr lang="en-US" sz="2800" b="0">
                <a:solidFill>
                  <a:schemeClr val="tx1"/>
                </a:solidFill>
                <a:latin typeface="Times New Roman" panose="02020603050405020304" pitchFamily="18" charset="0"/>
              </a:rPr>
              <a:t>		D. ZnSO</a:t>
            </a:r>
            <a:r>
              <a:rPr lang="en-US" sz="2800" b="0" baseline="-25000">
                <a:solidFill>
                  <a:schemeClr val="tx1"/>
                </a:solidFill>
                <a:latin typeface="Times New Roman" panose="02020603050405020304" pitchFamily="18" charset="0"/>
              </a:rPr>
              <a:t>4</a:t>
            </a:r>
            <a:r>
              <a:rPr lang="en-US" sz="2800" b="0">
                <a:solidFill>
                  <a:schemeClr val="tx1"/>
                </a:solidFill>
                <a:latin typeface="Times New Roman" panose="02020603050405020304" pitchFamily="18" charset="0"/>
              </a:rPr>
              <a:t>, H2SO</a:t>
            </a:r>
            <a:r>
              <a:rPr lang="en-US" sz="2800" b="0" baseline="-25000">
                <a:solidFill>
                  <a:schemeClr val="tx1"/>
                </a:solidFill>
                <a:latin typeface="Times New Roman" panose="02020603050405020304" pitchFamily="18" charset="0"/>
              </a:rPr>
              <a:t>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1" bldLvl="0" animBg="1"/>
      <p:bldP spid="14" grpId="0" bldLvl="0" animBg="1"/>
      <p:bldP spid="15" grpId="0"/>
      <p:bldP spid="18"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5810" y="532765"/>
            <a:ext cx="5807710" cy="6298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625" y="240665"/>
            <a:ext cx="8206105" cy="63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217805" y="464185"/>
            <a:ext cx="11633200" cy="953135"/>
          </a:xfrm>
          <a:prstGeom prst="rect">
            <a:avLst/>
          </a:prstGeom>
          <a:noFill/>
          <a:ln w="9525">
            <a:noFill/>
          </a:ln>
        </p:spPr>
        <p:txBody>
          <a:bodyPr wrap="square">
            <a:spAutoFit/>
          </a:bodyPr>
          <a:lstStyle/>
          <a:p>
            <a:pPr indent="0"/>
            <a:r>
              <a:rPr lang="en-US" sz="2800" b="1" u="sng">
                <a:latin typeface="Times New Roman" panose="02020603050405020304" pitchFamily="18" charset="0"/>
                <a:cs typeface="Arial" panose="020B0604020202020204" pitchFamily="34" charset="0"/>
              </a:rPr>
              <a:t>Bài tập 2</a:t>
            </a:r>
            <a:r>
              <a:rPr lang="en-US" sz="2800" b="1">
                <a:latin typeface="Times New Roman" panose="02020603050405020304" pitchFamily="18" charset="0"/>
                <a:cs typeface="Arial" panose="020B0604020202020204" pitchFamily="34" charset="0"/>
              </a:rPr>
              <a:t>:</a:t>
            </a:r>
            <a:r>
              <a:rPr lang="en-US" sz="2800" b="0">
                <a:latin typeface="Times New Roman" panose="02020603050405020304" pitchFamily="18" charset="0"/>
                <a:cs typeface="Arial" panose="020B0604020202020204" pitchFamily="34" charset="0"/>
              </a:rPr>
              <a:t> Có 4 lọ dung dịch mất nhãn chứa một trong các chất : NaOH, HCl , FeCl</a:t>
            </a:r>
            <a:r>
              <a:rPr lang="en-US" sz="2800" b="0" baseline="-25000">
                <a:latin typeface="Times New Roman" panose="02020603050405020304" pitchFamily="18" charset="0"/>
                <a:cs typeface="Arial" panose="020B0604020202020204" pitchFamily="34" charset="0"/>
              </a:rPr>
              <a:t>3</a:t>
            </a:r>
            <a:r>
              <a:rPr lang="en-US" sz="2800" b="0">
                <a:latin typeface="Times New Roman" panose="02020603050405020304" pitchFamily="18" charset="0"/>
                <a:cs typeface="Arial" panose="020B0604020202020204" pitchFamily="34" charset="0"/>
              </a:rPr>
              <a:t>, CuSO</a:t>
            </a:r>
            <a:r>
              <a:rPr lang="en-US" sz="2800" b="0" baseline="-25000">
                <a:latin typeface="Times New Roman" panose="02020603050405020304" pitchFamily="18" charset="0"/>
                <a:cs typeface="Arial" panose="020B0604020202020204" pitchFamily="34" charset="0"/>
              </a:rPr>
              <a:t>4</a:t>
            </a:r>
            <a:r>
              <a:rPr lang="en-US" sz="2800" b="0">
                <a:latin typeface="Times New Roman" panose="02020603050405020304" pitchFamily="18" charset="0"/>
                <a:cs typeface="Arial" panose="020B0604020202020204" pitchFamily="34" charset="0"/>
              </a:rPr>
              <a:t> </a:t>
            </a:r>
            <a:r>
              <a:rPr lang="en-US" sz="2800" b="0">
                <a:latin typeface="Times New Roman" panose="02020603050405020304" pitchFamily="18" charset="0"/>
              </a:rPr>
              <a:t>ở mỗi lọ. Chỉ dùng quì tím hãy nhận biết dung dịch trong từng lọ</a:t>
            </a:r>
            <a:endParaRPr lang="en-US" sz="2800"/>
          </a:p>
        </p:txBody>
      </p:sp>
      <p:pic>
        <p:nvPicPr>
          <p:cNvPr id="2" name="Picture 1"/>
          <p:cNvPicPr>
            <a:picLocks noChangeAspect="1"/>
          </p:cNvPicPr>
          <p:nvPr/>
        </p:nvPicPr>
        <p:blipFill>
          <a:blip r:embed="rId2"/>
          <a:stretch>
            <a:fillRect/>
          </a:stretch>
        </p:blipFill>
        <p:spPr>
          <a:xfrm>
            <a:off x="280035" y="1823720"/>
            <a:ext cx="11845925" cy="2279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04136" y="480448"/>
            <a:ext cx="8669929" cy="3694656"/>
          </a:xfrm>
          <a:prstGeom prst="rect">
            <a:avLst/>
          </a:prstGeom>
        </p:spPr>
      </p:pic>
      <p:sp>
        <p:nvSpPr>
          <p:cNvPr id="11" name="Rectangle 10"/>
          <p:cNvSpPr/>
          <p:nvPr/>
        </p:nvSpPr>
        <p:spPr>
          <a:xfrm>
            <a:off x="3066824" y="4445673"/>
            <a:ext cx="6087885" cy="545727"/>
          </a:xfrm>
          <a:prstGeom prst="rect">
            <a:avLst/>
          </a:prstGeom>
        </p:spPr>
        <p:txBody>
          <a:bodyPr wrap="none">
            <a:spAutoFit/>
          </a:bodyPr>
          <a:lstStyle/>
          <a:p>
            <a:pPr indent="342265" algn="just">
              <a:lnSpc>
                <a:spcPct val="115000"/>
              </a:lnSpc>
              <a:spcAft>
                <a:spcPts val="0"/>
              </a:spcAft>
            </a:pP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N</a:t>
            </a:r>
            <a:r>
              <a:rPr lang="en-US" sz="2800" dirty="0" err="1" smtClean="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hận</a:t>
            </a:r>
            <a:r>
              <a:rPr lang="en-US" sz="2800" dirty="0" smtClean="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xét</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về</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gọi</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muối</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vi-VN"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635432" y="5444321"/>
            <a:ext cx="11236270" cy="1083374"/>
          </a:xfrm>
          <a:prstGeom prst="rect">
            <a:avLst/>
          </a:prstGeom>
        </p:spPr>
        <p:txBody>
          <a:bodyPr wrap="square">
            <a:spAutoFit/>
          </a:bodyPr>
          <a:lstStyle/>
          <a:p>
            <a:pPr marL="457200">
              <a:lnSpc>
                <a:spcPct val="115000"/>
              </a:lnSpc>
              <a:spcAft>
                <a:spcPts val="0"/>
              </a:spcAft>
            </a:pPr>
            <a:r>
              <a:rPr lang="fr-FR" sz="2800" b="1" dirty="0" err="1">
                <a:latin typeface="Arial" panose="020B0604020202020204" pitchFamily="34" charset="0"/>
                <a:ea typeface="Calibri" panose="020F0502020204030204" pitchFamily="34" charset="0"/>
                <a:cs typeface="Arial" panose="020B0604020202020204" pitchFamily="34" charset="0"/>
              </a:rPr>
              <a:t>Tên</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muối</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tên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kim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loại</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kèm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hoá</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trị</a:t>
            </a:r>
            <a:r>
              <a:rPr lang="fr-FR" sz="2800" dirty="0">
                <a:latin typeface="Arial" panose="020B0604020202020204" pitchFamily="34" charset="0"/>
                <a:ea typeface="Calibri" panose="020F0502020204030204" pitchFamily="34" charset="0"/>
                <a:cs typeface="Arial" panose="020B0604020202020204" pitchFamily="34" charset="0"/>
              </a:rPr>
              <a:t> </a:t>
            </a:r>
            <a:r>
              <a:rPr lang="vi-VN" sz="2800" dirty="0">
                <a:latin typeface="Arial" panose="020B0604020202020204" pitchFamily="34" charset="0"/>
                <a:ea typeface="Calibri" panose="020F0502020204030204" pitchFamily="34" charset="0"/>
                <a:cs typeface="Arial" panose="020B0604020202020204" pitchFamily="34" charset="0"/>
              </a:rPr>
              <a:t>với </a:t>
            </a:r>
            <a:r>
              <a:rPr lang="fr-FR" sz="2800" dirty="0" err="1">
                <a:latin typeface="Arial" panose="020B0604020202020204" pitchFamily="34" charset="0"/>
                <a:ea typeface="Calibri" panose="020F0502020204030204" pitchFamily="34" charset="0"/>
                <a:cs typeface="Arial" panose="020B0604020202020204" pitchFamily="34" charset="0"/>
              </a:rPr>
              <a:t>kim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loại</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có</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nhiều</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hoá</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trị</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tên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gốc</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acid</a:t>
            </a:r>
            <a:r>
              <a:rPr lang="fr-FR" sz="2800" dirty="0">
                <a:latin typeface="Arial" panose="020B0604020202020204" pitchFamily="34" charset="0"/>
                <a:ea typeface="Calibri" panose="020F0502020204030204" pitchFamily="34" charset="0"/>
                <a:cs typeface="Arial" panose="020B0604020202020204" pitchFamily="34" charset="0"/>
              </a:rPr>
              <a:t>.</a:t>
            </a:r>
            <a:endParaRPr lang="vi-VN" sz="2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526197" y="160188"/>
            <a:ext cx="6625389" cy="645160"/>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VẬN DỤNG</a:t>
            </a:r>
          </a:p>
        </p:txBody>
      </p:sp>
      <p:sp>
        <p:nvSpPr>
          <p:cNvPr id="101" name="Text Box 100"/>
          <p:cNvSpPr txBox="1"/>
          <p:nvPr/>
        </p:nvSpPr>
        <p:spPr>
          <a:xfrm>
            <a:off x="832485" y="1443355"/>
            <a:ext cx="10429875" cy="30460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0"/>
            <a:r>
              <a:rPr lang="en-US" sz="3200" b="0">
                <a:solidFill>
                  <a:srgbClr val="000000"/>
                </a:solidFill>
                <a:latin typeface="Times New Roman" panose="02020603050405020304" pitchFamily="18" charset="0"/>
              </a:rPr>
              <a:t>HS thực hiện nhiệm vụ đã được chuyển giao ở tiết trước</a:t>
            </a:r>
            <a:endParaRPr lang="en-US" sz="3200" b="0">
              <a:latin typeface="Times New Roman" panose="02020603050405020304" pitchFamily="18" charset="0"/>
            </a:endParaRPr>
          </a:p>
          <a:p>
            <a:pPr indent="0"/>
            <a:r>
              <a:rPr lang="en-US" sz="3200" b="0">
                <a:latin typeface="Times New Roman" panose="02020603050405020304" pitchFamily="18" charset="0"/>
              </a:rPr>
              <a:t>Muối không những làm gia vị trong đời sống, mà còn là chất sát khuẩn cho thực phẩm khi chế biến. Các em hãy tìm hiểu về cách khai thác muối, lợi ích và tác hại của muối ăn đối với sức khỏe của con người. Trình bày thuyết trình bằng báo tường, power point, tranh ảnh….</a:t>
            </a:r>
            <a:endParaRPr lang="en-US" sz="3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1964186" name="Graphic 1"/>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35" y="0"/>
            <a:ext cx="6172200" cy="3601085"/>
          </a:xfrm>
          <a:prstGeom prst="rect">
            <a:avLst/>
          </a:prstGeom>
        </p:spPr>
      </p:pic>
      <p:pic>
        <p:nvPicPr>
          <p:cNvPr id="292080357" name="Graphic 1"/>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72200" y="0"/>
            <a:ext cx="6019800" cy="3600450"/>
          </a:xfrm>
          <a:prstGeom prst="rect">
            <a:avLst/>
          </a:prstGeom>
        </p:spPr>
      </p:pic>
      <p:pic>
        <p:nvPicPr>
          <p:cNvPr id="356071282" name="Graphic 1"/>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5" y="3326130"/>
            <a:ext cx="6172200" cy="3558540"/>
          </a:xfrm>
          <a:prstGeom prst="rect">
            <a:avLst/>
          </a:prstGeom>
        </p:spPr>
      </p:pic>
      <p:pic>
        <p:nvPicPr>
          <p:cNvPr id="1373846530" name="Graphic 1"/>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72835" y="3601085"/>
            <a:ext cx="6019165" cy="3323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stretch>
            <a:fillRect/>
          </a:stretch>
        </p:blipFill>
        <p:spPr>
          <a:xfrm>
            <a:off x="1475740" y="87630"/>
            <a:ext cx="10012680" cy="3890010"/>
          </a:xfrm>
          <a:prstGeom prst="rect">
            <a:avLst/>
          </a:prstGeom>
        </p:spPr>
      </p:pic>
      <p:sp>
        <p:nvSpPr>
          <p:cNvPr id="100" name="Text Box 99"/>
          <p:cNvSpPr txBox="1"/>
          <p:nvPr/>
        </p:nvSpPr>
        <p:spPr>
          <a:xfrm>
            <a:off x="593725" y="3922395"/>
            <a:ext cx="11316970" cy="2676525"/>
          </a:xfrm>
          <a:prstGeom prst="rect">
            <a:avLst/>
          </a:prstGeom>
          <a:noFill/>
          <a:ln w="9525">
            <a:noFill/>
          </a:ln>
        </p:spPr>
        <p:txBody>
          <a:bodyPr wrap="square">
            <a:spAutoFit/>
          </a:bodyPr>
          <a:lstStyle/>
          <a:p>
            <a:pPr indent="0"/>
            <a:r>
              <a:rPr lang="en-US" sz="2800" b="1" u="sng">
                <a:solidFill>
                  <a:srgbClr val="000000"/>
                </a:solidFill>
                <a:latin typeface="Times New Roman" panose="02020603050405020304" pitchFamily="18" charset="0"/>
              </a:rPr>
              <a:t> Phân loại:</a:t>
            </a:r>
            <a:endParaRPr lang="en-US" sz="2800" b="0">
              <a:solidFill>
                <a:srgbClr val="000000"/>
              </a:solidFill>
              <a:latin typeface="Times New Roman" panose="02020603050405020304" pitchFamily="18" charset="0"/>
            </a:endParaRPr>
          </a:p>
          <a:p>
            <a:pPr indent="0"/>
            <a:r>
              <a:rPr lang="en-US" sz="2800" b="0">
                <a:solidFill>
                  <a:srgbClr val="000000"/>
                </a:solidFill>
                <a:latin typeface="Times New Roman" panose="02020603050405020304" pitchFamily="18" charset="0"/>
              </a:rPr>
              <a:t>- Theo thành phần, muối được chia làm 2 loại: muối trung hòa và muối acid.</a:t>
            </a:r>
          </a:p>
          <a:p>
            <a:pPr indent="0"/>
            <a:r>
              <a:rPr lang="en-US" sz="2800" b="0">
                <a:solidFill>
                  <a:srgbClr val="000000"/>
                </a:solidFill>
                <a:latin typeface="Times New Roman" panose="02020603050405020304" pitchFamily="18" charset="0"/>
              </a:rPr>
              <a:t>+ Muối trung hòa: là muối mà trong gốc acid không có nguyên tử hyđrogen.</a:t>
            </a:r>
          </a:p>
          <a:p>
            <a:pPr indent="0"/>
            <a:r>
              <a:rPr lang="en-US" sz="2800" b="0">
                <a:solidFill>
                  <a:srgbClr val="000000"/>
                </a:solidFill>
                <a:latin typeface="Times New Roman" panose="02020603050405020304" pitchFamily="18" charset="0"/>
              </a:rPr>
              <a:t>Ví dụ: Na</a:t>
            </a:r>
            <a:r>
              <a:rPr lang="en-US" sz="2800" b="0" baseline="-25000">
                <a:solidFill>
                  <a:srgbClr val="000000"/>
                </a:solidFill>
                <a:latin typeface="Times New Roman" panose="02020603050405020304" pitchFamily="18" charset="0"/>
              </a:rPr>
              <a:t>2</a:t>
            </a:r>
            <a:r>
              <a:rPr lang="en-US" sz="2800" b="0">
                <a:solidFill>
                  <a:srgbClr val="000000"/>
                </a:solidFill>
                <a:latin typeface="Times New Roman" panose="02020603050405020304" pitchFamily="18" charset="0"/>
              </a:rPr>
              <a:t>SO</a:t>
            </a:r>
            <a:r>
              <a:rPr lang="en-US" sz="2800" b="0" baseline="-25000">
                <a:solidFill>
                  <a:srgbClr val="000000"/>
                </a:solidFill>
                <a:latin typeface="Times New Roman" panose="02020603050405020304" pitchFamily="18" charset="0"/>
              </a:rPr>
              <a:t>4</a:t>
            </a:r>
            <a:r>
              <a:rPr lang="en-US" sz="2800" b="0">
                <a:solidFill>
                  <a:srgbClr val="000000"/>
                </a:solidFill>
                <a:latin typeface="Times New Roman" panose="02020603050405020304" pitchFamily="18" charset="0"/>
              </a:rPr>
              <a:t>, CaCO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a:t>
            </a:r>
          </a:p>
          <a:p>
            <a:pPr indent="0"/>
            <a:r>
              <a:rPr lang="en-US" sz="2800" b="0">
                <a:solidFill>
                  <a:srgbClr val="000000"/>
                </a:solidFill>
                <a:latin typeface="Times New Roman" panose="02020603050405020304" pitchFamily="18" charset="0"/>
              </a:rPr>
              <a:t>+ Muối acid: là muối mà trong đó gốc axit còn nguyên tử hyđrogen.</a:t>
            </a:r>
          </a:p>
          <a:p>
            <a:pPr indent="0"/>
            <a:r>
              <a:rPr lang="en-US" sz="2800" b="0">
                <a:solidFill>
                  <a:srgbClr val="000000"/>
                </a:solidFill>
                <a:latin typeface="Times New Roman" panose="02020603050405020304" pitchFamily="18" charset="0"/>
              </a:rPr>
              <a:t>Ví dụ: NaHCO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 Ba(HCO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a:t>
            </a:r>
            <a:r>
              <a:rPr lang="en-US" sz="2800" b="0" baseline="-25000">
                <a:solidFill>
                  <a:srgbClr val="000000"/>
                </a:solidFill>
                <a:latin typeface="Times New Roman" panose="02020603050405020304" pitchFamily="18" charset="0"/>
              </a:rPr>
              <a:t>2</a:t>
            </a:r>
            <a:endParaRPr lang="en-US"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7"/>
          <p:cNvSpPr/>
          <p:nvPr/>
        </p:nvSpPr>
        <p:spPr>
          <a:xfrm>
            <a:off x="4570413" y="4385647"/>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38917" name="Text Box 71"/>
          <p:cNvSpPr txBox="1"/>
          <p:nvPr/>
        </p:nvSpPr>
        <p:spPr>
          <a:xfrm>
            <a:off x="3467100" y="1765300"/>
            <a:ext cx="52006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vi-VN" altLang="x-none" sz="1800" b="1" dirty="0">
              <a:latin typeface="Times New Roman" panose="02020603050405020304" pitchFamily="18" charset="0"/>
            </a:endParaRPr>
          </a:p>
        </p:txBody>
      </p:sp>
      <p:sp>
        <p:nvSpPr>
          <p:cNvPr id="38918" name="AutoShape 72"/>
          <p:cNvSpPr/>
          <p:nvPr/>
        </p:nvSpPr>
        <p:spPr>
          <a:xfrm>
            <a:off x="1543685" y="1479550"/>
            <a:ext cx="9566275" cy="1600200"/>
          </a:xfrm>
          <a:prstGeom prst="wedgeRoundRectCallout">
            <a:avLst>
              <a:gd name="adj1" fmla="val -54551"/>
              <a:gd name="adj2" fmla="val 68750"/>
              <a:gd name="adj3" fmla="val 16667"/>
            </a:avLst>
          </a:prstGeom>
          <a:gradFill rotWithShape="1">
            <a:gsLst>
              <a:gs pos="0">
                <a:srgbClr val="CCFF33"/>
              </a:gs>
              <a:gs pos="50000">
                <a:srgbClr val="FFFFFF"/>
              </a:gs>
              <a:gs pos="100000">
                <a:srgbClr val="CCFF33"/>
              </a:gs>
            </a:gsLst>
            <a:lin ang="5400000" scaled="1"/>
            <a:tileRect/>
          </a:gradFill>
          <a:ln w="9525" cap="flat" cmpd="sng">
            <a:solidFill>
              <a:schemeClr val="tx1"/>
            </a:solidFill>
            <a:prstDash val="solid"/>
            <a:miter/>
            <a:headEnd type="none" w="med" len="med"/>
            <a:tailEnd type="none" w="med" len="med"/>
          </a:ln>
        </p:spPr>
        <p:txBody>
          <a:bodyPr anchor="ctr" anchorCtr="0"/>
          <a:lstStyle/>
          <a:p>
            <a:pPr eaLnBrk="1" hangingPunct="1">
              <a:spcBef>
                <a:spcPct val="50000"/>
              </a:spcBef>
              <a:buNone/>
            </a:pPr>
            <a:r>
              <a:rPr sz="3200" b="1" dirty="0">
                <a:solidFill>
                  <a:schemeClr val="tx1"/>
                </a:solidFill>
                <a:latin typeface="Times New Roman" panose="02020603050405020304" pitchFamily="18" charset="0"/>
                <a:cs typeface="Times New Roman" panose="02020603050405020304" pitchFamily="18" charset="0"/>
              </a:rPr>
              <a:t>Câu</a:t>
            </a:r>
            <a:r>
              <a:rPr sz="3200" b="1" dirty="0">
                <a:solidFill>
                  <a:schemeClr val="tx1"/>
                </a:solidFill>
                <a:latin typeface="Times New Roman" panose="02020603050405020304" pitchFamily="18" charset="0"/>
              </a:rPr>
              <a:t>1. Trong những chất dưới đây chất nào là muối?</a:t>
            </a:r>
          </a:p>
        </p:txBody>
      </p:sp>
      <p:sp>
        <p:nvSpPr>
          <p:cNvPr id="74" name="Text Box 6"/>
          <p:cNvSpPr txBox="1">
            <a:spLocks noChangeArrowheads="1"/>
          </p:cNvSpPr>
          <p:nvPr/>
        </p:nvSpPr>
        <p:spPr bwMode="auto">
          <a:xfrm>
            <a:off x="4566285" y="3979228"/>
            <a:ext cx="5097463" cy="1789430"/>
          </a:xfrm>
          <a:prstGeom prst="rect">
            <a:avLst/>
          </a:prstGeom>
          <a:noFill/>
          <a:ln>
            <a:noFill/>
          </a:ln>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CaO        		</a:t>
            </a: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KNO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 </a:t>
            </a:r>
            <a:endPar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KOH      		 </a:t>
            </a: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HNO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7"/>
          <p:cNvSpPr/>
          <p:nvPr/>
        </p:nvSpPr>
        <p:spPr>
          <a:xfrm>
            <a:off x="3102928" y="4812367"/>
            <a:ext cx="400050" cy="520344"/>
          </a:xfrm>
          <a:prstGeom prst="ellipse">
            <a:avLst/>
          </a:prstGeom>
          <a:noFill/>
          <a:ln w="57150" cap="flat" cmpd="sng">
            <a:solidFill>
              <a:srgbClr val="FF3300"/>
            </a:solidFill>
            <a:prstDash val="solid"/>
            <a:headEnd type="none" w="med" len="med"/>
            <a:tailEnd type="none" w="med" len="med"/>
          </a:ln>
        </p:spPr>
        <p:txBody>
          <a:bodyPr anchor="ctr" anchorCtr="0">
            <a:spAutoFit/>
          </a:bodyPr>
          <a:lstStyle/>
          <a:p>
            <a:pPr algn="ctr" eaLnBrk="1" hangingPunct="1">
              <a:buNone/>
            </a:pPr>
            <a:endParaRPr lang="vi-VN" altLang="x-none" sz="1800" dirty="0">
              <a:latin typeface=".VnTime" panose="020B7200000000000000" pitchFamily="34" charset="0"/>
            </a:endParaRPr>
          </a:p>
        </p:txBody>
      </p:sp>
      <p:sp>
        <p:nvSpPr>
          <p:cNvPr id="38917" name="Text Box 71"/>
          <p:cNvSpPr txBox="1"/>
          <p:nvPr/>
        </p:nvSpPr>
        <p:spPr>
          <a:xfrm>
            <a:off x="3467100" y="1765300"/>
            <a:ext cx="52006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endParaRPr lang="vi-VN" altLang="x-none" sz="1800" b="1" dirty="0">
              <a:latin typeface="Times New Roman" panose="02020603050405020304" pitchFamily="18" charset="0"/>
            </a:endParaRPr>
          </a:p>
        </p:txBody>
      </p:sp>
      <p:sp>
        <p:nvSpPr>
          <p:cNvPr id="38918" name="AutoShape 72"/>
          <p:cNvSpPr/>
          <p:nvPr/>
        </p:nvSpPr>
        <p:spPr>
          <a:xfrm>
            <a:off x="1543685" y="1479550"/>
            <a:ext cx="9566275" cy="1600200"/>
          </a:xfrm>
          <a:prstGeom prst="wedgeRoundRectCallout">
            <a:avLst>
              <a:gd name="adj1" fmla="val -54551"/>
              <a:gd name="adj2" fmla="val 68750"/>
              <a:gd name="adj3" fmla="val 16667"/>
            </a:avLst>
          </a:prstGeom>
          <a:gradFill rotWithShape="1">
            <a:gsLst>
              <a:gs pos="0">
                <a:srgbClr val="CCFF33"/>
              </a:gs>
              <a:gs pos="50000">
                <a:srgbClr val="FFFFFF"/>
              </a:gs>
              <a:gs pos="100000">
                <a:srgbClr val="CCFF33"/>
              </a:gs>
            </a:gsLst>
            <a:lin ang="5400000" scaled="1"/>
            <a:tileRect/>
          </a:gradFill>
          <a:ln w="9525" cap="flat" cmpd="sng">
            <a:solidFill>
              <a:schemeClr val="tx1"/>
            </a:solidFill>
            <a:prstDash val="solid"/>
            <a:miter/>
            <a:headEnd type="none" w="med" len="med"/>
            <a:tailEnd type="none" w="med" len="med"/>
          </a:ln>
        </p:spPr>
        <p:txBody>
          <a:bodyPr anchor="ctr" anchorCtr="0"/>
          <a:lstStyle/>
          <a:p>
            <a:pPr eaLnBrk="1" hangingPunct="1">
              <a:spcBef>
                <a:spcPct val="50000"/>
              </a:spcBef>
              <a:buNone/>
            </a:pPr>
            <a:r>
              <a:rPr sz="3200" b="1" dirty="0">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sz="3200" b="1" dirty="0">
                <a:solidFill>
                  <a:schemeClr val="tx1"/>
                </a:solidFill>
                <a:latin typeface="Times New Roman" panose="02020603050405020304" pitchFamily="18" charset="0"/>
              </a:rPr>
              <a:t>2.  Dãy chất nào dưới đây đều là muối?</a:t>
            </a:r>
          </a:p>
        </p:txBody>
      </p:sp>
      <p:sp>
        <p:nvSpPr>
          <p:cNvPr id="74" name="Text Box 6"/>
          <p:cNvSpPr txBox="1">
            <a:spLocks noChangeArrowheads="1"/>
          </p:cNvSpPr>
          <p:nvPr/>
        </p:nvSpPr>
        <p:spPr bwMode="auto">
          <a:xfrm>
            <a:off x="3103245" y="3484563"/>
            <a:ext cx="5097463" cy="2232660"/>
          </a:xfrm>
          <a:prstGeom prst="rect">
            <a:avLst/>
          </a:prstGeom>
          <a:noFill/>
          <a:ln>
            <a:noFill/>
          </a:ln>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FeO, K</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O, ZnCl</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endPar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H</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4</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HCl, Ca(HCO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endPar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KOH, Mg(OH)</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KCl</a:t>
            </a:r>
          </a:p>
          <a:p>
            <a:pPr marL="386080" marR="0" lvl="0" indent="-386080" algn="l" defTabSz="914400" rtl="0" eaLnBrk="1" fontAlgn="base" latinLnBrk="0" hangingPunct="1">
              <a:lnSpc>
                <a:spcPct val="100000"/>
              </a:lnSpc>
              <a:spcBef>
                <a:spcPct val="20000"/>
              </a:spcBef>
              <a:spcAft>
                <a:spcPct val="0"/>
              </a:spcAft>
              <a:buClrTx/>
              <a:buSzTx/>
              <a:buFontTx/>
              <a:buAutoNum type="alphaUcPeriod"/>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NaCl, AlCl</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Ca(HCO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en-US" sz="20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KNO</a:t>
            </a:r>
            <a:r>
              <a:rPr kumimoji="0" lang="en-US" altLang="en-US" sz="2400" i="0" u="none" strike="noStrike" kern="1200" cap="none" spc="0" normalizeH="0" baseline="-2500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3 </a:t>
            </a:r>
            <a:endPar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2400"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s 12"/>
          <p:cNvSpPr/>
          <p:nvPr/>
        </p:nvSpPr>
        <p:spPr>
          <a:xfrm>
            <a:off x="8225155" y="3002915"/>
            <a:ext cx="4037330" cy="23126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41300" y="2910205"/>
            <a:ext cx="3823335" cy="3804920"/>
          </a:xfrm>
        </p:spPr>
        <p:style>
          <a:lnRef idx="1">
            <a:schemeClr val="accent1"/>
          </a:lnRef>
          <a:fillRef idx="2">
            <a:schemeClr val="accent1"/>
          </a:fillRef>
          <a:effectRef idx="1">
            <a:schemeClr val="accent1"/>
          </a:effectRef>
          <a:fontRef idx="minor">
            <a:schemeClr val="dk1"/>
          </a:fontRef>
        </p:style>
        <p:txBody>
          <a:bodyPr>
            <a:noAutofit/>
          </a:bodyPr>
          <a:lstStyle/>
          <a:p>
            <a:pPr marL="0" indent="0" fontAlgn="auto">
              <a:spcBef>
                <a:spcPts val="0"/>
              </a:spcBef>
              <a:buNone/>
            </a:pPr>
            <a:r>
              <a:rPr lang="vi-VN" sz="2400" dirty="0">
                <a:latin typeface="Times New Roman" panose="02020603050405020304" pitchFamily="18" charset="0"/>
                <a:cs typeface="Times New Roman" panose="02020603050405020304" pitchFamily="18" charset="0"/>
              </a:rPr>
              <a:t>1. Công thức của các muối:</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P</a:t>
            </a:r>
            <a:r>
              <a:rPr lang="vi-VN" sz="2300" dirty="0">
                <a:latin typeface="Times New Roman" panose="02020603050405020304" pitchFamily="18" charset="0"/>
                <a:cs typeface="Times New Roman" panose="02020603050405020304" pitchFamily="18" charset="0"/>
              </a:rPr>
              <a:t>otassium sulfate: K</a:t>
            </a:r>
            <a:r>
              <a:rPr lang="vi-VN" sz="2300" baseline="-25000" dirty="0">
                <a:latin typeface="Times New Roman" panose="02020603050405020304" pitchFamily="18" charset="0"/>
                <a:cs typeface="Times New Roman" panose="02020603050405020304" pitchFamily="18" charset="0"/>
              </a:rPr>
              <a:t>2</a:t>
            </a:r>
            <a:r>
              <a:rPr lang="vi-VN" sz="2300" dirty="0">
                <a:latin typeface="Times New Roman" panose="02020603050405020304" pitchFamily="18" charset="0"/>
                <a:cs typeface="Times New Roman" panose="02020603050405020304" pitchFamily="18" charset="0"/>
              </a:rPr>
              <a:t>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hydrosulfate: NaHSO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hydrocarbonate: NaHCO</a:t>
            </a:r>
            <a:r>
              <a:rPr lang="vi-VN" sz="2300" baseline="-25000"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a:t>
            </a:r>
          </a:p>
          <a:p>
            <a:pPr marL="0" indent="0" fontAlgn="auto">
              <a:spcBef>
                <a:spcPts val="0"/>
              </a:spcBef>
              <a:buNone/>
            </a:pP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chloride: NaCl</a:t>
            </a:r>
          </a:p>
          <a:p>
            <a:pPr marL="0" indent="0" fontAlgn="auto">
              <a:spcBef>
                <a:spcPts val="0"/>
              </a:spcBef>
              <a:buNone/>
            </a:pP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nitrate: NaNO</a:t>
            </a:r>
            <a:r>
              <a:rPr lang="vi-VN" sz="2300" baseline="-25000"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C</a:t>
            </a:r>
            <a:r>
              <a:rPr lang="vi-VN" sz="2300" dirty="0">
                <a:latin typeface="Times New Roman" panose="02020603050405020304" pitchFamily="18" charset="0"/>
                <a:cs typeface="Times New Roman" panose="02020603050405020304" pitchFamily="18" charset="0"/>
              </a:rPr>
              <a:t>alcium hydrophosphate: CaHPO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p>
          <a:p>
            <a:pPr marL="0" indent="0" fontAlgn="auto">
              <a:spcBef>
                <a:spcPts val="0"/>
              </a:spcBef>
              <a:buNone/>
            </a:pPr>
            <a:r>
              <a:rPr lang="en-US" altLang="vi-VN" sz="2300" dirty="0">
                <a:latin typeface="Times New Roman" panose="02020603050405020304" pitchFamily="18" charset="0"/>
                <a:cs typeface="Times New Roman" panose="02020603050405020304" pitchFamily="18" charset="0"/>
              </a:rPr>
              <a:t>M</a:t>
            </a:r>
            <a:r>
              <a:rPr lang="vi-VN" sz="2300" dirty="0">
                <a:latin typeface="Times New Roman" panose="02020603050405020304" pitchFamily="18" charset="0"/>
                <a:cs typeface="Times New Roman" panose="02020603050405020304" pitchFamily="18" charset="0"/>
              </a:rPr>
              <a:t>agnesium sulfate: MgSO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Copper(II) sulfate: CuSO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 y="-79803"/>
            <a:ext cx="12192001" cy="2846763"/>
          </a:xfrm>
          <a:prstGeom prst="rect">
            <a:avLst/>
          </a:prstGeom>
        </p:spPr>
      </p:pic>
      <p:sp>
        <p:nvSpPr>
          <p:cNvPr id="100" name="Text Box 99"/>
          <p:cNvSpPr txBox="1"/>
          <p:nvPr/>
        </p:nvSpPr>
        <p:spPr>
          <a:xfrm>
            <a:off x="4165600" y="2968625"/>
            <a:ext cx="3860800" cy="30460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279400"/>
            <a:r>
              <a:rPr lang="en-US" sz="2400" b="1">
                <a:solidFill>
                  <a:srgbClr val="232323"/>
                </a:solidFill>
                <a:latin typeface="Times New Roman" panose="02020603050405020304" pitchFamily="18" charset="0"/>
              </a:rPr>
              <a:t>2. </a:t>
            </a:r>
            <a:r>
              <a:rPr lang="en-US" sz="2400" b="0">
                <a:latin typeface="Times New Roman" panose="02020603050405020304" pitchFamily="18" charset="0"/>
                <a:cs typeface="Segoe UI" panose="020B0502040204020203" charset="0"/>
              </a:rPr>
              <a:t> Tên gọi của các muối: AlCl</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aluminium chloride KC1: potassium chloride A1</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aluminium sulfate MgSO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magnesium sulfate NH</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NO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ammonium nitrate NaHCO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sodium hydrocarbonate.</a:t>
            </a:r>
            <a:endParaRPr lang="en-US" sz="2400"/>
          </a:p>
        </p:txBody>
      </p:sp>
      <p:sp>
        <p:nvSpPr>
          <p:cNvPr id="9" name="Text Box 8"/>
          <p:cNvSpPr txBox="1"/>
          <p:nvPr/>
        </p:nvSpPr>
        <p:spPr>
          <a:xfrm>
            <a:off x="7988935" y="3093720"/>
            <a:ext cx="3974465" cy="829945"/>
          </a:xfrm>
          <a:prstGeom prst="rect">
            <a:avLst/>
          </a:prstGeom>
          <a:noFill/>
          <a:ln w="9525">
            <a:noFill/>
          </a:ln>
        </p:spPr>
        <p:txBody>
          <a:bodyPr wrap="square">
            <a:spAutoFit/>
          </a:bodyPr>
          <a:lstStyle/>
          <a:p>
            <a:pPr indent="279400"/>
            <a:r>
              <a:rPr lang="en-US" sz="2400" b="1">
                <a:solidFill>
                  <a:srgbClr val="232323"/>
                </a:solidFill>
                <a:latin typeface="Times New Roman" panose="02020603050405020304" pitchFamily="18" charset="0"/>
              </a:rPr>
              <a:t>3. </a:t>
            </a:r>
            <a:r>
              <a:rPr lang="en-US" sz="2400" b="0">
                <a:latin typeface="Times New Roman" panose="02020603050405020304" pitchFamily="18" charset="0"/>
                <a:cs typeface="Segoe UI" panose="020B0502040204020203" charset="0"/>
              </a:rPr>
              <a:t> Phản ứng tạ muối KC1:</a:t>
            </a:r>
          </a:p>
          <a:p>
            <a:pPr indent="279400"/>
            <a:r>
              <a:rPr lang="en-US" sz="2400" b="0">
                <a:latin typeface="Times New Roman" panose="02020603050405020304" pitchFamily="18" charset="0"/>
                <a:cs typeface="Segoe UI" panose="020B0502040204020203" charset="0"/>
              </a:rPr>
              <a:t>KOH + HC1      KC1 + H</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O</a:t>
            </a:r>
            <a:endParaRPr lang="en-US" sz="2400"/>
          </a:p>
        </p:txBody>
      </p:sp>
      <p:cxnSp>
        <p:nvCxnSpPr>
          <p:cNvPr id="1753064112" name="Straight Arrow Connector 1"/>
          <p:cNvCxnSpPr/>
          <p:nvPr/>
        </p:nvCxnSpPr>
        <p:spPr>
          <a:xfrm flipV="1">
            <a:off x="10023158" y="3703003"/>
            <a:ext cx="2762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9"/>
          <p:cNvSpPr txBox="1"/>
          <p:nvPr/>
        </p:nvSpPr>
        <p:spPr>
          <a:xfrm>
            <a:off x="8196580" y="3962400"/>
            <a:ext cx="371157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Phản ứng tạo muối MgSO</a:t>
            </a:r>
            <a:r>
              <a:rPr lang="en-US" sz="2400" b="0" baseline="-25000">
                <a:latin typeface="Times New Roman" panose="02020603050405020304" pitchFamily="18" charset="0"/>
                <a:ea typeface="SimSun" panose="02010600030101010101" pitchFamily="2" charset="-122"/>
              </a:rPr>
              <a:t>4</a:t>
            </a:r>
            <a:endParaRPr lang="en-US" sz="2400"/>
          </a:p>
        </p:txBody>
      </p:sp>
      <p:sp>
        <p:nvSpPr>
          <p:cNvPr id="11" name="Text Box 10"/>
          <p:cNvSpPr txBox="1"/>
          <p:nvPr/>
        </p:nvSpPr>
        <p:spPr>
          <a:xfrm>
            <a:off x="8216265" y="4421505"/>
            <a:ext cx="3975100"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Mg +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MgSO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a:t>
            </a:r>
            <a:endParaRPr lang="en-US" sz="2400"/>
          </a:p>
        </p:txBody>
      </p:sp>
      <p:cxnSp>
        <p:nvCxnSpPr>
          <p:cNvPr id="12" name="Straight Arrow Connector 1"/>
          <p:cNvCxnSpPr/>
          <p:nvPr/>
        </p:nvCxnSpPr>
        <p:spPr>
          <a:xfrm flipV="1">
            <a:off x="10054908" y="4687253"/>
            <a:ext cx="2762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53064112"/>
                                        </p:tgtEl>
                                        <p:attrNameLst>
                                          <p:attrName>style.visibility</p:attrName>
                                        </p:attrNameLst>
                                      </p:cBhvr>
                                      <p:to>
                                        <p:strVal val="visible"/>
                                      </p:to>
                                    </p:set>
                                    <p:anim calcmode="lin" valueType="num">
                                      <p:cBhvr additive="base">
                                        <p:cTn id="51" dur="500" fill="hold"/>
                                        <p:tgtEl>
                                          <p:spTgt spid="1753064112"/>
                                        </p:tgtEl>
                                        <p:attrNameLst>
                                          <p:attrName>ppt_x</p:attrName>
                                        </p:attrNameLst>
                                      </p:cBhvr>
                                      <p:tavLst>
                                        <p:tav tm="0">
                                          <p:val>
                                            <p:strVal val="#ppt_x"/>
                                          </p:val>
                                        </p:tav>
                                        <p:tav tm="100000">
                                          <p:val>
                                            <p:strVal val="#ppt_x"/>
                                          </p:val>
                                        </p:tav>
                                      </p:tavLst>
                                    </p:anim>
                                    <p:anim calcmode="lin" valueType="num">
                                      <p:cBhvr additive="base">
                                        <p:cTn id="52" dur="500" fill="hold"/>
                                        <p:tgtEl>
                                          <p:spTgt spid="17530641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animBg="1"/>
      <p:bldP spid="100"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784" y="988691"/>
            <a:ext cx="11181347" cy="1364615"/>
          </a:xfrm>
          <a:prstGeom prst="rect">
            <a:avLst/>
          </a:prstGeom>
        </p:spPr>
        <p:txBody>
          <a:bodyPr wrap="square">
            <a:spAutoFit/>
          </a:bodyPr>
          <a:lstStyle/>
          <a:p>
            <a:pPr>
              <a:lnSpc>
                <a:spcPct val="115000"/>
              </a:lnSpc>
              <a:spcAft>
                <a:spcPts val="1000"/>
              </a:spcAft>
            </a:pPr>
            <a:r>
              <a:rPr lang="vi-VN" sz="24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1.Khái niệm:</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Muối là hợp chất được hình thành từ sự thay thế ion H+ của acid bằng ion kim loại hoặc ion ammonium (NH</a:t>
            </a:r>
            <a:r>
              <a:rPr lang="vi-VN" sz="2400"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Phân tử muối gồm có một hay nhiều cation kim loại liên kết với một hay nhiều anion gốc acid.</a:t>
            </a:r>
          </a:p>
        </p:txBody>
      </p:sp>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0" name="Text Box 99"/>
          <p:cNvSpPr txBox="1"/>
          <p:nvPr/>
        </p:nvSpPr>
        <p:spPr>
          <a:xfrm>
            <a:off x="863600" y="5124450"/>
            <a:ext cx="10506710" cy="46037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indent="0"/>
            <a:r>
              <a:rPr lang="en-US" sz="2400" b="1">
                <a:solidFill>
                  <a:srgbClr val="FF0000"/>
                </a:solidFill>
                <a:latin typeface="Times New Roman" panose="02020603050405020304" pitchFamily="18" charset="0"/>
                <a:cs typeface="Calibri" panose="020F0502020204030204" pitchFamily="34" charset="0"/>
              </a:rPr>
              <a:t>Tên muối</a:t>
            </a:r>
            <a:r>
              <a:rPr lang="en-US" sz="2400" b="0">
                <a:solidFill>
                  <a:srgbClr val="FF0000"/>
                </a:solidFill>
                <a:latin typeface="Times New Roman" panose="02020603050405020304" pitchFamily="18" charset="0"/>
                <a:cs typeface="Calibri" panose="020F0502020204030204" pitchFamily="34" charset="0"/>
              </a:rPr>
              <a:t> </a:t>
            </a:r>
            <a:r>
              <a:rPr lang="en-US" sz="2400" b="1">
                <a:solidFill>
                  <a:srgbClr val="FF0000"/>
                </a:solidFill>
                <a:latin typeface="Times New Roman" panose="02020603050405020304" pitchFamily="18" charset="0"/>
                <a:cs typeface="Calibri" panose="020F0502020204030204" pitchFamily="34" charset="0"/>
              </a:rPr>
              <a:t>= tên kim loại</a:t>
            </a:r>
            <a:r>
              <a:rPr lang="en-US" sz="2400" b="0">
                <a:latin typeface="Times New Roman" panose="02020603050405020304" pitchFamily="18" charset="0"/>
                <a:cs typeface="Calibri" panose="020F0502020204030204" pitchFamily="34" charset="0"/>
              </a:rPr>
              <a:t> ( kèm hoá trị với kim loại có nhiều hoá trị) + </a:t>
            </a:r>
            <a:r>
              <a:rPr lang="en-US" sz="2400" b="1">
                <a:solidFill>
                  <a:srgbClr val="FF0000"/>
                </a:solidFill>
                <a:latin typeface="Times New Roman" panose="02020603050405020304" pitchFamily="18" charset="0"/>
                <a:cs typeface="Calibri" panose="020F0502020204030204" pitchFamily="34" charset="0"/>
              </a:rPr>
              <a:t>tên gốc acid</a:t>
            </a:r>
            <a:r>
              <a:rPr lang="en-US" sz="2400" b="0">
                <a:latin typeface="Times New Roman" panose="02020603050405020304" pitchFamily="18" charset="0"/>
                <a:cs typeface="Calibri" panose="020F0502020204030204" pitchFamily="34" charset="0"/>
              </a:rPr>
              <a:t>.</a:t>
            </a:r>
            <a:endParaRPr lang="en-US" sz="2400"/>
          </a:p>
        </p:txBody>
      </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84"/>
            <a:ext cx="2959931" cy="965371"/>
          </a:xfrm>
          <a:prstGeom prst="rect">
            <a:avLst/>
          </a:prstGeom>
        </p:spPr>
      </p:pic>
      <p:sp>
        <p:nvSpPr>
          <p:cNvPr id="5" name="Text Box 4"/>
          <p:cNvSpPr txBox="1"/>
          <p:nvPr/>
        </p:nvSpPr>
        <p:spPr>
          <a:xfrm>
            <a:off x="704850" y="2338705"/>
            <a:ext cx="10525760" cy="2306955"/>
          </a:xfrm>
          <a:prstGeom prst="rect">
            <a:avLst/>
          </a:prstGeom>
          <a:noFill/>
          <a:ln w="9525">
            <a:noFill/>
          </a:ln>
        </p:spPr>
        <p:txBody>
          <a:bodyPr wrap="square">
            <a:spAutoFit/>
          </a:bodyPr>
          <a:lstStyle/>
          <a:p>
            <a:pPr marL="228600" indent="-228600"/>
            <a:r>
              <a:rPr lang="en-US" sz="2400" b="1" u="sng">
                <a:latin typeface="Times New Roman" panose="02020603050405020304" pitchFamily="18" charset="0"/>
                <a:cs typeface="Calibri" panose="020F0502020204030204" pitchFamily="34" charset="0"/>
              </a:rPr>
              <a:t>2. Công thức hoá học của phân tử muối:</a:t>
            </a:r>
            <a:endParaRPr lang="en-US" sz="2400" b="1">
              <a:latin typeface="Times New Roman" panose="02020603050405020304" pitchFamily="18" charset="0"/>
              <a:cs typeface="Calibri" panose="020F0502020204030204" pitchFamily="34" charset="0"/>
            </a:endParaRPr>
          </a:p>
          <a:p>
            <a:pPr marL="228600" indent="-228600"/>
            <a:r>
              <a:rPr lang="en-US" sz="2400" b="1">
                <a:latin typeface="Times New Roman" panose="02020603050405020304" pitchFamily="18" charset="0"/>
                <a:cs typeface="Calibri" panose="020F0502020204030204" pitchFamily="34" charset="0"/>
              </a:rPr>
              <a:t>M</a:t>
            </a:r>
            <a:r>
              <a:rPr lang="en-US" sz="2400" b="1" baseline="-25000">
                <a:solidFill>
                  <a:srgbClr val="FF0000"/>
                </a:solidFill>
                <a:latin typeface="Times New Roman" panose="02020603050405020304" pitchFamily="18" charset="0"/>
                <a:cs typeface="Calibri" panose="020F0502020204030204" pitchFamily="34" charset="0"/>
              </a:rPr>
              <a:t>x</a:t>
            </a:r>
            <a:r>
              <a:rPr lang="en-US" sz="2400" b="1">
                <a:latin typeface="Times New Roman" panose="02020603050405020304" pitchFamily="18" charset="0"/>
                <a:cs typeface="Calibri" panose="020F0502020204030204" pitchFamily="34" charset="0"/>
              </a:rPr>
              <a:t>A</a:t>
            </a:r>
            <a:r>
              <a:rPr lang="en-US" sz="2400" b="1" baseline="-25000">
                <a:solidFill>
                  <a:srgbClr val="FF0000"/>
                </a:solidFill>
                <a:latin typeface="Times New Roman" panose="02020603050405020304" pitchFamily="18" charset="0"/>
                <a:cs typeface="Calibri" panose="020F0502020204030204" pitchFamily="34" charset="0"/>
              </a:rPr>
              <a:t>y</a:t>
            </a:r>
            <a:r>
              <a:rPr lang="en-US" sz="2400" b="1">
                <a:solidFill>
                  <a:srgbClr val="FF0000"/>
                </a:solidFill>
                <a:latin typeface="Times New Roman" panose="02020603050405020304" pitchFamily="18" charset="0"/>
                <a:cs typeface="Calibri" panose="020F0502020204030204" pitchFamily="34" charset="0"/>
              </a:rPr>
              <a:t> </a:t>
            </a:r>
            <a:endParaRPr lang="en-US" sz="2400" b="0">
              <a:latin typeface="Times New Roman" panose="02020603050405020304" pitchFamily="18" charset="0"/>
              <a:cs typeface="Calibri" panose="020F0502020204030204" pitchFamily="34" charset="0"/>
            </a:endParaRPr>
          </a:p>
          <a:p>
            <a:pPr marL="228600" indent="-228600"/>
            <a:r>
              <a:rPr lang="en-US" sz="2400" b="0">
                <a:latin typeface="Times New Roman" panose="02020603050405020304" pitchFamily="18" charset="0"/>
                <a:cs typeface="Calibri" panose="020F0502020204030204" pitchFamily="34" charset="0"/>
              </a:rPr>
              <a:t>Trong đó   </a:t>
            </a:r>
          </a:p>
          <a:p>
            <a:pPr marL="228600" indent="-228600"/>
            <a:r>
              <a:rPr lang="en-US" sz="2400" b="0">
                <a:latin typeface="Times New Roman" panose="02020603050405020304" pitchFamily="18" charset="0"/>
                <a:cs typeface="Calibri" panose="020F0502020204030204" pitchFamily="34" charset="0"/>
              </a:rPr>
              <a:t>- M: là cation kim loại.			- A: là anion gốc acid</a:t>
            </a:r>
          </a:p>
          <a:p>
            <a:pPr marL="228600" indent="-228600"/>
            <a:r>
              <a:rPr lang="en-US" sz="2400" b="0">
                <a:latin typeface="Times New Roman" panose="02020603050405020304" pitchFamily="18" charset="0"/>
                <a:cs typeface="Calibri" panose="020F0502020204030204" pitchFamily="34" charset="0"/>
              </a:rPr>
              <a:t>- x: là chỉ số của M.				- y: Là chỉ số của anion gốc acid.</a:t>
            </a:r>
          </a:p>
          <a:p>
            <a:pPr marL="228600" indent="-228600"/>
            <a:r>
              <a:rPr lang="en-US" sz="2400">
                <a:latin typeface="Times New Roman" panose="02020603050405020304" pitchFamily="18" charset="0"/>
                <a:cs typeface="Calibri" panose="020F0502020204030204" pitchFamily="34" charset="0"/>
                <a:sym typeface="+mn-ea"/>
              </a:rPr>
              <a:t> (x,y nguyên dương, tối giản)</a:t>
            </a:r>
            <a:endParaRPr lang="en-US" sz="2400"/>
          </a:p>
        </p:txBody>
      </p:sp>
      <p:sp>
        <p:nvSpPr>
          <p:cNvPr id="6" name="Text Box 5"/>
          <p:cNvSpPr txBox="1"/>
          <p:nvPr/>
        </p:nvSpPr>
        <p:spPr>
          <a:xfrm>
            <a:off x="803275" y="4626292"/>
            <a:ext cx="5080000" cy="460375"/>
          </a:xfrm>
          <a:prstGeom prst="rect">
            <a:avLst/>
          </a:prstGeom>
          <a:noFill/>
          <a:ln w="9525">
            <a:noFill/>
          </a:ln>
        </p:spPr>
        <p:txBody>
          <a:bodyPr>
            <a:spAutoFit/>
          </a:bodyPr>
          <a:lstStyle/>
          <a:p>
            <a:pPr marL="228600" indent="-228600"/>
            <a:r>
              <a:rPr lang="en-US" sz="2400" b="1" u="sng">
                <a:latin typeface="Times New Roman" panose="02020603050405020304" pitchFamily="18" charset="0"/>
                <a:cs typeface="Calibri" panose="020F0502020204030204" pitchFamily="34" charset="0"/>
              </a:rPr>
              <a:t>3. Tên gọi</a:t>
            </a:r>
          </a:p>
        </p:txBody>
      </p:sp>
      <p:sp>
        <p:nvSpPr>
          <p:cNvPr id="7" name="Text Box 6"/>
          <p:cNvSpPr txBox="1"/>
          <p:nvPr/>
        </p:nvSpPr>
        <p:spPr>
          <a:xfrm>
            <a:off x="1871980" y="5650230"/>
            <a:ext cx="6529705" cy="1198880"/>
          </a:xfrm>
          <a:prstGeom prst="rect">
            <a:avLst/>
          </a:prstGeom>
          <a:noFill/>
          <a:ln w="9525">
            <a:noFill/>
          </a:ln>
        </p:spPr>
        <p:txBody>
          <a:bodyPr wrap="square">
            <a:spAutoFit/>
          </a:bodyPr>
          <a:lstStyle/>
          <a:p>
            <a:pPr indent="228600"/>
            <a:r>
              <a:rPr lang="en-US" sz="2400" b="1">
                <a:latin typeface="Times New Roman" panose="02020603050405020304" pitchFamily="18" charset="0"/>
                <a:cs typeface="Calibri" panose="020F0502020204030204" pitchFamily="34" charset="0"/>
              </a:rPr>
              <a:t>VD:</a:t>
            </a:r>
            <a:r>
              <a:rPr lang="en-US" sz="2400" b="1">
                <a:solidFill>
                  <a:srgbClr val="C00000"/>
                </a:solidFill>
                <a:latin typeface="Times New Roman" panose="02020603050405020304" pitchFamily="18" charset="0"/>
                <a:cs typeface="Calibri" panose="020F0502020204030204" pitchFamily="34" charset="0"/>
              </a:rPr>
              <a:t>  </a:t>
            </a:r>
            <a:r>
              <a:rPr lang="en-US" sz="2400" b="0">
                <a:latin typeface="Times New Roman" panose="02020603050405020304" pitchFamily="18" charset="0"/>
              </a:rPr>
              <a:t>KCl:</a:t>
            </a:r>
            <a:r>
              <a:rPr lang="en-US" sz="2400" b="1">
                <a:solidFill>
                  <a:srgbClr val="C00000"/>
                </a:solidFill>
                <a:latin typeface="Times New Roman" panose="02020603050405020304" pitchFamily="18" charset="0"/>
                <a:cs typeface="Calibri" panose="020F0502020204030204" pitchFamily="34" charset="0"/>
              </a:rPr>
              <a:t> </a:t>
            </a:r>
            <a:r>
              <a:rPr lang="en-US" sz="2400" b="0">
                <a:latin typeface="Times New Roman" panose="02020603050405020304" pitchFamily="18" charset="0"/>
              </a:rPr>
              <a:t>Potassium chloride</a:t>
            </a:r>
            <a:endParaRPr lang="en-US" sz="2400" b="0">
              <a:latin typeface="Times New Roman" panose="02020603050405020304" pitchFamily="18" charset="0"/>
              <a:cs typeface="Calibri" panose="020F0502020204030204" pitchFamily="34" charset="0"/>
            </a:endParaRPr>
          </a:p>
          <a:p>
            <a:pPr indent="228600"/>
            <a:r>
              <a:rPr lang="en-US" sz="2400" b="0">
                <a:latin typeface="Times New Roman" panose="02020603050405020304" pitchFamily="18" charset="0"/>
                <a:cs typeface="Calibri" panose="020F0502020204030204" pitchFamily="34" charset="0"/>
              </a:rPr>
              <a:t>	CuSO</a:t>
            </a:r>
            <a:r>
              <a:rPr lang="en-US" sz="2400" b="0" baseline="-25000">
                <a:latin typeface="Times New Roman" panose="02020603050405020304" pitchFamily="18" charset="0"/>
                <a:cs typeface="Calibri" panose="020F0502020204030204" pitchFamily="34" charset="0"/>
              </a:rPr>
              <a:t>4</a:t>
            </a:r>
            <a:r>
              <a:rPr lang="en-US" sz="2400" b="0">
                <a:latin typeface="Times New Roman" panose="02020603050405020304" pitchFamily="18" charset="0"/>
                <a:cs typeface="Calibri" panose="020F0502020204030204" pitchFamily="34" charset="0"/>
              </a:rPr>
              <a:t>: Copper (II) sulfate</a:t>
            </a:r>
          </a:p>
          <a:p>
            <a:pPr indent="228600"/>
            <a:r>
              <a:rPr lang="en-US" sz="2400" b="0">
                <a:latin typeface="Times New Roman" panose="02020603050405020304" pitchFamily="18" charset="0"/>
                <a:cs typeface="Calibri" panose="020F0502020204030204" pitchFamily="34" charset="0"/>
              </a:rPr>
              <a:t>	NH</a:t>
            </a:r>
            <a:r>
              <a:rPr lang="en-US" sz="2400" b="0" baseline="-25000">
                <a:latin typeface="Times New Roman" panose="02020603050405020304" pitchFamily="18" charset="0"/>
                <a:cs typeface="Calibri" panose="020F0502020204030204" pitchFamily="34" charset="0"/>
              </a:rPr>
              <a:t>4</a:t>
            </a:r>
            <a:r>
              <a:rPr lang="en-US" sz="2400" b="0">
                <a:latin typeface="Times New Roman" panose="02020603050405020304" pitchFamily="18" charset="0"/>
                <a:cs typeface="Calibri" panose="020F0502020204030204" pitchFamily="34" charset="0"/>
              </a:rPr>
              <a:t>NO</a:t>
            </a:r>
            <a:r>
              <a:rPr lang="en-US" sz="2400" b="0" baseline="-25000">
                <a:latin typeface="Times New Roman" panose="02020603050405020304" pitchFamily="18" charset="0"/>
                <a:cs typeface="Calibri" panose="020F0502020204030204" pitchFamily="34" charset="0"/>
              </a:rPr>
              <a:t>3</a:t>
            </a:r>
            <a:r>
              <a:rPr lang="en-US" sz="2400" b="0">
                <a:latin typeface="Times New Roman" panose="02020603050405020304" pitchFamily="18" charset="0"/>
                <a:cs typeface="Calibri" panose="020F0502020204030204" pitchFamily="34" charset="0"/>
              </a:rPr>
              <a:t>: ammonium nitrate</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ppt_x"/>
                                          </p:val>
                                        </p:tav>
                                        <p:tav tm="100000">
                                          <p:val>
                                            <p:strVal val="#ppt_x"/>
                                          </p:val>
                                        </p:tav>
                                      </p:tavLst>
                                    </p:anim>
                                    <p:anim calcmode="lin" valueType="num">
                                      <p:cBhvr additive="base">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331595" y="74930"/>
            <a:ext cx="5975350" cy="583565"/>
          </a:xfrm>
          <a:prstGeom prst="rect">
            <a:avLst/>
          </a:prstGeom>
          <a:noFill/>
        </p:spPr>
        <p:txBody>
          <a:bodyPr wrap="square" rtlCol="0">
            <a:spAutoFit/>
          </a:bodyPr>
          <a:lstStyle/>
          <a:p>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Tính </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tan của muối</a:t>
            </a:r>
            <a:r>
              <a:rPr lang="vi-VN" altLang="zh-CN" sz="2800" b="1" dirty="0">
                <a:solidFill>
                  <a:srgbClr val="002060"/>
                </a:solidFill>
                <a:ea typeface="Yeseva One" panose="00000500000000000000" charset="0"/>
                <a:sym typeface="Yeseva One" panose="00000500000000000000" charset="0"/>
              </a:rPr>
              <a:t> </a:t>
            </a:r>
            <a:endParaRPr lang="zh-CN" altLang="en-US" sz="2800" b="1" dirty="0">
              <a:solidFill>
                <a:srgbClr val="002060"/>
              </a:solidFill>
              <a:ea typeface="Yeseva One" panose="00000500000000000000" charset="0"/>
              <a:sym typeface="Yeseva One" panose="00000500000000000000" charset="0"/>
            </a:endParaRPr>
          </a:p>
        </p:txBody>
      </p:sp>
      <p:pic>
        <p:nvPicPr>
          <p:cNvPr id="2" name="Picture 1"/>
          <p:cNvPicPr>
            <a:picLocks noChangeAspect="1"/>
          </p:cNvPicPr>
          <p:nvPr/>
        </p:nvPicPr>
        <p:blipFill>
          <a:blip r:embed="rId2"/>
          <a:stretch>
            <a:fillRect/>
          </a:stretch>
        </p:blipFill>
        <p:spPr>
          <a:xfrm>
            <a:off x="1320800" y="657860"/>
            <a:ext cx="9782810" cy="4975860"/>
          </a:xfrm>
          <a:prstGeom prst="rect">
            <a:avLst/>
          </a:prstGeom>
        </p:spPr>
      </p:pic>
      <p:sp>
        <p:nvSpPr>
          <p:cNvPr id="100" name="Text Box 99"/>
          <p:cNvSpPr txBox="1"/>
          <p:nvPr/>
        </p:nvSpPr>
        <p:spPr>
          <a:xfrm>
            <a:off x="1436370" y="5716905"/>
            <a:ext cx="9562465" cy="521970"/>
          </a:xfrm>
          <a:prstGeom prst="rect">
            <a:avLst/>
          </a:prstGeom>
          <a:noFill/>
          <a:ln w="9525">
            <a:noFill/>
          </a:ln>
        </p:spPr>
        <p:txBody>
          <a:bodyPr wrap="square">
            <a:spAutoFit/>
          </a:bodyPr>
          <a:lstStyle/>
          <a:p>
            <a:pPr indent="0"/>
            <a:r>
              <a:rPr lang="en-US" sz="2800" b="0">
                <a:solidFill>
                  <a:srgbClr val="000000"/>
                </a:solidFill>
                <a:latin typeface="Times New Roman" panose="02020603050405020304" pitchFamily="18" charset="0"/>
              </a:rPr>
              <a:t>Em hãy nghiên cứu rút ra khái quát về tính tan của một số muối?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P spid="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Widescreen</PresentationFormat>
  <Paragraphs>240</Paragraphs>
  <Slides>32</Slides>
  <Notes>10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Barlow Condensed Thin</vt:lpstr>
      <vt:lpstr>SimSun</vt:lpstr>
      <vt:lpstr>Segoe UI</vt:lpstr>
      <vt:lpstr>Yeseva One</vt:lpstr>
      <vt:lpstr>Calibri Light</vt:lpstr>
      <vt:lpstr>Calibri</vt:lpstr>
      <vt:lpstr>Arial</vt:lpstr>
      <vt:lpstr>.VnTime</vt:lpstr>
      <vt:lpstr>等线</vt:lpstr>
      <vt:lpstr>Times New Roman</vt:lpstr>
      <vt:lpstr>MS PGothic</vt:lpstr>
      <vt:lpstr>SimSun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129</cp:revision>
  <dcterms:created xsi:type="dcterms:W3CDTF">2018-10-29T09:59:00Z</dcterms:created>
  <dcterms:modified xsi:type="dcterms:W3CDTF">2024-11-25T02:28:32Z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