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74" r:id="rId2"/>
    <p:sldId id="416" r:id="rId3"/>
    <p:sldId id="449" r:id="rId4"/>
    <p:sldId id="464" r:id="rId5"/>
    <p:sldId id="466" r:id="rId6"/>
    <p:sldId id="462" r:id="rId7"/>
    <p:sldId id="463" r:id="rId8"/>
    <p:sldId id="470" r:id="rId9"/>
    <p:sldId id="471" r:id="rId10"/>
    <p:sldId id="450" r:id="rId11"/>
    <p:sldId id="472" r:id="rId12"/>
    <p:sldId id="4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9ADDD-CA31-4E97-85BD-3CDDBF6B3E0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C2931-C68A-41C2-BC66-5D377B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2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30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2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9C85-347B-4A3D-A13B-DDB4A933A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5B7247-1B6A-4A14-A241-B541644E4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04BF7-6E5A-4AF0-8915-91286AA0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46A7-83AC-415F-96ED-A2DE819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AE672-F497-4768-81EF-8232011C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8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2C520-CCC1-4FF9-8C86-630F8528A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EB98A-3B31-4BDB-8B60-F52554803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8B674-73C2-4A37-8BF5-77418C3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640E7-B04A-4B31-9548-A40992B7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DB4D0-7D68-439A-A411-D5D07BFC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5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77474-5C96-4CCC-84D7-D6122CFFA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8CD9E0-901E-4EFE-84C1-909397F68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D0A89-3DC7-45F4-A321-F519E456B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2E44-6385-4F95-9134-14B261AD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FC71-DE61-4A94-B32C-4FE1179B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1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0D1A9-E421-4B25-9BD6-79C5CF324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DEC3C-2637-4207-9D2D-CE3AC7A43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F1D03-A374-46FA-AF03-79540844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3010-9A61-42FF-85A3-8519B8A4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4A13-AF8A-4390-AD9C-8ECB507C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968C-83FB-40EE-B87D-89D2FB8A0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482E0-E834-4B63-A8EE-630FC2684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69357-0835-445B-95E5-34A9EEA4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0930E-F1E5-4ED9-A772-B937E1B4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3EDFD-13DD-448F-9D3A-6733DFF5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1FB6-1085-4A9C-89B2-AD9DF5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014C-2E23-403B-878B-7A8E8B633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8BC63-BCF7-44CE-8D02-6CC35C250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5A6B6-9AFD-43FF-9025-1FE0B6AB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BBB19-AC96-4398-8FB7-83AC292B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7DFE-4D7A-4232-B6CA-73A45CDD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AB8E-6999-4E4E-9E28-6F99C234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D7D9B-3880-43F9-BEC4-24744F64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7BC5B-2107-4B29-93FC-476E2E6BA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65486-A8A8-4190-A584-0B0643C7F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766B6-9AF4-443A-B440-21FF8380B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B7E6C7-A6BC-4295-9B5E-BD30694A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E937F-7FF2-475F-8FBA-E2FA1C51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0062F5-6BEB-4540-A8CD-7D012023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9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D5196-48D6-4162-933F-75BA3D57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51BF4A-2327-4150-A633-2E164B11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73102-4490-4A1C-ADAC-251259E7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45D1C-9389-416A-9CA7-546C4B04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8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0B3A41-B284-4790-B4B5-640A4823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1B791E-394F-4A55-A921-33694E52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8083D-8734-477F-9704-1B2BA5BF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4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0B4D9-C7B4-415A-98D3-F7371835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F5D5-91F2-44D1-80F1-F8EAF5A13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42CD0-2628-459C-969C-725339684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C85C2-24D8-44FF-9344-2B19920F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8A4A0-9E8B-4852-AB73-D26A2B68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4E283-B1F0-46D5-9C41-859E8C56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0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8C35-2F8C-4D78-88F1-7B6BC32D4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D29429-366C-482B-A98F-124DF46E2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CBB00-462F-4D43-BA6A-3B61D4BD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3FDE3-9781-4DBD-B60D-05024B3E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E8C6D-E544-4684-8CE4-0379E021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4D74E-92C7-4420-A7B8-4EAB5094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7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8AE5F-5C44-465E-9947-CCA5279B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D8660-DB9F-427F-B307-D94C3197D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FE819-792C-45CF-B7A2-E5B832BA4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AFED-CE66-4914-B2D8-4EC68AF4F95F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B8F61-655F-4EC4-89E1-2B675259D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30B0F-7A94-4361-8BB5-7B7D71CDF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2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885" y="43709"/>
            <a:ext cx="1744067" cy="155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D64F3B-D929-49F9-B993-CC4F2312C258}"/>
              </a:ext>
            </a:extLst>
          </p:cNvPr>
          <p:cNvSpPr txBox="1"/>
          <p:nvPr/>
        </p:nvSpPr>
        <p:spPr>
          <a:xfrm>
            <a:off x="1199212" y="181629"/>
            <a:ext cx="94945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BÀI 4   </a:t>
            </a:r>
          </a:p>
          <a:p>
            <a:pPr algn="ctr"/>
            <a:r>
              <a:rPr lang="vi-VN" sz="2800" b="1" dirty="0">
                <a:latin typeface="+mj-lt"/>
              </a:rPr>
              <a:t>VĂN BẢN NGHỊ LUẬN </a:t>
            </a:r>
          </a:p>
          <a:p>
            <a:pPr algn="ctr"/>
            <a:r>
              <a:rPr lang="vi-VN" sz="2800" b="1" dirty="0">
                <a:latin typeface="+mj-lt"/>
              </a:rPr>
              <a:t>( Nghị luận văn học)</a:t>
            </a:r>
            <a:endParaRPr lang="en-US" sz="2800" dirty="0">
              <a:latin typeface="+mj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9DF4A6-6A8B-4635-A8C1-ED582F18A22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8253"/>
            <a:ext cx="3162478" cy="3987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Đôi nét về tác giả: NGUYÊN HỒNG">
            <a:extLst>
              <a:ext uri="{FF2B5EF4-FFF2-40B4-BE49-F238E27FC236}">
                <a16:creationId xmlns:a16="http://schemas.microsoft.com/office/drawing/2014/main" id="{248F0DEC-2BFB-4DF4-8F11-670179652E9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03" y="1772325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C72B176-1399-49DA-B4D2-03DBDF220E45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202" y="1748252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https://hoc24.vn/source/V%C4%83n6/bmn2.jpg">
            <a:extLst>
              <a:ext uri="{FF2B5EF4-FFF2-40B4-BE49-F238E27FC236}">
                <a16:creationId xmlns:a16="http://schemas.microsoft.com/office/drawing/2014/main" id="{6FA5D0CC-4254-4355-AB53-4C04B2250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752" y="1704544"/>
            <a:ext cx="2862199" cy="41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2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815" y="-137135"/>
            <a:ext cx="1246569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" name="图片 8" descr="6fc417983c9675ce1b60e983870aeb8a">
            <a:extLst>
              <a:ext uri="{FF2B5EF4-FFF2-40B4-BE49-F238E27FC236}">
                <a16:creationId xmlns:a16="http://schemas.microsoft.com/office/drawing/2014/main" id="{A87C855E-E4B1-4449-BC0B-55C20F9BF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6686" y="2853255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A943427-E646-48AD-9CD7-BDF2E2BA8FBB}"/>
              </a:ext>
            </a:extLst>
          </p:cNvPr>
          <p:cNvSpPr txBox="1"/>
          <p:nvPr/>
        </p:nvSpPr>
        <p:spPr>
          <a:xfrm>
            <a:off x="0" y="31294"/>
            <a:ext cx="11931435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id="{3053A813-87EC-41D9-A1B4-909A774B18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52094" y="993222"/>
            <a:ext cx="6586537" cy="574675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fontAlgn="base">
              <a:spcBef>
                <a:spcPct val="20000"/>
              </a:spcBef>
              <a:spcAft>
                <a:spcPct val="20000"/>
              </a:spcAft>
              <a:buClrTx/>
              <a:buNone/>
            </a:pP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47544500-1102-4D09-97E0-A5E67A7DDE22}"/>
              </a:ext>
            </a:extLst>
          </p:cNvPr>
          <p:cNvGrpSpPr>
            <a:grpSpLocks/>
          </p:cNvGrpSpPr>
          <p:nvPr/>
        </p:nvGrpSpPr>
        <p:grpSpPr bwMode="auto">
          <a:xfrm>
            <a:off x="435011" y="1761220"/>
            <a:ext cx="4075511" cy="2989189"/>
            <a:chOff x="569" y="1429"/>
            <a:chExt cx="1460" cy="226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6" name="AutoShape 16">
              <a:extLst>
                <a:ext uri="{FF2B5EF4-FFF2-40B4-BE49-F238E27FC236}">
                  <a16:creationId xmlns:a16="http://schemas.microsoft.com/office/drawing/2014/main" id="{3A116C7D-B180-41E9-B0B9-65D30CD0F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1709"/>
              <a:ext cx="1460" cy="1988"/>
            </a:xfrm>
            <a:prstGeom prst="roundRect">
              <a:avLst>
                <a:gd name="adj" fmla="val 4690"/>
              </a:avLst>
            </a:prstGeom>
            <a:grp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8F2BA3B6-91EC-4D6F-906A-EDB60DA1D39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" y="1429"/>
              <a:ext cx="1174" cy="39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103AEEA8-B6DF-4E00-B3F0-27B6318D876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06" y="1512"/>
              <a:ext cx="51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hangingPunct="0">
                <a:defRPr/>
              </a:pPr>
              <a:r>
                <a:rPr lang="en-US" alt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HỎI</a:t>
              </a:r>
            </a:p>
          </p:txBody>
        </p:sp>
      </p:grpSp>
      <p:sp>
        <p:nvSpPr>
          <p:cNvPr id="19" name="Text Box 21">
            <a:extLst>
              <a:ext uri="{FF2B5EF4-FFF2-40B4-BE49-F238E27FC236}">
                <a16:creationId xmlns:a16="http://schemas.microsoft.com/office/drawing/2014/main" id="{50F5DCDE-8197-4E97-83C9-09EF46B3E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0" y="2636016"/>
            <a:ext cx="3836194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8C0D538E-8441-4326-A290-4DA5DE0EE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031" y="2127820"/>
            <a:ext cx="4419055" cy="2798351"/>
          </a:xfrm>
          <a:prstGeom prst="roundRect">
            <a:avLst>
              <a:gd name="adj" fmla="val 469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7D17FB98-00D3-4B23-80D7-A63228855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30271"/>
            <a:ext cx="4222622" cy="1815882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AutoShape 5">
            <a:extLst>
              <a:ext uri="{FF2B5EF4-FFF2-40B4-BE49-F238E27FC236}">
                <a16:creationId xmlns:a16="http://schemas.microsoft.com/office/drawing/2014/main" id="{3D0530BA-182E-41D4-8E64-CE5B60147A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07506" y="1974767"/>
            <a:ext cx="2541587" cy="5238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73393A98-C00D-4B9D-BE6F-4E235BBF319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488917" y="2021049"/>
            <a:ext cx="13350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F790071-4D01-48AA-9D01-73B6CDA69163}"/>
              </a:ext>
            </a:extLst>
          </p:cNvPr>
          <p:cNvSpPr/>
          <p:nvPr/>
        </p:nvSpPr>
        <p:spPr>
          <a:xfrm>
            <a:off x="4534724" y="3324218"/>
            <a:ext cx="1411306" cy="574675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7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139136" y="-3171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43" y="4876800"/>
            <a:ext cx="1566280" cy="203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DA70ABE-861D-44C3-ACF5-ABD2FE9CB7C8}"/>
              </a:ext>
            </a:extLst>
          </p:cNvPr>
          <p:cNvSpPr/>
          <p:nvPr/>
        </p:nvSpPr>
        <p:spPr>
          <a:xfrm>
            <a:off x="3179040" y="969804"/>
            <a:ext cx="4672004" cy="11831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</a:t>
            </a:r>
          </a:p>
        </p:txBody>
      </p:sp>
      <p:grpSp>
        <p:nvGrpSpPr>
          <p:cNvPr id="24" name="Group 15">
            <a:extLst>
              <a:ext uri="{FF2B5EF4-FFF2-40B4-BE49-F238E27FC236}">
                <a16:creationId xmlns:a16="http://schemas.microsoft.com/office/drawing/2014/main" id="{C33666E0-B1B9-47F3-8E5C-F5D92AE2CD57}"/>
              </a:ext>
            </a:extLst>
          </p:cNvPr>
          <p:cNvGrpSpPr>
            <a:grpSpLocks/>
          </p:cNvGrpSpPr>
          <p:nvPr/>
        </p:nvGrpSpPr>
        <p:grpSpPr bwMode="auto">
          <a:xfrm>
            <a:off x="509891" y="2194812"/>
            <a:ext cx="4633228" cy="4832057"/>
            <a:chOff x="562" y="1784"/>
            <a:chExt cx="1460" cy="2146"/>
          </a:xfrm>
        </p:grpSpPr>
        <p:sp>
          <p:nvSpPr>
            <p:cNvPr id="25" name="AutoShape 16">
              <a:extLst>
                <a:ext uri="{FF2B5EF4-FFF2-40B4-BE49-F238E27FC236}">
                  <a16:creationId xmlns:a16="http://schemas.microsoft.com/office/drawing/2014/main" id="{CE9B2B72-603A-4C89-88C3-360C18236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1942"/>
              <a:ext cx="1460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6" name="AutoShape 17">
              <a:extLst>
                <a:ext uri="{FF2B5EF4-FFF2-40B4-BE49-F238E27FC236}">
                  <a16:creationId xmlns:a16="http://schemas.microsoft.com/office/drawing/2014/main" id="{D661BE8E-2377-4BAE-881F-A563D366D9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12" y="1788"/>
              <a:ext cx="1174" cy="2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7" name="Text Box 20">
              <a:extLst>
                <a:ext uri="{FF2B5EF4-FFF2-40B4-BE49-F238E27FC236}">
                  <a16:creationId xmlns:a16="http://schemas.microsoft.com/office/drawing/2014/main" id="{1F6C0F07-64BE-4DDA-B33F-DE5F5E88CA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69" y="1784"/>
              <a:ext cx="711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NGHỆ THUẬT</a:t>
              </a:r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E0F9BE-001D-42D3-9B76-1BA7D87F52BB}"/>
              </a:ext>
            </a:extLst>
          </p:cNvPr>
          <p:cNvSpPr/>
          <p:nvPr/>
        </p:nvSpPr>
        <p:spPr>
          <a:xfrm>
            <a:off x="925453" y="2877933"/>
            <a:ext cx="3931448" cy="37951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 trọng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AutoShape 8">
            <a:extLst>
              <a:ext uri="{FF2B5EF4-FFF2-40B4-BE49-F238E27FC236}">
                <a16:creationId xmlns:a16="http://schemas.microsoft.com/office/drawing/2014/main" id="{57241A29-CA63-4111-9A5D-492D2DB69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156" y="2504242"/>
            <a:ext cx="4318911" cy="4284220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Trebuchet MS" panose="020B0603020202020204"/>
              <a:cs typeface="Arial" panose="020B0604020202020204" pitchFamily="34" charset="0"/>
            </a:endParaRPr>
          </a:p>
        </p:txBody>
      </p:sp>
      <p:sp>
        <p:nvSpPr>
          <p:cNvPr id="31" name="AutoShape 17">
            <a:extLst>
              <a:ext uri="{FF2B5EF4-FFF2-40B4-BE49-F238E27FC236}">
                <a16:creationId xmlns:a16="http://schemas.microsoft.com/office/drawing/2014/main" id="{47ADFD90-72D3-4AC8-B727-25D2B05D5C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9808" y="2229943"/>
            <a:ext cx="3725623" cy="55165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shade val="3882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3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5BC117-2C4C-4B6C-AD36-9984A9A99C77}"/>
              </a:ext>
            </a:extLst>
          </p:cNvPr>
          <p:cNvSpPr/>
          <p:nvPr/>
        </p:nvSpPr>
        <p:spPr>
          <a:xfrm>
            <a:off x="6510202" y="3010847"/>
            <a:ext cx="3292745" cy="33010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Hồng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cay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hạnh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và đó là tiền đề tạo nên một nhà văn Nguyên Hồng rất giàu cảm xúc và dạt dào tình yêu thương.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7" grpId="0" animBg="1"/>
      <p:bldP spid="8" grpId="0" animBg="1"/>
      <p:bldP spid="29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921" y="-28418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831" y="-28418"/>
            <a:ext cx="208863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3935626" y="1300533"/>
            <a:ext cx="6961638" cy="3603219"/>
          </a:xfrm>
          <a:prstGeom prst="cloudCallout">
            <a:avLst>
              <a:gd name="adj1" fmla="val -4618"/>
              <a:gd name="adj2" fmla="val 546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Tx/>
              <a:buChar char="-"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tục tìm hiểu về kiểu bài nghị luận văn học </a:t>
            </a:r>
          </a:p>
          <a:p>
            <a:pPr marL="457200" indent="-457200" algn="ctr">
              <a:buFontTx/>
              <a:buChar char="-"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 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7" descr="BACK032">
            <a:extLst>
              <a:ext uri="{FF2B5EF4-FFF2-40B4-BE49-F238E27FC236}">
                <a16:creationId xmlns:a16="http://schemas.microsoft.com/office/drawing/2014/main" id="{792B9675-1116-46B5-9851-FE9D2DF64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64" y="604837"/>
            <a:ext cx="441960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>
            <a:extLst>
              <a:ext uri="{FF2B5EF4-FFF2-40B4-BE49-F238E27FC236}">
                <a16:creationId xmlns:a16="http://schemas.microsoft.com/office/drawing/2014/main" id="{5B1EB07C-7E0F-4A00-87AD-6A3C3E2EA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474" y="2001838"/>
            <a:ext cx="3377179" cy="584048"/>
          </a:xfrm>
          <a:prstGeom prst="rect">
            <a:avLst/>
          </a:prstGeom>
          <a:solidFill>
            <a:srgbClr val="FFFF00">
              <a:alpha val="70195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Hướng dẫn tự học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2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2076790" y="947058"/>
            <a:ext cx="7895771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10551489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838197" y="16618"/>
            <a:ext cx="10658724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44,45,46</a:t>
            </a:r>
          </a:p>
          <a:p>
            <a:r>
              <a:rPr lang="de-D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NGUYÊN  HỒNG -  NHÀ VĂN CỦA </a:t>
            </a:r>
          </a:p>
          <a:p>
            <a:pPr algn="ctr"/>
            <a:r>
              <a:rPr lang="de-D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175656" y="-203979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五角星 5">
            <a:extLst>
              <a:ext uri="{FF2B5EF4-FFF2-40B4-BE49-F238E27FC236}">
                <a16:creationId xmlns:a16="http://schemas.microsoft.com/office/drawing/2014/main" id="{AEC546D3-9368-44A1-8175-7C0D0A05569E}"/>
              </a:ext>
            </a:extLst>
          </p:cNvPr>
          <p:cNvSpPr/>
          <p:nvPr/>
        </p:nvSpPr>
        <p:spPr>
          <a:xfrm rot="21380687">
            <a:off x="8460276" y="6130909"/>
            <a:ext cx="610625" cy="611191"/>
          </a:xfrm>
          <a:prstGeom prst="star5">
            <a:avLst>
              <a:gd name="adj" fmla="val 18804"/>
              <a:gd name="hf" fmla="val 105146"/>
              <a:gd name="vf" fmla="val 110557"/>
            </a:avLst>
          </a:prstGeom>
          <a:solidFill>
            <a:srgbClr val="0070C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3" y="1375776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5F9EA9-2EC7-48C2-A191-CAE19A25570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47" y="1257678"/>
            <a:ext cx="4662436" cy="58422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37DA88D-A087-4F4C-BD58-901F9E0EA080}"/>
              </a:ext>
            </a:extLst>
          </p:cNvPr>
          <p:cNvSpPr txBox="1"/>
          <p:nvPr/>
        </p:nvSpPr>
        <p:spPr>
          <a:xfrm>
            <a:off x="183646" y="2289478"/>
            <a:ext cx="62338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Nguyễn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Đăng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Mạnh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( 1930-2018)</a:t>
            </a: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Quê: Hà Nội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Là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nhà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nghiên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cứu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phê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bình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văn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học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nổi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tiếng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của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Việt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Nam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142440" y="3978314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326380" y="4811657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454784" y="5351060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454784" y="5875832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3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2" grpId="1" animBg="1"/>
      <p:bldP spid="15" grpId="0"/>
      <p:bldP spid="18" grpId="0"/>
      <p:bldP spid="19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19390" y="-89394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860" y="4767280"/>
            <a:ext cx="111214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CB9B1BB-104A-450B-A775-C286A1D1A5D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548" y="1624417"/>
            <a:ext cx="4404133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AF71B53-6519-421C-866D-1B3EBA89B2D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131" y="1624416"/>
            <a:ext cx="3526971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8ACAF46-1DED-4835-8CFE-420CE6242620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787" y="1565378"/>
            <a:ext cx="3083462" cy="473689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4ED65AE-F215-4764-A044-FDC8AE2AABA8}"/>
              </a:ext>
            </a:extLst>
          </p:cNvPr>
          <p:cNvSpPr txBox="1"/>
          <p:nvPr/>
        </p:nvSpPr>
        <p:spPr>
          <a:xfrm>
            <a:off x="2186015" y="470617"/>
            <a:ext cx="95978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 i="1" dirty="0">
                <a:solidFill>
                  <a:srgbClr val="FFFF00"/>
                </a:solidFill>
              </a:rPr>
              <a:t> </a:t>
            </a:r>
            <a:r>
              <a:rPr lang="de-DE" sz="3200" b="1" i="1" dirty="0">
                <a:solidFill>
                  <a:schemeClr val="accent1"/>
                </a:solidFill>
              </a:rPr>
              <a:t>Một số tác phẩm của nhà phê bình Nguyễn Đăng Mạnh</a:t>
            </a:r>
            <a:endParaRPr lang="en-US" sz="32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7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1582056" y="131711"/>
            <a:ext cx="910045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06070" y="-72591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117" y="1418624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212983" y="2400712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133954" y="3013553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91985" y="3449555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133954" y="4003773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189677-9016-426B-9828-8B4FC49973F3}"/>
              </a:ext>
            </a:extLst>
          </p:cNvPr>
          <p:cNvSpPr txBox="1"/>
          <p:nvPr/>
        </p:nvSpPr>
        <p:spPr>
          <a:xfrm>
            <a:off x="-3" y="5343059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F26A05-9BF3-4070-A8B2-F3305C95F06D}"/>
              </a:ext>
            </a:extLst>
          </p:cNvPr>
          <p:cNvSpPr txBox="1"/>
          <p:nvPr/>
        </p:nvSpPr>
        <p:spPr>
          <a:xfrm>
            <a:off x="2147085" y="4557990"/>
            <a:ext cx="70974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P1:Nguyên </a:t>
            </a:r>
            <a:r>
              <a:rPr lang="en-US" sz="2800" b="1" i="1" dirty="0" err="1"/>
              <a:t>Hồng</a:t>
            </a:r>
            <a:r>
              <a:rPr lang="en-US" sz="2800" b="1" i="1" dirty="0"/>
              <a:t>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xúc</a:t>
            </a:r>
            <a:r>
              <a:rPr lang="en-US" sz="2800" b="1" i="1" dirty="0"/>
              <a:t> </a:t>
            </a:r>
            <a:r>
              <a:rPr lang="en-US" sz="2800" b="1" i="1" dirty="0" err="1"/>
              <a:t>động</a:t>
            </a:r>
            <a:r>
              <a:rPr lang="en-US" sz="2800" b="1" i="1" dirty="0"/>
              <a:t>,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khóc</a:t>
            </a:r>
            <a:endParaRPr lang="en-US" sz="2800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53EFC3-78E4-4490-841C-23B0FA499208}"/>
              </a:ext>
            </a:extLst>
          </p:cNvPr>
          <p:cNvSpPr txBox="1"/>
          <p:nvPr/>
        </p:nvSpPr>
        <p:spPr>
          <a:xfrm>
            <a:off x="2147085" y="5295640"/>
            <a:ext cx="88240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i="1" dirty="0"/>
              <a:t>P2: Nguyên Hồng </a:t>
            </a:r>
            <a:r>
              <a:rPr lang="de-DE" sz="2800" b="1" i="1"/>
              <a:t>có tuổi </a:t>
            </a:r>
            <a:r>
              <a:rPr lang="de-DE" sz="2800" b="1" i="1" dirty="0"/>
              <a:t>thơ thiếu tình yêu thương</a:t>
            </a:r>
            <a:endParaRPr lang="en-US" sz="2800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C24A33-1CF5-4DFA-B3CA-1F9699777A18}"/>
              </a:ext>
            </a:extLst>
          </p:cNvPr>
          <p:cNvSpPr txBox="1"/>
          <p:nvPr/>
        </p:nvSpPr>
        <p:spPr>
          <a:xfrm>
            <a:off x="2147085" y="6080709"/>
            <a:ext cx="75906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P3: </a:t>
            </a:r>
            <a:r>
              <a:rPr lang="en-US" sz="2800" b="1" i="1" dirty="0" err="1"/>
              <a:t>Phong</a:t>
            </a:r>
            <a:r>
              <a:rPr lang="en-US" sz="2800" b="1" i="1" dirty="0"/>
              <a:t> </a:t>
            </a:r>
            <a:r>
              <a:rPr lang="en-US" sz="2800" b="1" i="1" dirty="0" err="1"/>
              <a:t>cách</a:t>
            </a:r>
            <a:r>
              <a:rPr lang="en-US" sz="2800" b="1" i="1" dirty="0"/>
              <a:t> </a:t>
            </a:r>
            <a:r>
              <a:rPr lang="en-US" sz="2800" b="1" i="1" dirty="0" err="1"/>
              <a:t>riêng</a:t>
            </a:r>
            <a:r>
              <a:rPr lang="en-US" sz="2800" b="1" i="1" dirty="0"/>
              <a:t> </a:t>
            </a:r>
            <a:r>
              <a:rPr lang="en-US" sz="2800" b="1" i="1" dirty="0" err="1"/>
              <a:t>của</a:t>
            </a:r>
            <a:r>
              <a:rPr lang="en-US" sz="2800" b="1" i="1" dirty="0"/>
              <a:t> </a:t>
            </a:r>
            <a:r>
              <a:rPr lang="en-US" sz="2800" b="1" i="1" dirty="0" err="1"/>
              <a:t>nhà</a:t>
            </a:r>
            <a:r>
              <a:rPr lang="en-US" sz="2800" b="1" i="1" dirty="0"/>
              <a:t> </a:t>
            </a:r>
            <a:r>
              <a:rPr lang="en-US" sz="2800" b="1" i="1" dirty="0" err="1"/>
              <a:t>văn</a:t>
            </a:r>
            <a:r>
              <a:rPr lang="en-US" sz="2800" b="1" i="1" dirty="0"/>
              <a:t> </a:t>
            </a:r>
            <a:r>
              <a:rPr lang="en-US" sz="2800" b="1" i="1" dirty="0" err="1"/>
              <a:t>Nguyên</a:t>
            </a:r>
            <a:r>
              <a:rPr lang="en-US" sz="2800" b="1" i="1" dirty="0"/>
              <a:t> </a:t>
            </a:r>
            <a:r>
              <a:rPr lang="en-US" sz="2800" b="1" i="1" dirty="0" err="1"/>
              <a:t>Hồng</a:t>
            </a:r>
            <a:endParaRPr lang="en-US" sz="2800" b="1" i="1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681BEAD-FB82-4868-B915-EDA4D9D09254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1409108" y="4819600"/>
            <a:ext cx="737977" cy="88928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0752C16-CF0A-4163-B8BC-7E6AAA1E00FE}"/>
              </a:ext>
            </a:extLst>
          </p:cNvPr>
          <p:cNvCxnSpPr>
            <a:cxnSpLocks/>
          </p:cNvCxnSpPr>
          <p:nvPr/>
        </p:nvCxnSpPr>
        <p:spPr>
          <a:xfrm flipV="1">
            <a:off x="1409106" y="5633695"/>
            <a:ext cx="880713" cy="9794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D51CE20-C357-4C28-8D02-8D09685A6D2A}"/>
              </a:ext>
            </a:extLst>
          </p:cNvPr>
          <p:cNvCxnSpPr>
            <a:cxnSpLocks/>
          </p:cNvCxnSpPr>
          <p:nvPr/>
        </p:nvCxnSpPr>
        <p:spPr>
          <a:xfrm>
            <a:off x="1421178" y="5747493"/>
            <a:ext cx="725905" cy="70930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399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9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bè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273866" y="1311881"/>
            <a:ext cx="794979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750861" y="10190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F3163633-A9F1-43A7-BAC3-4824F363709F}"/>
              </a:ext>
            </a:extLst>
          </p:cNvPr>
          <p:cNvSpPr/>
          <p:nvPr/>
        </p:nvSpPr>
        <p:spPr>
          <a:xfrm>
            <a:off x="6925969" y="1311881"/>
            <a:ext cx="5126895" cy="206102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Tác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giả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đã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đưa</a:t>
            </a:r>
            <a:r>
              <a:rPr lang="en-US" sz="2000" b="1" dirty="0">
                <a:solidFill>
                  <a:schemeClr val="tx1"/>
                </a:solidFill>
              </a:rPr>
              <a:t> ra </a:t>
            </a:r>
            <a:r>
              <a:rPr lang="en-US" sz="2000" b="1" dirty="0" err="1">
                <a:solidFill>
                  <a:schemeClr val="tx1"/>
                </a:solidFill>
              </a:rPr>
              <a:t>những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bằng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chứng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nào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cho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thấy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Nguyên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Hồng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rất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dễ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xúc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động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rất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dễ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khóc</a:t>
            </a:r>
            <a:r>
              <a:rPr lang="en-US" sz="20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935FB1-2329-4692-8ADF-CA5B166F7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13" y="5733772"/>
            <a:ext cx="9630633" cy="823752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endParaRPr lang="en-US" sz="3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42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5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3" grpId="0" animBg="1"/>
      <p:bldP spid="23" grpId="1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4869A4-C510-46E1-960A-8337BB5CD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15" y="5651629"/>
            <a:ext cx="9407003" cy="1200329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=&gt;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B16F12-64E2-4DFF-AB5A-15D919AF2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47316"/>
            <a:ext cx="940700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Ai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3BBCC0-4CF8-4AE7-B0CB-A0938C06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4536"/>
            <a:ext cx="113538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/>
              <a:t>-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_( so sánh)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id="{E9463E1F-D249-4FE4-B8E0-DFBC03030493}"/>
              </a:ext>
            </a:extLst>
          </p:cNvPr>
          <p:cNvSpPr/>
          <p:nvPr/>
        </p:nvSpPr>
        <p:spPr>
          <a:xfrm>
            <a:off x="4659086" y="1055195"/>
            <a:ext cx="5582574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đưa</a:t>
            </a:r>
            <a:r>
              <a:rPr lang="en-US" sz="2400" b="1" dirty="0">
                <a:solidFill>
                  <a:schemeClr val="tx1"/>
                </a:solidFill>
              </a:rPr>
              <a:t> ra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ý </a:t>
            </a:r>
            <a:r>
              <a:rPr lang="en-US" sz="2400" b="1" dirty="0" err="1">
                <a:solidFill>
                  <a:schemeClr val="tx1"/>
                </a:solidFill>
              </a:rPr>
              <a:t>kiến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nào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để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đánh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giá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về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8732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4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8" grpId="0" animBg="1"/>
      <p:bldP spid="21" grpId="0" animBg="1"/>
      <p:bldP spid="22" grpId="0" animBg="1"/>
      <p:bldP spid="2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1508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549875" cy="1511261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730" y="5336316"/>
            <a:ext cx="1468057" cy="160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92B589-C0FA-4222-8F73-0A06220C43FD}"/>
              </a:ext>
            </a:extLst>
          </p:cNvPr>
          <p:cNvSpPr txBox="1"/>
          <p:nvPr/>
        </p:nvSpPr>
        <p:spPr>
          <a:xfrm>
            <a:off x="1717198" y="57107"/>
            <a:ext cx="875760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33F7D-6FB0-4365-A9C5-7F6C20C36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95" y="1738819"/>
            <a:ext cx="9407003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450A17FF-DB2B-4C54-9B77-8853EFC415AA}"/>
              </a:ext>
            </a:extLst>
          </p:cNvPr>
          <p:cNvSpPr/>
          <p:nvPr/>
        </p:nvSpPr>
        <p:spPr>
          <a:xfrm>
            <a:off x="6260343" y="1167370"/>
            <a:ext cx="6048539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Nêu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bằng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chứng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trong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văn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bản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thấy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sống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thiếu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tình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thương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từ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nhỏ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48F6DF-C8A3-4037-8FAF-31A8684DE099}"/>
              </a:ext>
            </a:extLst>
          </p:cNvPr>
          <p:cNvSpPr txBox="1"/>
          <p:nvPr/>
        </p:nvSpPr>
        <p:spPr>
          <a:xfrm>
            <a:off x="674534" y="2650997"/>
            <a:ext cx="67699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D9B5CF-91D1-480B-8716-7C72965D014B}"/>
              </a:ext>
            </a:extLst>
          </p:cNvPr>
          <p:cNvSpPr txBox="1"/>
          <p:nvPr/>
        </p:nvSpPr>
        <p:spPr>
          <a:xfrm>
            <a:off x="786297" y="3647776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4E424B-F895-4A3F-AADC-AE43C5F2A7F6}"/>
              </a:ext>
            </a:extLst>
          </p:cNvPr>
          <p:cNvSpPr txBox="1"/>
          <p:nvPr/>
        </p:nvSpPr>
        <p:spPr>
          <a:xfrm>
            <a:off x="1082646" y="4316101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D98DE-F226-45B1-9D03-2C4649A24321}"/>
              </a:ext>
            </a:extLst>
          </p:cNvPr>
          <p:cNvSpPr txBox="1"/>
          <p:nvPr/>
        </p:nvSpPr>
        <p:spPr>
          <a:xfrm>
            <a:off x="1082646" y="4889503"/>
            <a:ext cx="73066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1269D6-CF31-4686-B7E1-F0BEE297C2C0}"/>
              </a:ext>
            </a:extLst>
          </p:cNvPr>
          <p:cNvSpPr txBox="1"/>
          <p:nvPr/>
        </p:nvSpPr>
        <p:spPr>
          <a:xfrm>
            <a:off x="1082646" y="5349070"/>
            <a:ext cx="83398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!...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C0B5E0-5952-4B67-94D9-E2D450AFA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907" y="5870253"/>
            <a:ext cx="9407003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03C8B7-F8F5-4CB5-BF76-434C1ADA3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765" y="6384684"/>
            <a:ext cx="517472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4802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8" grpId="1" animBg="1"/>
      <p:bldP spid="21" grpId="0"/>
      <p:bldP spid="23" grpId="0"/>
      <p:bldP spid="24" grpId="0"/>
      <p:bldP spid="26" grpId="0"/>
      <p:bldP spid="28" grpId="0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“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iản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nghèo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333735" y="1364151"/>
            <a:ext cx="794979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320801" y="47852"/>
            <a:ext cx="936171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FD11FE-B48E-47A8-B352-6ECBE8CA2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37" y="1971612"/>
            <a:ext cx="847146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7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7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7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7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2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870</Words>
  <Application>Microsoft Office PowerPoint</Application>
  <PresentationFormat>Widescreen</PresentationFormat>
  <Paragraphs>101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等线</vt:lpstr>
      <vt:lpstr>微软雅黑</vt:lpstr>
      <vt:lpstr>宋体</vt:lpstr>
      <vt:lpstr>.VnCentury Schoolbook</vt:lpstr>
      <vt:lpstr>Arial</vt:lpstr>
      <vt:lpstr>Calibri</vt:lpstr>
      <vt:lpstr>Calibri Light</vt:lpstr>
      <vt:lpstr>Symbol</vt:lpstr>
      <vt:lpstr>Times New Roman</vt:lpstr>
      <vt:lpstr>Trebuchet MS</vt:lpstr>
      <vt:lpstr>Wingdings 3</vt:lpstr>
      <vt:lpstr>方正卡通简体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52</cp:revision>
  <dcterms:created xsi:type="dcterms:W3CDTF">2021-06-22T20:56:10Z</dcterms:created>
  <dcterms:modified xsi:type="dcterms:W3CDTF">2024-11-28T03:24:26Z</dcterms:modified>
</cp:coreProperties>
</file>