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5010C-74A3-4AEA-9EED-64F5DFC57C4C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E5800-D80F-42DB-9062-5A24F99D9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9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E5800-D80F-42DB-9062-5A24F99D99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6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2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0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7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9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6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6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1996-3305-4EE5-92F9-060DC962FB60}" type="datetimeFigureOut">
              <a:rPr lang="en-US" smtClean="0"/>
              <a:t>2021-11-12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4" Type="http://schemas.openxmlformats.org/officeDocument/2006/relationships/image" Target="../media/image6.wmf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228600"/>
            <a:ext cx="4814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 CÁC SỐ NGUYÊN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895600"/>
            <a:ext cx="152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NỘI DUNG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76055" y="9144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76055" y="28956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76055" y="48768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12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143000"/>
            <a:ext cx="73837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BTVN  2, 3,4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- 69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60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50624"/>
            <a:ext cx="8372446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-228600" y="2644362"/>
            <a:ext cx="6248400" cy="3048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0"/>
            <a:ext cx="58051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TẬP HỢP CÁC SỐ NGUYÊN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27723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05400" y="6172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222536"/>
              </p:ext>
            </p:extLst>
          </p:nvPr>
        </p:nvGraphicFramePr>
        <p:xfrm>
          <a:off x="5105400" y="5692362"/>
          <a:ext cx="3724246" cy="664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Equation" r:id="rId6" imgW="1206360" imgH="253800" progId="Equation.DSMT4">
                  <p:embed/>
                </p:oleObj>
              </mc:Choice>
              <mc:Fallback>
                <p:oleObj name="Equation" r:id="rId6" imgW="1206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05400" y="5692362"/>
                        <a:ext cx="3724246" cy="664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58985" y="4738255"/>
            <a:ext cx="3785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295746" y="5732226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2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28600" y="1981200"/>
            <a:ext cx="3200400" cy="236220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9144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6002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524000" y="32004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676400" y="2667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438400" y="3048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14400" y="33528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83" name="Oval 39"/>
          <p:cNvSpPr>
            <a:spLocks noChangeArrowheads="1"/>
          </p:cNvSpPr>
          <p:nvPr/>
        </p:nvSpPr>
        <p:spPr bwMode="auto">
          <a:xfrm>
            <a:off x="5181600" y="1752600"/>
            <a:ext cx="3352800" cy="213360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latin typeface=".VnTime" pitchFamily="34" charset="0"/>
            </a:endParaRPr>
          </a:p>
        </p:txBody>
      </p:sp>
      <p:sp>
        <p:nvSpPr>
          <p:cNvPr id="6184" name="Oval 40"/>
          <p:cNvSpPr>
            <a:spLocks noChangeArrowheads="1"/>
          </p:cNvSpPr>
          <p:nvPr/>
        </p:nvSpPr>
        <p:spPr bwMode="auto">
          <a:xfrm>
            <a:off x="54864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5" name="Oval 41"/>
          <p:cNvSpPr>
            <a:spLocks noChangeArrowheads="1"/>
          </p:cNvSpPr>
          <p:nvPr/>
        </p:nvSpPr>
        <p:spPr bwMode="auto">
          <a:xfrm>
            <a:off x="6629400" y="19812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5791200" y="32004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67056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7620000" y="25908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6934200" y="28956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5614988" y="1981200"/>
            <a:ext cx="838200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  <a:latin typeface=".VnTime" pitchFamily="34" charset="0"/>
              </a:rPr>
              <a:t>0</a:t>
            </a:r>
            <a:endParaRPr lang="en-GB" sz="3200" b="1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2133600" y="3962400"/>
            <a:ext cx="6400800" cy="1981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192" name="Line 48"/>
          <p:cNvSpPr>
            <a:spLocks noChangeShapeType="1"/>
          </p:cNvSpPr>
          <p:nvPr/>
        </p:nvSpPr>
        <p:spPr bwMode="auto">
          <a:xfrm flipV="1">
            <a:off x="2819400" y="1676400"/>
            <a:ext cx="762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3" name="Line 49"/>
          <p:cNvSpPr>
            <a:spLocks noChangeShapeType="1"/>
          </p:cNvSpPr>
          <p:nvPr/>
        </p:nvSpPr>
        <p:spPr bwMode="auto">
          <a:xfrm flipH="1" flipV="1">
            <a:off x="7162800" y="1371600"/>
            <a:ext cx="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4" name="Line 50"/>
          <p:cNvSpPr>
            <a:spLocks noChangeShapeType="1"/>
          </p:cNvSpPr>
          <p:nvPr/>
        </p:nvSpPr>
        <p:spPr bwMode="auto">
          <a:xfrm flipH="1">
            <a:off x="1828800" y="4953000"/>
            <a:ext cx="3810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81000" y="1066800"/>
            <a:ext cx="4305300" cy="84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5791200" y="685800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0" y="5791200"/>
            <a:ext cx="4419600" cy="37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179388" y="579437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350" name="WordArt 206"/>
          <p:cNvSpPr>
            <a:spLocks noChangeArrowheads="1" noChangeShapeType="1" noTextEdit="1"/>
          </p:cNvSpPr>
          <p:nvPr/>
        </p:nvSpPr>
        <p:spPr bwMode="auto">
          <a:xfrm>
            <a:off x="2590800" y="76200"/>
            <a:ext cx="5715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dirty="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Helve"/>
              </a:rPr>
              <a:t>TẬP HỢP CÁC SỐ </a:t>
            </a:r>
            <a:r>
              <a:rPr lang="en-US" sz="1200" b="1" kern="10" dirty="0" smtClean="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Helve"/>
              </a:rPr>
              <a:t>NGUYÊN</a:t>
            </a:r>
            <a:endParaRPr lang="en-US" sz="1200" b="1" kern="10" dirty="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VNI-Helve"/>
            </a:endParaRPr>
          </a:p>
        </p:txBody>
      </p:sp>
      <p:sp>
        <p:nvSpPr>
          <p:cNvPr id="78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219200" y="6140776"/>
            <a:ext cx="708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 … ; -3; -2; -1; 0; 1; 2; 3; … </a:t>
            </a:r>
          </a:p>
        </p:txBody>
      </p:sp>
      <p:sp>
        <p:nvSpPr>
          <p:cNvPr id="6352" name="Rectangle 20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" name="Text Box 209"/>
          <p:cNvSpPr txBox="1">
            <a:spLocks noChangeArrowheads="1"/>
          </p:cNvSpPr>
          <p:nvPr/>
        </p:nvSpPr>
        <p:spPr bwMode="auto">
          <a:xfrm>
            <a:off x="5600700" y="731077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52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5607E-6 L -0.20416 -0.01665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-8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0.20278 0.2777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9" y="13889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4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28611 0.3555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" y="1777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8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4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15416 0.1932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16185E-6 L -0.1 0.29965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4983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42775E-6 L -0.09167 0.37734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18867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-0.05 0.3440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7202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3642E-7 L -0.03334 0.2885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14428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96532E-6 L -0.04167 0.23307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11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5417 0.22662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17 -0.01665 L -0.11823 0.3052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16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49" grpId="1" animBg="1"/>
      <p:bldP spid="6150" grpId="0" animBg="1"/>
      <p:bldP spid="6150" grpId="1" animBg="1"/>
      <p:bldP spid="6151" grpId="0" animBg="1"/>
      <p:bldP spid="6151" grpId="1" animBg="1"/>
      <p:bldP spid="6152" grpId="0" animBg="1"/>
      <p:bldP spid="6152" grpId="1" animBg="1"/>
      <p:bldP spid="6153" grpId="0" animBg="1"/>
      <p:bldP spid="6153" grpId="1" animBg="1"/>
      <p:bldP spid="6154" grpId="0"/>
      <p:bldP spid="6154" grpId="1"/>
      <p:bldP spid="6183" grpId="0" animBg="1"/>
      <p:bldP spid="6184" grpId="0" animBg="1"/>
      <p:bldP spid="6184" grpId="1" animBg="1"/>
      <p:bldP spid="6185" grpId="0" animBg="1"/>
      <p:bldP spid="6185" grpId="1" animBg="1"/>
      <p:bldP spid="6186" grpId="0" animBg="1"/>
      <p:bldP spid="6186" grpId="1" animBg="1"/>
      <p:bldP spid="6187" grpId="0" animBg="1"/>
      <p:bldP spid="6187" grpId="1" animBg="1"/>
      <p:bldP spid="6188" grpId="0" animBg="1"/>
      <p:bldP spid="6188" grpId="1" animBg="1"/>
      <p:bldP spid="6189" grpId="0"/>
      <p:bldP spid="6189" grpId="1"/>
      <p:bldP spid="6190" grpId="0" animBg="1"/>
      <p:bldP spid="6190" grpId="1" animBg="1"/>
      <p:bldP spid="6190" grpId="2" animBg="1"/>
      <p:bldP spid="6191" grpId="0" animBg="1"/>
      <p:bldP spid="6192" grpId="0" animBg="1"/>
      <p:bldP spid="6193" grpId="0" animBg="1"/>
      <p:bldP spid="6194" grpId="0" animBg="1"/>
      <p:bldP spid="6195" grpId="0"/>
      <p:bldP spid="6197" grpId="0"/>
      <p:bldP spid="6197" grpId="1"/>
      <p:bldP spid="78" grpId="0"/>
      <p:bldP spid="63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5" y="381000"/>
            <a:ext cx="804256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25908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0000"/>
                </a:solidFill>
                <a:latin typeface="+mj-lt"/>
              </a:rPr>
              <a:t>Chú ý: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Số 0 không phải là số nguyên âm, cũng không phải là số nguyên dương.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Các số nguyên dương 1, 2, 3,… đều mang dấu “+” nên còn được viết là +1, +2, +3,…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799" y="4953000"/>
            <a:ext cx="7772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23727"/>
              </p:ext>
            </p:extLst>
          </p:nvPr>
        </p:nvGraphicFramePr>
        <p:xfrm>
          <a:off x="3048000" y="5816924"/>
          <a:ext cx="2434934" cy="100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4" imgW="952200" imgH="393480" progId="Equation.DSMT4">
                  <p:embed/>
                </p:oleObj>
              </mc:Choice>
              <mc:Fallback>
                <p:oleObj name="Equation" r:id="rId4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0" y="5816924"/>
                        <a:ext cx="2434934" cy="1006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3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47800" y="685800"/>
            <a:ext cx="6172200" cy="1384995"/>
            <a:chOff x="1447800" y="685800"/>
            <a:chExt cx="6172200" cy="1384995"/>
          </a:xfrm>
        </p:grpSpPr>
        <p:sp>
          <p:nvSpPr>
            <p:cNvPr id="4" name="TextBox 3"/>
            <p:cNvSpPr txBox="1"/>
            <p:nvPr/>
          </p:nvSpPr>
          <p:spPr>
            <a:xfrm>
              <a:off x="1447800" y="685800"/>
              <a:ext cx="6172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1: (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sgk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/64)</a:t>
              </a:r>
            </a:p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203510"/>
                </p:ext>
              </p:extLst>
            </p:nvPr>
          </p:nvGraphicFramePr>
          <p:xfrm>
            <a:off x="3435929" y="1219200"/>
            <a:ext cx="1097972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5" name="Equation" r:id="rId3" imgW="253800" imgH="177480" progId="Equation.DSMT4">
                    <p:embed/>
                  </p:oleObj>
                </mc:Choice>
                <mc:Fallback>
                  <p:oleObj name="Equation" r:id="rId3" imgW="2538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35929" y="1219200"/>
                          <a:ext cx="1097972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163577" y="1942392"/>
            <a:ext cx="2265423" cy="529688"/>
            <a:chOff x="1163577" y="1942392"/>
            <a:chExt cx="2265423" cy="529688"/>
          </a:xfrm>
        </p:grpSpPr>
        <p:sp>
          <p:nvSpPr>
            <p:cNvPr id="7" name="TextBox 6"/>
            <p:cNvSpPr txBox="1"/>
            <p:nvPr/>
          </p:nvSpPr>
          <p:spPr>
            <a:xfrm>
              <a:off x="1163577" y="1948860"/>
              <a:ext cx="1122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 -16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62200" y="2016865"/>
              <a:ext cx="3810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1942392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96245" y="1905000"/>
            <a:ext cx="2265423" cy="529688"/>
            <a:chOff x="4596245" y="1905000"/>
            <a:chExt cx="2265423" cy="529688"/>
          </a:xfrm>
        </p:grpSpPr>
        <p:sp>
          <p:nvSpPr>
            <p:cNvPr id="10" name="TextBox 9"/>
            <p:cNvSpPr txBox="1"/>
            <p:nvPr/>
          </p:nvSpPr>
          <p:spPr>
            <a:xfrm>
              <a:off x="4596245" y="1911468"/>
              <a:ext cx="1143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) -20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a:fld id="{FAD297A3-EC40-4675-91D6-9564AA5ACC39}" type="mathplaceholder">
                          <a:rPr lang="en-US" i="1" smtClean="0">
                            <a:latin typeface="Cambria Math"/>
                          </a:rPr>
                          <a:t>Type equation here.</a:t>
                        </a:fl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90909" t="-51563" r="-78788" b="-9062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6328268" y="19050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41426"/>
              </p:ext>
            </p:extLst>
          </p:nvPr>
        </p:nvGraphicFramePr>
        <p:xfrm>
          <a:off x="5850491" y="1991986"/>
          <a:ext cx="381000" cy="300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7" imgW="126720" imgH="152280" progId="Equation.DSMT4">
                  <p:embed/>
                </p:oleObj>
              </mc:Choice>
              <mc:Fallback>
                <p:oleObj name="Equation" r:id="rId7" imgW="12672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50491" y="1991986"/>
                        <a:ext cx="381000" cy="3004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0328" y="27432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- 69)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006150" y="3886200"/>
            <a:ext cx="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2950" y="3750869"/>
            <a:ext cx="5235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10 000 m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596035"/>
            <a:ext cx="2763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0565" y="5257800"/>
            <a:ext cx="5233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ngầm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15509" y="3880861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+10 000 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92600" y="457688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 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92600" y="5513878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- 100 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  <p:bldP spid="19" grpId="0"/>
      <p:bldP spid="20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066800" y="4267200"/>
            <a:ext cx="7543800" cy="701675"/>
            <a:chOff x="672" y="2112"/>
            <a:chExt cx="4752" cy="442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864" y="2515"/>
              <a:chExt cx="4752" cy="96"/>
            </a:xfrm>
          </p:grpSpPr>
          <p:grpSp>
            <p:nvGrpSpPr>
              <p:cNvPr id="21510" name="Group 6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11" name="Line 7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2" name="Line 8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3" name="Line 9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4" name="Line 10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5" name="Line 11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6" name="Line 12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7" name="Line 13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8" name="Line 14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9" name="Line 15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0" name="Line 16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1" name="Group 17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22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3" name="Line 1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4" name="Line 2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5" name="Line 2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6" name="Line 2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7" name="Line 2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8" name="Line 2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9" name="Group 25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1" name="Line 2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2" name="Line 2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3" name="Line 2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4" name="Line 3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5" name="Line 3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6" name="Line 3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37" name="Group 33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8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9" name="Line 3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0" name="Line 3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1" name="Line 3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2" name="Line 3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3" name="Line 3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4" name="Line 4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45" name="Group 41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4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7" name="Line 4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8" name="Line 4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9" name="Line 4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0" name="Line 4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1" name="Line 4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2" name="Line 4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53" name="Group 49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54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5" name="Line 5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6" name="Line 5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7" name="Line 5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8" name="Line 5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9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0" name="Line 5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61" name="Group 57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62" name="Line 58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3" name="Line 59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4" name="Line 60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5" name="Line 61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6" name="Line 62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7" name="Line 63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8" name="Line 64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9" name="Line 65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0" name="Line 66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1" name="Line 67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72" name="Text Box 68"/>
            <p:cNvSpPr txBox="1">
              <a:spLocks noChangeArrowheads="1"/>
            </p:cNvSpPr>
            <p:nvPr/>
          </p:nvSpPr>
          <p:spPr bwMode="auto">
            <a:xfrm>
              <a:off x="278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</a:t>
              </a:r>
            </a:p>
          </p:txBody>
        </p:sp>
        <p:grpSp>
          <p:nvGrpSpPr>
            <p:cNvPr id="21573" name="Group 69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960" y="1488"/>
              <a:chExt cx="4752" cy="96"/>
            </a:xfrm>
          </p:grpSpPr>
          <p:grpSp>
            <p:nvGrpSpPr>
              <p:cNvPr id="21574" name="Group 70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575" name="Line 71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6" name="Line 72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7" name="Line 73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8" name="Line 74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9" name="Line 75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0" name="Line 76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1" name="Line 77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2" name="Line 78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3" name="Line 79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4" name="Line 80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85" name="Group 81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86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7" name="Line 8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8" name="Line 8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9" name="Line 8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0" name="Line 8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1" name="Line 8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2" name="Line 8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93" name="Group 89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94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5" name="Line 9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6" name="Line 9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7" name="Line 9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8" name="Line 9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9" name="Line 9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0" name="Line 9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1" name="Group 97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02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3" name="Line 9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4" name="Line 10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5" name="Line 10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6" name="Line 10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7" name="Line 10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8" name="Line 10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9" name="Group 105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0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1" name="Line 10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2" name="Line 10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3" name="Line 10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4" name="Line 11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5" name="Line 11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6" name="Line 11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17" name="Group 113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8" name="Line 11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9" name="Line 11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0" name="Line 11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1" name="Line 11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2" name="Line 11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3" name="Line 11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4" name="Line 12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25" name="Group 121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626" name="Line 122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7" name="Line 123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8" name="Line 124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9" name="Line 125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0" name="Line 126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1" name="Line 127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2" name="Line 128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3" name="Line 129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4" name="Line 130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5" name="Line 131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636" name="Text Box 132"/>
            <p:cNvSpPr txBox="1">
              <a:spLocks noChangeArrowheads="1"/>
            </p:cNvSpPr>
            <p:nvPr/>
          </p:nvSpPr>
          <p:spPr bwMode="auto">
            <a:xfrm>
              <a:off x="2688" y="2208"/>
              <a:ext cx="52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    </a:t>
              </a:r>
            </a:p>
          </p:txBody>
        </p:sp>
        <p:sp>
          <p:nvSpPr>
            <p:cNvPr id="21638" name="Text Box 134"/>
            <p:cNvSpPr txBox="1">
              <a:spLocks noChangeArrowheads="1"/>
            </p:cNvSpPr>
            <p:nvPr/>
          </p:nvSpPr>
          <p:spPr bwMode="auto">
            <a:xfrm>
              <a:off x="3504" y="219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21639" name="Text Box 135"/>
            <p:cNvSpPr txBox="1">
              <a:spLocks noChangeArrowheads="1"/>
            </p:cNvSpPr>
            <p:nvPr/>
          </p:nvSpPr>
          <p:spPr bwMode="auto">
            <a:xfrm>
              <a:off x="3792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 dirty="0">
                  <a:solidFill>
                    <a:schemeClr val="bg1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21640" name="Text Box 136"/>
            <p:cNvSpPr txBox="1">
              <a:spLocks noChangeArrowheads="1"/>
            </p:cNvSpPr>
            <p:nvPr/>
          </p:nvSpPr>
          <p:spPr bwMode="auto">
            <a:xfrm>
              <a:off x="412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21641" name="Text Box 137"/>
            <p:cNvSpPr txBox="1">
              <a:spLocks noChangeArrowheads="1"/>
            </p:cNvSpPr>
            <p:nvPr/>
          </p:nvSpPr>
          <p:spPr bwMode="auto">
            <a:xfrm>
              <a:off x="4464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21642" name="Text Box 138"/>
            <p:cNvSpPr txBox="1">
              <a:spLocks noChangeArrowheads="1"/>
            </p:cNvSpPr>
            <p:nvPr/>
          </p:nvSpPr>
          <p:spPr bwMode="auto">
            <a:xfrm>
              <a:off x="484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21643" name="Text Box 139"/>
            <p:cNvSpPr txBox="1">
              <a:spLocks noChangeArrowheads="1"/>
            </p:cNvSpPr>
            <p:nvPr/>
          </p:nvSpPr>
          <p:spPr bwMode="auto">
            <a:xfrm>
              <a:off x="2400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-1</a:t>
              </a:r>
            </a:p>
          </p:txBody>
        </p:sp>
        <p:sp>
          <p:nvSpPr>
            <p:cNvPr id="21644" name="Text Box 140"/>
            <p:cNvSpPr txBox="1">
              <a:spLocks noChangeArrowheads="1"/>
            </p:cNvSpPr>
            <p:nvPr/>
          </p:nvSpPr>
          <p:spPr bwMode="auto">
            <a:xfrm>
              <a:off x="206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-2</a:t>
              </a:r>
            </a:p>
          </p:txBody>
        </p:sp>
        <p:sp>
          <p:nvSpPr>
            <p:cNvPr id="21645" name="Text Box 141"/>
            <p:cNvSpPr txBox="1">
              <a:spLocks noChangeArrowheads="1"/>
            </p:cNvSpPr>
            <p:nvPr/>
          </p:nvSpPr>
          <p:spPr bwMode="auto">
            <a:xfrm>
              <a:off x="1728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-3</a:t>
              </a:r>
            </a:p>
          </p:txBody>
        </p:sp>
        <p:sp>
          <p:nvSpPr>
            <p:cNvPr id="21646" name="Text Box 142"/>
            <p:cNvSpPr txBox="1">
              <a:spLocks noChangeArrowheads="1"/>
            </p:cNvSpPr>
            <p:nvPr/>
          </p:nvSpPr>
          <p:spPr bwMode="auto">
            <a:xfrm>
              <a:off x="1344" y="2208"/>
              <a:ext cx="384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-4</a:t>
              </a:r>
            </a:p>
          </p:txBody>
        </p:sp>
        <p:sp>
          <p:nvSpPr>
            <p:cNvPr id="21647" name="Text Box 143"/>
            <p:cNvSpPr txBox="1">
              <a:spLocks noChangeArrowheads="1"/>
            </p:cNvSpPr>
            <p:nvPr/>
          </p:nvSpPr>
          <p:spPr bwMode="auto">
            <a:xfrm>
              <a:off x="1056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-5</a:t>
              </a:r>
            </a:p>
          </p:txBody>
        </p:sp>
        <p:sp>
          <p:nvSpPr>
            <p:cNvPr id="21648" name="Text Box 144"/>
            <p:cNvSpPr txBox="1">
              <a:spLocks noChangeArrowheads="1"/>
            </p:cNvSpPr>
            <p:nvPr/>
          </p:nvSpPr>
          <p:spPr bwMode="auto">
            <a:xfrm>
              <a:off x="720" y="219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-6</a:t>
              </a:r>
            </a:p>
          </p:txBody>
        </p:sp>
      </p:grpSp>
      <p:sp>
        <p:nvSpPr>
          <p:cNvPr id="21651" name="AutoShape 147"/>
          <p:cNvSpPr>
            <a:spLocks noChangeArrowheads="1"/>
          </p:cNvSpPr>
          <p:nvPr/>
        </p:nvSpPr>
        <p:spPr bwMode="auto">
          <a:xfrm>
            <a:off x="4724400" y="5257800"/>
            <a:ext cx="4038600" cy="685800"/>
          </a:xfrm>
          <a:prstGeom prst="wedgeRoundRectCallout">
            <a:avLst>
              <a:gd name="adj1" fmla="val -15528"/>
              <a:gd name="adj2" fmla="val -4976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dương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4" name="AutoShape 150"/>
          <p:cNvSpPr>
            <a:spLocks noChangeArrowheads="1"/>
          </p:cNvSpPr>
          <p:nvPr/>
        </p:nvSpPr>
        <p:spPr bwMode="auto">
          <a:xfrm>
            <a:off x="63500" y="1110342"/>
            <a:ext cx="4203700" cy="1632858"/>
          </a:xfrm>
          <a:prstGeom prst="wedgeRoundRectCallout">
            <a:avLst>
              <a:gd name="adj1" fmla="val 56473"/>
              <a:gd name="adj2" fmla="val 142449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0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dương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cũng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là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âm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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Điểm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gốc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của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trục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sym typeface="Wingdings" pitchFamily="2" charset="2"/>
              </a:rPr>
              <a:t>số</a:t>
            </a:r>
            <a:r>
              <a:rPr lang="en-US" sz="2400" dirty="0" smtClean="0">
                <a:solidFill>
                  <a:schemeClr val="accent1"/>
                </a:solidFill>
                <a:sym typeface="Wingdings" pitchFamily="2" charset="2"/>
              </a:rPr>
              <a:t>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656" name="AutoShape 152"/>
          <p:cNvSpPr>
            <a:spLocks noChangeArrowheads="1"/>
          </p:cNvSpPr>
          <p:nvPr/>
        </p:nvSpPr>
        <p:spPr bwMode="auto">
          <a:xfrm>
            <a:off x="762000" y="5257800"/>
            <a:ext cx="3276600" cy="685800"/>
          </a:xfrm>
          <a:prstGeom prst="wedgeRoundRectCallout">
            <a:avLst>
              <a:gd name="adj1" fmla="val 49417"/>
              <a:gd name="adj2" fmla="val -40278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âm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8" name="Oval 154"/>
          <p:cNvSpPr>
            <a:spLocks noChangeArrowheads="1"/>
          </p:cNvSpPr>
          <p:nvPr/>
        </p:nvSpPr>
        <p:spPr bwMode="auto">
          <a:xfrm>
            <a:off x="1219200" y="3886200"/>
            <a:ext cx="457200" cy="6858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659" name="AutoShape 155"/>
          <p:cNvSpPr>
            <a:spLocks noChangeArrowheads="1"/>
          </p:cNvSpPr>
          <p:nvPr/>
        </p:nvSpPr>
        <p:spPr bwMode="auto">
          <a:xfrm>
            <a:off x="4953000" y="432044"/>
            <a:ext cx="4191000" cy="1297215"/>
          </a:xfrm>
          <a:prstGeom prst="wedgeRoundRectCallout">
            <a:avLst>
              <a:gd name="adj1" fmla="val 34890"/>
              <a:gd name="adj2" fmla="val 243268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 smtClean="0">
                <a:solidFill>
                  <a:schemeClr val="accent1"/>
                </a:solidFill>
              </a:rPr>
              <a:t>Chiều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dương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hướng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từ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trái</a:t>
            </a:r>
            <a:r>
              <a:rPr lang="en-US" sz="2400" dirty="0" smtClean="0">
                <a:solidFill>
                  <a:schemeClr val="accent1"/>
                </a:solidFill>
              </a:rPr>
              <a:t> sang </a:t>
            </a:r>
            <a:r>
              <a:rPr lang="en-US" sz="2400" dirty="0" err="1" smtClean="0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(</a:t>
            </a:r>
            <a:r>
              <a:rPr lang="en-US" sz="2400" dirty="0" err="1" smtClean="0">
                <a:solidFill>
                  <a:schemeClr val="accent1"/>
                </a:solidFill>
              </a:rPr>
              <a:t>được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đánh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dấu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bằng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mũi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tên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660" name="Text Box 156"/>
          <p:cNvSpPr txBox="1">
            <a:spLocks noChangeArrowheads="1"/>
          </p:cNvSpPr>
          <p:nvPr/>
        </p:nvSpPr>
        <p:spPr bwMode="auto">
          <a:xfrm>
            <a:off x="4419600" y="44196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latin typeface=".VnTime" pitchFamily="34" charset="0"/>
              </a:rPr>
              <a:t>0</a:t>
            </a:r>
          </a:p>
        </p:txBody>
      </p:sp>
      <p:sp>
        <p:nvSpPr>
          <p:cNvPr id="21661" name="Rectangle 15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41" y="-1"/>
            <a:ext cx="73152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666" name="Group 162"/>
          <p:cNvGrpSpPr>
            <a:grpSpLocks/>
          </p:cNvGrpSpPr>
          <p:nvPr/>
        </p:nvGrpSpPr>
        <p:grpSpPr bwMode="auto">
          <a:xfrm>
            <a:off x="5167313" y="4953000"/>
            <a:ext cx="3367087" cy="304800"/>
            <a:chOff x="768" y="1584"/>
            <a:chExt cx="2976" cy="576"/>
          </a:xfrm>
          <a:noFill/>
        </p:grpSpPr>
        <p:grpSp>
          <p:nvGrpSpPr>
            <p:cNvPr id="21667" name="Group 163"/>
            <p:cNvGrpSpPr>
              <a:grpSpLocks/>
            </p:cNvGrpSpPr>
            <p:nvPr/>
          </p:nvGrpSpPr>
          <p:grpSpPr bwMode="auto">
            <a:xfrm>
              <a:off x="768" y="1584"/>
              <a:ext cx="2976" cy="576"/>
              <a:chOff x="768" y="1584"/>
              <a:chExt cx="2976" cy="576"/>
            </a:xfrm>
            <a:grpFill/>
          </p:grpSpPr>
          <p:sp>
            <p:nvSpPr>
              <p:cNvPr id="21668" name="AutoShape 164"/>
              <p:cNvSpPr>
                <a:spLocks/>
              </p:cNvSpPr>
              <p:nvPr/>
            </p:nvSpPr>
            <p:spPr bwMode="auto">
              <a:xfrm rot="16200000">
                <a:off x="1824" y="672"/>
                <a:ext cx="336" cy="2448"/>
              </a:xfrm>
              <a:prstGeom prst="leftBrace">
                <a:avLst>
                  <a:gd name="adj1" fmla="val 60714"/>
                  <a:gd name="adj2" fmla="val 50000"/>
                </a:avLst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21669" name="Rectangle 165"/>
              <p:cNvSpPr>
                <a:spLocks noChangeArrowheads="1"/>
              </p:cNvSpPr>
              <p:nvPr/>
            </p:nvSpPr>
            <p:spPr bwMode="auto">
              <a:xfrm>
                <a:off x="3024" y="1584"/>
                <a:ext cx="720" cy="57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70" name="Line 166"/>
            <p:cNvSpPr>
              <a:spLocks noChangeShapeType="1"/>
            </p:cNvSpPr>
            <p:nvPr/>
          </p:nvSpPr>
          <p:spPr bwMode="auto">
            <a:xfrm>
              <a:off x="2976" y="1893"/>
              <a:ext cx="480" cy="0"/>
            </a:xfrm>
            <a:prstGeom prst="line">
              <a:avLst/>
            </a:prstGeom>
            <a:grp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671" name="Group 167"/>
          <p:cNvGrpSpPr>
            <a:grpSpLocks/>
          </p:cNvGrpSpPr>
          <p:nvPr/>
        </p:nvGrpSpPr>
        <p:grpSpPr bwMode="auto">
          <a:xfrm>
            <a:off x="914400" y="4953000"/>
            <a:ext cx="3276600" cy="381000"/>
            <a:chOff x="1056" y="3408"/>
            <a:chExt cx="2256" cy="240"/>
          </a:xfrm>
        </p:grpSpPr>
        <p:grpSp>
          <p:nvGrpSpPr>
            <p:cNvPr id="21672" name="Group 168"/>
            <p:cNvGrpSpPr>
              <a:grpSpLocks/>
            </p:cNvGrpSpPr>
            <p:nvPr/>
          </p:nvGrpSpPr>
          <p:grpSpPr bwMode="auto">
            <a:xfrm>
              <a:off x="1104" y="3408"/>
              <a:ext cx="2208" cy="240"/>
              <a:chOff x="432" y="3168"/>
              <a:chExt cx="2208" cy="240"/>
            </a:xfrm>
          </p:grpSpPr>
          <p:sp>
            <p:nvSpPr>
              <p:cNvPr id="21673" name="AutoShape 169"/>
              <p:cNvSpPr>
                <a:spLocks/>
              </p:cNvSpPr>
              <p:nvPr/>
            </p:nvSpPr>
            <p:spPr bwMode="auto">
              <a:xfrm rot="16200000">
                <a:off x="1464" y="2232"/>
                <a:ext cx="240" cy="2112"/>
              </a:xfrm>
              <a:prstGeom prst="leftBrace">
                <a:avLst>
                  <a:gd name="adj1" fmla="val 7333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21674" name="Text Box 170"/>
              <p:cNvSpPr txBox="1">
                <a:spLocks noChangeArrowheads="1"/>
              </p:cNvSpPr>
              <p:nvPr/>
            </p:nvSpPr>
            <p:spPr bwMode="auto">
              <a:xfrm>
                <a:off x="432" y="3168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</p:grpSp>
        <p:sp>
          <p:nvSpPr>
            <p:cNvPr id="21675" name="Line 171"/>
            <p:cNvSpPr>
              <a:spLocks noChangeShapeType="1"/>
            </p:cNvSpPr>
            <p:nvPr/>
          </p:nvSpPr>
          <p:spPr bwMode="auto">
            <a:xfrm flipH="1">
              <a:off x="1056" y="3534"/>
              <a:ext cx="48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76" name="Text Box 172"/>
          <p:cNvSpPr txBox="1">
            <a:spLocks noChangeArrowheads="1"/>
          </p:cNvSpPr>
          <p:nvPr/>
        </p:nvSpPr>
        <p:spPr bwMode="auto">
          <a:xfrm>
            <a:off x="8127091" y="4396467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7" name="Text Box 173"/>
          <p:cNvSpPr txBox="1">
            <a:spLocks noChangeArrowheads="1"/>
          </p:cNvSpPr>
          <p:nvPr/>
        </p:nvSpPr>
        <p:spPr bwMode="auto">
          <a:xfrm>
            <a:off x="457200" y="43434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8" name="Rectangle 17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85800" y="5791200"/>
            <a:ext cx="8458200" cy="609600"/>
            <a:chOff x="685800" y="5791200"/>
            <a:chExt cx="8458200" cy="609600"/>
          </a:xfrm>
        </p:grpSpPr>
        <p:grpSp>
          <p:nvGrpSpPr>
            <p:cNvPr id="21686" name="Group 182"/>
            <p:cNvGrpSpPr>
              <a:grpSpLocks/>
            </p:cNvGrpSpPr>
            <p:nvPr/>
          </p:nvGrpSpPr>
          <p:grpSpPr bwMode="auto">
            <a:xfrm>
              <a:off x="685800" y="5791200"/>
              <a:ext cx="8458200" cy="609600"/>
              <a:chOff x="528" y="3696"/>
              <a:chExt cx="5232" cy="384"/>
            </a:xfrm>
            <a:noFill/>
          </p:grpSpPr>
          <p:grpSp>
            <p:nvGrpSpPr>
              <p:cNvPr id="21679" name="Group 175"/>
              <p:cNvGrpSpPr>
                <a:grpSpLocks/>
              </p:cNvGrpSpPr>
              <p:nvPr/>
            </p:nvGrpSpPr>
            <p:grpSpPr bwMode="auto">
              <a:xfrm>
                <a:off x="768" y="3744"/>
                <a:ext cx="4992" cy="336"/>
                <a:chOff x="768" y="1584"/>
                <a:chExt cx="2976" cy="576"/>
              </a:xfrm>
              <a:grpFill/>
            </p:grpSpPr>
            <p:grpSp>
              <p:nvGrpSpPr>
                <p:cNvPr id="21680" name="Group 176"/>
                <p:cNvGrpSpPr>
                  <a:grpSpLocks/>
                </p:cNvGrpSpPr>
                <p:nvPr/>
              </p:nvGrpSpPr>
              <p:grpSpPr bwMode="auto">
                <a:xfrm>
                  <a:off x="768" y="1584"/>
                  <a:ext cx="2976" cy="576"/>
                  <a:chOff x="768" y="1584"/>
                  <a:chExt cx="2976" cy="576"/>
                </a:xfrm>
                <a:grpFill/>
              </p:grpSpPr>
              <p:sp>
                <p:nvSpPr>
                  <p:cNvPr id="21681" name="AutoShape 177"/>
                  <p:cNvSpPr>
                    <a:spLocks/>
                  </p:cNvSpPr>
                  <p:nvPr/>
                </p:nvSpPr>
                <p:spPr bwMode="auto">
                  <a:xfrm rot="16200000">
                    <a:off x="1824" y="672"/>
                    <a:ext cx="336" cy="2448"/>
                  </a:xfrm>
                  <a:prstGeom prst="leftBrace">
                    <a:avLst>
                      <a:gd name="adj1" fmla="val 60714"/>
                      <a:gd name="adj2" fmla="val 50000"/>
                    </a:avLst>
                  </a:prstGeom>
                  <a:grp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/>
                    <a:endParaRPr lang="en-US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1682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1584"/>
                    <a:ext cx="720" cy="576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83" name="Line 179"/>
                <p:cNvSpPr>
                  <a:spLocks noChangeShapeType="1"/>
                </p:cNvSpPr>
                <p:nvPr/>
              </p:nvSpPr>
              <p:spPr bwMode="auto">
                <a:xfrm>
                  <a:off x="2976" y="1893"/>
                  <a:ext cx="480" cy="0"/>
                </a:xfrm>
                <a:prstGeom prst="line">
                  <a:avLst/>
                </a:prstGeom>
                <a:grp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85" name="Rectangle 181"/>
              <p:cNvSpPr>
                <a:spLocks noChangeArrowheads="1"/>
              </p:cNvSpPr>
              <p:nvPr/>
            </p:nvSpPr>
            <p:spPr bwMode="auto">
              <a:xfrm>
                <a:off x="528" y="3696"/>
                <a:ext cx="528" cy="33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84" name="Line 180"/>
            <p:cNvSpPr>
              <a:spLocks noChangeShapeType="1"/>
            </p:cNvSpPr>
            <p:nvPr/>
          </p:nvSpPr>
          <p:spPr bwMode="auto">
            <a:xfrm flipH="1">
              <a:off x="996193" y="6157913"/>
              <a:ext cx="77598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88" name="AutoShape 184"/>
          <p:cNvSpPr>
            <a:spLocks noChangeArrowheads="1"/>
          </p:cNvSpPr>
          <p:nvPr/>
        </p:nvSpPr>
        <p:spPr bwMode="auto">
          <a:xfrm>
            <a:off x="2438400" y="6172200"/>
            <a:ext cx="5029200" cy="685800"/>
          </a:xfrm>
          <a:prstGeom prst="wedgeRoundRectCallout">
            <a:avLst>
              <a:gd name="adj1" fmla="val -17046"/>
              <a:gd name="adj2" fmla="val -15138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hợp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nguyên</a:t>
            </a:r>
            <a:r>
              <a:rPr lang="en-US" sz="3200" b="1" dirty="0">
                <a:solidFill>
                  <a:srgbClr val="FF0000"/>
                </a:solidFill>
              </a:rPr>
              <a:t> Z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73600" y="4343400"/>
            <a:ext cx="5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53000" y="43682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343400" y="1905000"/>
            <a:ext cx="3200400" cy="2246769"/>
            <a:chOff x="4343400" y="1905000"/>
            <a:chExt cx="3200400" cy="2246769"/>
          </a:xfrm>
        </p:grpSpPr>
        <p:sp>
          <p:nvSpPr>
            <p:cNvPr id="9" name="Rounded Rectangular Callout 8"/>
            <p:cNvSpPr/>
            <p:nvPr/>
          </p:nvSpPr>
          <p:spPr>
            <a:xfrm>
              <a:off x="4343400" y="1905000"/>
              <a:ext cx="3200400" cy="1905000"/>
            </a:xfrm>
            <a:prstGeom prst="wedgeRoundRectCallout">
              <a:avLst>
                <a:gd name="adj1" fmla="val -33946"/>
                <a:gd name="adj2" fmla="val 78136"/>
                <a:gd name="adj3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92990" y="1905000"/>
              <a:ext cx="3074610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+/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nối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0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  <a:p>
              <a:endParaRPr lang="en-US" sz="28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225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51" grpId="0"/>
      <p:bldP spid="21654" grpId="0" animBg="1"/>
      <p:bldP spid="21659" grpId="0" animBg="1"/>
      <p:bldP spid="21660" grpId="0"/>
      <p:bldP spid="21660" grpId="1"/>
      <p:bldP spid="21676" grpId="0"/>
      <p:bldP spid="2167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6875463" y="32472"/>
            <a:ext cx="2268537" cy="6858000"/>
            <a:chOff x="4281" y="81"/>
            <a:chExt cx="1429" cy="4320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81" y="81"/>
              <a:ext cx="1429" cy="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759" y="2650"/>
              <a:ext cx="15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829" y="2650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756" y="62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759" y="3872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829" y="3872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759" y="3483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829" y="3483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759" y="3066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4829" y="3066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4775" y="1010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768" y="1434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781" y="185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797" y="2254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reeform 24"/>
            <p:cNvSpPr>
              <a:spLocks noEditPoints="1"/>
            </p:cNvSpPr>
            <p:nvPr/>
          </p:nvSpPr>
          <p:spPr bwMode="auto">
            <a:xfrm>
              <a:off x="4961" y="380"/>
              <a:ext cx="57" cy="3854"/>
            </a:xfrm>
            <a:custGeom>
              <a:avLst/>
              <a:gdLst>
                <a:gd name="T0" fmla="*/ 19 w 57"/>
                <a:gd name="T1" fmla="*/ 3854 h 3854"/>
                <a:gd name="T2" fmla="*/ 19 w 57"/>
                <a:gd name="T3" fmla="*/ 52 h 3854"/>
                <a:gd name="T4" fmla="*/ 38 w 57"/>
                <a:gd name="T5" fmla="*/ 52 h 3854"/>
                <a:gd name="T6" fmla="*/ 38 w 57"/>
                <a:gd name="T7" fmla="*/ 3854 h 3854"/>
                <a:gd name="T8" fmla="*/ 19 w 57"/>
                <a:gd name="T9" fmla="*/ 3854 h 3854"/>
                <a:gd name="T10" fmla="*/ 0 w 57"/>
                <a:gd name="T11" fmla="*/ 62 h 3854"/>
                <a:gd name="T12" fmla="*/ 28 w 57"/>
                <a:gd name="T13" fmla="*/ 0 h 3854"/>
                <a:gd name="T14" fmla="*/ 57 w 57"/>
                <a:gd name="T15" fmla="*/ 62 h 3854"/>
                <a:gd name="T16" fmla="*/ 0 w 57"/>
                <a:gd name="T17" fmla="*/ 62 h 3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3854">
                  <a:moveTo>
                    <a:pt x="19" y="3854"/>
                  </a:moveTo>
                  <a:lnTo>
                    <a:pt x="19" y="52"/>
                  </a:lnTo>
                  <a:lnTo>
                    <a:pt x="38" y="52"/>
                  </a:lnTo>
                  <a:lnTo>
                    <a:pt x="38" y="3854"/>
                  </a:lnTo>
                  <a:lnTo>
                    <a:pt x="19" y="3854"/>
                  </a:lnTo>
                  <a:close/>
                  <a:moveTo>
                    <a:pt x="0" y="62"/>
                  </a:moveTo>
                  <a:lnTo>
                    <a:pt x="28" y="0"/>
                  </a:lnTo>
                  <a:lnTo>
                    <a:pt x="57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951" y="1571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951" y="3613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951" y="1994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4951" y="239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951" y="280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4951" y="3210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4951" y="77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4951" y="118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951" y="4023"/>
              <a:ext cx="76" cy="20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57200" y="507135"/>
            <a:ext cx="3440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601" y="1410244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0" y="3439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9795"/>
            <a:ext cx="9144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5486400" cy="363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43190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945" y="443805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-5;-4; -2; 3;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110345"/>
            <a:ext cx="289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2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260813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-66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982" y="3276600"/>
            <a:ext cx="8894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-7; -6;-4; 0; 2;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(y/c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303693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8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686</Words>
  <Application>Microsoft Office PowerPoint</Application>
  <PresentationFormat>On-screen Show (4:3)</PresentationFormat>
  <Paragraphs>112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.VnTime</vt:lpstr>
      <vt:lpstr>Arial</vt:lpstr>
      <vt:lpstr>Calibri</vt:lpstr>
      <vt:lpstr>Cambria Math</vt:lpstr>
      <vt:lpstr>Symbol</vt:lpstr>
      <vt:lpstr>Times New Roman</vt:lpstr>
      <vt:lpstr>VNI-Helve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creator/>
  <cp:keywords>thuvienhoclieu.com</cp:keywords>
  <dc:description>thuvienhoclieu.com</dc:description>
  <cp:lastModifiedBy/>
  <cp:revision>1</cp:revision>
  <dcterms:created xsi:type="dcterms:W3CDTF">2021-09-02T13:49:05Z</dcterms:created>
  <dcterms:modified xsi:type="dcterms:W3CDTF">2021-11-12T13:13:06Z</dcterms:modified>
</cp:coreProperties>
</file>