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71" r:id="rId8"/>
    <p:sldId id="263" r:id="rId9"/>
    <p:sldId id="278" r:id="rId10"/>
    <p:sldId id="276" r:id="rId11"/>
    <p:sldId id="264" r:id="rId12"/>
    <p:sldId id="277" r:id="rId13"/>
    <p:sldId id="265" r:id="rId14"/>
    <p:sldId id="267" r:id="rId15"/>
    <p:sldId id="268" r:id="rId16"/>
    <p:sldId id="272" r:id="rId17"/>
    <p:sldId id="280" r:id="rId18"/>
    <p:sldId id="269" r:id="rId19"/>
    <p:sldId id="270" r:id="rId20"/>
    <p:sldId id="273" r:id="rId21"/>
    <p:sldId id="274" r:id="rId22"/>
    <p:sldId id="279" r:id="rId23"/>
    <p:sldId id="281" r:id="rId24"/>
    <p:sldId id="282" r:id="rId25"/>
    <p:sldId id="283" r:id="rId26"/>
    <p:sldId id="284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26.xm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51</a:t>
            </a:r>
          </a:p>
        </p:txBody>
      </p:sp>
    </p:spTree>
    <p:extLst>
      <p:ext uri="{BB962C8B-B14F-4D97-AF65-F5344CB8AC3E}">
        <p14:creationId xmlns:p14="http://schemas.microsoft.com/office/powerpoint/2010/main" val="17952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KIỂM TRA BÀI CŨ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08349" y="1294328"/>
            <a:ext cx="7547020" cy="7534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Nêu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tắc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hai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âm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380348" y="204774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51)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07346" y="2632696"/>
            <a:ext cx="12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– 85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955369" y="2632696"/>
            <a:ext cx="145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– 154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nào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404" y="89365"/>
            <a:ext cx="8432017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22" name="Round Same Side Corner Rectangle 22"/>
          <p:cNvSpPr/>
          <p:nvPr/>
        </p:nvSpPr>
        <p:spPr>
          <a:xfrm rot="5400000">
            <a:off x="1027704" y="1569429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50027" y="1485004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5625" y="1515176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7324" y="149802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2783" y="1528262"/>
            <a:ext cx="7986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mùa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đông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Sapa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-1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C. </a:t>
            </a:r>
            <a:r>
              <a:rPr lang="en-US" sz="2800" dirty="0" err="1" smtClean="0">
                <a:solidFill>
                  <a:srgbClr val="0070C0"/>
                </a:solidFill>
              </a:rPr>
              <a:t>Tuy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chợ</a:t>
            </a:r>
            <a:r>
              <a:rPr lang="en-US" sz="2800" dirty="0" smtClean="0">
                <a:solidFill>
                  <a:srgbClr val="0070C0"/>
                </a:solidFill>
              </a:rPr>
              <a:t> Sa Pa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2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 so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Trời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Viết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phép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SaPa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45" name="TextBox 211"/>
          <p:cNvSpPr txBox="1">
            <a:spLocks noChangeArrowheads="1"/>
          </p:cNvSpPr>
          <p:nvPr/>
        </p:nvSpPr>
        <p:spPr bwMode="auto">
          <a:xfrm>
            <a:off x="9240658" y="3566413"/>
            <a:ext cx="85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+2</a:t>
            </a:r>
            <a:endParaRPr lang="en-US" altLang="en-US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46" name="Cloud Callout 245"/>
          <p:cNvSpPr/>
          <p:nvPr/>
        </p:nvSpPr>
        <p:spPr>
          <a:xfrm>
            <a:off x="935909" y="3453860"/>
            <a:ext cx="8367852" cy="1524000"/>
          </a:xfrm>
          <a:prstGeom prst="cloudCallout">
            <a:avLst>
              <a:gd name="adj1" fmla="val -39311"/>
              <a:gd name="adj2" fmla="val 105504"/>
            </a:avLst>
          </a:prstGeom>
          <a:solidFill>
            <a:schemeClr val="bg1">
              <a:lumMod val="95000"/>
            </a:schemeClr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82113" y="192417"/>
            <a:ext cx="1637488" cy="6530355"/>
            <a:chOff x="10082113" y="192417"/>
            <a:chExt cx="1637488" cy="6530355"/>
          </a:xfrm>
        </p:grpSpPr>
        <p:grpSp>
          <p:nvGrpSpPr>
            <p:cNvPr id="28" name="Group 657"/>
            <p:cNvGrpSpPr>
              <a:grpSpLocks/>
            </p:cNvGrpSpPr>
            <p:nvPr/>
          </p:nvGrpSpPr>
          <p:grpSpPr bwMode="auto">
            <a:xfrm>
              <a:off x="10082113" y="192417"/>
              <a:ext cx="1637488" cy="6530355"/>
              <a:chOff x="4272" y="432"/>
              <a:chExt cx="907" cy="3888"/>
            </a:xfrm>
          </p:grpSpPr>
          <p:grpSp>
            <p:nvGrpSpPr>
              <p:cNvPr id="29" name="Group 658"/>
              <p:cNvGrpSpPr>
                <a:grpSpLocks/>
              </p:cNvGrpSpPr>
              <p:nvPr/>
            </p:nvGrpSpPr>
            <p:grpSpPr bwMode="auto">
              <a:xfrm>
                <a:off x="4272" y="432"/>
                <a:ext cx="907" cy="3888"/>
                <a:chOff x="4272" y="432"/>
                <a:chExt cx="907" cy="3888"/>
              </a:xfrm>
            </p:grpSpPr>
            <p:sp>
              <p:nvSpPr>
                <p:cNvPr id="44" name="AutoShape 659"/>
                <p:cNvSpPr>
                  <a:spLocks noChangeArrowheads="1"/>
                </p:cNvSpPr>
                <p:nvPr/>
              </p:nvSpPr>
              <p:spPr bwMode="auto">
                <a:xfrm>
                  <a:off x="4678" y="798"/>
                  <a:ext cx="109" cy="127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660"/>
                <p:cNvGrpSpPr>
                  <a:grpSpLocks/>
                </p:cNvGrpSpPr>
                <p:nvPr/>
              </p:nvGrpSpPr>
              <p:grpSpPr bwMode="auto">
                <a:xfrm>
                  <a:off x="4272" y="432"/>
                  <a:ext cx="907" cy="3888"/>
                  <a:chOff x="4416" y="576"/>
                  <a:chExt cx="720" cy="3360"/>
                </a:xfrm>
              </p:grpSpPr>
              <p:sp>
                <p:nvSpPr>
                  <p:cNvPr id="243" name="AutoShape 66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576"/>
                    <a:ext cx="720" cy="33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3408"/>
                    <a:ext cx="336" cy="3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46" name="Text Box 663"/>
                <p:cNvSpPr txBox="1">
                  <a:spLocks noChangeArrowheads="1"/>
                </p:cNvSpPr>
                <p:nvPr/>
              </p:nvSpPr>
              <p:spPr bwMode="auto">
                <a:xfrm>
                  <a:off x="4405" y="434"/>
                  <a:ext cx="65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baseline="30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o</a:t>
                  </a: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en-US" sz="2800" b="1" baseline="300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664"/>
                <p:cNvGrpSpPr>
                  <a:grpSpLocks/>
                </p:cNvGrpSpPr>
                <p:nvPr/>
              </p:nvGrpSpPr>
              <p:grpSpPr bwMode="auto">
                <a:xfrm>
                  <a:off x="4792" y="790"/>
                  <a:ext cx="302" cy="2875"/>
                  <a:chOff x="4896" y="528"/>
                  <a:chExt cx="288" cy="2732"/>
                </a:xfrm>
              </p:grpSpPr>
              <p:sp>
                <p:nvSpPr>
                  <p:cNvPr id="152" name="Rectangle 6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0" y="1796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153" name="Group 6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36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7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41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8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39" name="Line 6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6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" name="Group 6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96" name="Group 6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9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0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4" name="Line 6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6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1" name="Group 6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2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2" name="Line 6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3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7" name="Line 6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6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" name="Group 6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5" name="Line 6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6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8" name="Group 6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15" name="Line 6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" name="Group 6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0" name="Line 6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Line 6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" name="Group 6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8" name="Line 6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Line 6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9" name="Group 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8" name="Line 7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9" name="Group 7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3" name="Line 7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7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0" name="Group 7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1" name="Line 7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7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0" name="Group 7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1" name="Line 7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2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6" name="Line 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7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3" name="Group 7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4" name="Line 7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Line 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71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56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9" name="Line 7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0" name="Group 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4" name="Line 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Line 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1" name="Group 7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2" name="Line 7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3" name="Line 7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7" name="Group 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2" name="Line 7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3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7" name="Line 7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Line 7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4" name="Group 7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5" name="Line 7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Line 7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8" name="Group 7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75" name="Line 7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6" name="Group 7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0" name="Line 7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Line 7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" name="Group 7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8" name="Line 7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Line 7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9" name="Group 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8" name="Line 7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9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3" name="Line 7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Line 7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7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1" name="Line 7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Line 7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0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1" name="Line 7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2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6" name="Line 7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Line 7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3" name="Group 7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4" name="Line 7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5" name="Line 7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48" name="Text Box 756"/>
                <p:cNvSpPr txBox="1">
                  <a:spLocks noChangeArrowheads="1"/>
                </p:cNvSpPr>
                <p:nvPr/>
              </p:nvSpPr>
              <p:spPr bwMode="auto">
                <a:xfrm>
                  <a:off x="4368" y="2112"/>
                  <a:ext cx="25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D60093"/>
                      </a:solidFill>
                      <a:latin typeface="Times New Roman" panose="02020603050405020304" pitchFamily="18" charset="0"/>
                    </a:rPr>
                    <a:t>  0</a:t>
                  </a:r>
                </a:p>
              </p:txBody>
            </p:sp>
            <p:grpSp>
              <p:nvGrpSpPr>
                <p:cNvPr id="53" name="Group 761"/>
                <p:cNvGrpSpPr>
                  <a:grpSpLocks/>
                </p:cNvGrpSpPr>
                <p:nvPr/>
              </p:nvGrpSpPr>
              <p:grpSpPr bwMode="auto">
                <a:xfrm rot="10800000">
                  <a:off x="4354" y="848"/>
                  <a:ext cx="306" cy="2817"/>
                  <a:chOff x="4896" y="443"/>
                  <a:chExt cx="292" cy="2677"/>
                </a:xfrm>
              </p:grpSpPr>
              <p:sp>
                <p:nvSpPr>
                  <p:cNvPr id="61" name="Rectangle 7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4" y="1619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62" name="Group 76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145" name="Line 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6" name="Group 7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50" name="Line 7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Line 7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7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48" name="Line 7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Line 7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" name="Group 77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05" name="Group 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8" name="Line 7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9" name="Group 7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3" name="Line 7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" name="Line 7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0" name="Group 7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1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2" name="Line 7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6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1" name="Line 7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2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6" name="Line 7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3" name="Group 7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4" name="Line 7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5" name="Line 7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7" name="Group 7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24" name="Line 7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9" name="Line 7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0" name="Line 7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7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7" name="Line 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Line 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8" name="Group 7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7" name="Line 7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8" name="Group 7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2" name="Line 7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" name="Line 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0" name="Line 8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" name="Line 8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9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0" name="Line 8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1" name="Group 8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5" name="Line 8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" name="Line 8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2" name="Group 8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3" name="Line 8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8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4" name="Group 8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65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8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9" name="Group 8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3" name="Line 8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0" name="Group 8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1" name="Line 8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6" name="Group 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1" name="Line 8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2" name="Group 8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6" name="Line 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8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4" name="Line 8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8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" name="Group 8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84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" name="Group 8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9" name="Line 8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8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8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7" name="Line 8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8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8" name="Group 8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7" name="Line 8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" name="Group 8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2" name="Line 8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8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oup 8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0" name="Line 8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8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9" name="Group 8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0" name="Line 8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1" name="Group 8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5" name="Line 8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8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8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3" name="Line 8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8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54" name="Text Box 853"/>
                <p:cNvSpPr txBox="1">
                  <a:spLocks noChangeArrowheads="1"/>
                </p:cNvSpPr>
                <p:nvPr/>
              </p:nvSpPr>
              <p:spPr bwMode="auto">
                <a:xfrm>
                  <a:off x="4327" y="3409"/>
                  <a:ext cx="353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-4</a:t>
                  </a:r>
                  <a:endPara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AutoShape 857"/>
                <p:cNvSpPr>
                  <a:spLocks noChangeArrowheads="1"/>
                </p:cNvSpPr>
                <p:nvPr/>
              </p:nvSpPr>
              <p:spPr bwMode="auto">
                <a:xfrm>
                  <a:off x="4676" y="1002"/>
                  <a:ext cx="101" cy="2668"/>
                </a:xfrm>
                <a:prstGeom prst="flowChartAlternateProcess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AutoShape 860"/>
              <p:cNvSpPr>
                <a:spLocks noChangeArrowheads="1"/>
              </p:cNvSpPr>
              <p:nvPr/>
            </p:nvSpPr>
            <p:spPr bwMode="auto">
              <a:xfrm>
                <a:off x="4680" y="998"/>
                <a:ext cx="97" cy="129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3" name="Text Box 853"/>
            <p:cNvSpPr txBox="1">
              <a:spLocks noChangeArrowheads="1"/>
            </p:cNvSpPr>
            <p:nvPr/>
          </p:nvSpPr>
          <p:spPr bwMode="auto">
            <a:xfrm>
              <a:off x="10204590" y="479614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-3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" name="Text Box 853"/>
            <p:cNvSpPr txBox="1">
              <a:spLocks noChangeArrowheads="1"/>
            </p:cNvSpPr>
            <p:nvPr/>
          </p:nvSpPr>
          <p:spPr bwMode="auto">
            <a:xfrm>
              <a:off x="10202167" y="4412296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-2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" name="Text Box 853"/>
            <p:cNvSpPr txBox="1">
              <a:spLocks noChangeArrowheads="1"/>
            </p:cNvSpPr>
            <p:nvPr/>
          </p:nvSpPr>
          <p:spPr bwMode="auto">
            <a:xfrm>
              <a:off x="10199744" y="3993933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-1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" name="Text Box 853"/>
            <p:cNvSpPr txBox="1">
              <a:spLocks noChangeArrowheads="1"/>
            </p:cNvSpPr>
            <p:nvPr/>
          </p:nvSpPr>
          <p:spPr bwMode="auto">
            <a:xfrm>
              <a:off x="10290464" y="355960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7" name="Text Box 853"/>
            <p:cNvSpPr txBox="1">
              <a:spLocks noChangeArrowheads="1"/>
            </p:cNvSpPr>
            <p:nvPr/>
          </p:nvSpPr>
          <p:spPr bwMode="auto">
            <a:xfrm>
              <a:off x="10179825" y="3136839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8" name="Text Box 853"/>
            <p:cNvSpPr txBox="1">
              <a:spLocks noChangeArrowheads="1"/>
            </p:cNvSpPr>
            <p:nvPr/>
          </p:nvSpPr>
          <p:spPr bwMode="auto">
            <a:xfrm>
              <a:off x="10183691" y="270548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9" name="Text Box 853"/>
            <p:cNvSpPr txBox="1">
              <a:spLocks noChangeArrowheads="1"/>
            </p:cNvSpPr>
            <p:nvPr/>
          </p:nvSpPr>
          <p:spPr bwMode="auto">
            <a:xfrm>
              <a:off x="10265360" y="22541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0" name="Text Box 853"/>
            <p:cNvSpPr txBox="1">
              <a:spLocks noChangeArrowheads="1"/>
            </p:cNvSpPr>
            <p:nvPr/>
          </p:nvSpPr>
          <p:spPr bwMode="auto">
            <a:xfrm>
              <a:off x="10251517" y="18329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1" name="Text Box 853"/>
            <p:cNvSpPr txBox="1">
              <a:spLocks noChangeArrowheads="1"/>
            </p:cNvSpPr>
            <p:nvPr/>
          </p:nvSpPr>
          <p:spPr bwMode="auto">
            <a:xfrm>
              <a:off x="10250257" y="144653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2" name="Text Box 853"/>
            <p:cNvSpPr txBox="1">
              <a:spLocks noChangeArrowheads="1"/>
            </p:cNvSpPr>
            <p:nvPr/>
          </p:nvSpPr>
          <p:spPr bwMode="auto">
            <a:xfrm>
              <a:off x="10230156" y="101284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3" name="AutoShape 860"/>
          <p:cNvSpPr>
            <a:spLocks noChangeArrowheads="1"/>
          </p:cNvSpPr>
          <p:nvPr/>
        </p:nvSpPr>
        <p:spPr bwMode="auto">
          <a:xfrm>
            <a:off x="10820406" y="3292678"/>
            <a:ext cx="200508" cy="92107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255" idx="3"/>
          </p:cNvCxnSpPr>
          <p:nvPr/>
        </p:nvCxnSpPr>
        <p:spPr>
          <a:xfrm flipH="1" flipV="1">
            <a:off x="9565976" y="4213750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496938" y="3342431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20795" y="3318186"/>
            <a:ext cx="0" cy="8840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191095" y="4038072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0221023" y="3172760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8392" y="412358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800" dirty="0"/>
          </a:p>
        </p:txBody>
      </p:sp>
      <p:sp>
        <p:nvSpPr>
          <p:cNvPr id="268" name="Rectangle 267"/>
          <p:cNvSpPr/>
          <p:nvPr/>
        </p:nvSpPr>
        <p:spPr>
          <a:xfrm>
            <a:off x="4225017" y="412358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2</a:t>
            </a:r>
            <a:endParaRPr lang="en-US" sz="2800" dirty="0"/>
          </a:p>
        </p:txBody>
      </p:sp>
      <p:sp>
        <p:nvSpPr>
          <p:cNvPr id="269" name="Rectangle 268"/>
          <p:cNvSpPr/>
          <p:nvPr/>
        </p:nvSpPr>
        <p:spPr>
          <a:xfrm>
            <a:off x="5017097" y="4120023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  <p:bldP spid="246" grpId="0" animBg="1"/>
      <p:bldP spid="263" grpId="0" animBg="1"/>
      <p:bldP spid="18" grpId="0" animBg="1"/>
      <p:bldP spid="267" grpId="0" animBg="1"/>
      <p:bldP spid="19" grpId="0"/>
      <p:bldP spid="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1035362" y="2675746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5" y="-255100"/>
            <a:ext cx="8415666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9757" y="17138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1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7161" y="17716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5864" y="3220776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 – 1 = 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3562" y="17552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161" y="176802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2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7128" y="26764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&lt;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7505" y="1743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4" y="2321579"/>
            <a:ext cx="1120728" cy="11207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40054" y="170989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1)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2411" y="2722468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Bỏ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02411" y="3267391"/>
            <a:ext cx="4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–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202411" y="3789351"/>
            <a:ext cx="625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3: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676812" y="17112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5063" y="37453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25865" y="1797807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= 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 flipH="1">
            <a:off x="7166239" y="4601230"/>
            <a:ext cx="11238" cy="149268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5925227" y="4954802"/>
            <a:ext cx="1269959" cy="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249739" y="4363607"/>
            <a:ext cx="6064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</a:rPr>
              <a:t>+ 2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986784" y="4863491"/>
            <a:ext cx="577850" cy="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-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1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103547" y="4377255"/>
            <a:ext cx="6715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536001" y="4740862"/>
            <a:ext cx="1587" cy="9985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 flipH="1">
            <a:off x="5894904" y="4531380"/>
            <a:ext cx="12665" cy="156253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21263" y="5232913"/>
            <a:ext cx="7467600" cy="726641"/>
            <a:chOff x="2524877" y="5395104"/>
            <a:chExt cx="7467600" cy="726641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518108" y="5395104"/>
              <a:ext cx="621507" cy="7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2524877" y="5560346"/>
              <a:ext cx="7467600" cy="44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604377" y="5471446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5491915" y="5493671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758740" y="5500021"/>
              <a:ext cx="3175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7393740" y="550478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8011277" y="5493671"/>
              <a:ext cx="4763" cy="196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8631990" y="5507958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9281277" y="5495258"/>
              <a:ext cx="1588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228390" y="5652421"/>
              <a:ext cx="573087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-1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499977" y="5660358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1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7144502" y="5665121"/>
              <a:ext cx="484188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2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865227" y="5661946"/>
              <a:ext cx="3984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Arial" panose="020B0604020202020204" pitchFamily="34" charset="0"/>
                </a:rPr>
                <a:t>3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8363702" y="5663533"/>
              <a:ext cx="42703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4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9035215" y="5671471"/>
              <a:ext cx="547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5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4677586" y="5664545"/>
              <a:ext cx="498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Arial" panose="020B0604020202020204" pitchFamily="34" charset="0"/>
                </a:rPr>
                <a:t>-2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3986965" y="5652421"/>
              <a:ext cx="5334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-3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339265" y="5636546"/>
              <a:ext cx="5588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-4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4248902" y="5468271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4882315" y="5482558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6120565" y="544763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5860341" y="5652421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smtClean="0">
                  <a:latin typeface="Arial" panose="020B0604020202020204" pitchFamily="34" charset="0"/>
                </a:rPr>
                <a:t>0</a:t>
              </a:r>
              <a:endParaRPr lang="en-US" altLang="en-US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03071" y="6109682"/>
            <a:ext cx="688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</a:rPr>
              <a:t> ý: </a:t>
            </a:r>
            <a:r>
              <a:rPr lang="en-US" sz="2800" dirty="0" smtClean="0"/>
              <a:t>Hai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0.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083036" y="609447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(– 2) + 2 = 0</a:t>
            </a:r>
          </a:p>
        </p:txBody>
      </p:sp>
    </p:spTree>
    <p:extLst>
      <p:ext uri="{BB962C8B-B14F-4D97-AF65-F5344CB8AC3E}">
        <p14:creationId xmlns:p14="http://schemas.microsoft.com/office/powerpoint/2010/main" val="1196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00117 0.13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0104 0.13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391 0.293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 animBg="1"/>
      <p:bldP spid="24" grpId="0"/>
      <p:bldP spid="24" grpId="1"/>
      <p:bldP spid="24" grpId="3"/>
      <p:bldP spid="25" grpId="0"/>
      <p:bldP spid="26" grpId="0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3"/>
      <p:bldP spid="37" grpId="0"/>
      <p:bldP spid="37" grpId="1"/>
      <p:bldP spid="39" grpId="0"/>
      <p:bldP spid="39" grpId="1"/>
      <p:bldP spid="45" grpId="0"/>
      <p:bldP spid="30" grpId="0"/>
      <p:bldP spid="35" grpId="0"/>
      <p:bldP spid="38" grpId="0"/>
      <p:bldP spid="40" grpId="0"/>
      <p:bldP spid="41" grpId="0"/>
      <p:bldP spid="41" grpId="1"/>
      <p:bldP spid="44" grpId="0"/>
      <p:bldP spid="56" grpId="0"/>
      <p:bldP spid="57" grpId="0"/>
      <p:bldP spid="58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         a)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(–</a:t>
            </a:r>
            <a:r>
              <a:rPr lang="en-US" sz="3600" dirty="0">
                <a:sym typeface="Wingdings" panose="05000000000000000000" pitchFamily="2" charset="2"/>
              </a:rPr>
              <a:t>6</a:t>
            </a:r>
            <a:r>
              <a:rPr lang="en-US" sz="3600" dirty="0" smtClean="0">
                <a:sym typeface="Wingdings" panose="05000000000000000000" pitchFamily="2" charset="2"/>
              </a:rPr>
              <a:t>) + </a:t>
            </a:r>
            <a:r>
              <a:rPr lang="en-US" sz="3600" dirty="0">
                <a:sym typeface="Wingdings" panose="05000000000000000000" pitchFamily="2" charset="2"/>
              </a:rPr>
              <a:t>4</a:t>
            </a:r>
            <a:r>
              <a:rPr lang="en-US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4428384" y="1691091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 – 4 </a:t>
            </a:r>
            <a:endParaRPr lang="en-US" sz="3600" dirty="0"/>
          </a:p>
        </p:txBody>
      </p:sp>
      <p:sp>
        <p:nvSpPr>
          <p:cNvPr id="86" name="Rectangle 85"/>
          <p:cNvSpPr/>
          <p:nvPr/>
        </p:nvSpPr>
        <p:spPr>
          <a:xfrm>
            <a:off x="1904381" y="166563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78045" y="1665635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(           ) </a:t>
            </a:r>
            <a:endParaRPr lang="en-US" sz="3600" dirty="0"/>
          </a:p>
        </p:txBody>
      </p:sp>
      <p:sp>
        <p:nvSpPr>
          <p:cNvPr id="90" name="Rectangle 89"/>
          <p:cNvSpPr/>
          <p:nvPr/>
        </p:nvSpPr>
        <p:spPr>
          <a:xfrm>
            <a:off x="2618722" y="167573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57067" y="1678363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2" name="TextBox 91"/>
          <p:cNvSpPr txBox="1"/>
          <p:nvPr/>
        </p:nvSpPr>
        <p:spPr>
          <a:xfrm>
            <a:off x="273218" y="2593932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         b)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 10 + (– 5)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93" name="TextBox 92"/>
          <p:cNvSpPr txBox="1"/>
          <p:nvPr/>
        </p:nvSpPr>
        <p:spPr>
          <a:xfrm>
            <a:off x="4536614" y="2564700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 – 5 </a:t>
            </a:r>
            <a:endParaRPr lang="en-US" sz="3600" dirty="0"/>
          </a:p>
        </p:txBody>
      </p:sp>
      <p:sp>
        <p:nvSpPr>
          <p:cNvPr id="94" name="Rectangle 93"/>
          <p:cNvSpPr/>
          <p:nvPr/>
        </p:nvSpPr>
        <p:spPr>
          <a:xfrm>
            <a:off x="3029451" y="25899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44233" y="2589953"/>
            <a:ext cx="8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  </a:t>
            </a:r>
            <a:endParaRPr lang="en-US" sz="3600" dirty="0"/>
          </a:p>
        </p:txBody>
      </p:sp>
      <p:sp>
        <p:nvSpPr>
          <p:cNvPr id="96" name="Rectangle 95"/>
          <p:cNvSpPr/>
          <p:nvPr/>
        </p:nvSpPr>
        <p:spPr>
          <a:xfrm>
            <a:off x="1762611" y="25644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24447" y="2577226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5 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>
            <a:off x="3944233" y="258995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 (           ) </a:t>
            </a:r>
            <a:endParaRPr lang="en-US" sz="3600" dirty="0"/>
          </a:p>
        </p:txBody>
      </p:sp>
      <p:sp>
        <p:nvSpPr>
          <p:cNvPr id="99" name="TextBox 98"/>
          <p:cNvSpPr txBox="1"/>
          <p:nvPr/>
        </p:nvSpPr>
        <p:spPr>
          <a:xfrm>
            <a:off x="1320965" y="1032032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Ví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</a:t>
            </a:r>
            <a:r>
              <a:rPr lang="en-US" sz="3600" b="1" dirty="0" smtClean="0">
                <a:solidFill>
                  <a:srgbClr val="0070C0"/>
                </a:solidFill>
              </a:rPr>
              <a:t>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1320965" y="341334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2234489" y="3358948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915075" y="3515245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79634" y="4218705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dirty="0" smtClean="0"/>
              <a:t>(–2</a:t>
            </a:r>
            <a:r>
              <a:rPr lang="en-US" sz="3600" dirty="0" smtClean="0">
                <a:sym typeface="Wingdings" panose="05000000000000000000" pitchFamily="2" charset="2"/>
              </a:rPr>
              <a:t>8)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+ 82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52529" y="4218705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 </a:t>
            </a:r>
            <a:r>
              <a:rPr lang="en-US" sz="3600" dirty="0" smtClean="0"/>
              <a:t>82 – 28 </a:t>
            </a:r>
            <a:endParaRPr lang="en-US" sz="3600" dirty="0"/>
          </a:p>
        </p:txBody>
      </p:sp>
      <p:sp>
        <p:nvSpPr>
          <p:cNvPr id="105" name="Rectangle 104"/>
          <p:cNvSpPr/>
          <p:nvPr/>
        </p:nvSpPr>
        <p:spPr>
          <a:xfrm>
            <a:off x="6170449" y="416855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5</a:t>
            </a:r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379634" y="5144356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</a:rPr>
              <a:t>)  </a:t>
            </a:r>
            <a:r>
              <a:rPr lang="en-US" sz="3600" dirty="0" smtClean="0"/>
              <a:t>51</a:t>
            </a:r>
            <a:r>
              <a:rPr lang="en-US" sz="3600" dirty="0" smtClean="0">
                <a:sym typeface="Wingdings" panose="05000000000000000000" pitchFamily="2" charset="2"/>
              </a:rPr>
              <a:t> + (–97)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947980" y="5130242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 </a:t>
            </a:r>
            <a:r>
              <a:rPr lang="en-US" sz="3600" dirty="0" smtClean="0"/>
              <a:t>   97 – 51  </a:t>
            </a:r>
            <a:endParaRPr lang="en-US" sz="3600" dirty="0"/>
          </a:p>
        </p:txBody>
      </p:sp>
      <p:sp>
        <p:nvSpPr>
          <p:cNvPr id="108" name="Rectangle 107"/>
          <p:cNvSpPr/>
          <p:nvPr/>
        </p:nvSpPr>
        <p:spPr>
          <a:xfrm>
            <a:off x="6427612" y="514591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= – 46 </a:t>
            </a:r>
            <a:endParaRPr lang="en-US" sz="3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947980" y="5137299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(            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7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16419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792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3" grpId="0"/>
      <p:bldP spid="86" grpId="0"/>
      <p:bldP spid="86" grpId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  <p:bldP spid="98" grpId="0"/>
      <p:bldP spid="98" grpId="1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43944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749390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48164" y="1183797"/>
            <a:ext cx="9439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4: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ở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-50m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.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</a:t>
            </a:r>
            <a:r>
              <a:rPr lang="en-US" sz="2800" dirty="0" err="1" smtClean="0"/>
              <a:t>nổi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20 m.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mực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71979" y="3267309"/>
            <a:ext cx="71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mực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4930547" y="2622694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79" y="5470323"/>
            <a:ext cx="1263650" cy="1263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939866" y="5175250"/>
            <a:ext cx="8467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3410" y="6239933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55667" y="5207000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7354" y="5344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+20m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36400" y="3852333"/>
            <a:ext cx="8467" cy="23960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31105" y="442892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-50 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74723" y="4172937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(–50) + 20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94450" y="4158823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50 – 20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74082" y="4174493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– 30 (m)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4450" y="415882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– (             )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209 -0.15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13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10764688" y="-304096"/>
            <a:ext cx="597576" cy="21939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98629" y="575312"/>
            <a:ext cx="201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BÀI TẬP SGK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44393" y="95767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516" y="130545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2018) + (2018)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418" y="1208742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57 + (–93)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8336" y="1966064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2018 – 2018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158337" y="247368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>
                <a:sym typeface="Wingdings" panose="05000000000000000000" pitchFamily="2" charset="2"/>
              </a:rPr>
              <a:t>0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3668" y="1898828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–(93</a:t>
            </a:r>
            <a:r>
              <a:rPr lang="en-US" sz="2800" dirty="0"/>
              <a:t> </a:t>
            </a:r>
            <a:r>
              <a:rPr lang="en-US" sz="2800" dirty="0" smtClean="0"/>
              <a:t>– 57)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763668" y="2457407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36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35581" y="2996901"/>
            <a:ext cx="107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thỏa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mãn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6564" y="309880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622" y="3778406"/>
            <a:ext cx="434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1336" y="3778181"/>
            <a:ext cx="377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61849" y="1222660"/>
            <a:ext cx="284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0070C0"/>
                </a:solidFill>
              </a:rPr>
              <a:t>) (– 38 ) + 46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9098" y="1912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46 – 38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179098" y="2471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8 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49637" y="1222024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52541" y="1264540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3639" y="438498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 + (– 7) 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7639" y="438689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12 – 7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249400" y="441085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5 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6832228" y="441063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(– 12) + 7 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8356228" y="441254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</a:t>
            </a:r>
            <a:r>
              <a:rPr lang="en-US" sz="2800" dirty="0" smtClean="0"/>
              <a:t>(12 – 7) 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0203264" y="4421429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– 5  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18102" y="3778406"/>
            <a:ext cx="20107" cy="12434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10737" y="851204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5184" y="5123946"/>
            <a:ext cx="9707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đô</a:t>
            </a:r>
            <a:r>
              <a:rPr lang="en-US" sz="2800" dirty="0" smtClean="0">
                <a:solidFill>
                  <a:srgbClr val="0070C0"/>
                </a:solidFill>
              </a:rPr>
              <a:t> Ottawa, Canada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7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– 4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C,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thêm</a:t>
            </a:r>
            <a:r>
              <a:rPr lang="en-US" sz="2800" dirty="0" smtClean="0">
                <a:solidFill>
                  <a:srgbClr val="0070C0"/>
                </a:solidFill>
              </a:rPr>
              <a:t> 6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C.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Ottawa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nhiêu</a:t>
            </a:r>
            <a:r>
              <a:rPr lang="en-US" sz="2800" dirty="0" smtClean="0">
                <a:solidFill>
                  <a:srgbClr val="0070C0"/>
                </a:solidFill>
              </a:rPr>
              <a:t>?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61314" y="523993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4051" y="6166669"/>
            <a:ext cx="452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Nhiệt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Ottawa </a:t>
            </a:r>
            <a:r>
              <a:rPr lang="en-US" sz="2800" dirty="0" err="1" smtClean="0"/>
              <a:t>lúc</a:t>
            </a:r>
            <a:r>
              <a:rPr lang="en-US" sz="2800" dirty="0" smtClean="0"/>
              <a:t> 10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56279" y="6178226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(– </a:t>
            </a:r>
            <a:r>
              <a:rPr lang="en-US" sz="2800" dirty="0"/>
              <a:t>4</a:t>
            </a:r>
            <a:r>
              <a:rPr lang="en-US" sz="2800" dirty="0" smtClean="0"/>
              <a:t>) + 6 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7480279" y="618013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6 – 4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704518" y="614395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6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3" grpId="0"/>
      <p:bldP spid="24" grpId="0" animBg="1"/>
      <p:bldP spid="25" grpId="0"/>
      <p:bldP spid="26" grpId="0"/>
      <p:bldP spid="19" grpId="0"/>
      <p:bldP spid="20" grpId="0"/>
      <p:bldP spid="21" grpId="0"/>
      <p:bldP spid="31" grpId="0"/>
      <p:bldP spid="32" grpId="0"/>
      <p:bldP spid="33" grpId="0"/>
      <p:bldP spid="51" grpId="0"/>
      <p:bldP spid="52" grpId="0"/>
      <p:bldP spid="53" grpId="0"/>
      <p:bldP spid="42" grpId="0"/>
      <p:bldP spid="44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53</a:t>
            </a: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19 + (–25)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     [(–1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</a:t>
            </a:r>
            <a:r>
              <a:rPr lang="en-US" sz="2800" dirty="0" smtClean="0">
                <a:solidFill>
                  <a:srgbClr val="0070C0"/>
                </a:solidFill>
              </a:rPr>
              <a:t>12)</a:t>
            </a:r>
            <a:r>
              <a:rPr lang="en-US" sz="2800" dirty="0">
                <a:solidFill>
                  <a:srgbClr val="0070C0"/>
                </a:solidFill>
              </a:rPr>
              <a:t> + [5 + </a:t>
            </a:r>
            <a:r>
              <a:rPr lang="en-US" sz="2800" dirty="0" smtClean="0">
                <a:solidFill>
                  <a:srgbClr val="0070C0"/>
                </a:solidFill>
              </a:rPr>
              <a:t>(–1)]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(12 </a:t>
            </a:r>
            <a:r>
              <a:rPr lang="en-US" sz="2800" dirty="0" smtClean="0"/>
              <a:t>– 5</a:t>
            </a:r>
            <a:r>
              <a:rPr lang="en-US" sz="2800" dirty="0" smtClean="0">
                <a:sym typeface="Wingdings" panose="05000000000000000000" pitchFamily="2" charset="2"/>
              </a:rPr>
              <a:t>) + (</a:t>
            </a:r>
            <a:r>
              <a:rPr lang="en-US" sz="2800" dirty="0" smtClean="0"/>
              <a:t>–1)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–7) + (–1)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–12) + 4</a:t>
            </a:r>
            <a:endParaRPr lang="en-US" sz="2800" dirty="0"/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</a:t>
            </a:r>
            <a:r>
              <a:rPr lang="en-US" sz="2800" dirty="0"/>
              <a:t>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 smtClean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–(12 </a:t>
            </a:r>
            <a:r>
              <a:rPr lang="en-US" sz="2800" dirty="0"/>
              <a:t>–</a:t>
            </a:r>
            <a:r>
              <a:rPr lang="en-US" sz="2800" dirty="0" smtClean="0"/>
              <a:t> 4) = –8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     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 smtClean="0">
                <a:solidFill>
                  <a:srgbClr val="0070C0"/>
                </a:solidFill>
              </a:rPr>
              <a:t>–18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d)    </a:t>
            </a:r>
            <a:r>
              <a:rPr lang="en-US" sz="2800" dirty="0">
                <a:solidFill>
                  <a:srgbClr val="0070C0"/>
                </a:solidFill>
              </a:rPr>
              <a:t>(–</a:t>
            </a:r>
            <a:r>
              <a:rPr lang="en-US" sz="2800" dirty="0" smtClean="0">
                <a:solidFill>
                  <a:srgbClr val="0070C0"/>
                </a:solidFill>
              </a:rPr>
              <a:t>12) + 12    0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chất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Giao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hoán</a:t>
            </a:r>
            <a:r>
              <a:rPr lang="en-US" sz="2800" dirty="0" smtClean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hợp</a:t>
            </a:r>
            <a:r>
              <a:rPr lang="en-US" sz="2800" dirty="0" smtClean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</a:rPr>
              <a:t>: a + (– a) = 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smtClean="0">
                <a:solidFill>
                  <a:srgbClr val="0070C0"/>
                </a:solidFill>
              </a:rPr>
              <a:t>   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  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5+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a)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17) + (</a:t>
            </a:r>
            <a:r>
              <a:rPr lang="en-US" sz="2800" dirty="0" smtClean="0"/>
              <a:t>–23) + 44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40) + 44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 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</a:t>
            </a:r>
            <a:r>
              <a:rPr lang="en-US" sz="2800" dirty="0" smtClean="0"/>
              <a:t>(–17) + (–23)] + 44 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a) </a:t>
            </a:r>
            <a:r>
              <a:rPr lang="en-US" sz="2800" dirty="0" smtClean="0"/>
              <a:t>51 + (–97</a:t>
            </a:r>
            <a:r>
              <a:rPr lang="en-US" sz="2800" dirty="0" smtClean="0">
                <a:sym typeface="Wingdings" panose="05000000000000000000" pitchFamily="2" charset="2"/>
              </a:rPr>
              <a:t>) + 49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 [</a:t>
            </a:r>
            <a:r>
              <a:rPr lang="en-US" sz="2800" dirty="0" smtClean="0"/>
              <a:t>51 + 49]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100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</a:rPr>
              <a:t>)  </a:t>
            </a:r>
            <a:r>
              <a:rPr lang="en-US" sz="2800" dirty="0" smtClean="0"/>
              <a:t>65</a:t>
            </a:r>
            <a:r>
              <a:rPr lang="en-US" sz="2800" dirty="0" smtClean="0">
                <a:sym typeface="Wingdings" panose="05000000000000000000" pitchFamily="2" charset="2"/>
              </a:rPr>
              <a:t> + (–42) </a:t>
            </a:r>
            <a:r>
              <a:rPr lang="en-US" sz="2800" dirty="0">
                <a:sym typeface="Wingdings" panose="05000000000000000000" pitchFamily="2" charset="2"/>
              </a:rPr>
              <a:t>+ (– </a:t>
            </a:r>
            <a:r>
              <a:rPr lang="en-US" sz="2800" dirty="0" smtClean="0">
                <a:sym typeface="Wingdings" panose="05000000000000000000" pitchFamily="2" charset="2"/>
              </a:rPr>
              <a:t>65)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[65 + (</a:t>
            </a:r>
            <a:r>
              <a:rPr lang="en-US" sz="2800" dirty="0" smtClean="0">
                <a:sym typeface="Wingdings" panose="05000000000000000000" pitchFamily="2" charset="2"/>
              </a:rPr>
              <a:t>–65)] + (–42)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0 + (– 42)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b)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16)</a:t>
            </a:r>
            <a:r>
              <a:rPr lang="en-US" sz="2800" dirty="0" smtClean="0"/>
              <a:t> + 39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[(–39) + 39]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 smtClean="0"/>
              <a:t>(–16) + (–39) + 39] 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+ 0 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3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42</a:t>
            </a:r>
            <a:endParaRPr lang="en-US" sz="28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giao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hoán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đối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0)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11" y="1127009"/>
            <a:ext cx="2950846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cửa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lãi</a:t>
            </a:r>
            <a:r>
              <a:rPr lang="en-US" sz="3200" b="1" dirty="0" smtClean="0"/>
              <a:t> hay </a:t>
            </a:r>
            <a:r>
              <a:rPr lang="en-US" sz="3200" b="1" dirty="0" err="1" smtClean="0"/>
              <a:t>lỗ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nhiêu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66" y="2452572"/>
            <a:ext cx="5177790" cy="338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3" y="3772083"/>
            <a:ext cx="1963806" cy="19638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3438"/>
              </p:ext>
            </p:extLst>
          </p:nvPr>
        </p:nvGraphicFramePr>
        <p:xfrm>
          <a:off x="5395829" y="922214"/>
          <a:ext cx="563660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388">
                  <a:extLst>
                    <a:ext uri="{9D8B030D-6E8A-4147-A177-3AD203B41FA5}">
                      <a16:colId xmlns="" xmlns:a16="http://schemas.microsoft.com/office/drawing/2014/main" val="700536742"/>
                    </a:ext>
                  </a:extLst>
                </a:gridCol>
                <a:gridCol w="1099931">
                  <a:extLst>
                    <a:ext uri="{9D8B030D-6E8A-4147-A177-3AD203B41FA5}">
                      <a16:colId xmlns="" xmlns:a16="http://schemas.microsoft.com/office/drawing/2014/main" val="1089232097"/>
                    </a:ext>
                  </a:extLst>
                </a:gridCol>
                <a:gridCol w="987287">
                  <a:extLst>
                    <a:ext uri="{9D8B030D-6E8A-4147-A177-3AD203B41FA5}">
                      <a16:colId xmlns="" xmlns:a16="http://schemas.microsoft.com/office/drawing/2014/main" val="1264800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Tuần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064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Lợi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nhuận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triệu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đồng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077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7" y="76829"/>
            <a:ext cx="4070613" cy="40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6: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ở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5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6</a:t>
            </a:r>
            <a:r>
              <a:rPr lang="en-US" baseline="30000" dirty="0" smtClean="0"/>
              <a:t>0</a:t>
            </a:r>
            <a:r>
              <a:rPr lang="en-US" dirty="0" smtClean="0"/>
              <a:t>C, </a:t>
            </a:r>
            <a:r>
              <a:rPr lang="en-US" dirty="0" err="1" smtClean="0"/>
              <a:t>đến</a:t>
            </a:r>
            <a:r>
              <a:rPr lang="en-US" dirty="0" smtClean="0"/>
              <a:t> 10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8</a:t>
            </a:r>
            <a:r>
              <a:rPr lang="en-US" baseline="30000" dirty="0" smtClean="0"/>
              <a:t>0</a:t>
            </a:r>
            <a:r>
              <a:rPr lang="en-US" dirty="0" smtClean="0"/>
              <a:t>C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2</a:t>
            </a:r>
            <a:r>
              <a:rPr lang="en-US" baseline="30000" dirty="0" smtClean="0"/>
              <a:t>0</a:t>
            </a:r>
            <a:r>
              <a:rPr lang="en-US" dirty="0" smtClean="0"/>
              <a:t>C.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Nhiệt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Matxcova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lúc</a:t>
            </a:r>
            <a:r>
              <a:rPr lang="en-US" dirty="0" smtClean="0">
                <a:solidFill>
                  <a:srgbClr val="C00000"/>
                </a:solidFill>
              </a:rPr>
              <a:t> 12 </a:t>
            </a:r>
            <a:r>
              <a:rPr lang="en-US" dirty="0" err="1" smtClean="0">
                <a:solidFill>
                  <a:srgbClr val="C00000"/>
                </a:solidFill>
              </a:rPr>
              <a:t>giờ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99" y="-9605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1859" y="-200456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4 (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C)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48 + (– 66) + </a:t>
            </a:r>
            <a:r>
              <a:rPr lang="en-US" sz="2800" dirty="0">
                <a:solidFill>
                  <a:srgbClr val="0070C0"/>
                </a:solidFill>
              </a:rPr>
              <a:t>(– </a:t>
            </a:r>
            <a:r>
              <a:rPr lang="en-US" sz="2800" dirty="0" smtClean="0">
                <a:solidFill>
                  <a:srgbClr val="0070C0"/>
                </a:solidFill>
              </a:rPr>
              <a:t>34)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2896 + (–2 021) </a:t>
            </a:r>
            <a:r>
              <a:rPr lang="en-US" sz="2800" dirty="0">
                <a:solidFill>
                  <a:srgbClr val="0070C0"/>
                </a:solidFill>
              </a:rPr>
              <a:t>+ </a:t>
            </a:r>
            <a:r>
              <a:rPr lang="en-US" sz="2800" dirty="0" smtClean="0">
                <a:solidFill>
                  <a:srgbClr val="0070C0"/>
                </a:solidFill>
              </a:rPr>
              <a:t>(–2896)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</a:t>
            </a:r>
            <a:r>
              <a:rPr lang="en-US" sz="2800" dirty="0" smtClean="0"/>
              <a:t>34)]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(</a:t>
            </a:r>
            <a:r>
              <a:rPr lang="en-US" sz="2800" dirty="0" smtClean="0"/>
              <a:t>–10</a:t>
            </a:r>
            <a:r>
              <a:rPr lang="en-US" sz="2800" dirty="0" smtClean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[</a:t>
            </a:r>
            <a:r>
              <a:rPr lang="en-US" sz="2800" dirty="0" smtClean="0"/>
              <a:t>2896 + (–2896)] </a:t>
            </a:r>
            <a:r>
              <a:rPr lang="en-US" sz="2800" dirty="0"/>
              <a:t>+ (–2 </a:t>
            </a:r>
            <a:r>
              <a:rPr lang="en-US" sz="2800" dirty="0" smtClean="0"/>
              <a:t>021)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0+ (– 2 021)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 SGK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2 021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0868" b="98714" l="0" r="98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6h </a:t>
            </a:r>
            <a:r>
              <a:rPr lang="en-US" sz="2800" dirty="0" err="1" smtClean="0">
                <a:solidFill>
                  <a:schemeClr val="tx1"/>
                </a:solidFill>
              </a:rPr>
              <a:t>sáng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Matxcova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– 6 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tăng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5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NGA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Matxcova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8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tối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6)</a:t>
            </a:r>
            <a:r>
              <a:rPr lang="en-US" sz="3200" dirty="0"/>
              <a:t> </a:t>
            </a:r>
            <a:r>
              <a:rPr lang="en-US" sz="3200" dirty="0" smtClean="0"/>
              <a:t>+ 5 + (– 2) = – 3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3 776 m.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từ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thấp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22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8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/>
              <a:t>:</a:t>
            </a:r>
            <a:endParaRPr lang="en-US" sz="3200" dirty="0" smtClean="0"/>
          </a:p>
          <a:p>
            <a:pPr algn="ctr"/>
            <a:r>
              <a:rPr lang="en-US" sz="3200" dirty="0"/>
              <a:t>8</a:t>
            </a:r>
            <a:r>
              <a:rPr lang="en-US" sz="3200" dirty="0" smtClean="0"/>
              <a:t> + (– 22) = – 14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</a:t>
            </a:r>
            <a:r>
              <a:rPr lang="en-US" sz="2800" dirty="0" err="1" smtClean="0">
                <a:solidFill>
                  <a:schemeClr val="tx1"/>
                </a:solidFill>
              </a:rPr>
              <a:t>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rường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hành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235m,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70 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35m.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Trung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 </a:t>
            </a:r>
            <a:r>
              <a:rPr lang="en-US" sz="3200" dirty="0" err="1" smtClean="0"/>
              <a:t>khách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235 + 70 + (</a:t>
            </a:r>
            <a:r>
              <a:rPr lang="en-US" sz="3200" dirty="0"/>
              <a:t>– </a:t>
            </a:r>
            <a:r>
              <a:rPr lang="en-US" sz="3200" dirty="0" smtClean="0"/>
              <a:t>35) = 200 + 70 = 270 (m)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phố</a:t>
            </a:r>
            <a:r>
              <a:rPr lang="en-US" sz="2800" dirty="0" smtClean="0">
                <a:solidFill>
                  <a:schemeClr val="tx1"/>
                </a:solidFill>
              </a:rPr>
              <a:t> To-</a:t>
            </a:r>
            <a:r>
              <a:rPr lang="en-US" sz="2800" dirty="0" err="1" smtClean="0">
                <a:solidFill>
                  <a:schemeClr val="tx1"/>
                </a:solidFill>
              </a:rPr>
              <a:t>ron</a:t>
            </a:r>
            <a:r>
              <a:rPr lang="en-US" sz="2800" dirty="0" smtClean="0">
                <a:solidFill>
                  <a:schemeClr val="tx1"/>
                </a:solidFill>
              </a:rPr>
              <a:t>-to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-2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10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Ca-</a:t>
            </a:r>
            <a:r>
              <a:rPr lang="en-US" sz="3200" dirty="0" err="1" smtClean="0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da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ban </a:t>
            </a:r>
            <a:r>
              <a:rPr lang="en-US" sz="3200" dirty="0" err="1" smtClean="0"/>
              <a:t>đêm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2) + (– 10)  = (–12)  ( 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5" name="Heptagon 4"/>
          <p:cNvSpPr/>
          <p:nvPr/>
        </p:nvSpPr>
        <p:spPr>
          <a:xfrm>
            <a:off x="365504" y="1564014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995" y="1523257"/>
            <a:ext cx="495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151" y="2180783"/>
            <a:ext cx="932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ộng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68995" y="2898046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: (+2)+(+4)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8126" y="289804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2 + 4 = 6</a:t>
            </a:r>
            <a:endParaRPr lang="en-US" sz="2800" dirty="0"/>
          </a:p>
        </p:txBody>
      </p:sp>
      <p:sp>
        <p:nvSpPr>
          <p:cNvPr id="15" name="Heptagon 14"/>
          <p:cNvSpPr/>
          <p:nvPr/>
        </p:nvSpPr>
        <p:spPr>
          <a:xfrm>
            <a:off x="365504" y="3621561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8995" y="3634455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856" y="4063267"/>
            <a:ext cx="9139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,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vay</a:t>
            </a:r>
            <a:r>
              <a:rPr lang="en-US" sz="2800" dirty="0" smtClean="0"/>
              <a:t> </a:t>
            </a:r>
            <a:r>
              <a:rPr lang="en-US" sz="2800" dirty="0" err="1" smtClean="0"/>
              <a:t>ngân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3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,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vay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5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nữa</a:t>
            </a:r>
            <a:r>
              <a:rPr lang="en-US" sz="2800" dirty="0" smtClean="0"/>
              <a:t>.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sổ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bên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2856" y="6108962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tiền</a:t>
            </a:r>
            <a:r>
              <a:rPr lang="en-US" sz="2800" dirty="0" smtClean="0"/>
              <a:t> </a:t>
            </a:r>
            <a:r>
              <a:rPr lang="en-US" sz="2800" dirty="0" err="1" smtClean="0"/>
              <a:t>nợ</a:t>
            </a:r>
            <a:r>
              <a:rPr lang="en-US" sz="2800" dirty="0" smtClean="0"/>
              <a:t> </a:t>
            </a:r>
            <a:r>
              <a:rPr lang="en-US" sz="2800" dirty="0" err="1" smtClean="0"/>
              <a:t>ngân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737404" y="2929324"/>
            <a:ext cx="2904519" cy="3361157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 rot="5400000">
            <a:off x="570308" y="434785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2631" y="426343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8229" y="429360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9928" y="427645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2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243" y="2079274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</a:t>
            </a:r>
            <a:r>
              <a:rPr lang="en-US" sz="2800" dirty="0" err="1" smtClean="0">
                <a:solidFill>
                  <a:srgbClr val="0070C0"/>
                </a:solidFill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nhiêu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563539" y="2304699"/>
            <a:ext cx="2904519" cy="3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6560" y="2584218"/>
            <a:ext cx="464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Tổng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</a:t>
            </a:r>
            <a:r>
              <a:rPr lang="en-US" sz="2800" dirty="0" err="1" smtClean="0">
                <a:solidFill>
                  <a:srgbClr val="7030A0"/>
                </a:solidFill>
              </a:rPr>
              <a:t>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tiền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nợ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là</a:t>
            </a:r>
            <a:r>
              <a:rPr lang="en-US" sz="2800" dirty="0" smtClean="0">
                <a:solidFill>
                  <a:srgbClr val="7030A0"/>
                </a:solidFill>
              </a:rPr>
              <a:t> 8 </a:t>
            </a:r>
            <a:r>
              <a:rPr lang="en-US" sz="2800" dirty="0" err="1" smtClean="0">
                <a:solidFill>
                  <a:srgbClr val="7030A0"/>
                </a:solidFill>
              </a:rPr>
              <a:t>triệu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đồng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870" y="3280085"/>
            <a:ext cx="879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</a:rPr>
              <a:t>Viết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Vinh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    </a:t>
            </a:r>
            <a:r>
              <a:rPr lang="en-US" sz="2800" dirty="0" err="1">
                <a:solidFill>
                  <a:srgbClr val="0070C0"/>
                </a:solidFill>
              </a:rPr>
              <a:t>b</a:t>
            </a:r>
            <a:r>
              <a:rPr lang="en-US" sz="2800" dirty="0" err="1" smtClean="0">
                <a:solidFill>
                  <a:srgbClr val="0070C0"/>
                </a:solidFill>
              </a:rPr>
              <a:t>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âm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624" y="4343242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</a:rPr>
              <a:t>Nợ</a:t>
            </a:r>
            <a:r>
              <a:rPr lang="en-US" sz="3600" dirty="0" smtClean="0">
                <a:solidFill>
                  <a:srgbClr val="7030A0"/>
                </a:solidFill>
              </a:rPr>
              <a:t> 3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4434" y="434373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</a:rPr>
              <a:t>Nợ</a:t>
            </a:r>
            <a:r>
              <a:rPr lang="en-US" sz="3600" dirty="0" smtClean="0">
                <a:solidFill>
                  <a:srgbClr val="7030A0"/>
                </a:solidFill>
              </a:rPr>
              <a:t> 5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5625" y="432392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</a:t>
            </a:r>
            <a:r>
              <a:rPr lang="en-US" sz="3600" dirty="0" err="1" smtClean="0">
                <a:solidFill>
                  <a:srgbClr val="7030A0"/>
                </a:solidFill>
              </a:rPr>
              <a:t>ợ</a:t>
            </a:r>
            <a:r>
              <a:rPr lang="en-US" sz="3600" dirty="0" smtClean="0">
                <a:solidFill>
                  <a:srgbClr val="7030A0"/>
                </a:solidFill>
              </a:rPr>
              <a:t> 8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1337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3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2593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5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259" y="512982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8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157" y="437444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9158" y="43590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9425" y="51298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6750" y="51149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8675" y="1681934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3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8870" y="167250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5)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5518" y="24425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  <a:r>
              <a:rPr lang="en-US" sz="3600" dirty="0" smtClean="0">
                <a:solidFill>
                  <a:srgbClr val="7030A0"/>
                </a:solidFill>
              </a:rPr>
              <a:t>     8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0151" y="16819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7491" y="16647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5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4974" y="24063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0349" y="16745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" y="2084381"/>
            <a:ext cx="1120728" cy="112072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56504" y="2312242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Để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âm</a:t>
            </a:r>
            <a:r>
              <a:rPr lang="en-US" sz="2800" dirty="0" smtClean="0">
                <a:solidFill>
                  <a:schemeClr val="tx1"/>
                </a:solidFill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</a:rPr>
              <a:t>làm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</a:rPr>
              <a:t>Bỏ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dấu</a:t>
            </a:r>
            <a:r>
              <a:rPr lang="en-US" sz="2800" dirty="0" smtClean="0">
                <a:solidFill>
                  <a:schemeClr val="tx1"/>
                </a:solidFill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mỗi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tổng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3: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dấu</a:t>
            </a:r>
            <a:r>
              <a:rPr lang="en-US" sz="2800" dirty="0" smtClean="0">
                <a:solidFill>
                  <a:schemeClr val="tx1"/>
                </a:solidFill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9488" y="16852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3)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6133" y="4239433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8)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6)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3786914" y="4245522"/>
            <a:ext cx="17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(6 + 8)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38294" y="423204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14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024669" y="4832049"/>
            <a:ext cx="26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2</a:t>
            </a:r>
            <a:r>
              <a:rPr lang="en-US" sz="2800" dirty="0" smtClean="0">
                <a:solidFill>
                  <a:srgbClr val="0070C0"/>
                </a:solidFill>
              </a:rPr>
              <a:t>: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669" y="5237041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5636" y="5286583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5266" y="5759306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= </a:t>
            </a:r>
            <a:r>
              <a:rPr lang="en-US" sz="2800" dirty="0" smtClean="0"/>
              <a:t>–(12 + </a:t>
            </a:r>
            <a:r>
              <a:rPr lang="en-US" sz="2800" dirty="0" smtClean="0">
                <a:sym typeface="Wingdings" panose="05000000000000000000" pitchFamily="2" charset="2"/>
              </a:rPr>
              <a:t>18) = 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30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084852" y="6246302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Nên</a:t>
            </a:r>
            <a:r>
              <a:rPr lang="en-US" sz="2800" dirty="0" smtClean="0"/>
              <a:t>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&lt; -12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34256" y="6242170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Nên</a:t>
            </a:r>
            <a:r>
              <a:rPr lang="en-US" sz="2800" dirty="0" smtClean="0"/>
              <a:t>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&lt; 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0104 0.11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0026 0.12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2473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6" grpId="0"/>
      <p:bldP spid="26" grpId="1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2"/>
      <p:bldP spid="36" grpId="3"/>
      <p:bldP spid="37" grpId="0"/>
      <p:bldP spid="37" grpId="1"/>
      <p:bldP spid="39" grpId="0"/>
      <p:bldP spid="43" grpId="0" build="p" animBg="1"/>
      <p:bldP spid="45" grpId="0"/>
      <p:bldP spid="46" grpId="0"/>
      <p:bldP spid="47" grpId="0"/>
      <p:bldP spid="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404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2117781"/>
            <a:ext cx="5448822" cy="35260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5990" y="3147457"/>
            <a:ext cx="47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8704" y="4279792"/>
            <a:ext cx="426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" name="Google Shape;12325;p85"/>
          <p:cNvSpPr/>
          <p:nvPr/>
        </p:nvSpPr>
        <p:spPr>
          <a:xfrm>
            <a:off x="795150" y="2173266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1818277" y="2173266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2275169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2761449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82)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8966" y="463730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x + y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x = –81, y = –16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0304" y="3768494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–(28 + 82)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630304" y="427611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–100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867566" y="5160527"/>
            <a:ext cx="86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+ y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630304" y="5195886"/>
            <a:ext cx="2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81) + (– 16)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630304" y="571910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–(81+16)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3948" y="3297563"/>
            <a:ext cx="20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28)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82)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630304" y="627768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97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7" y="110887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67)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8583" y="1548660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 –79) + (–45)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7" y="237613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–(48 + 67)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–115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5833" y="2238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–(79+45)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95833" y="2797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124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1673413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95521" y="3406970"/>
            <a:ext cx="859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đúng</a:t>
            </a:r>
            <a:r>
              <a:rPr lang="en-US" sz="2800" b="1" dirty="0" smtClean="0">
                <a:solidFill>
                  <a:srgbClr val="0070C0"/>
                </a:solidFill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</a:rPr>
              <a:t>Giải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66504" y="3508873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6504" y="4013546"/>
            <a:ext cx="821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95720" y="4818257"/>
            <a:ext cx="712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95720" y="5603087"/>
            <a:ext cx="852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609545" y="401354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Đ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09545" y="480076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Đ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09545" y="558798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3" grpId="0"/>
      <p:bldP spid="24" grpId="0" animBg="1"/>
      <p:bldP spid="25" grpId="0"/>
      <p:bldP spid="26" grpId="0"/>
      <p:bldP spid="27" grpId="0"/>
      <p:bldP spid="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21:36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8763" y="180420"/>
            <a:ext cx="9753130" cy="2171700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0063" indent="-1770063" algn="just" eaLnBrk="1" hangingPunct="1">
              <a:spcBef>
                <a:spcPts val="0"/>
              </a:spcBef>
              <a:defRPr/>
            </a:pP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1951217" y="3960786"/>
            <a:ext cx="9556056" cy="2461709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u="sng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(-100) + (-200) = -300 (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                         </a:t>
            </a:r>
          </a:p>
          <a:p>
            <a:pPr marL="91440" algn="r" eaLnBrk="1" hangingPunct="1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59521" y="2429345"/>
            <a:ext cx="1619250" cy="1316037"/>
            <a:chOff x="1371600" y="2133600"/>
            <a:chExt cx="1619584" cy="1316038"/>
          </a:xfrm>
        </p:grpSpPr>
        <p:pic>
          <p:nvPicPr>
            <p:cNvPr id="42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-100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50321" y="2429345"/>
            <a:ext cx="1771650" cy="1316037"/>
            <a:chOff x="3962400" y="2133600"/>
            <a:chExt cx="1771984" cy="1316038"/>
          </a:xfrm>
        </p:grpSpPr>
        <p:pic>
          <p:nvPicPr>
            <p:cNvPr id="4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419600" y="2548596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12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79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41121" y="2734145"/>
            <a:ext cx="528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40157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2180</Words>
  <Application>Microsoft Office PowerPoint</Application>
  <PresentationFormat>Custom</PresentationFormat>
  <Paragraphs>354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Theme cỏ xanh</vt:lpstr>
      <vt:lpstr>Office Theme</vt:lpstr>
      <vt:lpstr>PowerPoint Presentation</vt:lpstr>
      <vt:lpstr>Sau hai tuần cửa hàng này lãi hay lỗ với số tiền bao nhiêu?</vt:lpstr>
      <vt:lpstr>I. PHÉP CỘNG HAI SỐ NGUYÊN CÙNG DẤU</vt:lpstr>
      <vt:lpstr>I. PHÉP CỘNG HAI SỐ NGUYÊN CÙNG DẤU</vt:lpstr>
      <vt:lpstr>I. PHÉP CỘNG HAI SỐ NGUYÊN CÙNG DẤU</vt:lpstr>
      <vt:lpstr>I. PHÉP CỘNG HAI SỐ NGUYÊN CÙNG DẤU</vt:lpstr>
      <vt:lpstr>PowerPoint Presentation</vt:lpstr>
      <vt:lpstr>PowerPoint Presentation</vt:lpstr>
      <vt:lpstr>PowerPoint Presentation</vt:lpstr>
      <vt:lpstr>KIỂM TRA BÀI CŨ</vt:lpstr>
      <vt:lpstr>II. PHÉP CỘNG HAI SỐ NGUYÊN KHÁC DẤU</vt:lpstr>
      <vt:lpstr>I. PHÉP CỘNG HAI SỐ NGUYÊN KHÁC DẤU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2021-09-02T13:52:23Z</dcterms:created>
  <dcterms:modified xsi:type="dcterms:W3CDTF">2021-09-02T14:36:25Z</dcterms:modified>
</cp:coreProperties>
</file>