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0"/>
  </p:notesMasterIdLst>
  <p:sldIdLst>
    <p:sldId id="324" r:id="rId3"/>
    <p:sldId id="271" r:id="rId4"/>
    <p:sldId id="272" r:id="rId5"/>
    <p:sldId id="273" r:id="rId6"/>
    <p:sldId id="278" r:id="rId7"/>
    <p:sldId id="276" r:id="rId8"/>
    <p:sldId id="275" r:id="rId9"/>
    <p:sldId id="302" r:id="rId10"/>
    <p:sldId id="316" r:id="rId11"/>
    <p:sldId id="326" r:id="rId12"/>
    <p:sldId id="327" r:id="rId13"/>
    <p:sldId id="325" r:id="rId14"/>
    <p:sldId id="317" r:id="rId15"/>
    <p:sldId id="329" r:id="rId16"/>
    <p:sldId id="330" r:id="rId17"/>
    <p:sldId id="331" r:id="rId18"/>
    <p:sldId id="338" r:id="rId19"/>
    <p:sldId id="318" r:id="rId20"/>
    <p:sldId id="303" r:id="rId21"/>
    <p:sldId id="320" r:id="rId22"/>
    <p:sldId id="332" r:id="rId23"/>
    <p:sldId id="333" r:id="rId24"/>
    <p:sldId id="335" r:id="rId25"/>
    <p:sldId id="336" r:id="rId26"/>
    <p:sldId id="334" r:id="rId27"/>
    <p:sldId id="337" r:id="rId28"/>
    <p:sldId id="322" r:id="rId29"/>
  </p:sldIdLst>
  <p:sldSz cx="18288000" cy="10287000"/>
  <p:notesSz cx="6858000" cy="9144000"/>
  <p:embeddedFontLst>
    <p:embeddedFont>
      <p:font typeface="#9Slide05 Pateglamt Script" panose="020B0604020202020204" charset="0"/>
      <p:regular r:id="rId31"/>
    </p:embeddedFont>
    <p:embeddedFont>
      <p:font typeface="#9Slide05 SVNHollie Script Pro" panose="020B0604020202020204" charset="0"/>
      <p:regular r:id="rId32"/>
    </p:embeddedFont>
    <p:embeddedFont>
      <p:font typeface="#9Slide06 Ong Do Gia" panose="020B0604020202020204" charset="0"/>
      <p:regular r:id="rId33"/>
    </p:embeddedFont>
    <p:embeddedFont>
      <p:font typeface="#9Slide07 IcielBaliho Script" panose="020B0604020202020204" charset="0"/>
      <p:regular r:id="rId34"/>
    </p:embeddedFont>
    <p:embeddedFont>
      <p:font typeface="#9Slide07 SVNBango" panose="02000000000000000000"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E0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64" autoAdjust="0"/>
  </p:normalViewPr>
  <p:slideViewPr>
    <p:cSldViewPr>
      <p:cViewPr varScale="1">
        <p:scale>
          <a:sx n="61" d="100"/>
          <a:sy n="61" d="100"/>
        </p:scale>
        <p:origin x="322"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67D5E2-0FF1-4D8D-A150-12AC1CEFB9F7}"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DC1520-B1EC-44BB-94FE-5CC47570ABD8}" type="slidenum">
              <a:rPr lang="en-US" smtClean="0"/>
              <a:t>‹#›</a:t>
            </a:fld>
            <a:endParaRPr lang="en-US"/>
          </a:p>
        </p:txBody>
      </p:sp>
    </p:spTree>
    <p:extLst>
      <p:ext uri="{BB962C8B-B14F-4D97-AF65-F5344CB8AC3E}">
        <p14:creationId xmlns:p14="http://schemas.microsoft.com/office/powerpoint/2010/main" val="249707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a:t>
            </a:fld>
            <a:endParaRPr lang="en-US"/>
          </a:p>
        </p:txBody>
      </p:sp>
    </p:spTree>
    <p:extLst>
      <p:ext uri="{BB962C8B-B14F-4D97-AF65-F5344CB8AC3E}">
        <p14:creationId xmlns:p14="http://schemas.microsoft.com/office/powerpoint/2010/main" val="3633256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122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801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556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13</a:t>
            </a:fld>
            <a:endParaRPr lang="en-US"/>
          </a:p>
        </p:txBody>
      </p:sp>
    </p:spTree>
    <p:extLst>
      <p:ext uri="{BB962C8B-B14F-4D97-AF65-F5344CB8AC3E}">
        <p14:creationId xmlns:p14="http://schemas.microsoft.com/office/powerpoint/2010/main" val="980878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426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321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513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18</a:t>
            </a:fld>
            <a:endParaRPr lang="en-US"/>
          </a:p>
        </p:txBody>
      </p:sp>
    </p:spTree>
    <p:extLst>
      <p:ext uri="{BB962C8B-B14F-4D97-AF65-F5344CB8AC3E}">
        <p14:creationId xmlns:p14="http://schemas.microsoft.com/office/powerpoint/2010/main" val="506203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19</a:t>
            </a:fld>
            <a:endParaRPr lang="en-US"/>
          </a:p>
        </p:txBody>
      </p:sp>
    </p:spTree>
    <p:extLst>
      <p:ext uri="{BB962C8B-B14F-4D97-AF65-F5344CB8AC3E}">
        <p14:creationId xmlns:p14="http://schemas.microsoft.com/office/powerpoint/2010/main" val="1406208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A4271-9369-4466-85D0-C59773D89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242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2</a:t>
            </a:fld>
            <a:endParaRPr lang="en-US"/>
          </a:p>
        </p:txBody>
      </p:sp>
    </p:spTree>
    <p:extLst>
      <p:ext uri="{BB962C8B-B14F-4D97-AF65-F5344CB8AC3E}">
        <p14:creationId xmlns:p14="http://schemas.microsoft.com/office/powerpoint/2010/main" val="3131925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mời</a:t>
            </a:r>
            <a:r>
              <a:rPr lang="en-US" baseline="0" dirty="0"/>
              <a:t> </a:t>
            </a:r>
            <a:r>
              <a:rPr lang="en-US" baseline="0" dirty="0" err="1"/>
              <a:t>đại</a:t>
            </a:r>
            <a:r>
              <a:rPr lang="en-US" baseline="0" dirty="0"/>
              <a:t> </a:t>
            </a:r>
            <a:r>
              <a:rPr lang="en-US" baseline="0" dirty="0" err="1"/>
              <a:t>diện</a:t>
            </a:r>
            <a:r>
              <a:rPr lang="en-US" baseline="0" dirty="0"/>
              <a:t> 4 </a:t>
            </a:r>
            <a:r>
              <a:rPr lang="en-US" baseline="0" dirty="0" err="1"/>
              <a:t>nhóm</a:t>
            </a:r>
            <a:r>
              <a:rPr lang="en-US" baseline="0" dirty="0"/>
              <a:t> </a:t>
            </a:r>
            <a:r>
              <a:rPr lang="en-US" baseline="0" dirty="0" err="1"/>
              <a:t>lần</a:t>
            </a:r>
            <a:r>
              <a:rPr lang="en-US" baseline="0" dirty="0"/>
              <a:t> </a:t>
            </a:r>
            <a:r>
              <a:rPr lang="en-US" baseline="0" dirty="0" err="1"/>
              <a:t>lượt</a:t>
            </a:r>
            <a:r>
              <a:rPr lang="en-US" baseline="0" dirty="0"/>
              <a:t> </a:t>
            </a:r>
            <a:r>
              <a:rPr lang="en-US" baseline="0" dirty="0" err="1"/>
              <a:t>trình</a:t>
            </a:r>
            <a:r>
              <a:rPr lang="en-US" baseline="0" dirty="0"/>
              <a:t> </a:t>
            </a:r>
            <a:r>
              <a:rPr lang="en-US" baseline="0" dirty="0" err="1"/>
              <a:t>bày</a:t>
            </a:r>
            <a:r>
              <a:rPr lang="en-US" baseline="0" dirty="0"/>
              <a:t>, HS </a:t>
            </a:r>
            <a:r>
              <a:rPr lang="en-US" baseline="0" dirty="0" err="1"/>
              <a:t>các</a:t>
            </a:r>
            <a:r>
              <a:rPr lang="en-US" baseline="0" dirty="0"/>
              <a:t> </a:t>
            </a:r>
            <a:r>
              <a:rPr lang="en-US" baseline="0" dirty="0" err="1"/>
              <a:t>nhóm</a:t>
            </a:r>
            <a:r>
              <a:rPr lang="en-US" baseline="0" dirty="0"/>
              <a:t> </a:t>
            </a:r>
            <a:r>
              <a:rPr lang="en-US" baseline="0" dirty="0" err="1"/>
              <a:t>đánh</a:t>
            </a:r>
            <a:r>
              <a:rPr lang="en-US" baseline="0" dirty="0"/>
              <a:t> </a:t>
            </a:r>
            <a:r>
              <a:rPr lang="en-US" baseline="0" dirty="0" err="1"/>
              <a:t>giá</a:t>
            </a:r>
            <a:r>
              <a:rPr lang="en-US" baseline="0" dirty="0"/>
              <a:t> </a:t>
            </a:r>
            <a:r>
              <a:rPr lang="en-US" baseline="0" dirty="0" err="1"/>
              <a:t>dựa</a:t>
            </a:r>
            <a:r>
              <a:rPr lang="en-US" baseline="0" dirty="0"/>
              <a:t> </a:t>
            </a:r>
            <a:r>
              <a:rPr lang="en-US" baseline="0" dirty="0" err="1"/>
              <a:t>trên</a:t>
            </a:r>
            <a:r>
              <a:rPr lang="en-US" baseline="0" dirty="0"/>
              <a:t> </a:t>
            </a:r>
            <a:r>
              <a:rPr lang="en-US" baseline="0" dirty="0" err="1"/>
              <a:t>bảng</a:t>
            </a:r>
            <a:r>
              <a:rPr lang="en-US" baseline="0" dirty="0"/>
              <a:t> </a:t>
            </a:r>
            <a:r>
              <a:rPr lang="en-US" baseline="0" dirty="0" err="1"/>
              <a:t>kiểm</a:t>
            </a:r>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21</a:t>
            </a:fld>
            <a:endParaRPr lang="en-US"/>
          </a:p>
        </p:txBody>
      </p:sp>
    </p:spTree>
    <p:extLst>
      <p:ext uri="{BB962C8B-B14F-4D97-AF65-F5344CB8AC3E}">
        <p14:creationId xmlns:p14="http://schemas.microsoft.com/office/powerpoint/2010/main" val="1196654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Hs </a:t>
            </a:r>
            <a:r>
              <a:rPr lang="en-US" dirty="0" err="1"/>
              <a:t>tự</a:t>
            </a:r>
            <a:r>
              <a:rPr lang="en-US" baseline="0" dirty="0"/>
              <a:t> </a:t>
            </a:r>
            <a:r>
              <a:rPr lang="en-US" baseline="0" dirty="0" err="1"/>
              <a:t>rút</a:t>
            </a:r>
            <a:r>
              <a:rPr lang="en-US" baseline="0" dirty="0"/>
              <a:t> </a:t>
            </a:r>
            <a:r>
              <a:rPr lang="en-US" baseline="0" dirty="0" err="1"/>
              <a:t>ra</a:t>
            </a:r>
            <a:r>
              <a:rPr lang="en-US" baseline="0" dirty="0"/>
              <a:t> </a:t>
            </a:r>
            <a:r>
              <a:rPr lang="en-US" baseline="0" dirty="0" err="1"/>
              <a:t>bài</a:t>
            </a:r>
            <a:r>
              <a:rPr lang="en-US" baseline="0" dirty="0"/>
              <a:t> </a:t>
            </a:r>
            <a:r>
              <a:rPr lang="en-US" baseline="0" dirty="0" err="1"/>
              <a:t>học</a:t>
            </a:r>
            <a:r>
              <a:rPr lang="en-US" baseline="0" dirty="0"/>
              <a:t> </a:t>
            </a:r>
            <a:r>
              <a:rPr lang="en-US" baseline="0" dirty="0" err="1"/>
              <a:t>dựa</a:t>
            </a:r>
            <a:r>
              <a:rPr lang="en-US" baseline="0" dirty="0"/>
              <a:t> </a:t>
            </a:r>
            <a:r>
              <a:rPr lang="en-US" baseline="0" dirty="0" err="1"/>
              <a:t>trên</a:t>
            </a:r>
            <a:r>
              <a:rPr lang="en-US" baseline="0" dirty="0"/>
              <a:t> </a:t>
            </a:r>
            <a:r>
              <a:rPr lang="en-US" baseline="0" dirty="0" err="1"/>
              <a:t>những</a:t>
            </a:r>
            <a:r>
              <a:rPr lang="en-US" baseline="0" dirty="0"/>
              <a:t> </a:t>
            </a:r>
            <a:r>
              <a:rPr lang="en-US" baseline="0" dirty="0" err="1"/>
              <a:t>gợi</a:t>
            </a:r>
            <a:r>
              <a:rPr lang="en-US" baseline="0" dirty="0"/>
              <a:t> ý </a:t>
            </a:r>
            <a:r>
              <a:rPr lang="en-US" baseline="0" dirty="0" err="1"/>
              <a:t>trước</a:t>
            </a:r>
            <a:r>
              <a:rPr lang="en-US" baseline="0" dirty="0"/>
              <a:t> </a:t>
            </a:r>
            <a:r>
              <a:rPr lang="en-US" baseline="0" dirty="0" err="1"/>
              <a:t>khi</a:t>
            </a:r>
            <a:r>
              <a:rPr lang="en-US" baseline="0" dirty="0"/>
              <a:t> </a:t>
            </a:r>
            <a:r>
              <a:rPr lang="en-US" baseline="0" dirty="0" err="1"/>
              <a:t>kết</a:t>
            </a:r>
            <a:r>
              <a:rPr lang="en-US" baseline="0" dirty="0"/>
              <a:t> </a:t>
            </a:r>
            <a:r>
              <a:rPr lang="en-US" baseline="0" dirty="0" err="1"/>
              <a:t>thúc</a:t>
            </a:r>
            <a:r>
              <a:rPr lang="en-US" baseline="0" dirty="0"/>
              <a:t> </a:t>
            </a:r>
            <a:r>
              <a:rPr lang="en-US" baseline="0" dirty="0" err="1"/>
              <a:t>bài</a:t>
            </a:r>
            <a:r>
              <a:rPr lang="en-US" baseline="0" dirty="0"/>
              <a:t> </a:t>
            </a:r>
            <a:r>
              <a:rPr lang="en-US" baseline="0" dirty="0" err="1"/>
              <a:t>học</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A4271-9369-4466-85D0-C59773D89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174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3</a:t>
            </a:fld>
            <a:endParaRPr lang="en-US"/>
          </a:p>
        </p:txBody>
      </p:sp>
    </p:spTree>
    <p:extLst>
      <p:ext uri="{BB962C8B-B14F-4D97-AF65-F5344CB8AC3E}">
        <p14:creationId xmlns:p14="http://schemas.microsoft.com/office/powerpoint/2010/main" val="1722754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C1520-B1EC-44BB-94FE-5CC47570ABD8}" type="slidenum">
              <a:rPr lang="en-US" smtClean="0"/>
              <a:t>4</a:t>
            </a:fld>
            <a:endParaRPr lang="en-US"/>
          </a:p>
        </p:txBody>
      </p:sp>
    </p:spTree>
    <p:extLst>
      <p:ext uri="{BB962C8B-B14F-4D97-AF65-F5344CB8AC3E}">
        <p14:creationId xmlns:p14="http://schemas.microsoft.com/office/powerpoint/2010/main" val="1673039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5</a:t>
            </a:fld>
            <a:endParaRPr lang="en-US"/>
          </a:p>
        </p:txBody>
      </p:sp>
    </p:spTree>
    <p:extLst>
      <p:ext uri="{BB962C8B-B14F-4D97-AF65-F5344CB8AC3E}">
        <p14:creationId xmlns:p14="http://schemas.microsoft.com/office/powerpoint/2010/main" val="2693723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0DC1520-B1EC-44BB-94FE-5CC47570ABD8}" type="slidenum">
              <a:rPr lang="en-US" smtClean="0"/>
              <a:t>6</a:t>
            </a:fld>
            <a:endParaRPr lang="en-US"/>
          </a:p>
        </p:txBody>
      </p:sp>
    </p:spTree>
    <p:extLst>
      <p:ext uri="{BB962C8B-B14F-4D97-AF65-F5344CB8AC3E}">
        <p14:creationId xmlns:p14="http://schemas.microsoft.com/office/powerpoint/2010/main" val="1952193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7</a:t>
            </a:fld>
            <a:endParaRPr lang="en-US"/>
          </a:p>
        </p:txBody>
      </p:sp>
    </p:spTree>
    <p:extLst>
      <p:ext uri="{BB962C8B-B14F-4D97-AF65-F5344CB8AC3E}">
        <p14:creationId xmlns:p14="http://schemas.microsoft.com/office/powerpoint/2010/main" val="3846424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8</a:t>
            </a:fld>
            <a:endParaRPr lang="en-US"/>
          </a:p>
        </p:txBody>
      </p:sp>
    </p:spTree>
    <p:extLst>
      <p:ext uri="{BB962C8B-B14F-4D97-AF65-F5344CB8AC3E}">
        <p14:creationId xmlns:p14="http://schemas.microsoft.com/office/powerpoint/2010/main" val="1884089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9</a:t>
            </a:fld>
            <a:endParaRPr lang="en-US"/>
          </a:p>
        </p:txBody>
      </p:sp>
    </p:spTree>
    <p:extLst>
      <p:ext uri="{BB962C8B-B14F-4D97-AF65-F5344CB8AC3E}">
        <p14:creationId xmlns:p14="http://schemas.microsoft.com/office/powerpoint/2010/main" val="4071560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2182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5730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0095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3632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5724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9863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6585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428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2071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94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7339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2000"/>
            <a:lum/>
          </a:blip>
          <a:srcRect/>
          <a:stretch>
            <a:fillRect l="-41000" t="-15000" r="-32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63597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40.sv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4319C879-1AA6-F058-613D-B36785E1C5A7}"/>
              </a:ext>
            </a:extLst>
          </p:cNvPr>
          <p:cNvGrpSpPr/>
          <p:nvPr/>
        </p:nvGrpSpPr>
        <p:grpSpPr>
          <a:xfrm>
            <a:off x="971433" y="4595119"/>
            <a:ext cx="9658162" cy="3139182"/>
            <a:chOff x="0" y="0"/>
            <a:chExt cx="3217882" cy="1487107"/>
          </a:xfrm>
        </p:grpSpPr>
        <p:sp>
          <p:nvSpPr>
            <p:cNvPr id="7" name="Freeform 4">
              <a:extLst>
                <a:ext uri="{FF2B5EF4-FFF2-40B4-BE49-F238E27FC236}">
                  <a16:creationId xmlns:a16="http://schemas.microsoft.com/office/drawing/2014/main" id="{86AF0F06-A7F7-9E9D-A20A-9638F641C000}"/>
                </a:ext>
              </a:extLst>
            </p:cNvPr>
            <p:cNvSpPr/>
            <p:nvPr/>
          </p:nvSpPr>
          <p:spPr>
            <a:xfrm>
              <a:off x="0" y="0"/>
              <a:ext cx="3217882" cy="1487107"/>
            </a:xfrm>
            <a:custGeom>
              <a:avLst/>
              <a:gdLst/>
              <a:ahLst/>
              <a:cxnLst/>
              <a:rect l="l" t="t" r="r" b="b"/>
              <a:pathLst>
                <a:path w="3217882" h="1487107">
                  <a:moveTo>
                    <a:pt x="19643" y="0"/>
                  </a:moveTo>
                  <a:lnTo>
                    <a:pt x="3198239" y="0"/>
                  </a:lnTo>
                  <a:cubicBezTo>
                    <a:pt x="3203449" y="0"/>
                    <a:pt x="3208445" y="2070"/>
                    <a:pt x="3212129" y="5753"/>
                  </a:cubicBezTo>
                  <a:cubicBezTo>
                    <a:pt x="3215813" y="9437"/>
                    <a:pt x="3217882" y="14434"/>
                    <a:pt x="3217882" y="19643"/>
                  </a:cubicBezTo>
                  <a:lnTo>
                    <a:pt x="3217882" y="1467464"/>
                  </a:lnTo>
                  <a:cubicBezTo>
                    <a:pt x="3217882" y="1478313"/>
                    <a:pt x="3209088" y="1487107"/>
                    <a:pt x="3198239" y="1487107"/>
                  </a:cubicBezTo>
                  <a:lnTo>
                    <a:pt x="19643" y="1487107"/>
                  </a:lnTo>
                  <a:cubicBezTo>
                    <a:pt x="8795" y="1487107"/>
                    <a:pt x="0" y="1478313"/>
                    <a:pt x="0" y="1467464"/>
                  </a:cubicBezTo>
                  <a:lnTo>
                    <a:pt x="0" y="19643"/>
                  </a:lnTo>
                  <a:cubicBezTo>
                    <a:pt x="0" y="8795"/>
                    <a:pt x="8795" y="0"/>
                    <a:pt x="19643" y="0"/>
                  </a:cubicBezTo>
                  <a:close/>
                </a:path>
              </a:pathLst>
            </a:custGeom>
            <a:solidFill>
              <a:srgbClr val="FEFEFE"/>
            </a:solidFill>
            <a:ln w="57150" cap="rnd">
              <a:solidFill>
                <a:srgbClr val="7D4C2A"/>
              </a:solidFill>
              <a:prstDash val="solid"/>
              <a:round/>
            </a:ln>
          </p:spPr>
          <p:txBody>
            <a:bodyPr/>
            <a:lstStyle/>
            <a:p>
              <a:endParaRPr lang="en-US"/>
            </a:p>
          </p:txBody>
        </p:sp>
        <p:sp>
          <p:nvSpPr>
            <p:cNvPr id="8" name="TextBox 5">
              <a:extLst>
                <a:ext uri="{FF2B5EF4-FFF2-40B4-BE49-F238E27FC236}">
                  <a16:creationId xmlns:a16="http://schemas.microsoft.com/office/drawing/2014/main" id="{FFDE4D91-A8AE-51F1-D9E7-0B14F8CA5A52}"/>
                </a:ext>
              </a:extLst>
            </p:cNvPr>
            <p:cNvSpPr txBox="1"/>
            <p:nvPr/>
          </p:nvSpPr>
          <p:spPr>
            <a:xfrm>
              <a:off x="0" y="-38100"/>
              <a:ext cx="3217882" cy="1525207"/>
            </a:xfrm>
            <a:prstGeom prst="rect">
              <a:avLst/>
            </a:prstGeom>
          </p:spPr>
          <p:txBody>
            <a:bodyPr lIns="50800" tIns="50800" rIns="50800" bIns="50800" rtlCol="0" anchor="ctr"/>
            <a:lstStyle/>
            <a:p>
              <a:pPr algn="ctr">
                <a:lnSpc>
                  <a:spcPts val="2659"/>
                </a:lnSpc>
              </a:pPr>
              <a:endParaRPr/>
            </a:p>
          </p:txBody>
        </p:sp>
      </p:grpSp>
      <p:sp>
        <p:nvSpPr>
          <p:cNvPr id="2" name="TextBox 8">
            <a:extLst>
              <a:ext uri="{FF2B5EF4-FFF2-40B4-BE49-F238E27FC236}">
                <a16:creationId xmlns:a16="http://schemas.microsoft.com/office/drawing/2014/main" id="{2EFB0837-FCC9-6DE7-1F15-F8A3B7D1EA71}"/>
              </a:ext>
            </a:extLst>
          </p:cNvPr>
          <p:cNvSpPr txBox="1"/>
          <p:nvPr/>
        </p:nvSpPr>
        <p:spPr>
          <a:xfrm>
            <a:off x="1444991" y="5447387"/>
            <a:ext cx="8711045" cy="135421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rPr>
              <a:t>H</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ãy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vấn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nay</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8">
            <a:extLst>
              <a:ext uri="{FF2B5EF4-FFF2-40B4-BE49-F238E27FC236}">
                <a16:creationId xmlns:a16="http://schemas.microsoft.com/office/drawing/2014/main" id="{A3E23E4F-D47B-7878-C75B-D9955E997AB5}"/>
              </a:ext>
            </a:extLst>
          </p:cNvPr>
          <p:cNvSpPr txBox="1"/>
          <p:nvPr/>
        </p:nvSpPr>
        <p:spPr>
          <a:xfrm>
            <a:off x="1447800" y="1257300"/>
            <a:ext cx="9658162" cy="212365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FF0000"/>
                </a:solidFill>
                <a:effectLst/>
                <a:uLnTx/>
                <a:uFillTx/>
                <a:latin typeface="#9Slide05 SVNHollie Script Pro" pitchFamily="2" charset="0"/>
                <a:ea typeface="+mn-ea"/>
                <a:cs typeface="+mn-cs"/>
              </a:rPr>
              <a:t>Bản</a:t>
            </a:r>
            <a:r>
              <a:rPr kumimoji="0" lang="en-US" sz="13800" b="0" i="0" u="none" strike="noStrike" kern="1200" cap="none" spc="0" normalizeH="0" baseline="0" noProof="0" dirty="0">
                <a:ln>
                  <a:noFill/>
                </a:ln>
                <a:solidFill>
                  <a:srgbClr val="FF0000"/>
                </a:solidFill>
                <a:effectLst/>
                <a:uLnTx/>
                <a:uFillTx/>
                <a:latin typeface="#9Slide05 SVNHollie Script Pro" pitchFamily="2" charset="0"/>
                <a:ea typeface="+mn-ea"/>
                <a:cs typeface="+mn-cs"/>
              </a:rPr>
              <a:t> tin</a:t>
            </a:r>
            <a:endParaRPr kumimoji="0" lang="vi-VN" sz="13800" b="0" i="0" u="none" strike="noStrike" kern="1200" cap="none" spc="0" normalizeH="0" baseline="0" noProof="0" dirty="0">
              <a:ln>
                <a:noFill/>
              </a:ln>
              <a:solidFill>
                <a:srgbClr val="FF0000"/>
              </a:solidFill>
              <a:effectLst/>
              <a:uLnTx/>
              <a:uFillTx/>
              <a:latin typeface="#9Slide05 Pateglamt Script" panose="02000000000000000000" pitchFamily="2" charset="0"/>
              <a:ea typeface="+mn-ea"/>
              <a:cs typeface="+mn-cs"/>
            </a:endParaRPr>
          </a:p>
        </p:txBody>
      </p:sp>
      <p:sp>
        <p:nvSpPr>
          <p:cNvPr id="4" name="Freeform 3">
            <a:extLst>
              <a:ext uri="{FF2B5EF4-FFF2-40B4-BE49-F238E27FC236}">
                <a16:creationId xmlns:a16="http://schemas.microsoft.com/office/drawing/2014/main" id="{ADFA47B1-1EFA-FE20-72E1-AE1AEE8C7B13}"/>
              </a:ext>
            </a:extLst>
          </p:cNvPr>
          <p:cNvSpPr/>
          <p:nvPr/>
        </p:nvSpPr>
        <p:spPr>
          <a:xfrm>
            <a:off x="6019800" y="266700"/>
            <a:ext cx="4911681" cy="4328418"/>
          </a:xfrm>
          <a:custGeom>
            <a:avLst/>
            <a:gdLst/>
            <a:ahLst/>
            <a:cxnLst/>
            <a:rect l="l" t="t" r="r" b="b"/>
            <a:pathLst>
              <a:path w="5661611" h="4989294">
                <a:moveTo>
                  <a:pt x="0" y="0"/>
                </a:moveTo>
                <a:lnTo>
                  <a:pt x="5661610" y="0"/>
                </a:lnTo>
                <a:lnTo>
                  <a:pt x="5661610" y="4989294"/>
                </a:lnTo>
                <a:lnTo>
                  <a:pt x="0" y="4989294"/>
                </a:lnTo>
                <a:lnTo>
                  <a:pt x="0" y="0"/>
                </a:lnTo>
                <a:close/>
              </a:path>
            </a:pathLst>
          </a:custGeom>
          <a:blipFill>
            <a:blip r:embed="rId3"/>
            <a:stretch>
              <a:fillRect/>
            </a:stretch>
          </a:blipFill>
        </p:spPr>
        <p:txBody>
          <a:bodyPr/>
          <a:lstStyle/>
          <a:p>
            <a:endParaRPr lang="en-US"/>
          </a:p>
        </p:txBody>
      </p:sp>
      <p:sp>
        <p:nvSpPr>
          <p:cNvPr id="5" name="Freeform 3">
            <a:extLst>
              <a:ext uri="{FF2B5EF4-FFF2-40B4-BE49-F238E27FC236}">
                <a16:creationId xmlns:a16="http://schemas.microsoft.com/office/drawing/2014/main" id="{526DCFA8-D9F2-8D4B-9966-9F14E51DBCC8}"/>
              </a:ext>
            </a:extLst>
          </p:cNvPr>
          <p:cNvSpPr/>
          <p:nvPr/>
        </p:nvSpPr>
        <p:spPr>
          <a:xfrm>
            <a:off x="9525000" y="4533900"/>
            <a:ext cx="8943032" cy="5880044"/>
          </a:xfrm>
          <a:custGeom>
            <a:avLst/>
            <a:gdLst/>
            <a:ahLst/>
            <a:cxnLst/>
            <a:rect l="l" t="t" r="r" b="b"/>
            <a:pathLst>
              <a:path w="8943032" h="5880044">
                <a:moveTo>
                  <a:pt x="0" y="0"/>
                </a:moveTo>
                <a:lnTo>
                  <a:pt x="8943032" y="0"/>
                </a:lnTo>
                <a:lnTo>
                  <a:pt x="8943032" y="5880043"/>
                </a:lnTo>
                <a:lnTo>
                  <a:pt x="0" y="5880043"/>
                </a:lnTo>
                <a:lnTo>
                  <a:pt x="0" y="0"/>
                </a:lnTo>
                <a:close/>
              </a:path>
            </a:pathLst>
          </a:custGeom>
          <a:blipFill>
            <a:blip r:embed="rId4"/>
            <a:stretch>
              <a:fillRect/>
            </a:stretch>
          </a:blipFill>
        </p:spPr>
        <p:txBody>
          <a:bodyPr/>
          <a:lstStyle/>
          <a:p>
            <a:endParaRPr lang="en-US"/>
          </a:p>
        </p:txBody>
      </p:sp>
      <p:sp>
        <p:nvSpPr>
          <p:cNvPr id="9" name="Freeform 5">
            <a:extLst>
              <a:ext uri="{FF2B5EF4-FFF2-40B4-BE49-F238E27FC236}">
                <a16:creationId xmlns:a16="http://schemas.microsoft.com/office/drawing/2014/main" id="{D1BF017C-2FF0-5C45-D73B-93522EA3ABF8}"/>
              </a:ext>
            </a:extLst>
          </p:cNvPr>
          <p:cNvSpPr/>
          <p:nvPr/>
        </p:nvSpPr>
        <p:spPr>
          <a:xfrm>
            <a:off x="15677962" y="-1181100"/>
            <a:ext cx="3952285" cy="4022681"/>
          </a:xfrm>
          <a:custGeom>
            <a:avLst/>
            <a:gdLst/>
            <a:ahLst/>
            <a:cxnLst/>
            <a:rect l="l" t="t" r="r" b="b"/>
            <a:pathLst>
              <a:path w="3952285" h="4022681">
                <a:moveTo>
                  <a:pt x="0" y="0"/>
                </a:moveTo>
                <a:lnTo>
                  <a:pt x="3952285" y="0"/>
                </a:lnTo>
                <a:lnTo>
                  <a:pt x="3952285" y="4022682"/>
                </a:lnTo>
                <a:lnTo>
                  <a:pt x="0" y="4022682"/>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46626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C7BF6B-2D38-F80D-8143-7749C3C9EA84}"/>
              </a:ext>
            </a:extLst>
          </p:cNvPr>
          <p:cNvSpPr/>
          <p:nvPr/>
        </p:nvSpPr>
        <p:spPr>
          <a:xfrm>
            <a:off x="914400" y="723900"/>
            <a:ext cx="166116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Làng quê Việt Nam có những vẻ đẹp nào cần giữ gìn và phát huy?</a:t>
            </a:r>
          </a:p>
        </p:txBody>
      </p:sp>
      <p:sp>
        <p:nvSpPr>
          <p:cNvPr id="2" name="Rectangle 1">
            <a:extLst>
              <a:ext uri="{FF2B5EF4-FFF2-40B4-BE49-F238E27FC236}">
                <a16:creationId xmlns:a16="http://schemas.microsoft.com/office/drawing/2014/main" id="{00973375-CE27-DCEF-9148-A99600AB850F}"/>
              </a:ext>
            </a:extLst>
          </p:cNvPr>
          <p:cNvSpPr/>
          <p:nvPr/>
        </p:nvSpPr>
        <p:spPr>
          <a:xfrm>
            <a:off x="938645" y="2213344"/>
            <a:ext cx="1661160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Làng quê Việt Nam có những vẻ đẹp cần giữ gìn và phát huy: Đặc trưng của văn hóa làng quê Việt Nam truyền thống cần phải nhắc đến: chùa làng, đình làng; đời sống tôn giáo, tín ngưỡng; cơ chế hoạt động; phong tục, tập quán; cách ứng xử; phương thức hoạt động... </a:t>
            </a:r>
          </a:p>
        </p:txBody>
      </p:sp>
      <p:grpSp>
        <p:nvGrpSpPr>
          <p:cNvPr id="4" name="Group 8">
            <a:extLst>
              <a:ext uri="{FF2B5EF4-FFF2-40B4-BE49-F238E27FC236}">
                <a16:creationId xmlns:a16="http://schemas.microsoft.com/office/drawing/2014/main" id="{364C13ED-47DE-3A2D-91A7-F1D04AAF57E3}"/>
              </a:ext>
            </a:extLst>
          </p:cNvPr>
          <p:cNvGrpSpPr/>
          <p:nvPr/>
        </p:nvGrpSpPr>
        <p:grpSpPr>
          <a:xfrm>
            <a:off x="-249382" y="5753100"/>
            <a:ext cx="18516600" cy="5526697"/>
            <a:chOff x="0" y="0"/>
            <a:chExt cx="6351016" cy="2051812"/>
          </a:xfrm>
        </p:grpSpPr>
        <p:sp>
          <p:nvSpPr>
            <p:cNvPr id="5" name="Freeform 9">
              <a:extLst>
                <a:ext uri="{FF2B5EF4-FFF2-40B4-BE49-F238E27FC236}">
                  <a16:creationId xmlns:a16="http://schemas.microsoft.com/office/drawing/2014/main" id="{146F3009-41EC-A5CC-76C2-91257FA9541A}"/>
                </a:ext>
              </a:extLst>
            </p:cNvPr>
            <p:cNvSpPr/>
            <p:nvPr/>
          </p:nvSpPr>
          <p:spPr>
            <a:xfrm>
              <a:off x="-141224" y="-32766"/>
              <a:ext cx="6676263" cy="2188718"/>
            </a:xfrm>
            <a:custGeom>
              <a:avLst/>
              <a:gdLst/>
              <a:ahLst/>
              <a:cxnLst/>
              <a:rect l="l" t="t" r="r" b="b"/>
              <a:pathLst>
                <a:path w="6676263" h="2188718">
                  <a:moveTo>
                    <a:pt x="5308473" y="1893951"/>
                  </a:moveTo>
                  <a:cubicBezTo>
                    <a:pt x="4846701" y="1905381"/>
                    <a:pt x="4377690" y="1951609"/>
                    <a:pt x="3895979" y="1882013"/>
                  </a:cubicBezTo>
                  <a:cubicBezTo>
                    <a:pt x="3726815" y="1951990"/>
                    <a:pt x="3538474" y="1900809"/>
                    <a:pt x="3341116" y="1881251"/>
                  </a:cubicBezTo>
                  <a:cubicBezTo>
                    <a:pt x="3039110" y="1918589"/>
                    <a:pt x="2649474" y="1902333"/>
                    <a:pt x="2157095" y="1949323"/>
                  </a:cubicBezTo>
                  <a:cubicBezTo>
                    <a:pt x="1830070" y="1957959"/>
                    <a:pt x="1514602" y="1957070"/>
                    <a:pt x="1176020" y="1999869"/>
                  </a:cubicBezTo>
                  <a:cubicBezTo>
                    <a:pt x="988695" y="1999996"/>
                    <a:pt x="787654" y="1995424"/>
                    <a:pt x="592963" y="2029460"/>
                  </a:cubicBezTo>
                  <a:cubicBezTo>
                    <a:pt x="0" y="2119503"/>
                    <a:pt x="176022" y="2188718"/>
                    <a:pt x="142494" y="1476121"/>
                  </a:cubicBezTo>
                  <a:cubicBezTo>
                    <a:pt x="157480" y="1157986"/>
                    <a:pt x="134112" y="804418"/>
                    <a:pt x="148590" y="446024"/>
                  </a:cubicBezTo>
                  <a:cubicBezTo>
                    <a:pt x="144780" y="361442"/>
                    <a:pt x="140970" y="257937"/>
                    <a:pt x="148844" y="158877"/>
                  </a:cubicBezTo>
                  <a:cubicBezTo>
                    <a:pt x="149987" y="127635"/>
                    <a:pt x="92710" y="0"/>
                    <a:pt x="274574" y="52959"/>
                  </a:cubicBezTo>
                  <a:cubicBezTo>
                    <a:pt x="449199" y="85852"/>
                    <a:pt x="635889" y="55499"/>
                    <a:pt x="807974" y="93472"/>
                  </a:cubicBezTo>
                  <a:cubicBezTo>
                    <a:pt x="899287" y="55626"/>
                    <a:pt x="995426" y="13462"/>
                    <a:pt x="1105916" y="50165"/>
                  </a:cubicBezTo>
                  <a:cubicBezTo>
                    <a:pt x="1239520" y="15240"/>
                    <a:pt x="1395476" y="42672"/>
                    <a:pt x="1540383" y="48895"/>
                  </a:cubicBezTo>
                  <a:cubicBezTo>
                    <a:pt x="1680718" y="0"/>
                    <a:pt x="1917700" y="93091"/>
                    <a:pt x="2196338" y="52451"/>
                  </a:cubicBezTo>
                  <a:cubicBezTo>
                    <a:pt x="2408428" y="157734"/>
                    <a:pt x="2643378" y="41402"/>
                    <a:pt x="2992247" y="134747"/>
                  </a:cubicBezTo>
                  <a:cubicBezTo>
                    <a:pt x="3053080" y="137795"/>
                    <a:pt x="3105658" y="154305"/>
                    <a:pt x="3243453" y="127381"/>
                  </a:cubicBezTo>
                  <a:cubicBezTo>
                    <a:pt x="3320923" y="168783"/>
                    <a:pt x="3413252" y="182118"/>
                    <a:pt x="3538220" y="203454"/>
                  </a:cubicBezTo>
                  <a:cubicBezTo>
                    <a:pt x="3582416" y="237617"/>
                    <a:pt x="3695573" y="123698"/>
                    <a:pt x="3894836" y="191389"/>
                  </a:cubicBezTo>
                  <a:cubicBezTo>
                    <a:pt x="3950081" y="204089"/>
                    <a:pt x="3971925" y="142748"/>
                    <a:pt x="4217797" y="203200"/>
                  </a:cubicBezTo>
                  <a:cubicBezTo>
                    <a:pt x="4315587" y="304419"/>
                    <a:pt x="4379976" y="211836"/>
                    <a:pt x="4598797" y="242697"/>
                  </a:cubicBezTo>
                  <a:cubicBezTo>
                    <a:pt x="4642358" y="226949"/>
                    <a:pt x="4690745" y="254000"/>
                    <a:pt x="4744212" y="278638"/>
                  </a:cubicBezTo>
                  <a:cubicBezTo>
                    <a:pt x="4831080" y="275590"/>
                    <a:pt x="4930521" y="272669"/>
                    <a:pt x="5041138" y="287782"/>
                  </a:cubicBezTo>
                  <a:cubicBezTo>
                    <a:pt x="5170170" y="246634"/>
                    <a:pt x="5310378" y="247650"/>
                    <a:pt x="5452237" y="321945"/>
                  </a:cubicBezTo>
                  <a:cubicBezTo>
                    <a:pt x="5540248" y="346202"/>
                    <a:pt x="5630672" y="308991"/>
                    <a:pt x="5740400" y="296418"/>
                  </a:cubicBezTo>
                  <a:cubicBezTo>
                    <a:pt x="5812282" y="318516"/>
                    <a:pt x="5899150" y="338836"/>
                    <a:pt x="5993384" y="344932"/>
                  </a:cubicBezTo>
                  <a:cubicBezTo>
                    <a:pt x="6052693" y="332994"/>
                    <a:pt x="6116320" y="372110"/>
                    <a:pt x="6183122" y="362331"/>
                  </a:cubicBezTo>
                  <a:cubicBezTo>
                    <a:pt x="6236081" y="327406"/>
                    <a:pt x="6298692" y="318262"/>
                    <a:pt x="6378448" y="361188"/>
                  </a:cubicBezTo>
                  <a:cubicBezTo>
                    <a:pt x="6520561" y="392430"/>
                    <a:pt x="6481699" y="395224"/>
                    <a:pt x="6491732" y="665099"/>
                  </a:cubicBezTo>
                  <a:cubicBezTo>
                    <a:pt x="6480175" y="1018667"/>
                    <a:pt x="6492494" y="1379347"/>
                    <a:pt x="6488049" y="1757934"/>
                  </a:cubicBezTo>
                  <a:cubicBezTo>
                    <a:pt x="6476365" y="1999107"/>
                    <a:pt x="6676263" y="1893443"/>
                    <a:pt x="5308473" y="1893951"/>
                  </a:cubicBezTo>
                  <a:close/>
                </a:path>
              </a:pathLst>
            </a:custGeom>
            <a:blipFill>
              <a:blip r:embed="rId3"/>
              <a:stretch>
                <a:fillRect t="-54522" b="-54522"/>
              </a:stretch>
            </a:blipFill>
          </p:spPr>
          <p:txBody>
            <a:bodyPr/>
            <a:lstStyle/>
            <a:p>
              <a:endParaRPr lang="en-US"/>
            </a:p>
          </p:txBody>
        </p:sp>
      </p:grpSp>
    </p:spTree>
    <p:extLst>
      <p:ext uri="{BB962C8B-B14F-4D97-AF65-F5344CB8AC3E}">
        <p14:creationId xmlns:p14="http://schemas.microsoft.com/office/powerpoint/2010/main" val="33710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C7BF6B-2D38-F80D-8143-7749C3C9EA84}"/>
              </a:ext>
            </a:extLst>
          </p:cNvPr>
          <p:cNvSpPr/>
          <p:nvPr/>
        </p:nvSpPr>
        <p:spPr>
          <a:xfrm>
            <a:off x="609600" y="571500"/>
            <a:ext cx="166116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Tại sao cần giữ gìn và phát huy những vẻ đẹp đó trong xã hội hiện đại?</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531D5E7-1050-9B1F-47F2-82EB86EF1BEF}"/>
              </a:ext>
            </a:extLst>
          </p:cNvPr>
          <p:cNvSpPr/>
          <p:nvPr/>
        </p:nvSpPr>
        <p:spPr>
          <a:xfrm>
            <a:off x="794952" y="2324100"/>
            <a:ext cx="166116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Cần giữ gìn và phát huy những vẻ đẹp đó trong xã hội hiện đại vì nhiều nét đẹp của làng quê Việt Nam đang ngày bị mai một, giới trẻ ngày càng ít quan tâm, tìm hiểu về những truyền thống tốt đẹp của dân tộc ta.</a:t>
            </a:r>
          </a:p>
        </p:txBody>
      </p:sp>
      <p:grpSp>
        <p:nvGrpSpPr>
          <p:cNvPr id="4" name="Group 2">
            <a:extLst>
              <a:ext uri="{FF2B5EF4-FFF2-40B4-BE49-F238E27FC236}">
                <a16:creationId xmlns:a16="http://schemas.microsoft.com/office/drawing/2014/main" id="{E6966B82-2179-41B3-304C-55BAB763F37E}"/>
              </a:ext>
            </a:extLst>
          </p:cNvPr>
          <p:cNvGrpSpPr/>
          <p:nvPr/>
        </p:nvGrpSpPr>
        <p:grpSpPr>
          <a:xfrm>
            <a:off x="827809" y="4533900"/>
            <a:ext cx="17449800" cy="5664456"/>
            <a:chOff x="0" y="0"/>
            <a:chExt cx="6340094" cy="2727452"/>
          </a:xfrm>
        </p:grpSpPr>
        <p:sp>
          <p:nvSpPr>
            <p:cNvPr id="5" name="Freeform 3">
              <a:extLst>
                <a:ext uri="{FF2B5EF4-FFF2-40B4-BE49-F238E27FC236}">
                  <a16:creationId xmlns:a16="http://schemas.microsoft.com/office/drawing/2014/main" id="{C28776D2-B566-44F5-A5C4-156F59D1ED0B}"/>
                </a:ext>
              </a:extLst>
            </p:cNvPr>
            <p:cNvSpPr/>
            <p:nvPr/>
          </p:nvSpPr>
          <p:spPr>
            <a:xfrm>
              <a:off x="-11938" y="-127"/>
              <a:ext cx="6405753" cy="2810129"/>
            </a:xfrm>
            <a:custGeom>
              <a:avLst/>
              <a:gdLst/>
              <a:ahLst/>
              <a:cxnLst/>
              <a:rect l="l" t="t" r="r" b="b"/>
              <a:pathLst>
                <a:path w="6405753" h="2810129">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3"/>
              <a:stretch>
                <a:fillRect t="-42170" b="-42170"/>
              </a:stretch>
            </a:blipFill>
          </p:spPr>
          <p:txBody>
            <a:bodyPr/>
            <a:lstStyle/>
            <a:p>
              <a:endParaRPr lang="en-US"/>
            </a:p>
          </p:txBody>
        </p:sp>
      </p:grpSp>
    </p:spTree>
    <p:extLst>
      <p:ext uri="{BB962C8B-B14F-4D97-AF65-F5344CB8AC3E}">
        <p14:creationId xmlns:p14="http://schemas.microsoft.com/office/powerpoint/2010/main" val="307323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C7BF6B-2D38-F80D-8143-7749C3C9EA84}"/>
              </a:ext>
            </a:extLst>
          </p:cNvPr>
          <p:cNvSpPr/>
          <p:nvPr/>
        </p:nvSpPr>
        <p:spPr>
          <a:xfrm>
            <a:off x="685800" y="571500"/>
            <a:ext cx="169164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Làm thế nào để giữ gìn và phát huy những vẻ đẹp của làng quê Việt Nam trong xã hội hiện đại?</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A260300-3EF8-AD69-CAD7-0B7A57AEC3F4}"/>
              </a:ext>
            </a:extLst>
          </p:cNvPr>
          <p:cNvSpPr/>
          <p:nvPr/>
        </p:nvSpPr>
        <p:spPr>
          <a:xfrm>
            <a:off x="707571" y="2260527"/>
            <a:ext cx="16916400" cy="61863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Tìm hiểu những vẻ đẹp của làng quê Việt Nam, giữ gìn và phát huy những giá trị đó với bạn bè năm châu</a:t>
            </a:r>
          </a:p>
          <a:p>
            <a:pPr lvl="0" algn="just"/>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Nhà trường cần tổ chức nhiều hơn những hoạt động để tuyên truyền, mang đến cho học sinh nguồn tri thức về những vẻ đẹp của làng quê Việt Nam.</a:t>
            </a:r>
          </a:p>
          <a:p>
            <a:pPr lvl="0" algn="just"/>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Học sinh cần phải đặt trách nhiệm giữ gìn những vẻ đẹp của làng quê Việt Nam lên hàng đầu.</a:t>
            </a:r>
          </a:p>
          <a:p>
            <a:pPr lvl="0" algn="just"/>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Tích cực trau dồi hiểu biết của mình về những giá trị văn hóa tốt đẹp của làng quê VIệt Nam.</a:t>
            </a:r>
          </a:p>
        </p:txBody>
      </p:sp>
      <p:sp>
        <p:nvSpPr>
          <p:cNvPr id="4" name="Freeform 7">
            <a:extLst>
              <a:ext uri="{FF2B5EF4-FFF2-40B4-BE49-F238E27FC236}">
                <a16:creationId xmlns:a16="http://schemas.microsoft.com/office/drawing/2014/main" id="{AF244DEB-1D9D-9F6B-39D5-51F33B990004}"/>
              </a:ext>
            </a:extLst>
          </p:cNvPr>
          <p:cNvSpPr/>
          <p:nvPr/>
        </p:nvSpPr>
        <p:spPr>
          <a:xfrm>
            <a:off x="-2057400" y="8343900"/>
            <a:ext cx="22250400" cy="4195082"/>
          </a:xfrm>
          <a:custGeom>
            <a:avLst/>
            <a:gdLst/>
            <a:ahLst/>
            <a:cxnLst/>
            <a:rect l="l" t="t" r="r" b="b"/>
            <a:pathLst>
              <a:path w="6527627" h="1427918">
                <a:moveTo>
                  <a:pt x="0" y="0"/>
                </a:moveTo>
                <a:lnTo>
                  <a:pt x="6527627" y="0"/>
                </a:lnTo>
                <a:lnTo>
                  <a:pt x="6527627" y="1427918"/>
                </a:lnTo>
                <a:lnTo>
                  <a:pt x="0" y="1427918"/>
                </a:lnTo>
                <a:lnTo>
                  <a:pt x="0" y="0"/>
                </a:lnTo>
                <a:close/>
              </a:path>
            </a:pathLst>
          </a:custGeom>
          <a:blipFill>
            <a:blip r:embed="rId3"/>
            <a:stretch>
              <a:fillRect/>
            </a:stretch>
          </a:blipFill>
        </p:spPr>
        <p:txBody>
          <a:bodyPr/>
          <a:lstStyle/>
          <a:p>
            <a:endParaRPr lang="en-US"/>
          </a:p>
        </p:txBody>
      </p:sp>
      <p:sp>
        <p:nvSpPr>
          <p:cNvPr id="5" name="Freeform 5">
            <a:extLst>
              <a:ext uri="{FF2B5EF4-FFF2-40B4-BE49-F238E27FC236}">
                <a16:creationId xmlns:a16="http://schemas.microsoft.com/office/drawing/2014/main" id="{704A3926-68E6-ABF7-658F-8A241C5BC6B7}"/>
              </a:ext>
            </a:extLst>
          </p:cNvPr>
          <p:cNvSpPr/>
          <p:nvPr/>
        </p:nvSpPr>
        <p:spPr>
          <a:xfrm>
            <a:off x="15544800" y="7734300"/>
            <a:ext cx="2972227" cy="3721098"/>
          </a:xfrm>
          <a:custGeom>
            <a:avLst/>
            <a:gdLst/>
            <a:ahLst/>
            <a:cxnLst/>
            <a:rect l="l" t="t" r="r" b="b"/>
            <a:pathLst>
              <a:path w="2972227" h="3721098">
                <a:moveTo>
                  <a:pt x="0" y="0"/>
                </a:moveTo>
                <a:lnTo>
                  <a:pt x="2972227" y="0"/>
                </a:lnTo>
                <a:lnTo>
                  <a:pt x="2972227" y="3721098"/>
                </a:lnTo>
                <a:lnTo>
                  <a:pt x="0" y="3721098"/>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09816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600200" y="647700"/>
            <a:ext cx="1280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ý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lập</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dàn</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ý</a:t>
            </a:r>
          </a:p>
        </p:txBody>
      </p:sp>
      <p:sp>
        <p:nvSpPr>
          <p:cNvPr id="3" name="Rectangle 2">
            <a:extLst>
              <a:ext uri="{FF2B5EF4-FFF2-40B4-BE49-F238E27FC236}">
                <a16:creationId xmlns:a16="http://schemas.microsoft.com/office/drawing/2014/main" id="{7BC7BF6B-2D38-F80D-8143-7749C3C9EA84}"/>
              </a:ext>
            </a:extLst>
          </p:cNvPr>
          <p:cNvSpPr/>
          <p:nvPr/>
        </p:nvSpPr>
        <p:spPr>
          <a:xfrm>
            <a:off x="914400" y="2019300"/>
            <a:ext cx="16611600" cy="769441"/>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Lập dàn ý</a:t>
            </a:r>
            <a:endParaRPr lang="vi-VN" sz="4400" i="1" dirty="0">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7" name="Freeform 6">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8" name="TextBox 7">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0" name="Freeform 9">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1" name="TextBox 10">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3" name="Freeform 12">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4" name="TextBox 13">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6" name="Freeform 15">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7" name="TextBox 16">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3">
            <a:extLst>
              <a:ext uri="{FF2B5EF4-FFF2-40B4-BE49-F238E27FC236}">
                <a16:creationId xmlns:a16="http://schemas.microsoft.com/office/drawing/2014/main" id="{54EBB335-C686-450B-431F-43EF879189C0}"/>
              </a:ext>
            </a:extLst>
          </p:cNvPr>
          <p:cNvSpPr/>
          <p:nvPr/>
        </p:nvSpPr>
        <p:spPr>
          <a:xfrm>
            <a:off x="1594862" y="3483232"/>
            <a:ext cx="8920738" cy="2800767"/>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 Mở bài</a:t>
            </a:r>
            <a:r>
              <a:rPr lang="vi-VN" sz="4400" dirty="0">
                <a:latin typeface="Times New Roman" panose="02020603050405020304" pitchFamily="18" charset="0"/>
                <a:cs typeface="Times New Roman" panose="02020603050405020304" pitchFamily="18" charset="0"/>
              </a:rPr>
              <a:t>: Giới thiệu vấn đề cần nghị luận: </a:t>
            </a:r>
            <a:r>
              <a:rPr lang="vi-VN" sz="4400" i="1" dirty="0">
                <a:latin typeface="Times New Roman" panose="02020603050405020304" pitchFamily="18" charset="0"/>
                <a:cs typeface="Times New Roman" panose="02020603050405020304" pitchFamily="18" charset="0"/>
              </a:rPr>
              <a:t>việc giữ gìn và phát huy những vẻ đẹp của làng quê Việt Nam trong xã hội hiện đại.</a:t>
            </a:r>
          </a:p>
        </p:txBody>
      </p:sp>
      <p:grpSp>
        <p:nvGrpSpPr>
          <p:cNvPr id="5" name="Group 5">
            <a:extLst>
              <a:ext uri="{FF2B5EF4-FFF2-40B4-BE49-F238E27FC236}">
                <a16:creationId xmlns:a16="http://schemas.microsoft.com/office/drawing/2014/main" id="{EEE44775-4D32-A00F-7A3B-8A3C3964EE39}"/>
              </a:ext>
            </a:extLst>
          </p:cNvPr>
          <p:cNvGrpSpPr/>
          <p:nvPr/>
        </p:nvGrpSpPr>
        <p:grpSpPr>
          <a:xfrm>
            <a:off x="10820400" y="2427590"/>
            <a:ext cx="6906373" cy="7842092"/>
            <a:chOff x="0" y="0"/>
            <a:chExt cx="5592318" cy="6350000"/>
          </a:xfrm>
        </p:grpSpPr>
        <p:sp>
          <p:nvSpPr>
            <p:cNvPr id="18" name="Freeform 6">
              <a:extLst>
                <a:ext uri="{FF2B5EF4-FFF2-40B4-BE49-F238E27FC236}">
                  <a16:creationId xmlns:a16="http://schemas.microsoft.com/office/drawing/2014/main" id="{EBD1CF42-26FF-02B9-A435-1F90C817128A}"/>
                </a:ext>
              </a:extLst>
            </p:cNvPr>
            <p:cNvSpPr/>
            <p:nvPr/>
          </p:nvSpPr>
          <p:spPr>
            <a:xfrm>
              <a:off x="0" y="0"/>
              <a:ext cx="5592318" cy="6350000"/>
            </a:xfrm>
            <a:custGeom>
              <a:avLst/>
              <a:gdLst/>
              <a:ahLst/>
              <a:cxnLst/>
              <a:rect l="l" t="t" r="r" b="b"/>
              <a:pathLst>
                <a:path w="5592318" h="6350000">
                  <a:moveTo>
                    <a:pt x="5592318" y="0"/>
                  </a:moveTo>
                  <a:lnTo>
                    <a:pt x="5592318" y="6350000"/>
                  </a:lnTo>
                  <a:lnTo>
                    <a:pt x="0" y="6350000"/>
                  </a:lnTo>
                  <a:lnTo>
                    <a:pt x="0" y="0"/>
                  </a:lnTo>
                  <a:lnTo>
                    <a:pt x="2796159" y="408559"/>
                  </a:lnTo>
                  <a:lnTo>
                    <a:pt x="5592318" y="0"/>
                  </a:lnTo>
                  <a:close/>
                </a:path>
              </a:pathLst>
            </a:custGeom>
            <a:blipFill>
              <a:blip r:embed="rId3"/>
              <a:stretch>
                <a:fillRect l="-26089" r="-26089"/>
              </a:stretch>
            </a:blipFill>
          </p:spPr>
          <p:txBody>
            <a:bodyPr/>
            <a:lstStyle/>
            <a:p>
              <a:endParaRPr lang="en-US"/>
            </a:p>
          </p:txBody>
        </p:sp>
      </p:grpSp>
    </p:spTree>
    <p:extLst>
      <p:ext uri="{BB962C8B-B14F-4D97-AF65-F5344CB8AC3E}">
        <p14:creationId xmlns:p14="http://schemas.microsoft.com/office/powerpoint/2010/main" val="386605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C7BF6B-2D38-F80D-8143-7749C3C9EA84}"/>
              </a:ext>
            </a:extLst>
          </p:cNvPr>
          <p:cNvSpPr/>
          <p:nvPr/>
        </p:nvSpPr>
        <p:spPr>
          <a:xfrm>
            <a:off x="762000" y="419100"/>
            <a:ext cx="16611600" cy="821763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Thân 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bày</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endPar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Thực trạng</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Làng quê Việt Nam có những vẻ đẹp cần giữ gìn và phát huy: Đặc trưng của văn hóa làng quê Việt Nam truyền thống cần phải nhắc đến: chùa làng, đình làng; đời sống tôn giáo, tín ngưỡng; cơ chế hoạt động; phong tục, tập quán; cách ứng xử; phương thức hoạt động... Nhiều nét đẹp của làng quê Việt Nam đang ngày bị mai một, giới trẻ ngày càng ít quan tâm, tìm hiểu về những truyền thống tốt đẹp của dân tộc ta.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Nguyên nhân</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Những thanh niên với lối sống xa rời bản sắc dân tộc. Họ thờ ơ với những giá trị truyền thống ở cả lĩnh vực vật chất và tinh thần; và đề cao những giá trị văn hóa du nhập ở nước ngoài qua việc thần tượng, sính ngoại vượt ngưỡng cho phép.</a:t>
            </a:r>
          </a:p>
        </p:txBody>
      </p:sp>
      <p:sp>
        <p:nvSpPr>
          <p:cNvPr id="2" name="Freeform 3">
            <a:extLst>
              <a:ext uri="{FF2B5EF4-FFF2-40B4-BE49-F238E27FC236}">
                <a16:creationId xmlns:a16="http://schemas.microsoft.com/office/drawing/2014/main" id="{FA8E960E-850C-8830-5CEC-DAB4BD6F5819}"/>
              </a:ext>
            </a:extLst>
          </p:cNvPr>
          <p:cNvSpPr/>
          <p:nvPr/>
        </p:nvSpPr>
        <p:spPr>
          <a:xfrm>
            <a:off x="15316200" y="7810500"/>
            <a:ext cx="3394710" cy="4114800"/>
          </a:xfrm>
          <a:custGeom>
            <a:avLst/>
            <a:gdLst/>
            <a:ahLst/>
            <a:cxnLst/>
            <a:rect l="l" t="t" r="r" b="b"/>
            <a:pathLst>
              <a:path w="3394710" h="4114800">
                <a:moveTo>
                  <a:pt x="0" y="0"/>
                </a:moveTo>
                <a:lnTo>
                  <a:pt x="3394710" y="0"/>
                </a:lnTo>
                <a:lnTo>
                  <a:pt x="339471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85454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C7BF6B-2D38-F80D-8143-7749C3C9EA84}"/>
              </a:ext>
            </a:extLst>
          </p:cNvPr>
          <p:cNvSpPr/>
          <p:nvPr/>
        </p:nvSpPr>
        <p:spPr>
          <a:xfrm>
            <a:off x="762000" y="419100"/>
            <a:ext cx="166116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Thân 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bày</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3B25B294-7B75-11AF-C478-5417FF86F08E}"/>
              </a:ext>
            </a:extLst>
          </p:cNvPr>
          <p:cNvSpPr/>
          <p:nvPr/>
        </p:nvSpPr>
        <p:spPr>
          <a:xfrm>
            <a:off x="1066800" y="1562100"/>
            <a:ext cx="16611600"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Giải pháp</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Mỗi cá nhân đặc biệt là học sinh chúng ta phải tìm hiểu những vẻ đẹp của làng quê Việt Nam, giữ gìn và phát huy những giá trị đó với bạn bè năm châu; Nhà trường cần tổ chức nhiều hơn những hoạt động để tuyên truyền, mang đến cho học sinh nguồn tri thức về những vẻ đẹp của làng quê Việt Nam; Học sinh cần phải đặt trách nhiệm giữ gìn những vẻ đẹp của làng quê Việt Nam lên hàng đầu; Tích cực trau dồi hiểu biết của mình về những giá trị văn hóa tốt đẹp của làng quê Việt Nam.</a:t>
            </a:r>
          </a:p>
        </p:txBody>
      </p:sp>
      <p:sp>
        <p:nvSpPr>
          <p:cNvPr id="4" name="Freeform 6">
            <a:extLst>
              <a:ext uri="{FF2B5EF4-FFF2-40B4-BE49-F238E27FC236}">
                <a16:creationId xmlns:a16="http://schemas.microsoft.com/office/drawing/2014/main" id="{B4C95658-21CE-D595-3398-D47F8BF8964E}"/>
              </a:ext>
            </a:extLst>
          </p:cNvPr>
          <p:cNvSpPr/>
          <p:nvPr/>
        </p:nvSpPr>
        <p:spPr>
          <a:xfrm>
            <a:off x="-381000" y="6804175"/>
            <a:ext cx="18308782" cy="6127450"/>
          </a:xfrm>
          <a:custGeom>
            <a:avLst/>
            <a:gdLst/>
            <a:ahLst/>
            <a:cxnLst/>
            <a:rect l="l" t="t" r="r" b="b"/>
            <a:pathLst>
              <a:path w="7315200" h="3529584">
                <a:moveTo>
                  <a:pt x="0" y="0"/>
                </a:moveTo>
                <a:lnTo>
                  <a:pt x="7315200" y="0"/>
                </a:lnTo>
                <a:lnTo>
                  <a:pt x="7315200" y="3529584"/>
                </a:lnTo>
                <a:lnTo>
                  <a:pt x="0" y="35295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31766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C7BF6B-2D38-F80D-8143-7749C3C9EA84}"/>
              </a:ext>
            </a:extLst>
          </p:cNvPr>
          <p:cNvSpPr/>
          <p:nvPr/>
        </p:nvSpPr>
        <p:spPr>
          <a:xfrm>
            <a:off x="838200" y="1485900"/>
            <a:ext cx="1264920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Kết bài: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Khẳng định lại vấn đề cần nghị luận: việc giữ gìn và phát huy những vẻ đẹp của làng quê Việt Nam trong xã hội hiện đại; đồng thời rút ra bài học cho bản thân, cho các bạn trẻ</a:t>
            </a:r>
          </a:p>
        </p:txBody>
      </p:sp>
      <p:grpSp>
        <p:nvGrpSpPr>
          <p:cNvPr id="2" name="Group 7">
            <a:extLst>
              <a:ext uri="{FF2B5EF4-FFF2-40B4-BE49-F238E27FC236}">
                <a16:creationId xmlns:a16="http://schemas.microsoft.com/office/drawing/2014/main" id="{891D6B40-00B8-45A5-B1E0-37FB6E7D011A}"/>
              </a:ext>
            </a:extLst>
          </p:cNvPr>
          <p:cNvGrpSpPr/>
          <p:nvPr/>
        </p:nvGrpSpPr>
        <p:grpSpPr>
          <a:xfrm>
            <a:off x="10896600" y="2813685"/>
            <a:ext cx="7423785" cy="7423785"/>
            <a:chOff x="0" y="0"/>
            <a:chExt cx="6350000" cy="6350000"/>
          </a:xfrm>
        </p:grpSpPr>
        <p:sp>
          <p:nvSpPr>
            <p:cNvPr id="4" name="Freeform 8">
              <a:extLst>
                <a:ext uri="{FF2B5EF4-FFF2-40B4-BE49-F238E27FC236}">
                  <a16:creationId xmlns:a16="http://schemas.microsoft.com/office/drawing/2014/main" id="{F3B2FEEC-5D64-5A20-EC1E-B41845D0531A}"/>
                </a:ext>
              </a:extLst>
            </p:cNvPr>
            <p:cNvSpPr/>
            <p:nvPr/>
          </p:nvSpPr>
          <p:spPr>
            <a:xfrm>
              <a:off x="0" y="0"/>
              <a:ext cx="6350000" cy="6350000"/>
            </a:xfrm>
            <a:custGeom>
              <a:avLst/>
              <a:gdLst/>
              <a:ahLst/>
              <a:cxnLst/>
              <a:rect l="l" t="t" r="r" b="b"/>
              <a:pathLst>
                <a:path w="6350000" h="6350000">
                  <a:moveTo>
                    <a:pt x="0" y="6350000"/>
                  </a:moveTo>
                  <a:lnTo>
                    <a:pt x="6350000" y="6350000"/>
                  </a:lnTo>
                  <a:lnTo>
                    <a:pt x="6350000" y="0"/>
                  </a:lnTo>
                  <a:cubicBezTo>
                    <a:pt x="2843530" y="0"/>
                    <a:pt x="0" y="2843530"/>
                    <a:pt x="0" y="6350000"/>
                  </a:cubicBezTo>
                  <a:close/>
                </a:path>
              </a:pathLst>
            </a:custGeom>
            <a:blipFill>
              <a:blip r:embed="rId3"/>
              <a:stretch>
                <a:fillRect l="-20422" r="-20422"/>
              </a:stretch>
            </a:blipFill>
          </p:spPr>
          <p:txBody>
            <a:bodyPr/>
            <a:lstStyle/>
            <a:p>
              <a:endParaRPr lang="en-US"/>
            </a:p>
          </p:txBody>
        </p:sp>
      </p:grpSp>
    </p:spTree>
    <p:extLst>
      <p:ext uri="{BB962C8B-B14F-4D97-AF65-F5344CB8AC3E}">
        <p14:creationId xmlns:p14="http://schemas.microsoft.com/office/powerpoint/2010/main" val="362269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0E083BAD-35F7-CC23-0725-1ACF286ED415}"/>
              </a:ext>
            </a:extLst>
          </p:cNvPr>
          <p:cNvGrpSpPr/>
          <p:nvPr/>
        </p:nvGrpSpPr>
        <p:grpSpPr>
          <a:xfrm>
            <a:off x="762000" y="876300"/>
            <a:ext cx="16687800" cy="8153400"/>
            <a:chOff x="0" y="0"/>
            <a:chExt cx="3217882" cy="1487107"/>
          </a:xfrm>
        </p:grpSpPr>
        <p:sp>
          <p:nvSpPr>
            <p:cNvPr id="4" name="Freeform 4">
              <a:extLst>
                <a:ext uri="{FF2B5EF4-FFF2-40B4-BE49-F238E27FC236}">
                  <a16:creationId xmlns:a16="http://schemas.microsoft.com/office/drawing/2014/main" id="{EBA22D46-CDA7-16EA-5A87-DF09E858B410}"/>
                </a:ext>
              </a:extLst>
            </p:cNvPr>
            <p:cNvSpPr/>
            <p:nvPr/>
          </p:nvSpPr>
          <p:spPr>
            <a:xfrm>
              <a:off x="0" y="0"/>
              <a:ext cx="3217882" cy="1487107"/>
            </a:xfrm>
            <a:custGeom>
              <a:avLst/>
              <a:gdLst/>
              <a:ahLst/>
              <a:cxnLst/>
              <a:rect l="l" t="t" r="r" b="b"/>
              <a:pathLst>
                <a:path w="3217882" h="1487107">
                  <a:moveTo>
                    <a:pt x="19643" y="0"/>
                  </a:moveTo>
                  <a:lnTo>
                    <a:pt x="3198239" y="0"/>
                  </a:lnTo>
                  <a:cubicBezTo>
                    <a:pt x="3203449" y="0"/>
                    <a:pt x="3208445" y="2070"/>
                    <a:pt x="3212129" y="5753"/>
                  </a:cubicBezTo>
                  <a:cubicBezTo>
                    <a:pt x="3215813" y="9437"/>
                    <a:pt x="3217882" y="14434"/>
                    <a:pt x="3217882" y="19643"/>
                  </a:cubicBezTo>
                  <a:lnTo>
                    <a:pt x="3217882" y="1467464"/>
                  </a:lnTo>
                  <a:cubicBezTo>
                    <a:pt x="3217882" y="1478313"/>
                    <a:pt x="3209088" y="1487107"/>
                    <a:pt x="3198239" y="1487107"/>
                  </a:cubicBezTo>
                  <a:lnTo>
                    <a:pt x="19643" y="1487107"/>
                  </a:lnTo>
                  <a:cubicBezTo>
                    <a:pt x="8795" y="1487107"/>
                    <a:pt x="0" y="1478313"/>
                    <a:pt x="0" y="1467464"/>
                  </a:cubicBezTo>
                  <a:lnTo>
                    <a:pt x="0" y="19643"/>
                  </a:lnTo>
                  <a:cubicBezTo>
                    <a:pt x="0" y="8795"/>
                    <a:pt x="8795" y="0"/>
                    <a:pt x="19643" y="0"/>
                  </a:cubicBezTo>
                  <a:close/>
                </a:path>
              </a:pathLst>
            </a:custGeom>
            <a:solidFill>
              <a:srgbClr val="FEFEFE"/>
            </a:solidFill>
            <a:ln w="57150" cap="rnd">
              <a:solidFill>
                <a:srgbClr val="7D4C2A"/>
              </a:solidFill>
              <a:prstDash val="solid"/>
              <a:round/>
            </a:ln>
          </p:spPr>
          <p:txBody>
            <a:bodyPr/>
            <a:lstStyle/>
            <a:p>
              <a:endParaRPr lang="en-US"/>
            </a:p>
          </p:txBody>
        </p:sp>
        <p:sp>
          <p:nvSpPr>
            <p:cNvPr id="5" name="TextBox 5">
              <a:extLst>
                <a:ext uri="{FF2B5EF4-FFF2-40B4-BE49-F238E27FC236}">
                  <a16:creationId xmlns:a16="http://schemas.microsoft.com/office/drawing/2014/main" id="{60D25A28-D768-7F7D-658B-31F841B9A830}"/>
                </a:ext>
              </a:extLst>
            </p:cNvPr>
            <p:cNvSpPr txBox="1"/>
            <p:nvPr/>
          </p:nvSpPr>
          <p:spPr>
            <a:xfrm>
              <a:off x="0" y="-38100"/>
              <a:ext cx="3217882" cy="1525207"/>
            </a:xfrm>
            <a:prstGeom prst="rect">
              <a:avLst/>
            </a:prstGeom>
          </p:spPr>
          <p:txBody>
            <a:bodyPr lIns="50800" tIns="50800" rIns="50800" bIns="50800" rtlCol="0" anchor="ctr"/>
            <a:lstStyle/>
            <a:p>
              <a:pPr algn="ctr">
                <a:lnSpc>
                  <a:spcPts val="2659"/>
                </a:lnSpc>
              </a:pPr>
              <a:endParaRPr/>
            </a:p>
          </p:txBody>
        </p:sp>
      </p:grpSp>
      <p:sp>
        <p:nvSpPr>
          <p:cNvPr id="2" name="Rectangle 1"/>
          <p:cNvSpPr/>
          <p:nvPr/>
        </p:nvSpPr>
        <p:spPr>
          <a:xfrm>
            <a:off x="1219200" y="1562100"/>
            <a:ext cx="16687800" cy="6186309"/>
          </a:xfrm>
          <a:prstGeom prst="rect">
            <a:avLst/>
          </a:prstGeom>
        </p:spPr>
        <p:txBody>
          <a:bodyPr wrap="square">
            <a:spAutoFit/>
          </a:bodyPr>
          <a:lstStyle/>
          <a:p>
            <a:pPr algn="just">
              <a:spcAft>
                <a:spcPts val="0"/>
              </a:spcAft>
            </a:pP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Mở</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bài</a:t>
            </a:r>
            <a:r>
              <a:rPr lang="vi-VN"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giới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thiệu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vấn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đề</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cần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nghị</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luận</a:t>
            </a:r>
            <a:endParaRPr lang="en-US" sz="4400" dirty="0">
              <a:latin typeface="Times New Roman" panose="02020603050405020304" pitchFamily="18" charset="0"/>
              <a:ea typeface="Times New Roman" panose="02020603050405020304" pitchFamily="18" charset="0"/>
            </a:endParaRPr>
          </a:p>
          <a:p>
            <a:pPr algn="just">
              <a:spcAft>
                <a:spcPts val="0"/>
              </a:spcAft>
            </a:pP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Thân</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bài</a:t>
            </a:r>
            <a:r>
              <a:rPr lang="vi-VN" sz="4400" b="1" dirty="0">
                <a:latin typeface="Times New Roman" panose="02020603050405020304" pitchFamily="18" charset="0"/>
                <a:ea typeface="Times New Roman" panose="02020603050405020304" pitchFamily="18" charset="0"/>
              </a:rPr>
              <a:t>: </a:t>
            </a:r>
            <a:r>
              <a:rPr lang="vi-VN" sz="4400" dirty="0">
                <a:latin typeface="Times New Roman" panose="02020603050405020304" pitchFamily="18" charset="0"/>
                <a:ea typeface="Times New Roman" panose="02020603050405020304" pitchFamily="18" charset="0"/>
              </a:rPr>
              <a:t>Lần lượt trình bày </a:t>
            </a:r>
            <a:r>
              <a:rPr lang="en-US" sz="4400" dirty="0" err="1">
                <a:latin typeface="Times New Roman" panose="02020603050405020304" pitchFamily="18" charset="0"/>
                <a:ea typeface="Times New Roman" panose="02020603050405020304" pitchFamily="18" charset="0"/>
              </a:rPr>
              <a:t>các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luận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điểm</a:t>
            </a:r>
            <a:endParaRPr lang="en-US" sz="4400" dirty="0">
              <a:latin typeface="Times New Roman" panose="02020603050405020304" pitchFamily="18" charset="0"/>
              <a:ea typeface="Times New Roman" panose="02020603050405020304" pitchFamily="18" charset="0"/>
            </a:endParaRPr>
          </a:p>
          <a:p>
            <a:pPr algn="just">
              <a:spcAft>
                <a:spcPts val="0"/>
              </a:spcAft>
            </a:pPr>
            <a:r>
              <a:rPr lang="en-US" sz="4400" dirty="0">
                <a:latin typeface="Times New Roman" panose="02020603050405020304" pitchFamily="18" charset="0"/>
                <a:ea typeface="Times New Roman" panose="02020603050405020304" pitchFamily="18" charset="0"/>
              </a:rPr>
              <a:t>-</a:t>
            </a:r>
            <a:r>
              <a:rPr lang="vi-VN" sz="4400" dirty="0">
                <a:latin typeface="Times New Roman" panose="02020603050405020304" pitchFamily="18" charset="0"/>
                <a:ea typeface="Times New Roman" panose="02020603050405020304" pitchFamily="18" charset="0"/>
              </a:rPr>
              <a:t> Thực trạng: ………..</a:t>
            </a:r>
            <a:endParaRPr lang="en-US" sz="4400" dirty="0">
              <a:latin typeface="Times New Roman" panose="02020603050405020304" pitchFamily="18" charset="0"/>
              <a:ea typeface="Times New Roman" panose="02020603050405020304" pitchFamily="18" charset="0"/>
            </a:endParaRPr>
          </a:p>
          <a:p>
            <a:pPr algn="just">
              <a:spcAft>
                <a:spcPts val="0"/>
              </a:spcAft>
            </a:pPr>
            <a:r>
              <a:rPr lang="en-US" sz="4400" dirty="0">
                <a:latin typeface="Times New Roman" panose="02020603050405020304" pitchFamily="18" charset="0"/>
                <a:ea typeface="Times New Roman" panose="02020603050405020304" pitchFamily="18" charset="0"/>
              </a:rPr>
              <a:t>-</a:t>
            </a:r>
            <a:r>
              <a:rPr lang="vi-VN" sz="4400" dirty="0">
                <a:latin typeface="Times New Roman" panose="02020603050405020304" pitchFamily="18" charset="0"/>
                <a:ea typeface="Times New Roman" panose="02020603050405020304" pitchFamily="18" charset="0"/>
              </a:rPr>
              <a:t> Nguyên nhân: ……</a:t>
            </a:r>
            <a:r>
              <a:rPr lang="en-US" sz="4400" dirty="0">
                <a:latin typeface="Times New Roman" panose="02020603050405020304" pitchFamily="18" charset="0"/>
                <a:ea typeface="Times New Roman" panose="02020603050405020304" pitchFamily="18" charset="0"/>
              </a:rPr>
              <a:t>.</a:t>
            </a:r>
          </a:p>
          <a:p>
            <a:pPr algn="just">
              <a:spcAft>
                <a:spcPts val="0"/>
              </a:spcAft>
            </a:pPr>
            <a:r>
              <a:rPr lang="en-US" sz="4400" dirty="0">
                <a:latin typeface="Times New Roman" panose="02020603050405020304" pitchFamily="18" charset="0"/>
                <a:ea typeface="Times New Roman" panose="02020603050405020304" pitchFamily="18" charset="0"/>
              </a:rPr>
              <a:t>-</a:t>
            </a:r>
            <a:r>
              <a:rPr lang="vi-VN" sz="4400" dirty="0">
                <a:latin typeface="Times New Roman" panose="02020603050405020304" pitchFamily="18" charset="0"/>
                <a:ea typeface="Times New Roman" panose="02020603050405020304" pitchFamily="18" charset="0"/>
              </a:rPr>
              <a:t> Giải pháp: </a:t>
            </a:r>
            <a:r>
              <a:rPr lang="en-US" sz="4400" dirty="0">
                <a:latin typeface="Times New Roman" panose="02020603050405020304" pitchFamily="18" charset="0"/>
                <a:ea typeface="Times New Roman" panose="02020603050405020304" pitchFamily="18" charset="0"/>
              </a:rPr>
              <a:t>…………</a:t>
            </a:r>
          </a:p>
          <a:p>
            <a:pPr algn="just">
              <a:spcAft>
                <a:spcPts val="0"/>
              </a:spcAft>
            </a:pPr>
            <a:r>
              <a:rPr lang="en-US" sz="4400" dirty="0">
                <a:latin typeface="Times New Roman" panose="02020603050405020304" pitchFamily="18" charset="0"/>
                <a:ea typeface="Times New Roman" panose="02020603050405020304" pitchFamily="18" charset="0"/>
              </a:rPr>
              <a:t>+ </a:t>
            </a:r>
            <a:r>
              <a:rPr lang="vi-VN" sz="4400" dirty="0">
                <a:latin typeface="Times New Roman" panose="02020603050405020304" pitchFamily="18" charset="0"/>
                <a:ea typeface="Times New Roman" panose="02020603050405020304" pitchFamily="18" charset="0"/>
              </a:rPr>
              <a:t>Mỗi cá nhân …………..</a:t>
            </a:r>
            <a:endParaRPr lang="en-US" sz="4400" dirty="0">
              <a:latin typeface="Times New Roman" panose="02020603050405020304" pitchFamily="18" charset="0"/>
              <a:ea typeface="Times New Roman" panose="02020603050405020304" pitchFamily="18" charset="0"/>
            </a:endParaRPr>
          </a:p>
          <a:p>
            <a:pPr algn="just">
              <a:spcAft>
                <a:spcPts val="0"/>
              </a:spcAft>
            </a:pPr>
            <a:r>
              <a:rPr lang="en-US" sz="4400" dirty="0">
                <a:latin typeface="Times New Roman" panose="02020603050405020304" pitchFamily="18" charset="0"/>
                <a:ea typeface="Times New Roman" panose="02020603050405020304" pitchFamily="18" charset="0"/>
              </a:rPr>
              <a:t>+ </a:t>
            </a:r>
            <a:r>
              <a:rPr lang="vi-VN" sz="4400" dirty="0">
                <a:latin typeface="Times New Roman" panose="02020603050405020304" pitchFamily="18" charset="0"/>
                <a:ea typeface="Times New Roman" panose="02020603050405020304" pitchFamily="18" charset="0"/>
              </a:rPr>
              <a:t>Nhà trường …………</a:t>
            </a:r>
            <a:endParaRPr lang="en-US" sz="4400" dirty="0">
              <a:latin typeface="Times New Roman" panose="02020603050405020304" pitchFamily="18" charset="0"/>
              <a:ea typeface="Times New Roman" panose="02020603050405020304" pitchFamily="18" charset="0"/>
            </a:endParaRPr>
          </a:p>
          <a:p>
            <a:pPr algn="just">
              <a:spcAft>
                <a:spcPts val="0"/>
              </a:spcAft>
            </a:pPr>
            <a:r>
              <a:rPr lang="en-US" sz="4400" dirty="0">
                <a:latin typeface="Times New Roman" panose="02020603050405020304" pitchFamily="18" charset="0"/>
                <a:ea typeface="Times New Roman" panose="02020603050405020304" pitchFamily="18" charset="0"/>
              </a:rPr>
              <a:t>+ </a:t>
            </a:r>
            <a:r>
              <a:rPr lang="vi-VN" sz="4400" dirty="0">
                <a:latin typeface="Times New Roman" panose="02020603050405020304" pitchFamily="18" charset="0"/>
                <a:ea typeface="Times New Roman" panose="02020603050405020304" pitchFamily="18" charset="0"/>
              </a:rPr>
              <a:t>Học sinh ……………</a:t>
            </a:r>
            <a:endParaRPr lang="en-US" sz="4400" dirty="0">
              <a:latin typeface="Times New Roman" panose="02020603050405020304" pitchFamily="18" charset="0"/>
              <a:ea typeface="Times New Roman" panose="02020603050405020304" pitchFamily="18" charset="0"/>
            </a:endParaRPr>
          </a:p>
          <a:p>
            <a:pPr algn="just">
              <a:spcAft>
                <a:spcPts val="0"/>
              </a:spcAft>
            </a:pP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Kết</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bài</a:t>
            </a:r>
            <a:r>
              <a:rPr lang="vi-VN" sz="4400" dirty="0">
                <a:latin typeface="Times New Roman" panose="02020603050405020304" pitchFamily="18" charset="0"/>
                <a:ea typeface="Times New Roman" panose="02020603050405020304" pitchFamily="18" charset="0"/>
              </a:rPr>
              <a:t>: </a:t>
            </a:r>
            <a:r>
              <a:rPr lang="vi-VN" sz="4400" dirty="0">
                <a:solidFill>
                  <a:prstClr val="black"/>
                </a:solidFill>
                <a:latin typeface="Times New Roman" panose="02020603050405020304" pitchFamily="18" charset="0"/>
                <a:cs typeface="Times New Roman" panose="02020603050405020304" pitchFamily="18" charset="0"/>
              </a:rPr>
              <a:t>Khẳng định lại vấn đề cần nghị luận</a:t>
            </a:r>
            <a:endParaRPr lang="en-US" sz="4400" dirty="0">
              <a:effectLst/>
              <a:latin typeface="Times New Roman" panose="02020603050405020304" pitchFamily="18" charset="0"/>
              <a:ea typeface="Times New Roman" panose="02020603050405020304" pitchFamily="18" charset="0"/>
            </a:endParaRPr>
          </a:p>
        </p:txBody>
      </p:sp>
      <p:sp>
        <p:nvSpPr>
          <p:cNvPr id="6" name="Freeform 5">
            <a:extLst>
              <a:ext uri="{FF2B5EF4-FFF2-40B4-BE49-F238E27FC236}">
                <a16:creationId xmlns:a16="http://schemas.microsoft.com/office/drawing/2014/main" id="{002F9E71-9015-2AA9-BDF2-E42B44E9776E}"/>
              </a:ext>
            </a:extLst>
          </p:cNvPr>
          <p:cNvSpPr/>
          <p:nvPr/>
        </p:nvSpPr>
        <p:spPr>
          <a:xfrm>
            <a:off x="12004544" y="4152900"/>
            <a:ext cx="5421011" cy="6134100"/>
          </a:xfrm>
          <a:custGeom>
            <a:avLst/>
            <a:gdLst/>
            <a:ahLst/>
            <a:cxnLst/>
            <a:rect l="l" t="t" r="r" b="b"/>
            <a:pathLst>
              <a:path w="4210185" h="4764000">
                <a:moveTo>
                  <a:pt x="0" y="0"/>
                </a:moveTo>
                <a:lnTo>
                  <a:pt x="4210185" y="0"/>
                </a:lnTo>
                <a:lnTo>
                  <a:pt x="4210185" y="4764000"/>
                </a:lnTo>
                <a:lnTo>
                  <a:pt x="0" y="47640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202495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600200" y="647700"/>
            <a:ext cx="1280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3.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Nói</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nghe</a:t>
            </a:r>
            <a:endPar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7BC7BF6B-2D38-F80D-8143-7749C3C9EA84}"/>
              </a:ext>
            </a:extLst>
          </p:cNvPr>
          <p:cNvSpPr/>
          <p:nvPr/>
        </p:nvSpPr>
        <p:spPr>
          <a:xfrm>
            <a:off x="990600" y="1790700"/>
            <a:ext cx="16611600" cy="8217634"/>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Người nói: </a:t>
            </a:r>
            <a:r>
              <a:rPr lang="vi-VN" sz="4400" dirty="0">
                <a:solidFill>
                  <a:srgbClr val="000000"/>
                </a:solidFill>
                <a:latin typeface="Times New Roman" panose="02020603050405020304" pitchFamily="18" charset="0"/>
                <a:cs typeface="Times New Roman" panose="02020603050405020304" pitchFamily="18" charset="0"/>
              </a:rPr>
              <a:t>trình bày ý kiến đã chuẩn bị ở nhà của mình.</a:t>
            </a:r>
          </a:p>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Người nghe</a:t>
            </a:r>
            <a:r>
              <a:rPr lang="vi-VN" sz="4400" dirty="0">
                <a:solidFill>
                  <a:srgbClr val="000000"/>
                </a:solidFill>
                <a:latin typeface="Times New Roman" panose="02020603050405020304" pitchFamily="18" charset="0"/>
                <a:cs typeface="Times New Roman" panose="02020603050405020304" pitchFamily="18" charset="0"/>
              </a:rPr>
              <a:t>: nghe và nhận xét về t</a:t>
            </a:r>
            <a:r>
              <a:rPr lang="en-US" sz="4400" dirty="0">
                <a:solidFill>
                  <a:srgbClr val="000000"/>
                </a:solidFill>
                <a:latin typeface="Times New Roman" panose="02020603050405020304" pitchFamily="18" charset="0"/>
                <a:cs typeface="Times New Roman" panose="02020603050405020304" pitchFamily="18" charset="0"/>
              </a:rPr>
              <a:t>í</a:t>
            </a:r>
            <a:r>
              <a:rPr lang="vi-VN" sz="4400" dirty="0">
                <a:solidFill>
                  <a:srgbClr val="000000"/>
                </a:solidFill>
                <a:latin typeface="Times New Roman" panose="02020603050405020304" pitchFamily="18" charset="0"/>
                <a:cs typeface="Times New Roman" panose="02020603050405020304" pitchFamily="18" charset="0"/>
              </a:rPr>
              <a:t>nh thuyết phục của ý kiến được trình b</a:t>
            </a:r>
            <a:r>
              <a:rPr lang="en-US" sz="4400" dirty="0">
                <a:solidFill>
                  <a:srgbClr val="000000"/>
                </a:solidFill>
                <a:latin typeface="Times New Roman" panose="02020603050405020304" pitchFamily="18" charset="0"/>
                <a:cs typeface="Times New Roman" panose="02020603050405020304" pitchFamily="18" charset="0"/>
              </a:rPr>
              <a:t>à</a:t>
            </a:r>
            <a:r>
              <a:rPr lang="vi-VN" sz="4400" dirty="0">
                <a:solidFill>
                  <a:srgbClr val="000000"/>
                </a:solidFill>
                <a:latin typeface="Times New Roman" panose="02020603050405020304" pitchFamily="18" charset="0"/>
                <a:cs typeface="Times New Roman" panose="02020603050405020304" pitchFamily="18" charset="0"/>
              </a:rPr>
              <a:t>y. Bài này tập trung rèn luyện kĩ năng nghe nhiều hơn. Trong khi nghe, các em cần</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chú ý:</a:t>
            </a:r>
          </a:p>
          <a:p>
            <a:pPr algn="just"/>
            <a:r>
              <a:rPr lang="vi-VN" sz="4400" dirty="0">
                <a:solidFill>
                  <a:srgbClr val="000000"/>
                </a:solidFill>
                <a:latin typeface="Times New Roman" panose="02020603050405020304" pitchFamily="18" charset="0"/>
                <a:cs typeface="Times New Roman" panose="02020603050405020304" pitchFamily="18" charset="0"/>
              </a:rPr>
              <a:t>+ Lắng nghe, xác định và ghi lại các thông tin chính của bài trình bày, những nội dung cần hỏi lại.</a:t>
            </a:r>
          </a:p>
          <a:p>
            <a:pPr algn="just"/>
            <a:r>
              <a:rPr lang="vi-VN" sz="4400" dirty="0">
                <a:solidFill>
                  <a:srgbClr val="000000"/>
                </a:solidFill>
                <a:latin typeface="Times New Roman" panose="02020603050405020304" pitchFamily="18" charset="0"/>
                <a:cs typeface="Times New Roman" panose="02020603050405020304" pitchFamily="18" charset="0"/>
              </a:rPr>
              <a:t>+ Tập trung theo dõi, nhận biết và nhận xét t</a:t>
            </a:r>
            <a:r>
              <a:rPr lang="en-US" sz="4400" dirty="0">
                <a:solidFill>
                  <a:srgbClr val="000000"/>
                </a:solidFill>
                <a:latin typeface="Times New Roman" panose="02020603050405020304" pitchFamily="18" charset="0"/>
                <a:cs typeface="Times New Roman" panose="02020603050405020304" pitchFamily="18" charset="0"/>
              </a:rPr>
              <a:t>í</a:t>
            </a:r>
            <a:r>
              <a:rPr lang="vi-VN" sz="4400" dirty="0">
                <a:solidFill>
                  <a:srgbClr val="000000"/>
                </a:solidFill>
                <a:latin typeface="Times New Roman" panose="02020603050405020304" pitchFamily="18" charset="0"/>
                <a:cs typeface="Times New Roman" panose="02020603050405020304" pitchFamily="18" charset="0"/>
              </a:rPr>
              <a:t>nh thuyết phục của ý kiến đã trình b</a:t>
            </a:r>
            <a:r>
              <a:rPr lang="en-US" sz="4400" dirty="0">
                <a:solidFill>
                  <a:srgbClr val="000000"/>
                </a:solidFill>
                <a:latin typeface="Times New Roman" panose="02020603050405020304" pitchFamily="18" charset="0"/>
                <a:cs typeface="Times New Roman" panose="02020603050405020304" pitchFamily="18" charset="0"/>
              </a:rPr>
              <a:t>à</a:t>
            </a:r>
            <a:r>
              <a:rPr lang="vi-VN" sz="4400" dirty="0">
                <a:solidFill>
                  <a:srgbClr val="000000"/>
                </a:solidFill>
                <a:latin typeface="Times New Roman" panose="02020603050405020304" pitchFamily="18" charset="0"/>
                <a:cs typeface="Times New Roman" panose="02020603050405020304" pitchFamily="18" charset="0"/>
              </a:rPr>
              <a:t>y (ưu điểm và hạn chế).</a:t>
            </a:r>
          </a:p>
          <a:p>
            <a:pPr algn="just"/>
            <a:r>
              <a:rPr lang="vi-VN" sz="4400" dirty="0">
                <a:solidFill>
                  <a:srgbClr val="000000"/>
                </a:solidFill>
                <a:latin typeface="Times New Roman" panose="02020603050405020304" pitchFamily="18" charset="0"/>
                <a:cs typeface="Times New Roman" panose="02020603050405020304" pitchFamily="18" charset="0"/>
              </a:rPr>
              <a:t>+ Thể hiện thái độ chú ý lắng nghe, sử dụng các yếu tố cử chỉ, nét mặt, ánh mắt</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để khích lệ người nói.</a:t>
            </a:r>
          </a:p>
          <a:p>
            <a:pPr algn="just"/>
            <a:r>
              <a:rPr lang="vi-VN" sz="4400" dirty="0">
                <a:solidFill>
                  <a:srgbClr val="000000"/>
                </a:solidFill>
                <a:latin typeface="Times New Roman" panose="02020603050405020304" pitchFamily="18" charset="0"/>
                <a:cs typeface="Times New Roman" panose="02020603050405020304" pitchFamily="18" charset="0"/>
              </a:rPr>
              <a:t>+ Hỏi lại những điểm chưa rõ (nếu cần), có thể trao đổi thêm ý kiến cá nhân về nội dung và cách thuyết phục của bài trình bày.</a:t>
            </a:r>
          </a:p>
        </p:txBody>
      </p:sp>
      <p:grpSp>
        <p:nvGrpSpPr>
          <p:cNvPr id="5" name="Group 4">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6" name="Freeform 5">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7" name="TextBox 6">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7">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9" name="Freeform 8">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0" name="TextBox 9">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2" name="Freeform 11">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3" name="TextBox 12">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3">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5" name="Freeform 14">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6" name="TextBox 15">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9">
            <a:extLst>
              <a:ext uri="{FF2B5EF4-FFF2-40B4-BE49-F238E27FC236}">
                <a16:creationId xmlns:a16="http://schemas.microsoft.com/office/drawing/2014/main" id="{02C20DA3-1F85-566A-5B53-B1AEF1CC1981}"/>
              </a:ext>
            </a:extLst>
          </p:cNvPr>
          <p:cNvSpPr/>
          <p:nvPr/>
        </p:nvSpPr>
        <p:spPr>
          <a:xfrm>
            <a:off x="15652309" y="-2057400"/>
            <a:ext cx="4137367" cy="4114800"/>
          </a:xfrm>
          <a:custGeom>
            <a:avLst/>
            <a:gdLst/>
            <a:ahLst/>
            <a:cxnLst/>
            <a:rect l="l" t="t" r="r" b="b"/>
            <a:pathLst>
              <a:path w="4137367" h="4114800">
                <a:moveTo>
                  <a:pt x="0" y="0"/>
                </a:moveTo>
                <a:lnTo>
                  <a:pt x="4137368" y="0"/>
                </a:lnTo>
                <a:lnTo>
                  <a:pt x="413736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6249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600200" y="647700"/>
            <a:ext cx="1280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4. </a:t>
            </a:r>
            <a:r>
              <a:rPr lang="en-US" sz="4400" b="1" dirty="0" err="1">
                <a:latin typeface="Times New Roman" panose="02020603050405020304" pitchFamily="18" charset="0"/>
                <a:cs typeface="Times New Roman" panose="02020603050405020304" pitchFamily="18" charset="0"/>
              </a:rPr>
              <a:t>Kiểm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chỉnh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a:t>
            </a:r>
            <a:endPar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grpSp>
        <p:nvGrpSpPr>
          <p:cNvPr id="6" name="Group 5">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8" name="Freeform 7">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9" name="TextBox 8">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9">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1" name="Freeform 10">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2" name="TextBox 11">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4" name="Freeform 13">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5" name="TextBox 14">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7" name="Freeform 16">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8" name="TextBox 17">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18">
            <a:extLst>
              <a:ext uri="{FF2B5EF4-FFF2-40B4-BE49-F238E27FC236}">
                <a16:creationId xmlns:a16="http://schemas.microsoft.com/office/drawing/2014/main" id="{CF5CD2AF-714B-72C0-6029-C3D9543BFE0C}"/>
              </a:ext>
            </a:extLst>
          </p:cNvPr>
          <p:cNvSpPr/>
          <p:nvPr/>
        </p:nvSpPr>
        <p:spPr>
          <a:xfrm>
            <a:off x="1447800" y="2628900"/>
            <a:ext cx="9144000" cy="4154984"/>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Em hãy: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Ghi lại những điều nhóm đã làm tốt và chưa tốt.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Nếu hai bài học kinh nghiệm về cách trình bày ý kiến, cách thảo luận, tranh luận.</a:t>
            </a:r>
          </a:p>
        </p:txBody>
      </p:sp>
      <p:pic>
        <p:nvPicPr>
          <p:cNvPr id="20" name="Picture 19">
            <a:extLst>
              <a:ext uri="{FF2B5EF4-FFF2-40B4-BE49-F238E27FC236}">
                <a16:creationId xmlns:a16="http://schemas.microsoft.com/office/drawing/2014/main" id="{0E2FF7C0-A452-E991-F4DC-AE6BF7D10098}"/>
              </a:ext>
            </a:extLst>
          </p:cNvPr>
          <p:cNvPicPr>
            <a:picLocks noChangeAspect="1"/>
          </p:cNvPicPr>
          <p:nvPr/>
        </p:nvPicPr>
        <p:blipFill>
          <a:blip r:embed="rId3"/>
          <a:stretch>
            <a:fillRect/>
          </a:stretch>
        </p:blipFill>
        <p:spPr>
          <a:xfrm>
            <a:off x="11263050" y="1518417"/>
            <a:ext cx="5943600" cy="8448709"/>
          </a:xfrm>
          <a:prstGeom prst="rect">
            <a:avLst/>
          </a:prstGeom>
        </p:spPr>
      </p:pic>
    </p:spTree>
    <p:extLst>
      <p:ext uri="{BB962C8B-B14F-4D97-AF65-F5344CB8AC3E}">
        <p14:creationId xmlns:p14="http://schemas.microsoft.com/office/powerpoint/2010/main" val="47216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7E21221B-10AF-0941-96DB-46FF0663979E}"/>
              </a:ext>
            </a:extLst>
          </p:cNvPr>
          <p:cNvGrpSpPr/>
          <p:nvPr/>
        </p:nvGrpSpPr>
        <p:grpSpPr>
          <a:xfrm>
            <a:off x="762000" y="495300"/>
            <a:ext cx="16687800" cy="9220200"/>
            <a:chOff x="0" y="0"/>
            <a:chExt cx="3217882" cy="1487107"/>
          </a:xfrm>
        </p:grpSpPr>
        <p:sp>
          <p:nvSpPr>
            <p:cNvPr id="6" name="Freeform 4">
              <a:extLst>
                <a:ext uri="{FF2B5EF4-FFF2-40B4-BE49-F238E27FC236}">
                  <a16:creationId xmlns:a16="http://schemas.microsoft.com/office/drawing/2014/main" id="{D83E4EFD-CA0E-A88D-C9C9-4EBDE56CEDB2}"/>
                </a:ext>
              </a:extLst>
            </p:cNvPr>
            <p:cNvSpPr/>
            <p:nvPr/>
          </p:nvSpPr>
          <p:spPr>
            <a:xfrm>
              <a:off x="0" y="0"/>
              <a:ext cx="3217882" cy="1487107"/>
            </a:xfrm>
            <a:custGeom>
              <a:avLst/>
              <a:gdLst/>
              <a:ahLst/>
              <a:cxnLst/>
              <a:rect l="l" t="t" r="r" b="b"/>
              <a:pathLst>
                <a:path w="3217882" h="1487107">
                  <a:moveTo>
                    <a:pt x="19643" y="0"/>
                  </a:moveTo>
                  <a:lnTo>
                    <a:pt x="3198239" y="0"/>
                  </a:lnTo>
                  <a:cubicBezTo>
                    <a:pt x="3203449" y="0"/>
                    <a:pt x="3208445" y="2070"/>
                    <a:pt x="3212129" y="5753"/>
                  </a:cubicBezTo>
                  <a:cubicBezTo>
                    <a:pt x="3215813" y="9437"/>
                    <a:pt x="3217882" y="14434"/>
                    <a:pt x="3217882" y="19643"/>
                  </a:cubicBezTo>
                  <a:lnTo>
                    <a:pt x="3217882" y="1467464"/>
                  </a:lnTo>
                  <a:cubicBezTo>
                    <a:pt x="3217882" y="1478313"/>
                    <a:pt x="3209088" y="1487107"/>
                    <a:pt x="3198239" y="1487107"/>
                  </a:cubicBezTo>
                  <a:lnTo>
                    <a:pt x="19643" y="1487107"/>
                  </a:lnTo>
                  <a:cubicBezTo>
                    <a:pt x="8795" y="1487107"/>
                    <a:pt x="0" y="1478313"/>
                    <a:pt x="0" y="1467464"/>
                  </a:cubicBezTo>
                  <a:lnTo>
                    <a:pt x="0" y="19643"/>
                  </a:lnTo>
                  <a:cubicBezTo>
                    <a:pt x="0" y="8795"/>
                    <a:pt x="8795" y="0"/>
                    <a:pt x="19643" y="0"/>
                  </a:cubicBezTo>
                  <a:close/>
                </a:path>
              </a:pathLst>
            </a:custGeom>
            <a:solidFill>
              <a:srgbClr val="FEFEFE"/>
            </a:solidFill>
            <a:ln w="57150" cap="rnd">
              <a:solidFill>
                <a:srgbClr val="7D4C2A"/>
              </a:solidFill>
              <a:prstDash val="solid"/>
              <a:round/>
            </a:ln>
          </p:spPr>
          <p:txBody>
            <a:bodyPr/>
            <a:lstStyle/>
            <a:p>
              <a:endParaRPr lang="en-US"/>
            </a:p>
          </p:txBody>
        </p:sp>
        <p:sp>
          <p:nvSpPr>
            <p:cNvPr id="7" name="TextBox 5">
              <a:extLst>
                <a:ext uri="{FF2B5EF4-FFF2-40B4-BE49-F238E27FC236}">
                  <a16:creationId xmlns:a16="http://schemas.microsoft.com/office/drawing/2014/main" id="{04530117-94B8-0D00-5B36-A0B06465BBBD}"/>
                </a:ext>
              </a:extLst>
            </p:cNvPr>
            <p:cNvSpPr txBox="1"/>
            <p:nvPr/>
          </p:nvSpPr>
          <p:spPr>
            <a:xfrm>
              <a:off x="0" y="-38100"/>
              <a:ext cx="3217882" cy="1525207"/>
            </a:xfrm>
            <a:prstGeom prst="rect">
              <a:avLst/>
            </a:prstGeom>
          </p:spPr>
          <p:txBody>
            <a:bodyPr lIns="50800" tIns="50800" rIns="50800" bIns="50800" rtlCol="0" anchor="ctr"/>
            <a:lstStyle/>
            <a:p>
              <a:pPr algn="ctr">
                <a:lnSpc>
                  <a:spcPts val="2659"/>
                </a:lnSpc>
              </a:pPr>
              <a:endParaRPr/>
            </a:p>
          </p:txBody>
        </p:sp>
      </p:grpSp>
      <p:sp>
        <p:nvSpPr>
          <p:cNvPr id="2" name="Rectangle 1">
            <a:extLst>
              <a:ext uri="{FF2B5EF4-FFF2-40B4-BE49-F238E27FC236}">
                <a16:creationId xmlns:a16="http://schemas.microsoft.com/office/drawing/2014/main" id="{AEB09C64-EB75-E598-6144-B7361B337BBB}"/>
              </a:ext>
            </a:extLst>
          </p:cNvPr>
          <p:cNvSpPr/>
          <p:nvPr/>
        </p:nvSpPr>
        <p:spPr>
          <a:xfrm>
            <a:off x="2362200" y="4668577"/>
            <a:ext cx="12957532" cy="2800767"/>
          </a:xfrm>
          <a:prstGeom prst="rect">
            <a:avLst/>
          </a:prstGeom>
        </p:spPr>
        <p:txBody>
          <a:bodyPr wrap="square">
            <a:spAutoFit/>
          </a:bodyPr>
          <a:lstStyle/>
          <a:p>
            <a:pPr algn="ctr"/>
            <a:r>
              <a:rPr lang="en-US" sz="8800" b="1" dirty="0" err="1">
                <a:solidFill>
                  <a:schemeClr val="accent2"/>
                </a:solidFill>
                <a:latin typeface="#9Slide07 IcielBaliho Script" pitchFamily="2" charset="0"/>
              </a:rPr>
              <a:t>Thảo</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luận</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về</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một</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vấn</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đề</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đáng</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quan</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tâm</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trong</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đời</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sống</a:t>
            </a:r>
            <a:endParaRPr lang="en-US" sz="8800" b="1" dirty="0">
              <a:solidFill>
                <a:schemeClr val="accent2"/>
              </a:solidFill>
              <a:latin typeface="#9Slide07 IcielBaliho Script" pitchFamily="2" charset="0"/>
            </a:endParaRPr>
          </a:p>
        </p:txBody>
      </p:sp>
      <p:sp>
        <p:nvSpPr>
          <p:cNvPr id="3" name="Rectangle 2">
            <a:extLst>
              <a:ext uri="{FF2B5EF4-FFF2-40B4-BE49-F238E27FC236}">
                <a16:creationId xmlns:a16="http://schemas.microsoft.com/office/drawing/2014/main" id="{7EBFB3A6-05AE-7E46-2657-9BD281B73355}"/>
              </a:ext>
            </a:extLst>
          </p:cNvPr>
          <p:cNvSpPr/>
          <p:nvPr/>
        </p:nvSpPr>
        <p:spPr>
          <a:xfrm>
            <a:off x="5181600" y="1181100"/>
            <a:ext cx="7401386" cy="923330"/>
          </a:xfrm>
          <a:prstGeom prst="rect">
            <a:avLst/>
          </a:prstGeom>
        </p:spPr>
        <p:txBody>
          <a:bodyPr wrap="none">
            <a:spAutoFit/>
          </a:bodyPr>
          <a:lstStyle/>
          <a:p>
            <a:pPr algn="ctr"/>
            <a:r>
              <a:rPr lang="en-US" sz="5400" dirty="0" err="1">
                <a:solidFill>
                  <a:srgbClr val="222222"/>
                </a:solidFill>
                <a:latin typeface="#9Slide07 SVNBango" panose="02000000000000000000" pitchFamily="2" charset="0"/>
              </a:rPr>
              <a:t>Bài</a:t>
            </a:r>
            <a:r>
              <a:rPr lang="en-US" sz="5400" dirty="0">
                <a:solidFill>
                  <a:srgbClr val="222222"/>
                </a:solidFill>
                <a:latin typeface="#9Slide07 SVNBango" panose="02000000000000000000" pitchFamily="2" charset="0"/>
              </a:rPr>
              <a:t> 4: </a:t>
            </a:r>
            <a:r>
              <a:rPr lang="en-US" sz="5400" dirty="0" err="1">
                <a:solidFill>
                  <a:srgbClr val="222222"/>
                </a:solidFill>
                <a:latin typeface="#9Slide07 SVNBango" panose="02000000000000000000" pitchFamily="2" charset="0"/>
              </a:rPr>
              <a:t>Truyện</a:t>
            </a:r>
            <a:r>
              <a:rPr lang="en-US" sz="5400" dirty="0">
                <a:solidFill>
                  <a:srgbClr val="222222"/>
                </a:solidFill>
                <a:latin typeface="#9Slide07 SVNBango" panose="02000000000000000000" pitchFamily="2" charset="0"/>
              </a:rPr>
              <a:t> </a:t>
            </a:r>
            <a:r>
              <a:rPr lang="en-US" sz="5400" dirty="0" err="1">
                <a:solidFill>
                  <a:srgbClr val="222222"/>
                </a:solidFill>
                <a:latin typeface="#9Slide07 SVNBango" panose="02000000000000000000" pitchFamily="2" charset="0"/>
              </a:rPr>
              <a:t>ngắn</a:t>
            </a:r>
            <a:endParaRPr lang="en-US" sz="5400" dirty="0">
              <a:latin typeface="#9Slide07 SVNBango" panose="02000000000000000000" pitchFamily="2" charset="0"/>
            </a:endParaRPr>
          </a:p>
        </p:txBody>
      </p:sp>
      <p:sp>
        <p:nvSpPr>
          <p:cNvPr id="4" name="Rectangle 3">
            <a:extLst>
              <a:ext uri="{FF2B5EF4-FFF2-40B4-BE49-F238E27FC236}">
                <a16:creationId xmlns:a16="http://schemas.microsoft.com/office/drawing/2014/main" id="{42180F7B-DE75-37B9-72A9-36249D28DF04}"/>
              </a:ext>
            </a:extLst>
          </p:cNvPr>
          <p:cNvSpPr/>
          <p:nvPr/>
        </p:nvSpPr>
        <p:spPr>
          <a:xfrm>
            <a:off x="6991378" y="2933700"/>
            <a:ext cx="4229043" cy="830997"/>
          </a:xfrm>
          <a:prstGeom prst="rect">
            <a:avLst/>
          </a:prstGeom>
        </p:spPr>
        <p:txBody>
          <a:bodyPr wrap="none">
            <a:spAutoFit/>
          </a:bodyPr>
          <a:lstStyle/>
          <a:p>
            <a:r>
              <a:rPr lang="en-US" sz="4800" dirty="0" err="1">
                <a:solidFill>
                  <a:srgbClr val="222222"/>
                </a:solidFill>
                <a:latin typeface="#9Slide07 SVNBango" panose="02000000000000000000" pitchFamily="2" charset="0"/>
              </a:rPr>
              <a:t>Nói</a:t>
            </a:r>
            <a:r>
              <a:rPr lang="en-US" sz="4800" dirty="0">
                <a:solidFill>
                  <a:srgbClr val="222222"/>
                </a:solidFill>
                <a:latin typeface="#9Slide07 SVNBango" panose="02000000000000000000" pitchFamily="2" charset="0"/>
              </a:rPr>
              <a:t> </a:t>
            </a:r>
            <a:r>
              <a:rPr lang="en-US" sz="4800" dirty="0" err="1">
                <a:solidFill>
                  <a:srgbClr val="222222"/>
                </a:solidFill>
                <a:latin typeface="#9Slide07 SVNBango" panose="02000000000000000000" pitchFamily="2" charset="0"/>
              </a:rPr>
              <a:t>và</a:t>
            </a:r>
            <a:r>
              <a:rPr lang="en-US" sz="4800" dirty="0">
                <a:solidFill>
                  <a:srgbClr val="222222"/>
                </a:solidFill>
                <a:latin typeface="#9Slide07 SVNBango" panose="02000000000000000000" pitchFamily="2" charset="0"/>
              </a:rPr>
              <a:t> </a:t>
            </a:r>
            <a:r>
              <a:rPr lang="en-US" sz="4800" dirty="0" err="1">
                <a:solidFill>
                  <a:srgbClr val="222222"/>
                </a:solidFill>
                <a:latin typeface="#9Slide07 SVNBango" panose="02000000000000000000" pitchFamily="2" charset="0"/>
              </a:rPr>
              <a:t>nghe</a:t>
            </a:r>
            <a:endParaRPr lang="en-US" sz="4800" dirty="0">
              <a:latin typeface="#9Slide07 SVNBango" panose="02000000000000000000" pitchFamily="2" charset="0"/>
            </a:endParaRPr>
          </a:p>
        </p:txBody>
      </p:sp>
      <p:sp>
        <p:nvSpPr>
          <p:cNvPr id="8" name="Freeform 4">
            <a:extLst>
              <a:ext uri="{FF2B5EF4-FFF2-40B4-BE49-F238E27FC236}">
                <a16:creationId xmlns:a16="http://schemas.microsoft.com/office/drawing/2014/main" id="{CCE7F2A7-8CCA-A818-6DA5-364ED87FA232}"/>
              </a:ext>
            </a:extLst>
          </p:cNvPr>
          <p:cNvSpPr/>
          <p:nvPr/>
        </p:nvSpPr>
        <p:spPr>
          <a:xfrm>
            <a:off x="14478000" y="2781300"/>
            <a:ext cx="4229043" cy="7671733"/>
          </a:xfrm>
          <a:custGeom>
            <a:avLst/>
            <a:gdLst/>
            <a:ahLst/>
            <a:cxnLst/>
            <a:rect l="l" t="t" r="r" b="b"/>
            <a:pathLst>
              <a:path w="4536567" h="8229600">
                <a:moveTo>
                  <a:pt x="0" y="0"/>
                </a:moveTo>
                <a:lnTo>
                  <a:pt x="4536568" y="0"/>
                </a:lnTo>
                <a:lnTo>
                  <a:pt x="4536568" y="8229600"/>
                </a:lnTo>
                <a:lnTo>
                  <a:pt x="0" y="8229600"/>
                </a:lnTo>
                <a:lnTo>
                  <a:pt x="0" y="0"/>
                </a:lnTo>
                <a:close/>
              </a:path>
            </a:pathLst>
          </a:custGeom>
          <a:blipFill>
            <a:blip r:embed="rId3"/>
            <a:stretch>
              <a:fillRect/>
            </a:stretch>
          </a:blipFill>
        </p:spPr>
        <p:txBody>
          <a:bodyPr/>
          <a:lstStyle/>
          <a:p>
            <a:endParaRPr lang="en-US"/>
          </a:p>
        </p:txBody>
      </p:sp>
      <p:sp>
        <p:nvSpPr>
          <p:cNvPr id="9" name="Freeform 4">
            <a:extLst>
              <a:ext uri="{FF2B5EF4-FFF2-40B4-BE49-F238E27FC236}">
                <a16:creationId xmlns:a16="http://schemas.microsoft.com/office/drawing/2014/main" id="{6FFB4894-859E-D54C-A0F0-F2965BDE639F}"/>
              </a:ext>
            </a:extLst>
          </p:cNvPr>
          <p:cNvSpPr/>
          <p:nvPr/>
        </p:nvSpPr>
        <p:spPr>
          <a:xfrm>
            <a:off x="-304800" y="7277100"/>
            <a:ext cx="4121593" cy="3482746"/>
          </a:xfrm>
          <a:custGeom>
            <a:avLst/>
            <a:gdLst/>
            <a:ahLst/>
            <a:cxnLst/>
            <a:rect l="l" t="t" r="r" b="b"/>
            <a:pathLst>
              <a:path w="3321243" h="2806450">
                <a:moveTo>
                  <a:pt x="0" y="0"/>
                </a:moveTo>
                <a:lnTo>
                  <a:pt x="3321243" y="0"/>
                </a:lnTo>
                <a:lnTo>
                  <a:pt x="3321243" y="2806451"/>
                </a:lnTo>
                <a:lnTo>
                  <a:pt x="0" y="2806451"/>
                </a:lnTo>
                <a:lnTo>
                  <a:pt x="0" y="0"/>
                </a:lnTo>
                <a:close/>
              </a:path>
            </a:pathLst>
          </a:custGeom>
          <a:blipFill>
            <a:blip r:embed="rId4"/>
            <a:stretch>
              <a:fillRect/>
            </a:stretch>
          </a:blipFill>
        </p:spPr>
        <p:txBody>
          <a:bodyPr/>
          <a:lstStyle/>
          <a:p>
            <a:endParaRPr lang="en-US"/>
          </a:p>
        </p:txBody>
      </p:sp>
      <p:sp>
        <p:nvSpPr>
          <p:cNvPr id="10" name="Freeform 3">
            <a:extLst>
              <a:ext uri="{FF2B5EF4-FFF2-40B4-BE49-F238E27FC236}">
                <a16:creationId xmlns:a16="http://schemas.microsoft.com/office/drawing/2014/main" id="{3D19FF81-9FD2-8A1C-BE3A-E521B7AB8FD1}"/>
              </a:ext>
            </a:extLst>
          </p:cNvPr>
          <p:cNvSpPr/>
          <p:nvPr/>
        </p:nvSpPr>
        <p:spPr>
          <a:xfrm>
            <a:off x="1219200" y="1927970"/>
            <a:ext cx="4048111" cy="2160679"/>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66829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E99CA5-156D-E711-B130-F7509DA99254}"/>
              </a:ext>
            </a:extLst>
          </p:cNvPr>
          <p:cNvSpPr/>
          <p:nvPr/>
        </p:nvSpPr>
        <p:spPr>
          <a:xfrm>
            <a:off x="1115060" y="4415959"/>
            <a:ext cx="88392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Gv</a:t>
            </a:r>
            <a:r>
              <a:rPr lang="en-US" sz="4400" dirty="0">
                <a:solidFill>
                  <a:prstClr val="black"/>
                </a:solidFill>
                <a:latin typeface="Times New Roman" panose="02020603050405020304" pitchFamily="18" charset="0"/>
                <a:cs typeface="Times New Roman" panose="02020603050405020304" pitchFamily="18" charset="0"/>
              </a:rPr>
              <a:t> chia </a:t>
            </a:r>
            <a:r>
              <a:rPr lang="en-US" sz="4400" dirty="0" err="1">
                <a:solidFill>
                  <a:prstClr val="black"/>
                </a:solidFill>
                <a:latin typeface="Times New Roman" panose="02020603050405020304" pitchFamily="18" charset="0"/>
                <a:cs typeface="Times New Roman" panose="02020603050405020304" pitchFamily="18" charset="0"/>
              </a:rPr>
              <a:t>lớp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thành</a:t>
            </a:r>
            <a:r>
              <a:rPr lang="en-US" sz="4400" dirty="0">
                <a:solidFill>
                  <a:prstClr val="black"/>
                </a:solidFill>
                <a:latin typeface="Times New Roman" panose="02020603050405020304" pitchFamily="18" charset="0"/>
                <a:cs typeface="Times New Roman" panose="02020603050405020304" pitchFamily="18" charset="0"/>
              </a:rPr>
              <a:t> 4 </a:t>
            </a:r>
            <a:r>
              <a:rPr lang="en-US" sz="4400" dirty="0" err="1">
                <a:solidFill>
                  <a:prstClr val="black"/>
                </a:solidFill>
                <a:latin typeface="Times New Roman" panose="02020603050405020304" pitchFamily="18" charset="0"/>
                <a:cs typeface="Times New Roman" panose="02020603050405020304" pitchFamily="18" charset="0"/>
              </a:rPr>
              <a:t>nhóm</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Yêu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cầu</a:t>
            </a:r>
            <a:r>
              <a:rPr lang="en-US" sz="4400" dirty="0">
                <a:solidFill>
                  <a:prstClr val="black"/>
                </a:solidFill>
                <a:latin typeface="Times New Roman" panose="02020603050405020304" pitchFamily="18"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Chuẩn bị nội dung thảo luận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mẫu</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5AF37743-C224-3B68-F80D-AD8C7A53BA1A}"/>
              </a:ext>
            </a:extLst>
          </p:cNvPr>
          <p:cNvPicPr>
            <a:picLocks noChangeAspect="1"/>
          </p:cNvPicPr>
          <p:nvPr/>
        </p:nvPicPr>
        <p:blipFill>
          <a:blip r:embed="rId3"/>
          <a:stretch>
            <a:fillRect/>
          </a:stretch>
        </p:blipFill>
        <p:spPr>
          <a:xfrm>
            <a:off x="10896600" y="495300"/>
            <a:ext cx="6833866" cy="9660179"/>
          </a:xfrm>
          <a:prstGeom prst="rect">
            <a:avLst/>
          </a:prstGeom>
        </p:spPr>
      </p:pic>
      <p:sp>
        <p:nvSpPr>
          <p:cNvPr id="7" name="TextBox 6">
            <a:extLst>
              <a:ext uri="{FF2B5EF4-FFF2-40B4-BE49-F238E27FC236}">
                <a16:creationId xmlns:a16="http://schemas.microsoft.com/office/drawing/2014/main" id="{6FC6FCE0-6BB3-9589-BA75-17818C755FE7}"/>
              </a:ext>
            </a:extLst>
          </p:cNvPr>
          <p:cNvSpPr txBox="1"/>
          <p:nvPr/>
        </p:nvSpPr>
        <p:spPr>
          <a:xfrm>
            <a:off x="772160" y="952500"/>
            <a:ext cx="9525000"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a:t>
            </a:r>
            <a:r>
              <a:rPr lang="vi-VN" sz="4400" b="1" dirty="0">
                <a:latin typeface="Times New Roman" panose="02020603050405020304" pitchFamily="18" charset="0"/>
                <a:cs typeface="Times New Roman" panose="02020603050405020304" pitchFamily="18" charset="0"/>
              </a:rPr>
              <a:t> Chia sẻ những suy nghĩ của em về chiến tranh và số phận con người qua truyện “Ông lão bên chiếc cầu” (Hê-minh-uê)</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842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C6FCE0-6BB3-9589-BA75-17818C755FE7}"/>
              </a:ext>
            </a:extLst>
          </p:cNvPr>
          <p:cNvSpPr txBox="1"/>
          <p:nvPr/>
        </p:nvSpPr>
        <p:spPr>
          <a:xfrm>
            <a:off x="993288" y="5448300"/>
            <a:ext cx="10363200"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(2)</a:t>
            </a:r>
            <a:r>
              <a:rPr lang="vi-VN" sz="4400" dirty="0">
                <a:latin typeface="Times New Roman" panose="02020603050405020304" pitchFamily="18" charset="0"/>
                <a:cs typeface="Times New Roman" panose="02020603050405020304" pitchFamily="18" charset="0"/>
              </a:rPr>
              <a:t> Chia sẻ những suy nghĩ của em về chiến tranh và số phận con người qua truyện “Ông lão bên chiếc cầu” (Hê-minh-uê)</a:t>
            </a:r>
          </a:p>
        </p:txBody>
      </p:sp>
      <p:sp>
        <p:nvSpPr>
          <p:cNvPr id="4" name="Freeform 2">
            <a:extLst>
              <a:ext uri="{FF2B5EF4-FFF2-40B4-BE49-F238E27FC236}">
                <a16:creationId xmlns:a16="http://schemas.microsoft.com/office/drawing/2014/main" id="{57F1AF10-6C20-C54C-01F2-37F7A67B59B9}"/>
              </a:ext>
            </a:extLst>
          </p:cNvPr>
          <p:cNvSpPr/>
          <p:nvPr/>
        </p:nvSpPr>
        <p:spPr>
          <a:xfrm>
            <a:off x="11344275" y="2171700"/>
            <a:ext cx="6943725" cy="8229600"/>
          </a:xfrm>
          <a:custGeom>
            <a:avLst/>
            <a:gdLst/>
            <a:ahLst/>
            <a:cxnLst/>
            <a:rect l="l" t="t" r="r" b="b"/>
            <a:pathLst>
              <a:path w="6943725" h="8229600">
                <a:moveTo>
                  <a:pt x="0" y="0"/>
                </a:moveTo>
                <a:lnTo>
                  <a:pt x="6943725" y="0"/>
                </a:lnTo>
                <a:lnTo>
                  <a:pt x="6943725" y="8229600"/>
                </a:lnTo>
                <a:lnTo>
                  <a:pt x="0" y="8229600"/>
                </a:lnTo>
                <a:lnTo>
                  <a:pt x="0" y="0"/>
                </a:lnTo>
                <a:close/>
              </a:path>
            </a:pathLst>
          </a:custGeom>
          <a:blipFill>
            <a:blip r:embed="rId3"/>
            <a:stretch>
              <a:fillRect/>
            </a:stretch>
          </a:blipFill>
        </p:spPr>
        <p:txBody>
          <a:bodyPr/>
          <a:lstStyle/>
          <a:p>
            <a:endParaRPr lang="en-US"/>
          </a:p>
        </p:txBody>
      </p:sp>
      <p:grpSp>
        <p:nvGrpSpPr>
          <p:cNvPr id="7" name="Group 6">
            <a:extLst>
              <a:ext uri="{FF2B5EF4-FFF2-40B4-BE49-F238E27FC236}">
                <a16:creationId xmlns:a16="http://schemas.microsoft.com/office/drawing/2014/main" id="{AFCE4916-AA07-1355-5EB8-4E7576FDF2FC}"/>
              </a:ext>
            </a:extLst>
          </p:cNvPr>
          <p:cNvGrpSpPr/>
          <p:nvPr/>
        </p:nvGrpSpPr>
        <p:grpSpPr>
          <a:xfrm>
            <a:off x="2209800" y="114300"/>
            <a:ext cx="12240003" cy="4114800"/>
            <a:chOff x="2500264" y="114300"/>
            <a:chExt cx="12240003" cy="4114800"/>
          </a:xfrm>
        </p:grpSpPr>
        <p:sp>
          <p:nvSpPr>
            <p:cNvPr id="5" name="Freeform 3">
              <a:extLst>
                <a:ext uri="{FF2B5EF4-FFF2-40B4-BE49-F238E27FC236}">
                  <a16:creationId xmlns:a16="http://schemas.microsoft.com/office/drawing/2014/main" id="{B92D76DA-0358-D96E-E6F1-57C7663E45CB}"/>
                </a:ext>
              </a:extLst>
            </p:cNvPr>
            <p:cNvSpPr/>
            <p:nvPr/>
          </p:nvSpPr>
          <p:spPr>
            <a:xfrm>
              <a:off x="2500264" y="114300"/>
              <a:ext cx="6801322" cy="4114800"/>
            </a:xfrm>
            <a:custGeom>
              <a:avLst/>
              <a:gdLst/>
              <a:ahLst/>
              <a:cxnLst/>
              <a:rect l="l" t="t" r="r" b="b"/>
              <a:pathLst>
                <a:path w="6801322" h="4114800">
                  <a:moveTo>
                    <a:pt x="0" y="0"/>
                  </a:moveTo>
                  <a:lnTo>
                    <a:pt x="6801323" y="0"/>
                  </a:lnTo>
                  <a:lnTo>
                    <a:pt x="680132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 name="TextBox 8">
              <a:extLst>
                <a:ext uri="{FF2B5EF4-FFF2-40B4-BE49-F238E27FC236}">
                  <a16:creationId xmlns:a16="http://schemas.microsoft.com/office/drawing/2014/main" id="{A3E23E4F-D47B-7878-C75B-D9955E997AB5}"/>
                </a:ext>
              </a:extLst>
            </p:cNvPr>
            <p:cNvSpPr txBox="1"/>
            <p:nvPr/>
          </p:nvSpPr>
          <p:spPr>
            <a:xfrm>
              <a:off x="3862905" y="621695"/>
              <a:ext cx="10877362" cy="135421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effectLst/>
                  <a:uLnTx/>
                  <a:uFillTx/>
                  <a:latin typeface="#9Slide05 SVNHollie Script Pro" pitchFamily="2" charset="0"/>
                  <a:ea typeface="+mn-ea"/>
                  <a:cs typeface="+mn-cs"/>
                </a:rPr>
                <a:t>Bản</a:t>
              </a:r>
              <a:r>
                <a:rPr kumimoji="0" lang="en-US" sz="8800" b="0" i="0" u="none" strike="noStrike" kern="1200" cap="none" spc="0" normalizeH="0" baseline="0" noProof="0" dirty="0">
                  <a:ln>
                    <a:noFill/>
                  </a:ln>
                  <a:effectLst/>
                  <a:uLnTx/>
                  <a:uFillTx/>
                  <a:latin typeface="#9Slide05 SVNHollie Script Pro" pitchFamily="2" charset="0"/>
                  <a:ea typeface="+mn-ea"/>
                  <a:cs typeface="+mn-cs"/>
                </a:rPr>
                <a:t> tin</a:t>
              </a:r>
              <a:endParaRPr kumimoji="0" lang="vi-VN" sz="8800" b="0" i="0" u="none" strike="noStrike" kern="1200" cap="none" spc="0" normalizeH="0" baseline="0" noProof="0" dirty="0">
                <a:ln>
                  <a:noFill/>
                </a:ln>
                <a:effectLst/>
                <a:uLnTx/>
                <a:uFillTx/>
                <a:latin typeface="#9Slide05 Pateglamt Script" panose="02000000000000000000" pitchFamily="2" charset="0"/>
                <a:ea typeface="+mn-ea"/>
                <a:cs typeface="+mn-cs"/>
              </a:endParaRPr>
            </a:p>
          </p:txBody>
        </p:sp>
        <p:sp>
          <p:nvSpPr>
            <p:cNvPr id="6" name="TextBox 8">
              <a:extLst>
                <a:ext uri="{FF2B5EF4-FFF2-40B4-BE49-F238E27FC236}">
                  <a16:creationId xmlns:a16="http://schemas.microsoft.com/office/drawing/2014/main" id="{3BD4655E-F9A6-3A2C-3B49-7BD0B6FF52F5}"/>
                </a:ext>
              </a:extLst>
            </p:cNvPr>
            <p:cNvSpPr txBox="1"/>
            <p:nvPr/>
          </p:nvSpPr>
          <p:spPr>
            <a:xfrm>
              <a:off x="3862905" y="2088407"/>
              <a:ext cx="5204895" cy="212365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chemeClr val="bg1"/>
                  </a:solidFill>
                  <a:effectLst/>
                  <a:uLnTx/>
                  <a:uFillTx/>
                  <a:latin typeface="#9Slide05 SVNHollie Script Pro" pitchFamily="2" charset="0"/>
                  <a:ea typeface="+mn-ea"/>
                  <a:cs typeface="+mn-cs"/>
                </a:rPr>
                <a:t>văn</a:t>
              </a:r>
              <a:r>
                <a:rPr kumimoji="0" lang="en-US" sz="13800" b="0" i="0" u="none" strike="noStrike" kern="1200" cap="none" spc="0" normalizeH="0" noProof="0" dirty="0">
                  <a:ln>
                    <a:noFill/>
                  </a:ln>
                  <a:solidFill>
                    <a:schemeClr val="bg1"/>
                  </a:solidFill>
                  <a:effectLst/>
                  <a:uLnTx/>
                  <a:uFillTx/>
                  <a:latin typeface="#9Slide05 SVNHollie Script Pro" pitchFamily="2" charset="0"/>
                  <a:ea typeface="+mn-ea"/>
                  <a:cs typeface="+mn-cs"/>
                </a:rPr>
                <a:t> </a:t>
              </a:r>
              <a:r>
                <a:rPr kumimoji="0" lang="en-US" sz="13800" b="0" i="0" u="none" strike="noStrike" kern="1200" cap="none" spc="0" normalizeH="0" noProof="0" dirty="0" err="1">
                  <a:ln>
                    <a:noFill/>
                  </a:ln>
                  <a:solidFill>
                    <a:schemeClr val="bg1"/>
                  </a:solidFill>
                  <a:effectLst/>
                  <a:uLnTx/>
                  <a:uFillTx/>
                  <a:latin typeface="#9Slide05 SVNHollie Script Pro" pitchFamily="2" charset="0"/>
                  <a:ea typeface="+mn-ea"/>
                  <a:cs typeface="+mn-cs"/>
                </a:rPr>
                <a:t>học</a:t>
              </a:r>
              <a:endParaRPr kumimoji="0" lang="vi-VN" sz="13800" b="0" i="0" u="none" strike="noStrike" kern="1200" cap="none" spc="0" normalizeH="0" baseline="0" noProof="0" dirty="0">
                <a:ln>
                  <a:noFill/>
                </a:ln>
                <a:solidFill>
                  <a:schemeClr val="bg1"/>
                </a:solidFill>
                <a:effectLst/>
                <a:uLnTx/>
                <a:uFillTx/>
                <a:latin typeface="#9Slide05 Pateglamt Script" panose="02000000000000000000" pitchFamily="2" charset="0"/>
                <a:ea typeface="+mn-ea"/>
                <a:cs typeface="+mn-cs"/>
              </a:endParaRPr>
            </a:p>
          </p:txBody>
        </p:sp>
      </p:grpSp>
    </p:spTree>
    <p:extLst>
      <p:ext uri="{BB962C8B-B14F-4D97-AF65-F5344CB8AC3E}">
        <p14:creationId xmlns:p14="http://schemas.microsoft.com/office/powerpoint/2010/main" val="360815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0" y="1287602"/>
            <a:ext cx="12192000" cy="3477875"/>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Xin chào cô giáo và các bạn, em tên là Nguyễn Thị Hoa, học sinh lớp 9A, trường THCS An Thượng, hôm nay em xin trình bày vấn đề: </a:t>
            </a:r>
            <a:r>
              <a:rPr lang="vi-VN" sz="4400" i="1" dirty="0">
                <a:solidFill>
                  <a:srgbClr val="000000"/>
                </a:solidFill>
                <a:latin typeface="Times New Roman" panose="02020603050405020304" pitchFamily="18" charset="0"/>
                <a:cs typeface="Times New Roman" panose="02020603050405020304" pitchFamily="18" charset="0"/>
              </a:rPr>
              <a:t>chiến tranh và số phận con người qua truyện “Ông lão bên chiếc cầu” (Hê-minh-uê).</a:t>
            </a:r>
            <a:endParaRPr lang="vi-VN" sz="4400" dirty="0">
              <a:solidFill>
                <a:srgbClr val="000000"/>
              </a:solidFill>
              <a:latin typeface="Times New Roman" panose="02020603050405020304" pitchFamily="18" charset="0"/>
              <a:cs typeface="Times New Roman" panose="02020603050405020304" pitchFamily="18" charset="0"/>
            </a:endParaRPr>
          </a:p>
        </p:txBody>
      </p:sp>
      <p:sp>
        <p:nvSpPr>
          <p:cNvPr id="3" name="Freeform 6">
            <a:extLst>
              <a:ext uri="{FF2B5EF4-FFF2-40B4-BE49-F238E27FC236}">
                <a16:creationId xmlns:a16="http://schemas.microsoft.com/office/drawing/2014/main" id="{CEE9DEB6-0D28-A0D6-2272-AD92B9B7D3B3}"/>
              </a:ext>
            </a:extLst>
          </p:cNvPr>
          <p:cNvSpPr/>
          <p:nvPr/>
        </p:nvSpPr>
        <p:spPr>
          <a:xfrm>
            <a:off x="-76200" y="4457701"/>
            <a:ext cx="6522294" cy="5829300"/>
          </a:xfrm>
          <a:custGeom>
            <a:avLst/>
            <a:gdLst/>
            <a:ahLst/>
            <a:cxnLst/>
            <a:rect l="l" t="t" r="r" b="b"/>
            <a:pathLst>
              <a:path w="4729825" h="4227281">
                <a:moveTo>
                  <a:pt x="0" y="0"/>
                </a:moveTo>
                <a:lnTo>
                  <a:pt x="4729825" y="0"/>
                </a:lnTo>
                <a:lnTo>
                  <a:pt x="4729825" y="4227281"/>
                </a:lnTo>
                <a:lnTo>
                  <a:pt x="0" y="4227281"/>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984608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952500"/>
            <a:ext cx="17830800" cy="8494633"/>
          </a:xfrm>
          <a:prstGeom prst="rect">
            <a:avLst/>
          </a:prstGeom>
        </p:spPr>
        <p:txBody>
          <a:bodyPr wrap="square">
            <a:spAutoFit/>
          </a:bodyPr>
          <a:lstStyle/>
          <a:p>
            <a:pPr lvl="0" algn="just">
              <a:defRPr/>
            </a:pPr>
            <a:r>
              <a:rPr lang="en-US" sz="4200" dirty="0">
                <a:solidFill>
                  <a:srgbClr val="000000"/>
                </a:solidFill>
                <a:latin typeface="Times New Roman" panose="02020603050405020304" pitchFamily="18" charset="0"/>
                <a:cs typeface="Times New Roman" panose="02020603050405020304" pitchFamily="18" charset="0"/>
              </a:rPr>
              <a:t>     </a:t>
            </a:r>
            <a:r>
              <a:rPr lang="vi-VN" sz="4200" dirty="0">
                <a:solidFill>
                  <a:srgbClr val="000000"/>
                </a:solidFill>
                <a:latin typeface="Times New Roman" panose="02020603050405020304" pitchFamily="18" charset="0"/>
                <a:cs typeface="Times New Roman" panose="02020603050405020304" pitchFamily="18" charset="0"/>
              </a:rPr>
              <a:t>Lịch sử nhân loại đã trải qua nhiều giai đoạn khó khăn đầy máu và nước mắt. Một trong số đó chúng ta không thể không nhắc đến là những cuộc chiến tranh và hậu quả của nó. Chiến tranh là việc mỗi quốc gia chưa bằng lòng với lãnh thổ của mình mà đem quân đội đi đánh chiếm quốc gia khác nhằm mục đích mở rộng lãnh thổ hoặc củng cố chính trị, nhưng chiến tranh cũng làm cho số phận mỗi con người trở nên mong manh, ngắn ngủi và vô vọng hơn giống như số phận của ông lão trong </a:t>
            </a:r>
            <a:r>
              <a:rPr lang="vi-VN" sz="4200" i="1" dirty="0">
                <a:solidFill>
                  <a:srgbClr val="000000"/>
                </a:solidFill>
                <a:latin typeface="Times New Roman" panose="02020603050405020304" pitchFamily="18" charset="0"/>
                <a:cs typeface="Times New Roman" panose="02020603050405020304" pitchFamily="18" charset="0"/>
              </a:rPr>
              <a:t>Ông lão bên chiếc cầu</a:t>
            </a:r>
            <a:r>
              <a:rPr lang="vi-VN" sz="4200" dirty="0">
                <a:solidFill>
                  <a:srgbClr val="000000"/>
                </a:solidFill>
                <a:latin typeface="Times New Roman" panose="02020603050405020304" pitchFamily="18" charset="0"/>
                <a:cs typeface="Times New Roman" panose="02020603050405020304" pitchFamily="18" charset="0"/>
              </a:rPr>
              <a:t> của nhà văn Hê-minh-uê.</a:t>
            </a:r>
          </a:p>
          <a:p>
            <a:pPr lvl="0" algn="just">
              <a:defRPr/>
            </a:pPr>
            <a:r>
              <a:rPr lang="en-US" sz="4200" dirty="0">
                <a:solidFill>
                  <a:srgbClr val="000000"/>
                </a:solidFill>
                <a:latin typeface="Times New Roman" panose="02020603050405020304" pitchFamily="18" charset="0"/>
                <a:cs typeface="Times New Roman" panose="02020603050405020304" pitchFamily="18" charset="0"/>
              </a:rPr>
              <a:t>     </a:t>
            </a:r>
            <a:r>
              <a:rPr lang="vi-VN" sz="4200" dirty="0">
                <a:solidFill>
                  <a:srgbClr val="000000"/>
                </a:solidFill>
                <a:latin typeface="Times New Roman" panose="02020603050405020304" pitchFamily="18" charset="0"/>
                <a:cs typeface="Times New Roman" panose="02020603050405020304" pitchFamily="18" charset="0"/>
              </a:rPr>
              <a:t>Chiến tranh là một hoạt động sai trái và bất nhân mà công dân trên khắp thế giới cần đả đảo và ngăn cản. Trên thế giới đã trải qua nhiều cuộc chiến tranh đẫm máu và để lại hậu quả vô cùng nặng nề cho con người mà lịch sử đã ghi chép lại khiến chúng ta ám ảnh. Chiến tranh có sức tàn phá nặng nề, thiệt hại to lớn, mất mát, rạn nứt tình người, chính vì thế con người cần có nhận thức đúng đắn và ngăn chặn sớm mọi mầm mống của chiến tranh.</a:t>
            </a:r>
          </a:p>
        </p:txBody>
      </p:sp>
    </p:spTree>
    <p:extLst>
      <p:ext uri="{BB962C8B-B14F-4D97-AF65-F5344CB8AC3E}">
        <p14:creationId xmlns:p14="http://schemas.microsoft.com/office/powerpoint/2010/main" val="3904763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42514"/>
            <a:ext cx="17830800" cy="7201972"/>
          </a:xfrm>
          <a:prstGeom prst="rect">
            <a:avLst/>
          </a:prstGeom>
        </p:spPr>
        <p:txBody>
          <a:bodyPr wrap="square">
            <a:spAutoFit/>
          </a:bodyPr>
          <a:lstStyle/>
          <a:p>
            <a:pPr lvl="0" algn="just">
              <a:defRPr/>
            </a:pPr>
            <a:r>
              <a:rPr lang="en-US" sz="4200" dirty="0">
                <a:solidFill>
                  <a:srgbClr val="000000"/>
                </a:solidFill>
                <a:latin typeface="Times New Roman" panose="02020603050405020304" pitchFamily="18" charset="0"/>
                <a:cs typeface="Times New Roman" panose="02020603050405020304" pitchFamily="18" charset="0"/>
              </a:rPr>
              <a:t>     </a:t>
            </a:r>
            <a:r>
              <a:rPr lang="vi-VN" sz="4200" dirty="0">
                <a:solidFill>
                  <a:srgbClr val="000000"/>
                </a:solidFill>
                <a:latin typeface="Times New Roman" panose="02020603050405020304" pitchFamily="18" charset="0"/>
                <a:cs typeface="Times New Roman" panose="02020603050405020304" pitchFamily="18" charset="0"/>
              </a:rPr>
              <a:t>Khi một cuộc chiến tranh xảy ra, ắt hẳn sẽ để lại nhiều hậu quả nặng nề cho bản thân những nước tham chiến cũng như toàn nhân loại trên nhiều phương diện. Nhưng có lẽ hậu quả nặng nề nhất phải kể đến là về con người. Hàng nghìn người đã ngã xuống vì chiến tranh. Họ có thể là những người lính trực tiếp tham gia chiến tranh. Họ cũng có thể chỉ là những người dân vô tội vì chiến tranh mà mất đi mạng sống của mình. Nhưng họ có một điểm chung, đều là những con người vô danh, không tên không tuổi. Có những người may mắn sống sót sau khi cuộc chiến kết thúc nhưng trở lại cuộc sống bình thường họ lại mang trong mình hai nỗi đau. Một nỗi đau về thể xác, đó là các thương binh, các bệnh nhân chất độc màu da cam… Một nỗi đau về tinh thần, đó là những dư chấn của cuộc chiến, những ám ảnh về chết chóc bom đạn, nỗi đau khi mất đi người thân, gia đình bị ly tán…</a:t>
            </a:r>
          </a:p>
        </p:txBody>
      </p:sp>
    </p:spTree>
    <p:extLst>
      <p:ext uri="{BB962C8B-B14F-4D97-AF65-F5344CB8AC3E}">
        <p14:creationId xmlns:p14="http://schemas.microsoft.com/office/powerpoint/2010/main" val="2844562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76845"/>
            <a:ext cx="17830800" cy="93256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Không chỉ để lại hậu quả về con người, chiến tranh còn có sức tàn phá ghê gớm đối với môi trường thiên nhiên. Ô trường bị ô nhiễm nghiêm trọng bởi những chất thải hóa học dùng để chế tạo bom mìn, các chất độc hóa học giải xuống mặt đất không chỉ gây hại cho con người mà còn phá hủy những cánh rừng, động vật tự nhiên mất đi môi trường sống. Những dòng sông bị ô nhiễm nghiêm trọng, những cánh đồng khô hạn không được trồng trọt tưới tiêu bởi người nông dân. Không chỉ vậy, chiến tranh còn phá hủy vô số những công trình xây dựng vĩ đại của nhân loại. Một cuộc chiến xảy ra khiến cho nền kinh tế của các bên tham chiến đổ dồn vào cuộc chiến ấy. Khi cuộc chiến tranh kết thúc, dù giành chiến thắng hay thua cuộc, các nước tham chiến đều phải đối mặt với nguy cơ khủng hoảng kinh tế nghiêm trọng. Một ví dụ điển hình như sau cuộc đại chiến thế giới, các nước đứng đầu về kinh tế như Anh, Pháp, Mỹ đều rơi vào các cuộc khủng hoảng kinh tế. Kinh tế không phát triển khiến cho người dân đói khổ, trình độ dân trí thấp và đất nước trở nên nghèo nàn lạc hậu. Các cuộc chiến tranh xảy ra khiến cho mối quan hệ quốc tế trở nên căng thẳng hơn, việc hợp tác giữa các quốc gia cũng trở nên khó khăn đe dọa nghiêm trọng đến sự phát triển của nhân loại.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7852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76845"/>
            <a:ext cx="17830800"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Như vậy, có thể thấy, chiến tranh thực sự là một từ ám ánh và đáng sợ với toàn nhân loại. Mỗi con người, mỗi dân tộc, mỗi quốc gia hãy cùng đồng lòng chống lại chiến tranh, bảo vệ nền hòa bình của nhân loại. Bên cạnh đó, chúng ta cần có hành vi ngăn chặn, lên án những hành vi làm nhen nhóm lên cuộc chiến tranh, chủ trương sống vì hòa bình. Các bạn học sinh cần có ý thức học tập, trau dồi bản thân, trở thành một công dân có ích. Mỗi người một hành động nhỏ, một đóng góp nhỏ sẽ tạo thành khối sức mạnh dân tộc to lớn, hãy yêu quý nền hòa bình và bảo vệ nền hòa bình đáng quý của toàn nhân loại.</a:t>
            </a:r>
          </a:p>
        </p:txBody>
      </p:sp>
      <p:sp>
        <p:nvSpPr>
          <p:cNvPr id="3" name="Freeform 7">
            <a:extLst>
              <a:ext uri="{FF2B5EF4-FFF2-40B4-BE49-F238E27FC236}">
                <a16:creationId xmlns:a16="http://schemas.microsoft.com/office/drawing/2014/main" id="{F6C47D27-D8C7-9AFC-FE81-29DDEEF097C1}"/>
              </a:ext>
            </a:extLst>
          </p:cNvPr>
          <p:cNvSpPr/>
          <p:nvPr/>
        </p:nvSpPr>
        <p:spPr>
          <a:xfrm>
            <a:off x="11506200" y="5459297"/>
            <a:ext cx="6747164" cy="5018203"/>
          </a:xfrm>
          <a:custGeom>
            <a:avLst/>
            <a:gdLst/>
            <a:ahLst/>
            <a:cxnLst/>
            <a:rect l="l" t="t" r="r" b="b"/>
            <a:pathLst>
              <a:path w="5532504" h="4114800">
                <a:moveTo>
                  <a:pt x="0" y="0"/>
                </a:moveTo>
                <a:lnTo>
                  <a:pt x="5532504" y="0"/>
                </a:lnTo>
                <a:lnTo>
                  <a:pt x="553250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632733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90568711-6137-8B78-9539-438C3677D996}"/>
              </a:ext>
            </a:extLst>
          </p:cNvPr>
          <p:cNvGrpSpPr/>
          <p:nvPr/>
        </p:nvGrpSpPr>
        <p:grpSpPr>
          <a:xfrm>
            <a:off x="352494" y="2844637"/>
            <a:ext cx="17554505" cy="8229600"/>
            <a:chOff x="0" y="0"/>
            <a:chExt cx="3591361" cy="1766134"/>
          </a:xfrm>
        </p:grpSpPr>
        <p:sp>
          <p:nvSpPr>
            <p:cNvPr id="7" name="Freeform 4">
              <a:extLst>
                <a:ext uri="{FF2B5EF4-FFF2-40B4-BE49-F238E27FC236}">
                  <a16:creationId xmlns:a16="http://schemas.microsoft.com/office/drawing/2014/main" id="{0F73B916-AC17-BE2D-CF5F-40EC53B68A1E}"/>
                </a:ext>
              </a:extLst>
            </p:cNvPr>
            <p:cNvSpPr/>
            <p:nvPr/>
          </p:nvSpPr>
          <p:spPr>
            <a:xfrm>
              <a:off x="0" y="0"/>
              <a:ext cx="3591361" cy="1766133"/>
            </a:xfrm>
            <a:custGeom>
              <a:avLst/>
              <a:gdLst/>
              <a:ahLst/>
              <a:cxnLst/>
              <a:rect l="l" t="t" r="r" b="b"/>
              <a:pathLst>
                <a:path w="3591361" h="1766133">
                  <a:moveTo>
                    <a:pt x="0" y="0"/>
                  </a:moveTo>
                  <a:lnTo>
                    <a:pt x="3591361" y="0"/>
                  </a:lnTo>
                  <a:lnTo>
                    <a:pt x="3591361" y="1766133"/>
                  </a:lnTo>
                  <a:lnTo>
                    <a:pt x="0" y="1766133"/>
                  </a:lnTo>
                  <a:close/>
                </a:path>
              </a:pathLst>
            </a:custGeom>
            <a:solidFill>
              <a:srgbClr val="FFFAF5"/>
            </a:solidFill>
            <a:ln w="19050" cap="sq">
              <a:solidFill>
                <a:srgbClr val="B3A183"/>
              </a:solidFill>
              <a:prstDash val="solid"/>
              <a:miter/>
            </a:ln>
          </p:spPr>
          <p:txBody>
            <a:bodyPr/>
            <a:lstStyle/>
            <a:p>
              <a:endParaRPr lang="en-US"/>
            </a:p>
          </p:txBody>
        </p:sp>
        <p:sp>
          <p:nvSpPr>
            <p:cNvPr id="8" name="TextBox 5">
              <a:extLst>
                <a:ext uri="{FF2B5EF4-FFF2-40B4-BE49-F238E27FC236}">
                  <a16:creationId xmlns:a16="http://schemas.microsoft.com/office/drawing/2014/main" id="{AAFC240B-387A-A77B-46AA-302D6494EBB0}"/>
                </a:ext>
              </a:extLst>
            </p:cNvPr>
            <p:cNvSpPr txBox="1"/>
            <p:nvPr/>
          </p:nvSpPr>
          <p:spPr>
            <a:xfrm>
              <a:off x="0" y="-38100"/>
              <a:ext cx="3591361" cy="1804234"/>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57930523-5FAC-95F6-F4DC-85954286AC36}"/>
              </a:ext>
            </a:extLst>
          </p:cNvPr>
          <p:cNvGrpSpPr/>
          <p:nvPr/>
        </p:nvGrpSpPr>
        <p:grpSpPr>
          <a:xfrm>
            <a:off x="1676400" y="644764"/>
            <a:ext cx="14585428" cy="2087337"/>
            <a:chOff x="1998767" y="1543772"/>
            <a:chExt cx="14585428" cy="2087337"/>
          </a:xfrm>
        </p:grpSpPr>
        <p:sp>
          <p:nvSpPr>
            <p:cNvPr id="2" name="Freeform 2">
              <a:extLst>
                <a:ext uri="{FF2B5EF4-FFF2-40B4-BE49-F238E27FC236}">
                  <a16:creationId xmlns:a16="http://schemas.microsoft.com/office/drawing/2014/main" id="{35DB3743-595D-5850-F2B1-E0EC908AD0F9}"/>
                </a:ext>
              </a:extLst>
            </p:cNvPr>
            <p:cNvSpPr/>
            <p:nvPr/>
          </p:nvSpPr>
          <p:spPr>
            <a:xfrm>
              <a:off x="1998767" y="1658182"/>
              <a:ext cx="1288341" cy="1833938"/>
            </a:xfrm>
            <a:custGeom>
              <a:avLst/>
              <a:gdLst/>
              <a:ahLst/>
              <a:cxnLst/>
              <a:rect l="l" t="t" r="r" b="b"/>
              <a:pathLst>
                <a:path w="2890647" h="4114800">
                  <a:moveTo>
                    <a:pt x="0" y="0"/>
                  </a:moveTo>
                  <a:lnTo>
                    <a:pt x="2890647" y="0"/>
                  </a:lnTo>
                  <a:lnTo>
                    <a:pt x="2890647" y="4114800"/>
                  </a:lnTo>
                  <a:lnTo>
                    <a:pt x="0" y="4114800"/>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FB4C6A54-DB5A-9227-4EE4-1D94648F4195}"/>
                </a:ext>
              </a:extLst>
            </p:cNvPr>
            <p:cNvSpPr/>
            <p:nvPr/>
          </p:nvSpPr>
          <p:spPr>
            <a:xfrm>
              <a:off x="7151788" y="1543772"/>
              <a:ext cx="1461037" cy="1833938"/>
            </a:xfrm>
            <a:custGeom>
              <a:avLst/>
              <a:gdLst/>
              <a:ahLst/>
              <a:cxnLst/>
              <a:rect l="l" t="t" r="r" b="b"/>
              <a:pathLst>
                <a:path w="3278124" h="4114800">
                  <a:moveTo>
                    <a:pt x="0" y="0"/>
                  </a:moveTo>
                  <a:lnTo>
                    <a:pt x="3278124" y="0"/>
                  </a:lnTo>
                  <a:lnTo>
                    <a:pt x="3278124" y="4114800"/>
                  </a:lnTo>
                  <a:lnTo>
                    <a:pt x="0" y="411480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2027606C-F45B-4D6E-3A39-8555B5B4213C}"/>
                </a:ext>
              </a:extLst>
            </p:cNvPr>
            <p:cNvSpPr/>
            <p:nvPr/>
          </p:nvSpPr>
          <p:spPr>
            <a:xfrm>
              <a:off x="12649200" y="1636429"/>
              <a:ext cx="1387680" cy="1833938"/>
            </a:xfrm>
            <a:custGeom>
              <a:avLst/>
              <a:gdLst/>
              <a:ahLst/>
              <a:cxnLst/>
              <a:rect l="l" t="t" r="r" b="b"/>
              <a:pathLst>
                <a:path w="3113532" h="4114800">
                  <a:moveTo>
                    <a:pt x="0" y="0"/>
                  </a:moveTo>
                  <a:lnTo>
                    <a:pt x="3113532" y="0"/>
                  </a:lnTo>
                  <a:lnTo>
                    <a:pt x="3113532" y="4114800"/>
                  </a:lnTo>
                  <a:lnTo>
                    <a:pt x="0" y="4114800"/>
                  </a:lnTo>
                  <a:lnTo>
                    <a:pt x="0" y="0"/>
                  </a:lnTo>
                  <a:close/>
                </a:path>
              </a:pathLst>
            </a:custGeom>
            <a:blipFill>
              <a:blip r:embed="rId5"/>
              <a:stretch>
                <a:fillRect/>
              </a:stretch>
            </a:blipFill>
          </p:spPr>
          <p:txBody>
            <a:bodyPr/>
            <a:lstStyle/>
            <a:p>
              <a:endParaRPr lang="en-US"/>
            </a:p>
          </p:txBody>
        </p:sp>
        <p:sp>
          <p:nvSpPr>
            <p:cNvPr id="9" name="Rectangle 8">
              <a:extLst>
                <a:ext uri="{FF2B5EF4-FFF2-40B4-BE49-F238E27FC236}">
                  <a16:creationId xmlns:a16="http://schemas.microsoft.com/office/drawing/2014/main" id="{A59BFF12-6984-3CB5-8BB5-8D0F570249ED}"/>
                </a:ext>
              </a:extLst>
            </p:cNvPr>
            <p:cNvSpPr/>
            <p:nvPr/>
          </p:nvSpPr>
          <p:spPr>
            <a:xfrm>
              <a:off x="3285384" y="1769061"/>
              <a:ext cx="2438400" cy="186204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000000"/>
                  </a:solidFill>
                  <a:effectLst/>
                  <a:uLnTx/>
                  <a:uFillTx/>
                  <a:latin typeface="#9Slide06 Ong Do Gia" panose="02040603050506020204" pitchFamily="18" charset="0"/>
                  <a:ea typeface="+mn-ea"/>
                  <a:cs typeface="Times New Roman" panose="02020603050405020304" pitchFamily="18" charset="0"/>
                </a:rPr>
                <a:t>Bớt</a:t>
              </a:r>
              <a:endParaRPr kumimoji="0" lang="vi-VN" sz="1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23EFD181-5074-D6C5-F513-172545502D6E}"/>
                </a:ext>
              </a:extLst>
            </p:cNvPr>
            <p:cNvSpPr/>
            <p:nvPr/>
          </p:nvSpPr>
          <p:spPr>
            <a:xfrm>
              <a:off x="8713962" y="1636429"/>
              <a:ext cx="2438400" cy="186204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000000"/>
                  </a:solidFill>
                  <a:effectLst/>
                  <a:uLnTx/>
                  <a:uFillTx/>
                  <a:latin typeface="#9Slide06 Ong Do Gia" panose="02040603050506020204" pitchFamily="18" charset="0"/>
                  <a:ea typeface="+mn-ea"/>
                  <a:cs typeface="Times New Roman" panose="02020603050405020304" pitchFamily="18" charset="0"/>
                </a:rPr>
                <a:t>Làm</a:t>
              </a:r>
              <a:endParaRPr kumimoji="0" lang="vi-VN" sz="1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a:extLst>
                <a:ext uri="{FF2B5EF4-FFF2-40B4-BE49-F238E27FC236}">
                  <a16:creationId xmlns:a16="http://schemas.microsoft.com/office/drawing/2014/main" id="{16719725-1CB3-7383-8423-D2E0F526872F}"/>
                </a:ext>
              </a:extLst>
            </p:cNvPr>
            <p:cNvSpPr/>
            <p:nvPr/>
          </p:nvSpPr>
          <p:spPr>
            <a:xfrm>
              <a:off x="14145795" y="1713979"/>
              <a:ext cx="2438400" cy="186204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000000"/>
                  </a:solidFill>
                  <a:effectLst/>
                  <a:uLnTx/>
                  <a:uFillTx/>
                  <a:latin typeface="#9Slide06 Ong Do Gia" panose="02040603050506020204" pitchFamily="18" charset="0"/>
                  <a:ea typeface="+mn-ea"/>
                  <a:cs typeface="Times New Roman" panose="02020603050405020304" pitchFamily="18" charset="0"/>
                </a:rPr>
                <a:t>Nhớ</a:t>
              </a:r>
              <a:endParaRPr kumimoji="0" lang="vi-VN" sz="1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13" name="Rectangle 12">
            <a:extLst>
              <a:ext uri="{FF2B5EF4-FFF2-40B4-BE49-F238E27FC236}">
                <a16:creationId xmlns:a16="http://schemas.microsoft.com/office/drawing/2014/main" id="{16C63CD2-30A1-1FCD-18F0-9374047EACC9}"/>
              </a:ext>
            </a:extLst>
          </p:cNvPr>
          <p:cNvSpPr/>
          <p:nvPr/>
        </p:nvSpPr>
        <p:spPr>
          <a:xfrm>
            <a:off x="838201" y="3314700"/>
            <a:ext cx="4876800"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Lo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lắng</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Ngắt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Đánh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quá</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mức</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B4F8291F-C8EA-809B-DC52-8159EF739D55}"/>
              </a:ext>
            </a:extLst>
          </p:cNvPr>
          <p:cNvSpPr/>
          <p:nvPr/>
        </p:nvSpPr>
        <p:spPr>
          <a:xfrm>
            <a:off x="6200708" y="3314700"/>
            <a:ext cx="5153092" cy="37856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Lắng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nghe</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chân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trọng</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Đặt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tương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tác</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4.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thị</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a16="http://schemas.microsoft.com/office/drawing/2014/main" id="{D663DEB7-E5AB-7912-AF79-1EF55DC76598}"/>
              </a:ext>
            </a:extLst>
          </p:cNvPr>
          <p:cNvSpPr/>
          <p:nvPr/>
        </p:nvSpPr>
        <p:spPr>
          <a:xfrm>
            <a:off x="12182060" y="3314700"/>
            <a:ext cx="4876800" cy="440120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Rút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nghiệm</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Kiểm</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soát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cảm</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xúc</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Tự</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4.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Tránh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khác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thấy</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bị</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đánh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hoặc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phê</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phán</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5.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kết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nối</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654598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AAEEDA-0B2B-A899-FEC8-238E41F9061F}"/>
              </a:ext>
            </a:extLst>
          </p:cNvPr>
          <p:cNvSpPr/>
          <p:nvPr/>
        </p:nvSpPr>
        <p:spPr>
          <a:xfrm>
            <a:off x="2362200" y="876300"/>
            <a:ext cx="12957532" cy="3631763"/>
          </a:xfrm>
          <a:prstGeom prst="rect">
            <a:avLst/>
          </a:prstGeom>
        </p:spPr>
        <p:txBody>
          <a:bodyPr wrap="square">
            <a:spAutoFit/>
          </a:bodyPr>
          <a:lstStyle/>
          <a:p>
            <a:pPr algn="ctr"/>
            <a:r>
              <a:rPr lang="en-US" sz="11500" b="1" dirty="0">
                <a:solidFill>
                  <a:schemeClr val="accent2"/>
                </a:solidFill>
                <a:latin typeface="#9Slide07 IcielBaliho Script" pitchFamily="2" charset="0"/>
              </a:rPr>
              <a:t>I.</a:t>
            </a:r>
          </a:p>
          <a:p>
            <a:pPr algn="ctr"/>
            <a:r>
              <a:rPr lang="en-US" sz="11500" b="1" dirty="0" err="1">
                <a:solidFill>
                  <a:schemeClr val="accent2"/>
                </a:solidFill>
                <a:latin typeface="#9Slide07 IcielBaliho Script" pitchFamily="2" charset="0"/>
              </a:rPr>
              <a:t>Định</a:t>
            </a:r>
            <a:r>
              <a:rPr lang="en-US" sz="11500" b="1" dirty="0">
                <a:solidFill>
                  <a:schemeClr val="accent2"/>
                </a:solidFill>
                <a:latin typeface="#9Slide07 IcielBaliho Script" pitchFamily="2" charset="0"/>
              </a:rPr>
              <a:t> </a:t>
            </a:r>
            <a:r>
              <a:rPr lang="en-US" sz="11500" b="1" dirty="0" err="1">
                <a:solidFill>
                  <a:schemeClr val="accent2"/>
                </a:solidFill>
                <a:latin typeface="#9Slide07 IcielBaliho Script" pitchFamily="2" charset="0"/>
              </a:rPr>
              <a:t>hướng</a:t>
            </a:r>
            <a:endParaRPr lang="en-US" sz="11500" dirty="0">
              <a:solidFill>
                <a:schemeClr val="accent2"/>
              </a:solidFill>
              <a:latin typeface="#9Slide07 IcielBaliho Script" pitchFamily="2" charset="0"/>
            </a:endParaRPr>
          </a:p>
        </p:txBody>
      </p:sp>
      <p:sp>
        <p:nvSpPr>
          <p:cNvPr id="2" name="Freeform 2"/>
          <p:cNvSpPr/>
          <p:nvPr/>
        </p:nvSpPr>
        <p:spPr>
          <a:xfrm>
            <a:off x="3810000" y="4991100"/>
            <a:ext cx="10945499" cy="5363295"/>
          </a:xfrm>
          <a:custGeom>
            <a:avLst/>
            <a:gdLst/>
            <a:ahLst/>
            <a:cxnLst/>
            <a:rect l="l" t="t" r="r" b="b"/>
            <a:pathLst>
              <a:path w="8043534" h="3941332">
                <a:moveTo>
                  <a:pt x="0" y="0"/>
                </a:moveTo>
                <a:lnTo>
                  <a:pt x="8043535" y="0"/>
                </a:lnTo>
                <a:lnTo>
                  <a:pt x="8043535" y="3941332"/>
                </a:lnTo>
                <a:lnTo>
                  <a:pt x="0" y="3941332"/>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822458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5982EC6-FC98-E66C-6809-C2D1C45579E5}"/>
              </a:ext>
            </a:extLst>
          </p:cNvPr>
          <p:cNvSpPr/>
          <p:nvPr/>
        </p:nvSpPr>
        <p:spPr>
          <a:xfrm>
            <a:off x="1066800" y="2247900"/>
            <a:ext cx="16154400" cy="4556102"/>
          </a:xfrm>
          <a:custGeom>
            <a:avLst/>
            <a:gdLst/>
            <a:ahLst/>
            <a:cxnLst/>
            <a:rect l="l" t="t" r="r" b="b"/>
            <a:pathLst>
              <a:path w="7315200" h="4050792">
                <a:moveTo>
                  <a:pt x="0" y="0"/>
                </a:moveTo>
                <a:lnTo>
                  <a:pt x="7315200" y="0"/>
                </a:lnTo>
                <a:lnTo>
                  <a:pt x="7315200" y="4050792"/>
                </a:lnTo>
                <a:lnTo>
                  <a:pt x="0" y="4050792"/>
                </a:lnTo>
                <a:lnTo>
                  <a:pt x="0" y="0"/>
                </a:lnTo>
                <a:close/>
              </a:path>
            </a:pathLst>
          </a:custGeom>
          <a:blipFill>
            <a:blip r:embed="rId3">
              <a:extLst>
                <a:ext uri="{96DAC541-7B7A-43D3-8B79-37D633B846F1}">
                  <asvg:svgBlip xmlns:asvg="http://schemas.microsoft.com/office/drawing/2016/SVG/main" r:embed="rId4"/>
                </a:ext>
              </a:extLst>
            </a:blip>
            <a:stretch>
              <a:fillRect/>
            </a:stretch>
          </a:blipFill>
          <a:ln w="38100" cap="sq">
            <a:solidFill>
              <a:srgbClr val="000000"/>
            </a:solidFill>
            <a:prstDash val="solid"/>
            <a:miter/>
          </a:ln>
        </p:spPr>
        <p:txBody>
          <a:bodyPr/>
          <a:lstStyle/>
          <a:p>
            <a:endParaRPr lang="en-US"/>
          </a:p>
        </p:txBody>
      </p:sp>
      <p:sp>
        <p:nvSpPr>
          <p:cNvPr id="2" name="TextBox 1">
            <a:extLst>
              <a:ext uri="{FF2B5EF4-FFF2-40B4-BE49-F238E27FC236}">
                <a16:creationId xmlns:a16="http://schemas.microsoft.com/office/drawing/2014/main" id="{02E8B339-4CD8-3A2B-6FDA-C6D8373768D9}"/>
              </a:ext>
            </a:extLst>
          </p:cNvPr>
          <p:cNvSpPr txBox="1"/>
          <p:nvPr/>
        </p:nvSpPr>
        <p:spPr>
          <a:xfrm>
            <a:off x="909320" y="692618"/>
            <a:ext cx="869188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Khái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05E182D-5709-3899-271D-6C6D58B7ABE2}"/>
              </a:ext>
            </a:extLst>
          </p:cNvPr>
          <p:cNvSpPr txBox="1"/>
          <p:nvPr/>
        </p:nvSpPr>
        <p:spPr>
          <a:xfrm>
            <a:off x="1745751" y="2812611"/>
            <a:ext cx="14702319" cy="2800767"/>
          </a:xfrm>
          <a:prstGeom prst="rect">
            <a:avLst/>
          </a:prstGeom>
          <a:noFill/>
        </p:spPr>
        <p:txBody>
          <a:bodyPr wrap="square" rtlCol="0">
            <a:spAutoFit/>
          </a:bodyPr>
          <a:lstStyle/>
          <a:p>
            <a:pPr algn="just"/>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Thảo</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luận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đáng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tâm</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đời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trình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bày</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chia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sẻ</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nêu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đồng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lắng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nghe</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trao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đổi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lại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hiểu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biết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đầy</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đủ</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toàn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diện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sâu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sắc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đề</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7" name="Freeform 5">
            <a:extLst>
              <a:ext uri="{FF2B5EF4-FFF2-40B4-BE49-F238E27FC236}">
                <a16:creationId xmlns:a16="http://schemas.microsoft.com/office/drawing/2014/main" id="{209B9FFA-521E-19D4-0623-39C29F82BA4D}"/>
              </a:ext>
            </a:extLst>
          </p:cNvPr>
          <p:cNvSpPr/>
          <p:nvPr/>
        </p:nvSpPr>
        <p:spPr>
          <a:xfrm>
            <a:off x="14651702" y="5829300"/>
            <a:ext cx="3592735" cy="4114800"/>
          </a:xfrm>
          <a:custGeom>
            <a:avLst/>
            <a:gdLst/>
            <a:ahLst/>
            <a:cxnLst/>
            <a:rect l="l" t="t" r="r" b="b"/>
            <a:pathLst>
              <a:path w="3592735" h="4114800">
                <a:moveTo>
                  <a:pt x="0" y="0"/>
                </a:moveTo>
                <a:lnTo>
                  <a:pt x="3592735" y="0"/>
                </a:lnTo>
                <a:lnTo>
                  <a:pt x="359273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05072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600200" y="647700"/>
            <a:ext cx="12801600"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2.  Yêu cầu cần chú ý</a:t>
            </a:r>
          </a:p>
        </p:txBody>
      </p:sp>
      <p:sp>
        <p:nvSpPr>
          <p:cNvPr id="9" name="Freeform 5">
            <a:extLst>
              <a:ext uri="{FF2B5EF4-FFF2-40B4-BE49-F238E27FC236}">
                <a16:creationId xmlns:a16="http://schemas.microsoft.com/office/drawing/2014/main" id="{08A938D6-2131-538E-9189-884243561CF5}"/>
              </a:ext>
            </a:extLst>
          </p:cNvPr>
          <p:cNvSpPr/>
          <p:nvPr/>
        </p:nvSpPr>
        <p:spPr>
          <a:xfrm>
            <a:off x="15844480" y="7429500"/>
            <a:ext cx="4396810" cy="3644962"/>
          </a:xfrm>
          <a:custGeom>
            <a:avLst/>
            <a:gdLst/>
            <a:ahLst/>
            <a:cxnLst/>
            <a:rect l="l" t="t" r="r" b="b"/>
            <a:pathLst>
              <a:path w="4549210" h="4329022">
                <a:moveTo>
                  <a:pt x="0" y="0"/>
                </a:moveTo>
                <a:lnTo>
                  <a:pt x="4549210" y="0"/>
                </a:lnTo>
                <a:lnTo>
                  <a:pt x="4549210" y="4329022"/>
                </a:lnTo>
                <a:lnTo>
                  <a:pt x="0" y="4329022"/>
                </a:lnTo>
                <a:lnTo>
                  <a:pt x="0" y="0"/>
                </a:lnTo>
                <a:close/>
              </a:path>
            </a:pathLst>
          </a:custGeom>
          <a:blipFill>
            <a:blip r:embed="rId3"/>
            <a:stretch>
              <a:fillRect/>
            </a:stretch>
          </a:blipFill>
        </p:spPr>
        <p:txBody>
          <a:bodyPr/>
          <a:lstStyle/>
          <a:p>
            <a:endParaRPr lang="en-US"/>
          </a:p>
        </p:txBody>
      </p:sp>
      <p:sp>
        <p:nvSpPr>
          <p:cNvPr id="10" name="Rectangle 9"/>
          <p:cNvSpPr/>
          <p:nvPr/>
        </p:nvSpPr>
        <p:spPr>
          <a:xfrm>
            <a:off x="5029200" y="4910409"/>
            <a:ext cx="12801600" cy="1200329"/>
          </a:xfrm>
          <a:prstGeom prst="rect">
            <a:avLst/>
          </a:prstGeom>
        </p:spPr>
        <p:txBody>
          <a:bodyPr wrap="square">
            <a:spAutoFit/>
          </a:bodyPr>
          <a:lstStyle/>
          <a:p>
            <a:pPr algn="just"/>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 Khi trình bày, cần đưa ra được các lí lẽ, kèm theo phân tích những bằng chứng tin cậy thể hiện quan điểm của bản thân.</a:t>
            </a:r>
            <a:endParaRPr lang="vi-VN" sz="36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id="{E5753F46-CF7E-274B-2520-E74CE655B96B}"/>
              </a:ext>
            </a:extLst>
          </p:cNvPr>
          <p:cNvSpPr/>
          <p:nvPr/>
        </p:nvSpPr>
        <p:spPr>
          <a:xfrm rot="-10800000">
            <a:off x="-1681194" y="1714500"/>
            <a:ext cx="6562788" cy="7778120"/>
          </a:xfrm>
          <a:custGeom>
            <a:avLst/>
            <a:gdLst/>
            <a:ahLst/>
            <a:cxnLst/>
            <a:rect l="l" t="t" r="r" b="b"/>
            <a:pathLst>
              <a:path w="6562788" h="7778120">
                <a:moveTo>
                  <a:pt x="0" y="0"/>
                </a:moveTo>
                <a:lnTo>
                  <a:pt x="6562789" y="0"/>
                </a:lnTo>
                <a:lnTo>
                  <a:pt x="6562789" y="7778120"/>
                </a:lnTo>
                <a:lnTo>
                  <a:pt x="0" y="77781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Rectangle 3">
            <a:extLst>
              <a:ext uri="{FF2B5EF4-FFF2-40B4-BE49-F238E27FC236}">
                <a16:creationId xmlns:a16="http://schemas.microsoft.com/office/drawing/2014/main" id="{0A21E25B-3D34-3E6C-D7FE-D11240D0E2AB}"/>
              </a:ext>
            </a:extLst>
          </p:cNvPr>
          <p:cNvSpPr/>
          <p:nvPr/>
        </p:nvSpPr>
        <p:spPr>
          <a:xfrm>
            <a:off x="3962400" y="1409093"/>
            <a:ext cx="13716000" cy="1200329"/>
          </a:xfrm>
          <a:prstGeom prst="rect">
            <a:avLst/>
          </a:prstGeom>
        </p:spPr>
        <p:txBody>
          <a:bodyPr wrap="square">
            <a:spAutoFit/>
          </a:bodyPr>
          <a:lstStyle/>
          <a:p>
            <a:pPr algn="just"/>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Quan sát, tìm hiểu thực tế đời sống để phát hiện và lựa chọn được vấn đề nêu ra</a:t>
            </a:r>
            <a:endParaRPr lang="vi-VN" sz="36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6BB5F52-9EFF-CF7E-3980-8B4E6EB7890A}"/>
              </a:ext>
            </a:extLst>
          </p:cNvPr>
          <p:cNvSpPr/>
          <p:nvPr/>
        </p:nvSpPr>
        <p:spPr>
          <a:xfrm>
            <a:off x="5105400" y="2693707"/>
            <a:ext cx="12725400" cy="1754326"/>
          </a:xfrm>
          <a:prstGeom prst="rect">
            <a:avLst/>
          </a:prstGeom>
        </p:spPr>
        <p:txBody>
          <a:bodyPr wrap="square">
            <a:spAutoFit/>
          </a:bodyPr>
          <a:lstStyle/>
          <a:p>
            <a:pPr algn="just"/>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Tìm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hiểu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kĩ</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nêu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rõ</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thân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nêu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khác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phải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đưa</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đồng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đồng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đồng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36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105AE206-AF6A-3EA2-9AE3-7273527A1083}"/>
              </a:ext>
            </a:extLst>
          </p:cNvPr>
          <p:cNvSpPr/>
          <p:nvPr/>
        </p:nvSpPr>
        <p:spPr>
          <a:xfrm>
            <a:off x="5246079" y="6862082"/>
            <a:ext cx="12432321" cy="1754326"/>
          </a:xfrm>
          <a:prstGeom prst="rect">
            <a:avLst/>
          </a:prstGeom>
        </p:spPr>
        <p:txBody>
          <a:bodyPr wrap="square">
            <a:spAutoFit/>
          </a:bodyPr>
          <a:lstStyle/>
          <a:p>
            <a:pPr algn="just"/>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 Khi thảo luận cần nêu được nhận xét, đánh giá về ý kiến của các thành viên khác trong nhóm; nếu không đồng tình vẫn cần thể hiện sự tôn trọng người cùng tham gia thảo luận.</a:t>
            </a:r>
            <a:endParaRPr lang="vi-VN" sz="36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A7D454D-BA14-8A7C-840C-1B672E6A22AB}"/>
              </a:ext>
            </a:extLst>
          </p:cNvPr>
          <p:cNvSpPr/>
          <p:nvPr/>
        </p:nvSpPr>
        <p:spPr>
          <a:xfrm>
            <a:off x="3733800" y="8783509"/>
            <a:ext cx="13716000" cy="1200329"/>
          </a:xfrm>
          <a:prstGeom prst="rect">
            <a:avLst/>
          </a:prstGeom>
        </p:spPr>
        <p:txBody>
          <a:bodyPr wrap="square">
            <a:spAutoFit/>
          </a:bodyPr>
          <a:lstStyle/>
          <a:p>
            <a:pPr algn="just"/>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 Có thể kết hợp sử dụng phương tiện hỗ trợ như tranh, ảnh, video… và máy chiếu, màn hình (nếu có) để thăng hiệu quả thuyết phục.</a:t>
            </a:r>
            <a:endParaRPr lang="vi-VN" sz="36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794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P spid="4"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AAEEDA-0B2B-A899-FEC8-238E41F9061F}"/>
              </a:ext>
            </a:extLst>
          </p:cNvPr>
          <p:cNvSpPr/>
          <p:nvPr/>
        </p:nvSpPr>
        <p:spPr>
          <a:xfrm>
            <a:off x="6172200" y="2019300"/>
            <a:ext cx="12957532" cy="3631763"/>
          </a:xfrm>
          <a:prstGeom prst="rect">
            <a:avLst/>
          </a:prstGeom>
        </p:spPr>
        <p:txBody>
          <a:bodyPr wrap="square">
            <a:spAutoFit/>
          </a:bodyPr>
          <a:lstStyle/>
          <a:p>
            <a:pPr algn="ctr"/>
            <a:r>
              <a:rPr lang="en-US" sz="11500" b="1" dirty="0">
                <a:solidFill>
                  <a:schemeClr val="accent2"/>
                </a:solidFill>
                <a:latin typeface="#9Slide07 IcielBaliho Script" pitchFamily="2" charset="0"/>
              </a:rPr>
              <a:t>II.</a:t>
            </a:r>
          </a:p>
          <a:p>
            <a:pPr algn="ctr"/>
            <a:r>
              <a:rPr lang="en-US" sz="11500" b="1" dirty="0" err="1">
                <a:solidFill>
                  <a:schemeClr val="accent2"/>
                </a:solidFill>
                <a:latin typeface="#9Slide07 IcielBaliho Script" pitchFamily="2" charset="0"/>
              </a:rPr>
              <a:t>Thực</a:t>
            </a:r>
            <a:r>
              <a:rPr lang="en-US" sz="11500" b="1" dirty="0">
                <a:solidFill>
                  <a:schemeClr val="accent2"/>
                </a:solidFill>
                <a:latin typeface="#9Slide07 IcielBaliho Script" pitchFamily="2" charset="0"/>
              </a:rPr>
              <a:t> </a:t>
            </a:r>
            <a:r>
              <a:rPr lang="en-US" sz="11500" b="1" dirty="0" err="1">
                <a:solidFill>
                  <a:schemeClr val="accent2"/>
                </a:solidFill>
                <a:latin typeface="#9Slide07 IcielBaliho Script" pitchFamily="2" charset="0"/>
              </a:rPr>
              <a:t>hành</a:t>
            </a:r>
            <a:endParaRPr lang="en-US" sz="11500" b="1" dirty="0">
              <a:solidFill>
                <a:schemeClr val="accent2"/>
              </a:solidFill>
              <a:latin typeface="#9Slide07 IcielBaliho Script" pitchFamily="2" charset="0"/>
            </a:endParaRPr>
          </a:p>
        </p:txBody>
      </p:sp>
      <p:sp>
        <p:nvSpPr>
          <p:cNvPr id="4" name="Freeform 4"/>
          <p:cNvSpPr/>
          <p:nvPr/>
        </p:nvSpPr>
        <p:spPr>
          <a:xfrm>
            <a:off x="0" y="3534225"/>
            <a:ext cx="8940803" cy="6672075"/>
          </a:xfrm>
          <a:custGeom>
            <a:avLst/>
            <a:gdLst/>
            <a:ahLst/>
            <a:cxnLst/>
            <a:rect l="l" t="t" r="r" b="b"/>
            <a:pathLst>
              <a:path w="3631055" h="2709675">
                <a:moveTo>
                  <a:pt x="0" y="0"/>
                </a:moveTo>
                <a:lnTo>
                  <a:pt x="3631055" y="0"/>
                </a:lnTo>
                <a:lnTo>
                  <a:pt x="3631055" y="2709675"/>
                </a:lnTo>
                <a:lnTo>
                  <a:pt x="0" y="2709675"/>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41819950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E1D80929-DDAA-A345-6E41-3CDB5DE4F427}"/>
              </a:ext>
            </a:extLst>
          </p:cNvPr>
          <p:cNvSpPr/>
          <p:nvPr/>
        </p:nvSpPr>
        <p:spPr>
          <a:xfrm>
            <a:off x="4267200" y="1638300"/>
            <a:ext cx="13335000" cy="5638800"/>
          </a:xfrm>
          <a:custGeom>
            <a:avLst/>
            <a:gdLst/>
            <a:ahLst/>
            <a:cxnLst/>
            <a:rect l="l" t="t" r="r" b="b"/>
            <a:pathLst>
              <a:path w="7315200" h="4050792">
                <a:moveTo>
                  <a:pt x="0" y="0"/>
                </a:moveTo>
                <a:lnTo>
                  <a:pt x="7315200" y="0"/>
                </a:lnTo>
                <a:lnTo>
                  <a:pt x="7315200" y="4050792"/>
                </a:lnTo>
                <a:lnTo>
                  <a:pt x="0" y="4050792"/>
                </a:lnTo>
                <a:lnTo>
                  <a:pt x="0" y="0"/>
                </a:lnTo>
                <a:close/>
              </a:path>
            </a:pathLst>
          </a:custGeom>
          <a:blipFill>
            <a:blip r:embed="rId3">
              <a:extLst>
                <a:ext uri="{96DAC541-7B7A-43D3-8B79-37D633B846F1}">
                  <asvg:svgBlip xmlns:asvg="http://schemas.microsoft.com/office/drawing/2016/SVG/main" r:embed="rId4"/>
                </a:ext>
              </a:extLst>
            </a:blip>
            <a:stretch>
              <a:fillRect/>
            </a:stretch>
          </a:blipFill>
          <a:ln w="38100" cap="sq">
            <a:solidFill>
              <a:srgbClr val="000000"/>
            </a:solidFill>
            <a:prstDash val="solid"/>
            <a:miter/>
          </a:ln>
        </p:spPr>
        <p:txBody>
          <a:bodyPr/>
          <a:lstStyle/>
          <a:p>
            <a:endParaRPr lang="en-US"/>
          </a:p>
        </p:txBody>
      </p:sp>
      <p:sp>
        <p:nvSpPr>
          <p:cNvPr id="2" name="TextBox 1">
            <a:extLst>
              <a:ext uri="{FF2B5EF4-FFF2-40B4-BE49-F238E27FC236}">
                <a16:creationId xmlns:a16="http://schemas.microsoft.com/office/drawing/2014/main" id="{6FC6FCE0-6BB3-9589-BA75-17818C755FE7}"/>
              </a:ext>
            </a:extLst>
          </p:cNvPr>
          <p:cNvSpPr txBox="1"/>
          <p:nvPr/>
        </p:nvSpPr>
        <p:spPr>
          <a:xfrm>
            <a:off x="4800600" y="2171700"/>
            <a:ext cx="12420600" cy="4401205"/>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rPr>
              <a:t>(1)</a:t>
            </a:r>
            <a:r>
              <a:rPr lang="vi-VN" sz="4000" b="1" dirty="0">
                <a:latin typeface="Times New Roman" panose="02020603050405020304" pitchFamily="18" charset="0"/>
                <a:cs typeface="Times New Roman" panose="02020603050405020304" pitchFamily="18" charset="0"/>
              </a:rPr>
              <a:t> Em suy nghĩ như thế nào về việc giữ gìn và phát huy những vẻ đẹp của làng quê Việt Nam trong xã hội hiện đại?</a:t>
            </a:r>
            <a:endParaRPr lang="en-US" sz="4000" b="1" dirty="0">
              <a:latin typeface="Times New Roman" panose="02020603050405020304" pitchFamily="18" charset="0"/>
              <a:cs typeface="Times New Roman" panose="02020603050405020304" pitchFamily="18" charset="0"/>
            </a:endParaRPr>
          </a:p>
          <a:p>
            <a:pPr algn="just"/>
            <a:endParaRPr lang="vi-VN" sz="4000" dirty="0">
              <a:latin typeface="Times New Roman" panose="02020603050405020304" pitchFamily="18" charset="0"/>
              <a:cs typeface="Times New Roman" panose="02020603050405020304" pitchFamily="18" charset="0"/>
            </a:endParaRPr>
          </a:p>
          <a:p>
            <a:pPr algn="just"/>
            <a:r>
              <a:rPr lang="en-US" sz="4000" b="1" dirty="0">
                <a:latin typeface="Times New Roman" panose="02020603050405020304" pitchFamily="18" charset="0"/>
                <a:cs typeface="Times New Roman" panose="02020603050405020304" pitchFamily="18" charset="0"/>
              </a:rPr>
              <a:t>(2)</a:t>
            </a:r>
            <a:r>
              <a:rPr lang="vi-VN" sz="4000" b="1" dirty="0">
                <a:latin typeface="Times New Roman" panose="02020603050405020304" pitchFamily="18" charset="0"/>
                <a:cs typeface="Times New Roman" panose="02020603050405020304" pitchFamily="18" charset="0"/>
              </a:rPr>
              <a:t> Chia sẻ những suy nghĩ của em về chiến tranh và số phận con người qua truyện “Ông lão bên chiếc cầu” (Hê-minh-uê)</a:t>
            </a:r>
            <a:endParaRPr lang="vi-VN" sz="4000" dirty="0">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7" name="Freeform 6">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8" name="TextBox 7">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0" name="Freeform 9">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1" name="TextBox 10">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3" name="Freeform 12">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4" name="TextBox 13">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6" name="Freeform 15">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7" name="TextBox 16">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457200" y="2542356"/>
            <a:ext cx="3429000" cy="7727326"/>
          </a:xfrm>
          <a:custGeom>
            <a:avLst/>
            <a:gdLst/>
            <a:ahLst/>
            <a:cxnLst/>
            <a:rect l="l" t="t" r="r" b="b"/>
            <a:pathLst>
              <a:path w="1825942" h="4114800">
                <a:moveTo>
                  <a:pt x="0" y="0"/>
                </a:moveTo>
                <a:lnTo>
                  <a:pt x="1825942" y="0"/>
                </a:lnTo>
                <a:lnTo>
                  <a:pt x="182594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90530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960704" y="540140"/>
            <a:ext cx="1280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Chuẩn</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bị</a:t>
            </a:r>
            <a:endPar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7BC7BF6B-2D38-F80D-8143-7749C3C9EA84}"/>
              </a:ext>
            </a:extLst>
          </p:cNvPr>
          <p:cNvSpPr/>
          <p:nvPr/>
        </p:nvSpPr>
        <p:spPr>
          <a:xfrm>
            <a:off x="990600" y="1790700"/>
            <a:ext cx="16611600" cy="4154984"/>
          </a:xfrm>
          <a:prstGeom prst="rect">
            <a:avLst/>
          </a:prstGeom>
        </p:spPr>
        <p:txBody>
          <a:bodyPr wrap="square">
            <a:spAutoFit/>
          </a:bodyPr>
          <a:lstStyle/>
          <a:p>
            <a:pPr algn="just"/>
            <a:r>
              <a:rPr lang="vi-VN" sz="4400" dirty="0">
                <a:latin typeface="Times New Roman" panose="02020603050405020304" pitchFamily="18" charset="0"/>
                <a:cs typeface="Times New Roman" panose="02020603050405020304" pitchFamily="18" charset="0"/>
              </a:rPr>
              <a:t>- Xác định vấn đề cần thảo luận: việc giữ gìn và phát huy vẻ đẹp của làng quê Việt Nam trong xã hội hiện đại.</a:t>
            </a:r>
          </a:p>
          <a:p>
            <a:pPr algn="just"/>
            <a:r>
              <a:rPr lang="vi-VN" sz="4400" dirty="0">
                <a:latin typeface="Times New Roman" panose="02020603050405020304" pitchFamily="18" charset="0"/>
                <a:cs typeface="Times New Roman" panose="02020603050405020304" pitchFamily="18" charset="0"/>
              </a:rPr>
              <a:t>- Xác định đối tượng tham gia, bối cảnh thảo luận để chuẩn bị nội dung cho phù hợp.</a:t>
            </a:r>
          </a:p>
          <a:p>
            <a:pPr algn="just"/>
            <a:r>
              <a:rPr lang="vi-VN" sz="4400" dirty="0">
                <a:latin typeface="Times New Roman" panose="02020603050405020304" pitchFamily="18" charset="0"/>
                <a:cs typeface="Times New Roman" panose="02020603050405020304" pitchFamily="18" charset="0"/>
              </a:rPr>
              <a:t>- Chuẩn bị các phương tiện hỗ trợ như tranh, ảnh, video,… và máy chiếu, màn hình (nếu có).</a:t>
            </a:r>
          </a:p>
        </p:txBody>
      </p:sp>
      <p:sp>
        <p:nvSpPr>
          <p:cNvPr id="5" name="Freeform 5">
            <a:extLst>
              <a:ext uri="{FF2B5EF4-FFF2-40B4-BE49-F238E27FC236}">
                <a16:creationId xmlns:a16="http://schemas.microsoft.com/office/drawing/2014/main" id="{A829007D-19F6-D608-ED80-ADD462FD4C58}"/>
              </a:ext>
            </a:extLst>
          </p:cNvPr>
          <p:cNvSpPr/>
          <p:nvPr/>
        </p:nvSpPr>
        <p:spPr>
          <a:xfrm>
            <a:off x="15163800" y="7505700"/>
            <a:ext cx="3285685" cy="3104972"/>
          </a:xfrm>
          <a:custGeom>
            <a:avLst/>
            <a:gdLst/>
            <a:ahLst/>
            <a:cxnLst/>
            <a:rect l="l" t="t" r="r" b="b"/>
            <a:pathLst>
              <a:path w="3285685" h="3104972">
                <a:moveTo>
                  <a:pt x="0" y="0"/>
                </a:moveTo>
                <a:lnTo>
                  <a:pt x="3285685" y="0"/>
                </a:lnTo>
                <a:lnTo>
                  <a:pt x="3285685" y="3104972"/>
                </a:lnTo>
                <a:lnTo>
                  <a:pt x="0" y="3104972"/>
                </a:lnTo>
                <a:lnTo>
                  <a:pt x="0" y="0"/>
                </a:lnTo>
                <a:close/>
              </a:path>
            </a:pathLst>
          </a:custGeom>
          <a:blipFill>
            <a:blip r:embed="rId3"/>
            <a:stretch>
              <a:fillRect/>
            </a:stretch>
          </a:blipFill>
        </p:spPr>
        <p:txBody>
          <a:bodyPr/>
          <a:lstStyle/>
          <a:p>
            <a:endParaRPr lang="en-US"/>
          </a:p>
        </p:txBody>
      </p:sp>
      <p:grpSp>
        <p:nvGrpSpPr>
          <p:cNvPr id="6" name="Group 5">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7" name="Freeform 6">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8" name="TextBox 7">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0" name="Freeform 9">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1" name="TextBox 10">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3" name="Freeform 12">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4" name="TextBox 13">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6" name="Freeform 15">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7" name="TextBox 16">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6"/>
          <p:cNvSpPr/>
          <p:nvPr/>
        </p:nvSpPr>
        <p:spPr>
          <a:xfrm>
            <a:off x="11125200" y="5372100"/>
            <a:ext cx="4495800" cy="4776415"/>
          </a:xfrm>
          <a:custGeom>
            <a:avLst/>
            <a:gdLst/>
            <a:ahLst/>
            <a:cxnLst/>
            <a:rect l="l" t="t" r="r" b="b"/>
            <a:pathLst>
              <a:path w="2131048" h="2264062">
                <a:moveTo>
                  <a:pt x="0" y="0"/>
                </a:moveTo>
                <a:lnTo>
                  <a:pt x="2131048" y="0"/>
                </a:lnTo>
                <a:lnTo>
                  <a:pt x="2131048" y="2264062"/>
                </a:lnTo>
                <a:lnTo>
                  <a:pt x="0" y="2264062"/>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60239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905000" y="647700"/>
            <a:ext cx="1280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ý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lập</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dàn</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ý</a:t>
            </a:r>
          </a:p>
        </p:txBody>
      </p:sp>
      <p:sp>
        <p:nvSpPr>
          <p:cNvPr id="3" name="Rectangle 2">
            <a:extLst>
              <a:ext uri="{FF2B5EF4-FFF2-40B4-BE49-F238E27FC236}">
                <a16:creationId xmlns:a16="http://schemas.microsoft.com/office/drawing/2014/main" id="{7BC7BF6B-2D38-F80D-8143-7749C3C9EA84}"/>
              </a:ext>
            </a:extLst>
          </p:cNvPr>
          <p:cNvSpPr/>
          <p:nvPr/>
        </p:nvSpPr>
        <p:spPr>
          <a:xfrm>
            <a:off x="990600" y="1790700"/>
            <a:ext cx="16611600" cy="769441"/>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 Tìm ý</a:t>
            </a:r>
            <a:endParaRPr lang="vi-VN" sz="4400"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8" name="Freeform 7">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9" name="TextBox 8">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9">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1" name="Freeform 10">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2" name="TextBox 11">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4" name="Freeform 13">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5" name="TextBox 14">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7" name="Freeform 16">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8" name="TextBox 17">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6">
            <a:extLst>
              <a:ext uri="{FF2B5EF4-FFF2-40B4-BE49-F238E27FC236}">
                <a16:creationId xmlns:a16="http://schemas.microsoft.com/office/drawing/2014/main" id="{D66E0EB0-C4F9-E8A9-5110-9E59172E5EE6}"/>
              </a:ext>
            </a:extLst>
          </p:cNvPr>
          <p:cNvGrpSpPr/>
          <p:nvPr/>
        </p:nvGrpSpPr>
        <p:grpSpPr>
          <a:xfrm>
            <a:off x="381000" y="3873020"/>
            <a:ext cx="5638800" cy="6288250"/>
            <a:chOff x="0" y="0"/>
            <a:chExt cx="5694172" cy="6350000"/>
          </a:xfrm>
        </p:grpSpPr>
        <p:sp>
          <p:nvSpPr>
            <p:cNvPr id="20" name="Freeform 7">
              <a:extLst>
                <a:ext uri="{FF2B5EF4-FFF2-40B4-BE49-F238E27FC236}">
                  <a16:creationId xmlns:a16="http://schemas.microsoft.com/office/drawing/2014/main" id="{7B6ACA62-89DD-7198-A79A-8CDC174ED761}"/>
                </a:ext>
              </a:extLst>
            </p:cNvPr>
            <p:cNvSpPr/>
            <p:nvPr/>
          </p:nvSpPr>
          <p:spPr>
            <a:xfrm>
              <a:off x="-325374" y="-156464"/>
              <a:ext cx="6176010" cy="7732141"/>
            </a:xfrm>
            <a:custGeom>
              <a:avLst/>
              <a:gdLst/>
              <a:ahLst/>
              <a:cxnLst/>
              <a:rect l="l" t="t" r="r" b="b"/>
              <a:pathLst>
                <a:path w="6176010" h="7732141">
                  <a:moveTo>
                    <a:pt x="2751836" y="534162"/>
                  </a:moveTo>
                  <a:cubicBezTo>
                    <a:pt x="2744978" y="526288"/>
                    <a:pt x="2765044" y="531876"/>
                    <a:pt x="2751836" y="534162"/>
                  </a:cubicBezTo>
                  <a:close/>
                  <a:moveTo>
                    <a:pt x="3623056" y="858266"/>
                  </a:moveTo>
                  <a:cubicBezTo>
                    <a:pt x="3616706" y="864743"/>
                    <a:pt x="3625723" y="857504"/>
                    <a:pt x="3623056" y="858266"/>
                  </a:cubicBezTo>
                  <a:close/>
                  <a:moveTo>
                    <a:pt x="6009894" y="6462268"/>
                  </a:moveTo>
                  <a:cubicBezTo>
                    <a:pt x="4415282" y="6546215"/>
                    <a:pt x="2577846" y="6484239"/>
                    <a:pt x="928370" y="6489827"/>
                  </a:cubicBezTo>
                  <a:cubicBezTo>
                    <a:pt x="0" y="6374511"/>
                    <a:pt x="551307" y="7732141"/>
                    <a:pt x="325374" y="206756"/>
                  </a:cubicBezTo>
                  <a:cubicBezTo>
                    <a:pt x="591439" y="101346"/>
                    <a:pt x="749935" y="273685"/>
                    <a:pt x="951738" y="255016"/>
                  </a:cubicBezTo>
                  <a:cubicBezTo>
                    <a:pt x="945007" y="392684"/>
                    <a:pt x="1095502" y="0"/>
                    <a:pt x="1517142" y="357124"/>
                  </a:cubicBezTo>
                  <a:cubicBezTo>
                    <a:pt x="1643380" y="366776"/>
                    <a:pt x="1761236" y="463042"/>
                    <a:pt x="1880616" y="516255"/>
                  </a:cubicBezTo>
                  <a:cubicBezTo>
                    <a:pt x="1880743" y="513080"/>
                    <a:pt x="1880489" y="509524"/>
                    <a:pt x="1881759" y="516890"/>
                  </a:cubicBezTo>
                  <a:cubicBezTo>
                    <a:pt x="1900047" y="524891"/>
                    <a:pt x="1918335" y="532130"/>
                    <a:pt x="1936750" y="537718"/>
                  </a:cubicBezTo>
                  <a:cubicBezTo>
                    <a:pt x="1947418" y="535051"/>
                    <a:pt x="1954149" y="512699"/>
                    <a:pt x="1968246" y="527812"/>
                  </a:cubicBezTo>
                  <a:cubicBezTo>
                    <a:pt x="2053971" y="513969"/>
                    <a:pt x="2218182" y="523113"/>
                    <a:pt x="2387346" y="529082"/>
                  </a:cubicBezTo>
                  <a:cubicBezTo>
                    <a:pt x="2376170" y="524764"/>
                    <a:pt x="2412619" y="512191"/>
                    <a:pt x="2471547" y="505714"/>
                  </a:cubicBezTo>
                  <a:cubicBezTo>
                    <a:pt x="2471420" y="505587"/>
                    <a:pt x="2471420" y="505460"/>
                    <a:pt x="2471293" y="505333"/>
                  </a:cubicBezTo>
                  <a:cubicBezTo>
                    <a:pt x="2471547" y="505333"/>
                    <a:pt x="2471674" y="505460"/>
                    <a:pt x="2471928" y="505460"/>
                  </a:cubicBezTo>
                  <a:cubicBezTo>
                    <a:pt x="2471801" y="505714"/>
                    <a:pt x="2471674" y="505714"/>
                    <a:pt x="2471674" y="505714"/>
                  </a:cubicBezTo>
                  <a:cubicBezTo>
                    <a:pt x="2581275" y="493776"/>
                    <a:pt x="2768981" y="503174"/>
                    <a:pt x="2876296" y="627634"/>
                  </a:cubicBezTo>
                  <a:cubicBezTo>
                    <a:pt x="2861310" y="631952"/>
                    <a:pt x="3014472" y="666115"/>
                    <a:pt x="3051810" y="656336"/>
                  </a:cubicBezTo>
                  <a:cubicBezTo>
                    <a:pt x="3076575" y="698627"/>
                    <a:pt x="3186938" y="705993"/>
                    <a:pt x="3257296" y="659130"/>
                  </a:cubicBezTo>
                  <a:cubicBezTo>
                    <a:pt x="3273425" y="703326"/>
                    <a:pt x="3298190" y="665988"/>
                    <a:pt x="3339338" y="725170"/>
                  </a:cubicBezTo>
                  <a:cubicBezTo>
                    <a:pt x="3445256" y="677037"/>
                    <a:pt x="3515614" y="801370"/>
                    <a:pt x="3613277" y="861314"/>
                  </a:cubicBezTo>
                  <a:lnTo>
                    <a:pt x="3613658" y="863727"/>
                  </a:lnTo>
                  <a:cubicBezTo>
                    <a:pt x="3613531" y="862965"/>
                    <a:pt x="3613531" y="862203"/>
                    <a:pt x="3613404" y="861314"/>
                  </a:cubicBezTo>
                  <a:cubicBezTo>
                    <a:pt x="3613404" y="861314"/>
                    <a:pt x="3613404" y="861314"/>
                    <a:pt x="3613277" y="861314"/>
                  </a:cubicBezTo>
                  <a:lnTo>
                    <a:pt x="3612896" y="858266"/>
                  </a:lnTo>
                  <a:cubicBezTo>
                    <a:pt x="3613150" y="859409"/>
                    <a:pt x="3613277" y="860425"/>
                    <a:pt x="3613404" y="861314"/>
                  </a:cubicBezTo>
                  <a:cubicBezTo>
                    <a:pt x="3660775" y="890397"/>
                    <a:pt x="3714623" y="904367"/>
                    <a:pt x="3782060" y="876046"/>
                  </a:cubicBezTo>
                  <a:cubicBezTo>
                    <a:pt x="3780409" y="919480"/>
                    <a:pt x="3806952" y="885317"/>
                    <a:pt x="3843020" y="934974"/>
                  </a:cubicBezTo>
                  <a:cubicBezTo>
                    <a:pt x="3826510" y="910082"/>
                    <a:pt x="3894328" y="994410"/>
                    <a:pt x="3917188" y="1051306"/>
                  </a:cubicBezTo>
                  <a:cubicBezTo>
                    <a:pt x="3913505" y="1008888"/>
                    <a:pt x="4002278" y="1073785"/>
                    <a:pt x="4044696" y="1144524"/>
                  </a:cubicBezTo>
                  <a:cubicBezTo>
                    <a:pt x="4048379" y="1054100"/>
                    <a:pt x="4135501" y="1118489"/>
                    <a:pt x="4226814" y="1163574"/>
                  </a:cubicBezTo>
                  <a:cubicBezTo>
                    <a:pt x="4228592" y="1164463"/>
                    <a:pt x="4230370" y="1165352"/>
                    <a:pt x="4232148" y="1166241"/>
                  </a:cubicBezTo>
                  <a:cubicBezTo>
                    <a:pt x="4276979" y="1187958"/>
                    <a:pt x="4322445" y="1204087"/>
                    <a:pt x="4359148" y="1194308"/>
                  </a:cubicBezTo>
                  <a:cubicBezTo>
                    <a:pt x="4379722" y="1191895"/>
                    <a:pt x="4512818" y="1271778"/>
                    <a:pt x="4578858" y="1227836"/>
                  </a:cubicBezTo>
                  <a:cubicBezTo>
                    <a:pt x="4646295" y="1300988"/>
                    <a:pt x="4631944" y="1272032"/>
                    <a:pt x="4724146" y="1260094"/>
                  </a:cubicBezTo>
                  <a:cubicBezTo>
                    <a:pt x="4723765" y="1243965"/>
                    <a:pt x="4732020" y="1253617"/>
                    <a:pt x="4740656" y="1272286"/>
                  </a:cubicBezTo>
                  <a:cubicBezTo>
                    <a:pt x="4798441" y="1312164"/>
                    <a:pt x="4826508" y="1285113"/>
                    <a:pt x="4890262" y="1268730"/>
                  </a:cubicBezTo>
                  <a:cubicBezTo>
                    <a:pt x="4922774" y="1248918"/>
                    <a:pt x="4989576" y="1270508"/>
                    <a:pt x="5000244" y="1302004"/>
                  </a:cubicBezTo>
                  <a:cubicBezTo>
                    <a:pt x="5046726" y="1303147"/>
                    <a:pt x="5038979" y="1272921"/>
                    <a:pt x="5084826" y="1323086"/>
                  </a:cubicBezTo>
                  <a:cubicBezTo>
                    <a:pt x="5093716" y="1312418"/>
                    <a:pt x="5119116" y="1316736"/>
                    <a:pt x="5146802" y="1326642"/>
                  </a:cubicBezTo>
                  <a:cubicBezTo>
                    <a:pt x="5147310" y="1326769"/>
                    <a:pt x="5147691" y="1326896"/>
                    <a:pt x="5148199" y="1327150"/>
                  </a:cubicBezTo>
                  <a:cubicBezTo>
                    <a:pt x="5164836" y="1333246"/>
                    <a:pt x="5182235" y="1341247"/>
                    <a:pt x="5197475" y="1349375"/>
                  </a:cubicBezTo>
                  <a:cubicBezTo>
                    <a:pt x="5198364" y="1348740"/>
                    <a:pt x="5199761" y="1349248"/>
                    <a:pt x="5201920" y="1351788"/>
                  </a:cubicBezTo>
                  <a:cubicBezTo>
                    <a:pt x="5200523" y="1351026"/>
                    <a:pt x="5198999" y="1350137"/>
                    <a:pt x="5197475" y="1349375"/>
                  </a:cubicBezTo>
                  <a:cubicBezTo>
                    <a:pt x="5192649" y="1353439"/>
                    <a:pt x="5214874" y="1405382"/>
                    <a:pt x="5307838" y="1407668"/>
                  </a:cubicBezTo>
                  <a:cubicBezTo>
                    <a:pt x="5338064" y="1425956"/>
                    <a:pt x="5464810" y="1502283"/>
                    <a:pt x="5506974" y="1594612"/>
                  </a:cubicBezTo>
                  <a:cubicBezTo>
                    <a:pt x="5541010" y="1581658"/>
                    <a:pt x="5529707" y="1620393"/>
                    <a:pt x="5571236" y="1608836"/>
                  </a:cubicBezTo>
                  <a:cubicBezTo>
                    <a:pt x="5554599" y="1641729"/>
                    <a:pt x="5599811" y="1597660"/>
                    <a:pt x="5587492" y="1652524"/>
                  </a:cubicBezTo>
                  <a:cubicBezTo>
                    <a:pt x="5590413" y="1654429"/>
                    <a:pt x="5593207" y="1656207"/>
                    <a:pt x="5596001" y="1657985"/>
                  </a:cubicBezTo>
                  <a:lnTo>
                    <a:pt x="5596255" y="1658112"/>
                  </a:lnTo>
                  <a:cubicBezTo>
                    <a:pt x="6176010" y="2027555"/>
                    <a:pt x="5979922" y="1133221"/>
                    <a:pt x="6009894" y="6462268"/>
                  </a:cubicBezTo>
                  <a:close/>
                  <a:moveTo>
                    <a:pt x="3613658" y="868807"/>
                  </a:moveTo>
                  <a:cubicBezTo>
                    <a:pt x="3613531" y="869188"/>
                    <a:pt x="3613150" y="869950"/>
                    <a:pt x="3612769" y="871347"/>
                  </a:cubicBezTo>
                  <a:cubicBezTo>
                    <a:pt x="3613150" y="870712"/>
                    <a:pt x="3613531" y="869950"/>
                    <a:pt x="3613658" y="868807"/>
                  </a:cubicBezTo>
                  <a:close/>
                  <a:moveTo>
                    <a:pt x="3684270" y="889762"/>
                  </a:moveTo>
                  <a:cubicBezTo>
                    <a:pt x="3683254" y="889000"/>
                    <a:pt x="3685159" y="890778"/>
                    <a:pt x="3685794" y="891794"/>
                  </a:cubicBezTo>
                  <a:cubicBezTo>
                    <a:pt x="3688588" y="891921"/>
                    <a:pt x="3692017" y="891921"/>
                    <a:pt x="3684270" y="889762"/>
                  </a:cubicBezTo>
                  <a:close/>
                  <a:moveTo>
                    <a:pt x="2471166" y="504698"/>
                  </a:moveTo>
                  <a:cubicBezTo>
                    <a:pt x="2463419" y="503555"/>
                    <a:pt x="2468880" y="504825"/>
                    <a:pt x="2471293" y="505333"/>
                  </a:cubicBezTo>
                  <a:cubicBezTo>
                    <a:pt x="2471166" y="504825"/>
                    <a:pt x="2471166" y="504317"/>
                    <a:pt x="2471166" y="504698"/>
                  </a:cubicBezTo>
                  <a:close/>
                </a:path>
              </a:pathLst>
            </a:custGeom>
            <a:blipFill>
              <a:blip r:embed="rId3"/>
              <a:stretch>
                <a:fillRect l="-56297" r="-56297"/>
              </a:stretch>
            </a:blipFill>
          </p:spPr>
          <p:txBody>
            <a:bodyPr/>
            <a:lstStyle/>
            <a:p>
              <a:endParaRPr lang="en-US"/>
            </a:p>
          </p:txBody>
        </p:sp>
      </p:grpSp>
      <p:sp>
        <p:nvSpPr>
          <p:cNvPr id="21" name="Rectangle 20">
            <a:extLst>
              <a:ext uri="{FF2B5EF4-FFF2-40B4-BE49-F238E27FC236}">
                <a16:creationId xmlns:a16="http://schemas.microsoft.com/office/drawing/2014/main" id="{C00875B7-0077-50CC-8D8E-0471B9B02C92}"/>
              </a:ext>
            </a:extLst>
          </p:cNvPr>
          <p:cNvSpPr/>
          <p:nvPr/>
        </p:nvSpPr>
        <p:spPr>
          <a:xfrm>
            <a:off x="6400800" y="2560141"/>
            <a:ext cx="10744200" cy="5509200"/>
          </a:xfrm>
          <a:prstGeom prst="rect">
            <a:avLst/>
          </a:prstGeom>
        </p:spPr>
        <p:txBody>
          <a:bodyPr wrap="square">
            <a:spAutoFit/>
          </a:bodyPr>
          <a:lstStyle/>
          <a:p>
            <a:pPr algn="just"/>
            <a:r>
              <a:rPr lang="vi-VN" sz="4400" dirty="0">
                <a:latin typeface="Times New Roman" panose="02020603050405020304" pitchFamily="18" charset="0"/>
                <a:cs typeface="Times New Roman" panose="02020603050405020304" pitchFamily="18" charset="0"/>
              </a:rPr>
              <a:t>- Tìm ý cho bài nói theo gợi ý sau:</a:t>
            </a:r>
          </a:p>
          <a:p>
            <a:pPr algn="just"/>
            <a:r>
              <a:rPr lang="vi-VN" sz="4400" dirty="0">
                <a:latin typeface="Times New Roman" panose="02020603050405020304" pitchFamily="18" charset="0"/>
                <a:cs typeface="Times New Roman" panose="02020603050405020304" pitchFamily="18" charset="0"/>
              </a:rPr>
              <a:t>+ Làng quê Việt Nam có những vẻ đẹp nào cần giữ gìn và phát huy?</a:t>
            </a:r>
          </a:p>
          <a:p>
            <a:pPr algn="just"/>
            <a:r>
              <a:rPr lang="vi-VN" sz="4400" dirty="0">
                <a:latin typeface="Times New Roman" panose="02020603050405020304" pitchFamily="18" charset="0"/>
                <a:cs typeface="Times New Roman" panose="02020603050405020304" pitchFamily="18" charset="0"/>
              </a:rPr>
              <a:t>+ Tại sao cần giữ gìn và phát huy những vẻ đẹp đó trong xã hội hiện đại?</a:t>
            </a:r>
          </a:p>
          <a:p>
            <a:pPr algn="just"/>
            <a:r>
              <a:rPr lang="vi-VN" sz="4400" dirty="0">
                <a:latin typeface="Times New Roman" panose="02020603050405020304" pitchFamily="18" charset="0"/>
                <a:cs typeface="Times New Roman" panose="02020603050405020304" pitchFamily="18" charset="0"/>
              </a:rPr>
              <a:t>+ Làm thế nào để giữ gìn và phát huy những vẻ đẹp của làng quê Việt Nam trong xã hội hiện đại?</a:t>
            </a:r>
          </a:p>
        </p:txBody>
      </p:sp>
    </p:spTree>
    <p:extLst>
      <p:ext uri="{BB962C8B-B14F-4D97-AF65-F5344CB8AC3E}">
        <p14:creationId xmlns:p14="http://schemas.microsoft.com/office/powerpoint/2010/main" val="357822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949</TotalTime>
  <Words>2626</Words>
  <Application>Microsoft Office PowerPoint</Application>
  <PresentationFormat>Custom</PresentationFormat>
  <Paragraphs>118</Paragraphs>
  <Slides>27</Slides>
  <Notes>21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Calibri</vt:lpstr>
      <vt:lpstr>Arial</vt:lpstr>
      <vt:lpstr>#9Slide05 Pateglamt Script</vt:lpstr>
      <vt:lpstr>#9Slide07 IcielBaliho Script</vt:lpstr>
      <vt:lpstr>#9Slide07 SVNBango</vt:lpstr>
      <vt:lpstr>#9Slide06 Ong Do Gia</vt:lpstr>
      <vt:lpstr>Times New Roman</vt:lpstr>
      <vt:lpstr>#9Slide05 SVNHollie Script Pro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Floral Feminine &amp; Calm Self-Introduction Presentation</dc:title>
  <dc:creator>Admin</dc:creator>
  <cp:lastModifiedBy>Administrator</cp:lastModifiedBy>
  <cp:revision>42</cp:revision>
  <dcterms:created xsi:type="dcterms:W3CDTF">2006-08-16T00:00:00Z</dcterms:created>
  <dcterms:modified xsi:type="dcterms:W3CDTF">2024-12-12T11:10:10Z</dcterms:modified>
  <dc:identifier>DAGIwXzUk7U</dc:identifier>
</cp:coreProperties>
</file>