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75" r:id="rId3"/>
    <p:sldId id="277" r:id="rId4"/>
    <p:sldId id="285" r:id="rId5"/>
    <p:sldId id="306" r:id="rId6"/>
    <p:sldId id="290" r:id="rId7"/>
    <p:sldId id="344" r:id="rId8"/>
    <p:sldId id="345" r:id="rId9"/>
    <p:sldId id="295" r:id="rId10"/>
    <p:sldId id="296" r:id="rId11"/>
    <p:sldId id="297" r:id="rId12"/>
    <p:sldId id="298" r:id="rId13"/>
    <p:sldId id="299" r:id="rId14"/>
    <p:sldId id="300" r:id="rId15"/>
    <p:sldId id="301" r:id="rId16"/>
  </p:sldIdLst>
  <p:sldSz cx="18288000" cy="10287000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4D44A79-D00E-4539-9E2D-5ECBF489421F}">
          <p14:sldIdLst>
            <p14:sldId id="275"/>
            <p14:sldId id="277"/>
            <p14:sldId id="285"/>
            <p14:sldId id="306"/>
            <p14:sldId id="290"/>
            <p14:sldId id="344"/>
            <p14:sldId id="345"/>
            <p14:sldId id="295"/>
            <p14:sldId id="296"/>
            <p14:sldId id="297"/>
            <p14:sldId id="298"/>
            <p14:sldId id="299"/>
            <p14:sldId id="300"/>
            <p14:sldId id="30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DE1EC"/>
    <a:srgbClr val="FFCC00"/>
    <a:srgbClr val="FFE699"/>
    <a:srgbClr val="DAE3F3"/>
    <a:srgbClr val="F1EE73"/>
    <a:srgbClr val="FDD7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8" d="100"/>
          <a:sy n="48" d="100"/>
        </p:scale>
        <p:origin x="-55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A3CAA-218F-44F6-89F7-54A6E72BCCB1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6E10F-4946-4EF0-9DCD-7D9EA71D1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2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8589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1943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8909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1094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8792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8190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5732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400"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371600">
              <a:buClr>
                <a:srgbClr val="000000"/>
              </a:buClr>
            </a:pPr>
            <a:endParaRPr lang="en-US" kern="0"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371600">
              <a:buClr>
                <a:srgbClr val="000000"/>
              </a:buClr>
            </a:pPr>
            <a:endParaRPr lang="en-US" kern="0"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1371600">
              <a:buClr>
                <a:srgbClr val="000000"/>
              </a:buClr>
            </a:pPr>
            <a:fld id="{00000000-1234-1234-1234-123412341234}" type="slidenum">
              <a:rPr lang="vi-VN" kern="0" smtClean="0"/>
              <a:pPr defTabSz="1371600">
                <a:buClr>
                  <a:srgbClr val="000000"/>
                </a:buClr>
              </a:pPr>
              <a:t>‹#›</a:t>
            </a:fld>
            <a:endParaRPr lang="vi-VN" kern="0"/>
          </a:p>
        </p:txBody>
      </p:sp>
    </p:spTree>
    <p:extLst>
      <p:ext uri="{BB962C8B-B14F-4D97-AF65-F5344CB8AC3E}">
        <p14:creationId xmlns:p14="http://schemas.microsoft.com/office/powerpoint/2010/main" val="459426026"/>
      </p:ext>
    </p:extLst>
  </p:cSld>
  <p:clrMapOvr>
    <a:masterClrMapping/>
  </p:clrMapOvr>
  <p:transition spd="med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85800" lvl="0" indent="-5143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371600" lvl="1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2057400" lvl="2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743200" lvl="3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3429000" lvl="4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4114800" lvl="5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800600" lvl="6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5486400" lvl="7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6172200" lvl="8" indent="-5143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371600">
              <a:buClr>
                <a:srgbClr val="000000"/>
              </a:buClr>
            </a:pPr>
            <a:endParaRPr lang="en-US" kern="0"/>
          </a:p>
        </p:txBody>
      </p:sp>
      <p:sp>
        <p:nvSpPr>
          <p:cNvPr id="21" name="Google Shape;21;p11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371600">
              <a:buClr>
                <a:srgbClr val="000000"/>
              </a:buClr>
            </a:pPr>
            <a:endParaRPr lang="en-US" kern="0"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1371600">
              <a:buClr>
                <a:srgbClr val="000000"/>
              </a:buClr>
            </a:pPr>
            <a:fld id="{00000000-1234-1234-1234-123412341234}" type="slidenum">
              <a:rPr lang="vi-VN" kern="0" smtClean="0"/>
              <a:pPr defTabSz="1371600">
                <a:buClr>
                  <a:srgbClr val="000000"/>
                </a:buClr>
              </a:pPr>
              <a:t>‹#›</a:t>
            </a:fld>
            <a:endParaRPr lang="vi-VN" kern="0"/>
          </a:p>
        </p:txBody>
      </p:sp>
    </p:spTree>
    <p:extLst>
      <p:ext uri="{BB962C8B-B14F-4D97-AF65-F5344CB8AC3E}">
        <p14:creationId xmlns:p14="http://schemas.microsoft.com/office/powerpoint/2010/main" val="815924607"/>
      </p:ext>
    </p:extLst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97454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>
    <p:circl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hyperlink" Target="B&#224;i%20m&#7851;u%20TH%20-%20Ch&#7911;%20&#273;&#7873;%20E.xls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B&#224;i%20m&#7851;u%20TH%20-%20Ch&#7911;%20&#273;&#7873;%20E.xlsx" TargetMode="External"/><Relationship Id="rId5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9" Type="http://schemas.openxmlformats.org/officeDocument/2006/relationships/hyperlink" Target="B&#224;i%20m&#7851;u%20TH%20-%20Ch&#7911;%20&#273;&#7873;%20E.xlsx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9" Type="http://schemas.openxmlformats.org/officeDocument/2006/relationships/hyperlink" Target="B&#224;i%20m&#7851;u%20TH%20-%20Ch&#7911;%20&#273;&#7873;%20E.xlsx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7" Type="http://schemas.openxmlformats.org/officeDocument/2006/relationships/hyperlink" Target="B&#224;i%20m&#7851;u%20TH%20-%20Ch&#7911;%20&#273;&#7873;%20E.xls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slide" Target="slide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1.xml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slide" Target="slide13.xml"/><Relationship Id="rId4" Type="http://schemas.openxmlformats.org/officeDocument/2006/relationships/slide" Target="slide10.xm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7FA5E9E-186F-1E83-C48E-CA42C6D8EA01}"/>
              </a:ext>
            </a:extLst>
          </p:cNvPr>
          <p:cNvSpPr txBox="1"/>
          <p:nvPr/>
        </p:nvSpPr>
        <p:spPr>
          <a:xfrm>
            <a:off x="2438400" y="7734300"/>
            <a:ext cx="15392400" cy="836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5760"/>
              </a:lnSpc>
            </a:pPr>
            <a:r>
              <a:rPr lang="vi-VN" sz="36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Em hãy </a:t>
            </a:r>
            <a:r>
              <a:rPr lang="en-US" sz="3600" b="1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cho</a:t>
            </a:r>
            <a:r>
              <a:rPr lang="en-US" sz="36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biết</a:t>
            </a:r>
            <a:r>
              <a:rPr lang="en-US" sz="36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Hộp</a:t>
            </a:r>
            <a:r>
              <a:rPr lang="en-US" sz="36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tên</a:t>
            </a:r>
            <a:r>
              <a:rPr lang="en-US" sz="36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tác</a:t>
            </a:r>
            <a:r>
              <a:rPr lang="en-US" sz="36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dụng</a:t>
            </a:r>
            <a:r>
              <a:rPr lang="en-US" sz="36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gì</a:t>
            </a:r>
            <a:r>
              <a:rPr lang="en-US" sz="3600" b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C7864FC-DA4D-52F8-DE17-F560977FD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584" y="662940"/>
            <a:ext cx="12062421" cy="6781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DA507DB-CF8C-7396-CEE8-5C6615A7812B}"/>
              </a:ext>
            </a:extLst>
          </p:cNvPr>
          <p:cNvSpPr/>
          <p:nvPr/>
        </p:nvSpPr>
        <p:spPr>
          <a:xfrm>
            <a:off x="2681824" y="2095500"/>
            <a:ext cx="914401" cy="304800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  <a:solidFill>
                <a:srgbClr val="0000CC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30256A77-B267-5D75-C071-1BE6EFC6FE02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1689768" y="1469641"/>
            <a:ext cx="992056" cy="778259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00C114C-F79D-D12A-ECAB-DF5B68F035B3}"/>
              </a:ext>
            </a:extLst>
          </p:cNvPr>
          <p:cNvSpPr txBox="1"/>
          <p:nvPr/>
        </p:nvSpPr>
        <p:spPr>
          <a:xfrm>
            <a:off x="126022" y="823310"/>
            <a:ext cx="2100940" cy="646331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 tên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F06F68C0-7BF7-50E2-2DFC-0B25993B3268}"/>
              </a:ext>
            </a:extLst>
          </p:cNvPr>
          <p:cNvSpPr txBox="1"/>
          <p:nvPr/>
        </p:nvSpPr>
        <p:spPr>
          <a:xfrm>
            <a:off x="2133600" y="8572500"/>
            <a:ext cx="15392400" cy="1502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5800"/>
              </a:lnSpc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Excel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3101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/>
          <p:nvPr/>
        </p:nvSpPr>
        <p:spPr>
          <a:xfrm>
            <a:off x="1313284" y="713792"/>
            <a:ext cx="15661433" cy="296713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lnSpc>
                <a:spcPct val="150000"/>
              </a:lnSpc>
              <a:buClr>
                <a:srgbClr val="000000"/>
              </a:buClr>
            </a:pPr>
            <a:r>
              <a:rPr lang="vi-VN" sz="54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Câu 1. </a:t>
            </a:r>
            <a:r>
              <a:rPr lang="en-US" sz="5400" b="1" kern="0">
                <a:solidFill>
                  <a:srgbClr val="000000"/>
                </a:solidFill>
                <a:latin typeface="Arial"/>
                <a:cs typeface="Arial"/>
              </a:rPr>
              <a:t>Khi sao chép công thức/hàm từ ô này sang ô khác cái gì đã thay đổi</a:t>
            </a:r>
            <a:r>
              <a:rPr lang="vi-VN" sz="5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?</a:t>
            </a:r>
            <a:endParaRPr sz="5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1313282" y="4007500"/>
            <a:ext cx="7616114" cy="24726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buClr>
                <a:srgbClr val="000000"/>
              </a:buClr>
            </a:pPr>
            <a:r>
              <a:rPr lang="vi-VN" sz="4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4400" b="1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14" name="Google Shape;114;p4"/>
          <p:cNvSpPr/>
          <p:nvPr/>
        </p:nvSpPr>
        <p:spPr>
          <a:xfrm>
            <a:off x="1313282" y="6806683"/>
            <a:ext cx="7616114" cy="24726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buClr>
                <a:srgbClr val="000000"/>
              </a:buClr>
            </a:pPr>
            <a:r>
              <a:rPr lang="vi-VN" sz="4400" b="1" kern="0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C.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4400" b="1" kern="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9358609" y="4007500"/>
            <a:ext cx="7616114" cy="24726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buClr>
                <a:srgbClr val="000000"/>
              </a:buClr>
            </a:pPr>
            <a:r>
              <a:rPr lang="vi-VN" sz="4400" b="1" kern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B. </a:t>
            </a:r>
            <a:r>
              <a:rPr lang="en-US" sz="4400" b="1" kern="0">
                <a:solidFill>
                  <a:srgbClr val="000000"/>
                </a:solidFill>
                <a:cs typeface="Arial" panose="020B0604020202020204" pitchFamily="34" charset="0"/>
              </a:rPr>
              <a:t>Thay đổi địa chỉ các ô.</a:t>
            </a:r>
          </a:p>
        </p:txBody>
      </p:sp>
      <p:sp>
        <p:nvSpPr>
          <p:cNvPr id="116" name="Google Shape;116;p4"/>
          <p:cNvSpPr/>
          <p:nvPr/>
        </p:nvSpPr>
        <p:spPr>
          <a:xfrm>
            <a:off x="9358609" y="6806683"/>
            <a:ext cx="7616114" cy="24726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buClr>
                <a:srgbClr val="000000"/>
              </a:buClr>
            </a:pPr>
            <a:r>
              <a:rPr lang="vi-VN" sz="4400" b="1" ker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D. </a:t>
            </a:r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</a:t>
            </a:r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ất cả đáp án đều đúng.</a:t>
            </a:r>
          </a:p>
        </p:txBody>
      </p:sp>
      <p:pic>
        <p:nvPicPr>
          <p:cNvPr id="117" name="Google Shape;117;p4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85355" y="8803433"/>
            <a:ext cx="1402646" cy="148356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"/>
          <p:cNvSpPr/>
          <p:nvPr/>
        </p:nvSpPr>
        <p:spPr>
          <a:xfrm>
            <a:off x="9358603" y="4007499"/>
            <a:ext cx="7616114" cy="2472611"/>
          </a:xfrm>
          <a:prstGeom prst="roundRect">
            <a:avLst>
              <a:gd name="adj" fmla="val 16667"/>
            </a:avLst>
          </a:prstGeom>
          <a:solidFill>
            <a:srgbClr val="FEE599"/>
          </a:solidFill>
          <a:ln w="12700" cap="flat" cmpd="sng">
            <a:solidFill>
              <a:srgbClr val="FEE5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buClr>
                <a:srgbClr val="000000"/>
              </a:buClr>
            </a:pPr>
            <a:r>
              <a:rPr lang="vi-VN" sz="44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</a:t>
            </a:r>
            <a:r>
              <a:rPr lang="en-US" sz="44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 đổi địa chỉ các ô.</a:t>
            </a:r>
          </a:p>
        </p:txBody>
      </p:sp>
    </p:spTree>
    <p:extLst>
      <p:ext uri="{BB962C8B-B14F-4D97-AF65-F5344CB8AC3E}">
        <p14:creationId xmlns:p14="http://schemas.microsoft.com/office/powerpoint/2010/main" val="116500410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/>
          <p:nvPr/>
        </p:nvSpPr>
        <p:spPr>
          <a:xfrm>
            <a:off x="1313284" y="0"/>
            <a:ext cx="15661433" cy="368092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lnSpc>
                <a:spcPts val="5760"/>
              </a:lnSpc>
              <a:buClr>
                <a:srgbClr val="000000"/>
              </a:buClr>
            </a:pPr>
            <a:r>
              <a:rPr lang="vi-VN" sz="48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 2. </a:t>
            </a: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Điền từ thích hợp vào chỗ trống</a:t>
            </a:r>
            <a:r>
              <a:rPr lang="vi-VN" sz="48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?</a:t>
            </a:r>
            <a:endParaRPr lang="en-US" sz="4800" b="1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just" defTabSz="1371600">
              <a:lnSpc>
                <a:spcPts val="5760"/>
              </a:lnSpc>
              <a:buClr>
                <a:srgbClr val="000000"/>
              </a:buClr>
            </a:pP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… dạng địa chỉ mà tên hàng và tên cột không bị thay đổi khi sao chép ô chứa công thức sang một ô khác.</a:t>
            </a:r>
          </a:p>
        </p:txBody>
      </p:sp>
      <p:sp>
        <p:nvSpPr>
          <p:cNvPr id="124" name="Google Shape;124;p5"/>
          <p:cNvSpPr/>
          <p:nvPr/>
        </p:nvSpPr>
        <p:spPr>
          <a:xfrm>
            <a:off x="1313282" y="4007500"/>
            <a:ext cx="7616114" cy="24726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lnSpc>
                <a:spcPct val="150000"/>
              </a:lnSpc>
              <a:buClr>
                <a:srgbClr val="000000"/>
              </a:buClr>
            </a:pPr>
            <a:r>
              <a:rPr lang="vi-VN" sz="48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</a:t>
            </a: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Địa chỉ tương đối và tuyệt đối</a:t>
            </a:r>
            <a:endParaRPr sz="4800" b="1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5" name="Google Shape;125;p5"/>
          <p:cNvSpPr/>
          <p:nvPr/>
        </p:nvSpPr>
        <p:spPr>
          <a:xfrm>
            <a:off x="1313282" y="6806683"/>
            <a:ext cx="7616114" cy="24726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lnSpc>
                <a:spcPct val="150000"/>
              </a:lnSpc>
              <a:buClr>
                <a:srgbClr val="000000"/>
              </a:buClr>
            </a:pPr>
            <a:r>
              <a:rPr lang="vi-VN" sz="48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</a:t>
            </a:r>
            <a:r>
              <a:rPr lang="vi-VN" sz="4800" b="1">
                <a:latin typeface="Arial" panose="020B0604020202020204" pitchFamily="34" charset="0"/>
                <a:cs typeface="Arial" panose="020B0604020202020204" pitchFamily="34" charset="0"/>
              </a:rPr>
              <a:t>Địa chỉ tuyệt đối</a:t>
            </a:r>
            <a:endParaRPr lang="vi-VN" sz="4800" b="1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6" name="Google Shape;126;p5"/>
          <p:cNvSpPr/>
          <p:nvPr/>
        </p:nvSpPr>
        <p:spPr>
          <a:xfrm>
            <a:off x="9358609" y="4007500"/>
            <a:ext cx="7616114" cy="24726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lnSpc>
                <a:spcPct val="150000"/>
              </a:lnSpc>
              <a:buClr>
                <a:srgbClr val="000000"/>
              </a:buClr>
            </a:pPr>
            <a:r>
              <a:rPr lang="vi-VN" sz="48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</a:t>
            </a: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Địa chỉ hỗn hợp</a:t>
            </a:r>
            <a:endParaRPr sz="4800" b="1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7" name="Google Shape;127;p5"/>
          <p:cNvSpPr/>
          <p:nvPr/>
        </p:nvSpPr>
        <p:spPr>
          <a:xfrm>
            <a:off x="9358609" y="6806683"/>
            <a:ext cx="7616114" cy="24726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lnSpc>
                <a:spcPct val="150000"/>
              </a:lnSpc>
              <a:buClr>
                <a:srgbClr val="000000"/>
              </a:buClr>
            </a:pPr>
            <a:r>
              <a:rPr lang="vi-VN" sz="48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D. </a:t>
            </a: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Địa chỉ tương đối</a:t>
            </a:r>
            <a:endParaRPr sz="4800" b="1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1309560" y="6806683"/>
            <a:ext cx="7616114" cy="2472611"/>
          </a:xfrm>
          <a:prstGeom prst="roundRect">
            <a:avLst>
              <a:gd name="adj" fmla="val 16667"/>
            </a:avLst>
          </a:prstGeom>
          <a:solidFill>
            <a:srgbClr val="FEE599"/>
          </a:solidFill>
          <a:ln w="12700" cap="flat" cmpd="sng">
            <a:solidFill>
              <a:srgbClr val="FEE5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lnSpc>
                <a:spcPct val="150000"/>
              </a:lnSpc>
              <a:buClr>
                <a:srgbClr val="000000"/>
              </a:buClr>
            </a:pPr>
            <a:r>
              <a:rPr lang="vi-VN" sz="48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</a:t>
            </a: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Địa chỉ tuyệt đối</a:t>
            </a:r>
            <a:endParaRPr sz="4800" b="1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" name="Google Shape;117;p4">
            <a:hlinkClick r:id="rId3" action="ppaction://hlinksldjump"/>
            <a:extLst>
              <a:ext uri="{FF2B5EF4-FFF2-40B4-BE49-F238E27FC236}">
                <a16:creationId xmlns:a16="http://schemas.microsoft.com/office/drawing/2014/main" xmlns="" id="{AD6F8992-4AD8-A741-FD3A-01D3B841FA3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85355" y="8803433"/>
            <a:ext cx="1402646" cy="1483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54415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/>
          <p:nvPr/>
        </p:nvSpPr>
        <p:spPr>
          <a:xfrm>
            <a:off x="1313284" y="0"/>
            <a:ext cx="15661433" cy="368092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lnSpc>
                <a:spcPts val="5800"/>
              </a:lnSpc>
              <a:buClr>
                <a:srgbClr val="000000"/>
              </a:buClr>
            </a:pPr>
            <a:r>
              <a:rPr lang="vi-VN" sz="48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 3. </a:t>
            </a: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Điền từ thích hợp vào chỗ trống</a:t>
            </a:r>
            <a:r>
              <a:rPr lang="vi-VN" sz="48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?</a:t>
            </a:r>
            <a:endParaRPr lang="en-US" sz="4800" b="1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just" defTabSz="1371600">
              <a:lnSpc>
                <a:spcPts val="5800"/>
              </a:lnSpc>
              <a:buClr>
                <a:srgbClr val="000000"/>
              </a:buClr>
            </a:pP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… dạng địa chỉ có tên hàng hoặc tên cột thay đổi khi sao chép ô chứa công thức công thức sang một ô khác, phần còn lại giữ nguyên.</a:t>
            </a:r>
            <a:endParaRPr sz="4800" b="1" kern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1313282" y="4007500"/>
            <a:ext cx="7616114" cy="24726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lnSpc>
                <a:spcPct val="150000"/>
              </a:lnSpc>
              <a:buClr>
                <a:srgbClr val="000000"/>
              </a:buClr>
            </a:pPr>
            <a:r>
              <a:rPr lang="vi-VN" sz="48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</a:t>
            </a: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Địa chỉ tương đối và hỗn hợp.</a:t>
            </a:r>
            <a:endParaRPr sz="4800" b="1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14" name="Google Shape;114;p4"/>
          <p:cNvSpPr/>
          <p:nvPr/>
        </p:nvSpPr>
        <p:spPr>
          <a:xfrm>
            <a:off x="1313282" y="6806683"/>
            <a:ext cx="7616114" cy="24726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lnSpc>
                <a:spcPct val="150000"/>
              </a:lnSpc>
              <a:buClr>
                <a:srgbClr val="000000"/>
              </a:buClr>
            </a:pPr>
            <a:r>
              <a:rPr lang="vi-VN" sz="48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</a:t>
            </a: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Địa chỉ tuyệt đối.</a:t>
            </a:r>
            <a:endParaRPr sz="4800" b="1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9358609" y="4007500"/>
            <a:ext cx="7616114" cy="24726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lnSpc>
                <a:spcPct val="150000"/>
              </a:lnSpc>
              <a:buClr>
                <a:srgbClr val="000000"/>
              </a:buClr>
            </a:pPr>
            <a:r>
              <a:rPr lang="vi-VN" sz="4800" b="1" kern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B. </a:t>
            </a:r>
            <a:r>
              <a:rPr lang="vi-VN" sz="4800" b="1">
                <a:cs typeface="Arial" panose="020B0604020202020204" pitchFamily="34" charset="0"/>
              </a:rPr>
              <a:t>Địa chỉ hỗn hợp.</a:t>
            </a:r>
            <a:endParaRPr lang="vi-VN" sz="4800" b="1" kern="0">
              <a:solidFill>
                <a:srgbClr val="000000"/>
              </a:solidFill>
              <a:cs typeface="Arial" panose="020B0604020202020204" pitchFamily="34" charset="0"/>
              <a:sym typeface="Arial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9358609" y="6806683"/>
            <a:ext cx="7616114" cy="24726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lnSpc>
                <a:spcPct val="150000"/>
              </a:lnSpc>
              <a:buClr>
                <a:srgbClr val="000000"/>
              </a:buClr>
            </a:pPr>
            <a:r>
              <a:rPr lang="vi-VN" sz="48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D. </a:t>
            </a: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Điạ chỉ tương đối.</a:t>
            </a:r>
            <a:endParaRPr sz="4800" b="1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9358609" y="4007500"/>
            <a:ext cx="7616114" cy="2472611"/>
          </a:xfrm>
          <a:prstGeom prst="roundRect">
            <a:avLst>
              <a:gd name="adj" fmla="val 16667"/>
            </a:avLst>
          </a:prstGeom>
          <a:solidFill>
            <a:srgbClr val="FEE599"/>
          </a:solidFill>
          <a:ln w="12700" cap="flat" cmpd="sng">
            <a:solidFill>
              <a:srgbClr val="FEE5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lnSpc>
                <a:spcPct val="150000"/>
              </a:lnSpc>
              <a:buClr>
                <a:srgbClr val="000000"/>
              </a:buClr>
            </a:pPr>
            <a:r>
              <a:rPr lang="vi-VN" sz="48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</a:t>
            </a: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Địa chỉ hỗn hợp.</a:t>
            </a:r>
            <a:endParaRPr sz="4800" b="1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" name="Google Shape;117;p4">
            <a:hlinkClick r:id="rId3" action="ppaction://hlinksldjump"/>
            <a:extLst>
              <a:ext uri="{FF2B5EF4-FFF2-40B4-BE49-F238E27FC236}">
                <a16:creationId xmlns:a16="http://schemas.microsoft.com/office/drawing/2014/main" xmlns="" id="{949E9F8F-9C26-5FFF-3319-C37FD7F0B3D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85355" y="8803433"/>
            <a:ext cx="1402646" cy="1483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179299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/>
          <p:nvPr/>
        </p:nvSpPr>
        <p:spPr>
          <a:xfrm>
            <a:off x="1313284" y="713792"/>
            <a:ext cx="15661433" cy="296713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lnSpc>
                <a:spcPct val="150000"/>
              </a:lnSpc>
              <a:buClr>
                <a:srgbClr val="000000"/>
              </a:buClr>
            </a:pPr>
            <a:r>
              <a:rPr lang="vi-VN" sz="48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Câu 4. </a:t>
            </a: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Kí hiệu “$” dùng để làm gì?</a:t>
            </a:r>
            <a:endParaRPr sz="4800" b="1" ker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2" name="Google Shape;102;p3"/>
          <p:cNvSpPr/>
          <p:nvPr/>
        </p:nvSpPr>
        <p:spPr>
          <a:xfrm>
            <a:off x="1313282" y="4007500"/>
            <a:ext cx="7616114" cy="24726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buClr>
                <a:srgbClr val="000000"/>
              </a:buClr>
            </a:pPr>
            <a:r>
              <a:rPr lang="vi-VN" sz="48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</a:t>
            </a:r>
            <a:r>
              <a:rPr lang="vi-VN" sz="4800" b="1">
                <a:latin typeface="Arial" panose="020B0604020202020204" pitchFamily="34" charset="0"/>
                <a:cs typeface="Arial" panose="020B0604020202020204" pitchFamily="34" charset="0"/>
              </a:rPr>
              <a:t>Đặt tên cột và tên hàng.</a:t>
            </a:r>
            <a:endParaRPr lang="vi-VN" sz="4800" b="1" kern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1313282" y="6806683"/>
            <a:ext cx="7616114" cy="24726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buClr>
                <a:srgbClr val="000000"/>
              </a:buClr>
            </a:pPr>
            <a:r>
              <a:rPr lang="vi-VN" sz="48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</a:t>
            </a: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Đặt tên hàng.</a:t>
            </a:r>
            <a:endParaRPr sz="4800" b="1" kern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9358609" y="4007500"/>
            <a:ext cx="7616114" cy="24726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lnSpc>
                <a:spcPct val="150000"/>
              </a:lnSpc>
              <a:buClr>
                <a:srgbClr val="000000"/>
              </a:buClr>
            </a:pPr>
            <a:r>
              <a:rPr lang="vi-VN" sz="48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</a:t>
            </a: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Đặt tên ô.</a:t>
            </a:r>
            <a:endParaRPr sz="4800" b="1" kern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9358609" y="6806683"/>
            <a:ext cx="7616114" cy="24726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buClr>
                <a:srgbClr val="000000"/>
              </a:buClr>
            </a:pPr>
            <a:r>
              <a:rPr lang="vi-VN" sz="48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D. </a:t>
            </a: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Đặt tên cột.</a:t>
            </a:r>
            <a:endParaRPr sz="4800" b="1" kern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1313277" y="4015120"/>
            <a:ext cx="7616114" cy="2472611"/>
          </a:xfrm>
          <a:prstGeom prst="roundRect">
            <a:avLst>
              <a:gd name="adj" fmla="val 16667"/>
            </a:avLst>
          </a:prstGeom>
          <a:solidFill>
            <a:srgbClr val="FEE599"/>
          </a:solidFill>
          <a:ln w="12700" cap="flat" cmpd="sng">
            <a:solidFill>
              <a:srgbClr val="FEE5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buClr>
                <a:srgbClr val="000000"/>
              </a:buClr>
            </a:pPr>
            <a:r>
              <a:rPr lang="vi-VN" sz="48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</a:t>
            </a:r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Đặt tên cột và tên hàng.</a:t>
            </a:r>
            <a:endParaRPr sz="4800" b="1" kern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2" name="Google Shape;117;p4">
            <a:hlinkClick r:id="rId3" action="ppaction://hlinksldjump"/>
            <a:extLst>
              <a:ext uri="{FF2B5EF4-FFF2-40B4-BE49-F238E27FC236}">
                <a16:creationId xmlns:a16="http://schemas.microsoft.com/office/drawing/2014/main" xmlns="" id="{B551B52C-E3AD-C730-B001-A3AACD16FE3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85355" y="8803433"/>
            <a:ext cx="1402646" cy="1483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380529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/>
          <p:nvPr/>
        </p:nvSpPr>
        <p:spPr>
          <a:xfrm>
            <a:off x="1313284" y="713792"/>
            <a:ext cx="15661433" cy="296713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buClr>
                <a:srgbClr val="000000"/>
              </a:buClr>
            </a:pPr>
            <a:r>
              <a:rPr lang="vi-VN" sz="4800" b="1" kern="0">
                <a:solidFill>
                  <a:srgbClr val="000000"/>
                </a:solidFill>
                <a:cs typeface="Arial"/>
                <a:sym typeface="Arial"/>
              </a:rPr>
              <a:t>Câu 5. </a:t>
            </a:r>
            <a:r>
              <a:rPr lang="en-US" sz="4800" b="1"/>
              <a:t>Khi thay đổi đổi  nội dung ô C3 và B3 thì ta đã dùng địa chỉ nào?</a:t>
            </a:r>
            <a:endParaRPr sz="4800" b="1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5"/>
          <p:cNvSpPr/>
          <p:nvPr/>
        </p:nvSpPr>
        <p:spPr>
          <a:xfrm>
            <a:off x="1313282" y="4007500"/>
            <a:ext cx="7616114" cy="24726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lnSpc>
                <a:spcPct val="150000"/>
              </a:lnSpc>
              <a:buClr>
                <a:srgbClr val="000000"/>
              </a:buClr>
            </a:pPr>
            <a:r>
              <a:rPr lang="vi-VN" sz="4800" b="1" kern="0">
                <a:solidFill>
                  <a:srgbClr val="000000"/>
                </a:solidFill>
                <a:cs typeface="Arial"/>
                <a:sym typeface="Arial"/>
              </a:rPr>
              <a:t>A. </a:t>
            </a:r>
            <a:r>
              <a:rPr lang="en-US" sz="4800" b="1"/>
              <a:t>Địa chỉ tương đối và hỗn hợp</a:t>
            </a:r>
            <a:endParaRPr sz="4800" b="1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5"/>
          <p:cNvSpPr/>
          <p:nvPr/>
        </p:nvSpPr>
        <p:spPr>
          <a:xfrm>
            <a:off x="1313282" y="6806683"/>
            <a:ext cx="7616114" cy="24726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lnSpc>
                <a:spcPct val="150000"/>
              </a:lnSpc>
              <a:buClr>
                <a:srgbClr val="000000"/>
              </a:buClr>
            </a:pPr>
            <a:r>
              <a:rPr lang="vi-VN" sz="4800" b="1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</a:t>
            </a:r>
            <a:r>
              <a:rPr lang="vi-VN" sz="4800" b="1">
                <a:latin typeface="Arial" panose="020B0604020202020204" pitchFamily="34" charset="0"/>
                <a:cs typeface="Arial" panose="020B0604020202020204" pitchFamily="34" charset="0"/>
              </a:rPr>
              <a:t>Địa chỉ tương đối.</a:t>
            </a:r>
            <a:endParaRPr lang="vi-VN" sz="4800" b="1" kern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26" name="Google Shape;126;p5"/>
          <p:cNvSpPr/>
          <p:nvPr/>
        </p:nvSpPr>
        <p:spPr>
          <a:xfrm>
            <a:off x="9358609" y="4007500"/>
            <a:ext cx="7616114" cy="24726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lnSpc>
                <a:spcPct val="150000"/>
              </a:lnSpc>
              <a:buClr>
                <a:srgbClr val="000000"/>
              </a:buClr>
            </a:pPr>
            <a:r>
              <a:rPr lang="vi-VN" sz="4800" b="1" kern="0">
                <a:solidFill>
                  <a:srgbClr val="000000"/>
                </a:solidFill>
                <a:cs typeface="Arial"/>
                <a:sym typeface="Arial"/>
              </a:rPr>
              <a:t>B. </a:t>
            </a:r>
            <a:r>
              <a:rPr lang="en-US" sz="4800" b="1"/>
              <a:t>Địa chỉ hỗn hợp.</a:t>
            </a:r>
            <a:endParaRPr sz="4800" b="1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5"/>
          <p:cNvSpPr/>
          <p:nvPr/>
        </p:nvSpPr>
        <p:spPr>
          <a:xfrm>
            <a:off x="9358609" y="6806683"/>
            <a:ext cx="7616114" cy="247261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lnSpc>
                <a:spcPct val="150000"/>
              </a:lnSpc>
              <a:buClr>
                <a:srgbClr val="000000"/>
              </a:buClr>
            </a:pPr>
            <a:r>
              <a:rPr lang="vi-VN" sz="4800" b="1" kern="0">
                <a:solidFill>
                  <a:srgbClr val="000000"/>
                </a:solidFill>
                <a:cs typeface="Arial"/>
                <a:sym typeface="Arial"/>
              </a:rPr>
              <a:t>D. </a:t>
            </a:r>
            <a:r>
              <a:rPr lang="en-US" sz="4800" b="1"/>
              <a:t>Địa chỉ tuyệt đối.</a:t>
            </a:r>
            <a:endParaRPr sz="4800" b="1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1336138" y="6806683"/>
            <a:ext cx="7616114" cy="2472611"/>
          </a:xfrm>
          <a:prstGeom prst="roundRect">
            <a:avLst>
              <a:gd name="adj" fmla="val 16667"/>
            </a:avLst>
          </a:prstGeom>
          <a:solidFill>
            <a:srgbClr val="FEE599"/>
          </a:solidFill>
          <a:ln w="12700" cap="flat" cmpd="sng">
            <a:solidFill>
              <a:srgbClr val="FEE59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just" defTabSz="1371600">
              <a:lnSpc>
                <a:spcPct val="150000"/>
              </a:lnSpc>
              <a:buClr>
                <a:srgbClr val="000000"/>
              </a:buClr>
            </a:pPr>
            <a:r>
              <a:rPr lang="vi-VN" sz="4800" b="1" kern="0">
                <a:solidFill>
                  <a:srgbClr val="000000"/>
                </a:solidFill>
                <a:cs typeface="Arial"/>
                <a:sym typeface="Arial"/>
              </a:rPr>
              <a:t>C. </a:t>
            </a:r>
            <a:r>
              <a:rPr lang="en-US" sz="4800" b="1"/>
              <a:t>Địa chỉ tương đối.</a:t>
            </a:r>
            <a:endParaRPr sz="4800" b="1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2" name="Google Shape;117;p4">
            <a:hlinkClick r:id="rId3" action="ppaction://hlinksldjump"/>
            <a:extLst>
              <a:ext uri="{FF2B5EF4-FFF2-40B4-BE49-F238E27FC236}">
                <a16:creationId xmlns:a16="http://schemas.microsoft.com/office/drawing/2014/main" xmlns="" id="{C2F47226-BFF5-1BFD-76BC-C71F72AF895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85355" y="8803433"/>
            <a:ext cx="1402646" cy="1483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552991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917FD56-7C91-BFCC-FC23-8875288DF6A5}"/>
              </a:ext>
            </a:extLst>
          </p:cNvPr>
          <p:cNvSpPr txBox="1"/>
          <p:nvPr/>
        </p:nvSpPr>
        <p:spPr>
          <a:xfrm>
            <a:off x="990600" y="2783947"/>
            <a:ext cx="156972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5. CÁC KIỂU ĐỊA CHỈ TRONG EXCEL </a:t>
            </a:r>
          </a:p>
        </p:txBody>
      </p:sp>
    </p:spTree>
    <p:extLst>
      <p:ext uri="{BB962C8B-B14F-4D97-AF65-F5344CB8AC3E}">
        <p14:creationId xmlns:p14="http://schemas.microsoft.com/office/powerpoint/2010/main" val="68311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D9ED58C-88DF-233E-94B0-6944D5C9CB10}"/>
              </a:ext>
            </a:extLst>
          </p:cNvPr>
          <p:cNvSpPr txBox="1"/>
          <p:nvPr/>
        </p:nvSpPr>
        <p:spPr>
          <a:xfrm>
            <a:off x="822960" y="6015696"/>
            <a:ext cx="16779240" cy="1476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08025" algn="just">
              <a:lnSpc>
                <a:spcPts val="57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g</a:t>
            </a: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iao nhau giữa mỗi cột và mỗi dòng sẽ tạo thành mỗi ô. Địa chỉ ô có dạng như sau: A1, A2, B2, C3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,.</a:t>
            </a: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3">
            <a:extLst>
              <a:ext uri="{FF2B5EF4-FFF2-40B4-BE49-F238E27FC236}">
                <a16:creationId xmlns:a16="http://schemas.microsoft.com/office/drawing/2014/main" xmlns="" id="{5E119475-630C-A07F-A27B-B0E6521C72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28600" y="1485900"/>
            <a:ext cx="1470257" cy="14946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FD3E4A4-083D-6239-8976-EA064EDAA6B1}"/>
              </a:ext>
            </a:extLst>
          </p:cNvPr>
          <p:cNvSpPr txBox="1"/>
          <p:nvPr/>
        </p:nvSpPr>
        <p:spPr>
          <a:xfrm>
            <a:off x="762000" y="2247900"/>
            <a:ext cx="7162800" cy="1457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Địa chỉ ô có dạng như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110CE79-AC8B-1C4C-CA4E-8A215DBF8E2A}"/>
              </a:ext>
            </a:extLst>
          </p:cNvPr>
          <p:cNvSpPr txBox="1"/>
          <p:nvPr/>
        </p:nvSpPr>
        <p:spPr>
          <a:xfrm>
            <a:off x="762000" y="266454"/>
            <a:ext cx="990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C66D8F9-2E77-38AC-8C3C-0B9ED665B3D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4955" r="56460" b="34949"/>
          <a:stretch/>
        </p:blipFill>
        <p:spPr>
          <a:xfrm>
            <a:off x="8915400" y="1205505"/>
            <a:ext cx="8857532" cy="45859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C76D9B4-7BCC-8CA1-93FF-B9D97E5192BD}"/>
              </a:ext>
            </a:extLst>
          </p:cNvPr>
          <p:cNvSpPr txBox="1"/>
          <p:nvPr/>
        </p:nvSpPr>
        <p:spPr>
          <a:xfrm>
            <a:off x="800100" y="1178305"/>
            <a:ext cx="990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ô:</a:t>
            </a:r>
          </a:p>
        </p:txBody>
      </p:sp>
      <p:sp>
        <p:nvSpPr>
          <p:cNvPr id="17" name="Arrow: Right 16">
            <a:hlinkClick r:id="rId7" action="ppaction://hlinkfile"/>
            <a:extLst>
              <a:ext uri="{FF2B5EF4-FFF2-40B4-BE49-F238E27FC236}">
                <a16:creationId xmlns:a16="http://schemas.microsoft.com/office/drawing/2014/main" xmlns="" id="{6C612E59-9497-E0E4-93DA-83E77811578B}"/>
              </a:ext>
            </a:extLst>
          </p:cNvPr>
          <p:cNvSpPr/>
          <p:nvPr/>
        </p:nvSpPr>
        <p:spPr>
          <a:xfrm>
            <a:off x="16916400" y="9715500"/>
            <a:ext cx="1219200" cy="5715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0C6C184-B376-E08F-DEA0-F317F26014F0}"/>
              </a:ext>
            </a:extLst>
          </p:cNvPr>
          <p:cNvSpPr txBox="1"/>
          <p:nvPr/>
        </p:nvSpPr>
        <p:spPr>
          <a:xfrm>
            <a:off x="838201" y="7459583"/>
            <a:ext cx="169163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08025" algn="just" fontAlgn="base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- Nếu sử dụng địa chỉ để tính toán, khi thay đổi giá trị trong ô, kết quả phép tính cũng tự động thay đổi.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AFED941-304C-6BD9-9B3E-91ECD03D0430}"/>
              </a:ext>
            </a:extLst>
          </p:cNvPr>
          <p:cNvSpPr txBox="1"/>
          <p:nvPr/>
        </p:nvSpPr>
        <p:spPr>
          <a:xfrm>
            <a:off x="838201" y="8655966"/>
            <a:ext cx="169163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08025" algn="just" fontAlgn="base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- Khi sao chép công thức, kết quả tự động thay đổi.</a:t>
            </a:r>
          </a:p>
        </p:txBody>
      </p:sp>
    </p:spTree>
    <p:extLst>
      <p:ext uri="{BB962C8B-B14F-4D97-AF65-F5344CB8AC3E}">
        <p14:creationId xmlns:p14="http://schemas.microsoft.com/office/powerpoint/2010/main" val="356750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3" grpId="1"/>
      <p:bldP spid="16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D9ED58C-88DF-233E-94B0-6944D5C9CB10}"/>
              </a:ext>
            </a:extLst>
          </p:cNvPr>
          <p:cNvSpPr txBox="1"/>
          <p:nvPr/>
        </p:nvSpPr>
        <p:spPr>
          <a:xfrm>
            <a:off x="731520" y="6203279"/>
            <a:ext cx="16779240" cy="2207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08025" algn="just">
              <a:lnSpc>
                <a:spcPts val="5700"/>
              </a:lnSpc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ập hợp nhiều ô gần nhau gộp lại, tạo thành địa chỉ vùng. Địa chỉ vùng bao gồm địa chỉ của ô bắt đầu và địa chỉ của ô kết thúc và được ngăn cách bởi dấu hai chấm.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3">
            <a:extLst>
              <a:ext uri="{FF2B5EF4-FFF2-40B4-BE49-F238E27FC236}">
                <a16:creationId xmlns:a16="http://schemas.microsoft.com/office/drawing/2014/main" xmlns="" id="{5E119475-630C-A07F-A27B-B0E6521C72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52400" y="1028700"/>
            <a:ext cx="1470257" cy="14946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FD3E4A4-083D-6239-8976-EA064EDAA6B1}"/>
              </a:ext>
            </a:extLst>
          </p:cNvPr>
          <p:cNvSpPr txBox="1"/>
          <p:nvPr/>
        </p:nvSpPr>
        <p:spPr>
          <a:xfrm>
            <a:off x="762000" y="1790700"/>
            <a:ext cx="61722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Địa chỉ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 như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C76D9B4-7BCC-8CA1-93FF-B9D97E5192BD}"/>
              </a:ext>
            </a:extLst>
          </p:cNvPr>
          <p:cNvSpPr txBox="1"/>
          <p:nvPr/>
        </p:nvSpPr>
        <p:spPr>
          <a:xfrm>
            <a:off x="845821" y="376803"/>
            <a:ext cx="990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Arrow: Right 16">
            <a:hlinkClick r:id="rId6" action="ppaction://hlinkfile"/>
            <a:extLst>
              <a:ext uri="{FF2B5EF4-FFF2-40B4-BE49-F238E27FC236}">
                <a16:creationId xmlns:a16="http://schemas.microsoft.com/office/drawing/2014/main" xmlns="" id="{6C612E59-9497-E0E4-93DA-83E77811578B}"/>
              </a:ext>
            </a:extLst>
          </p:cNvPr>
          <p:cNvSpPr/>
          <p:nvPr/>
        </p:nvSpPr>
        <p:spPr>
          <a:xfrm>
            <a:off x="16916400" y="9715500"/>
            <a:ext cx="1219200" cy="5715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AFED941-304C-6BD9-9B3E-91ECD03D0430}"/>
              </a:ext>
            </a:extLst>
          </p:cNvPr>
          <p:cNvSpPr txBox="1"/>
          <p:nvPr/>
        </p:nvSpPr>
        <p:spPr>
          <a:xfrm>
            <a:off x="815341" y="8672962"/>
            <a:ext cx="169163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08025" algn="just" fontAlgn="base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B2:C5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4234610-1281-5829-5012-FBE6A660A10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0" t="25000" r="56441" b="35416"/>
          <a:stretch/>
        </p:blipFill>
        <p:spPr>
          <a:xfrm>
            <a:off x="7696200" y="916833"/>
            <a:ext cx="9906000" cy="508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5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3" grpId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0984B70-F2CD-0B36-F5B6-9781FF7FDBC9}"/>
              </a:ext>
            </a:extLst>
          </p:cNvPr>
          <p:cNvSpPr txBox="1"/>
          <p:nvPr/>
        </p:nvSpPr>
        <p:spPr>
          <a:xfrm>
            <a:off x="457200" y="3429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Excel: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D17A0D-6B44-8D30-C6D4-325D01B1F3A6}"/>
              </a:ext>
            </a:extLst>
          </p:cNvPr>
          <p:cNvSpPr txBox="1"/>
          <p:nvPr/>
        </p:nvSpPr>
        <p:spPr>
          <a:xfrm>
            <a:off x="838200" y="1181100"/>
            <a:ext cx="990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xmlns="" id="{DE9819B4-A873-C2EA-20B4-640F0BD881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0" y="1866900"/>
            <a:ext cx="1470257" cy="14946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1FD82FB-74B9-4D41-DFE6-9FF3EA68ADAC}"/>
              </a:ext>
            </a:extLst>
          </p:cNvPr>
          <p:cNvSpPr txBox="1"/>
          <p:nvPr/>
        </p:nvSpPr>
        <p:spPr>
          <a:xfrm>
            <a:off x="1524000" y="1943100"/>
            <a:ext cx="8773377" cy="1528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Địa chỉ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 như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524441E-146E-CA17-04ED-F1BC0862D604}"/>
              </a:ext>
            </a:extLst>
          </p:cNvPr>
          <p:cNvSpPr txBox="1"/>
          <p:nvPr/>
        </p:nvSpPr>
        <p:spPr>
          <a:xfrm>
            <a:off x="533400" y="3771900"/>
            <a:ext cx="100965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đổi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0" lvl="1"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lvl="2" indent="714375"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ô A3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=C1+D1</a:t>
            </a:r>
          </a:p>
          <a:p>
            <a:pPr marL="0" lvl="2" indent="714375" algn="just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 Copy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ô A3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A4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=C2+D2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4B8ECE10-4B0E-E377-DBD1-B4E42FC21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0" y="2692924"/>
            <a:ext cx="6129657" cy="295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AB8B126D-1C94-4BCA-EAA7-6AD87C2C4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0255" y="6134100"/>
            <a:ext cx="5893661" cy="295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Arrow: Right 13">
            <a:hlinkClick r:id="rId9" action="ppaction://hlinkfile"/>
            <a:extLst>
              <a:ext uri="{FF2B5EF4-FFF2-40B4-BE49-F238E27FC236}">
                <a16:creationId xmlns:a16="http://schemas.microsoft.com/office/drawing/2014/main" xmlns="" id="{63FBE861-3D25-139F-896E-70D37AE4F0CB}"/>
              </a:ext>
            </a:extLst>
          </p:cNvPr>
          <p:cNvSpPr/>
          <p:nvPr/>
        </p:nvSpPr>
        <p:spPr>
          <a:xfrm>
            <a:off x="16916400" y="9715500"/>
            <a:ext cx="1219200" cy="5715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594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7" grpId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D17A0D-6B44-8D30-C6D4-325D01B1F3A6}"/>
              </a:ext>
            </a:extLst>
          </p:cNvPr>
          <p:cNvSpPr txBox="1"/>
          <p:nvPr/>
        </p:nvSpPr>
        <p:spPr>
          <a:xfrm>
            <a:off x="970156" y="603981"/>
            <a:ext cx="990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xmlns="" id="{DE9819B4-A873-C2EA-20B4-640F0BD881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0" y="1181100"/>
            <a:ext cx="1470257" cy="14946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1FD82FB-74B9-4D41-DFE6-9FF3EA68ADAC}"/>
              </a:ext>
            </a:extLst>
          </p:cNvPr>
          <p:cNvSpPr txBox="1"/>
          <p:nvPr/>
        </p:nvSpPr>
        <p:spPr>
          <a:xfrm>
            <a:off x="1600200" y="1485900"/>
            <a:ext cx="8773377" cy="1547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6000"/>
              </a:lnSpc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Địa chỉ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524441E-146E-CA17-04ED-F1BC0862D604}"/>
              </a:ext>
            </a:extLst>
          </p:cNvPr>
          <p:cNvSpPr txBox="1"/>
          <p:nvPr/>
        </p:nvSpPr>
        <p:spPr>
          <a:xfrm>
            <a:off x="762000" y="3314700"/>
            <a:ext cx="10279256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ts val="5000"/>
              </a:lnSpc>
              <a:spcBef>
                <a:spcPts val="60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>
              <a:lnSpc>
                <a:spcPts val="5000"/>
              </a:lnSpc>
              <a:spcBef>
                <a:spcPts val="60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$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>
              <a:lnSpc>
                <a:spcPts val="5000"/>
              </a:lnSpc>
              <a:spcBef>
                <a:spcPts val="600"/>
              </a:spcBef>
            </a:pP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$A$1, $A$1:$B$5,…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7198D889-6EA8-AB43-92D4-769B16DD9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0" y="2796051"/>
            <a:ext cx="6096000" cy="2347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D9B4F5E-3121-C8E3-A077-07C5283E5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0" y="5964632"/>
            <a:ext cx="60960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3820302-5DB4-BFF1-E242-9111EDEC4D58}"/>
              </a:ext>
            </a:extLst>
          </p:cNvPr>
          <p:cNvSpPr txBox="1"/>
          <p:nvPr/>
        </p:nvSpPr>
        <p:spPr>
          <a:xfrm>
            <a:off x="1380308" y="5899612"/>
            <a:ext cx="9100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ô A3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=$C$1+$D$1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7D14A9E-E512-6EA0-D4B9-15A6C6F36923}"/>
              </a:ext>
            </a:extLst>
          </p:cNvPr>
          <p:cNvSpPr txBox="1"/>
          <p:nvPr/>
        </p:nvSpPr>
        <p:spPr>
          <a:xfrm>
            <a:off x="1447800" y="7886700"/>
            <a:ext cx="990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copy sang ô A4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=$C$1+$D$1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xmlns="" id="{41F1E40E-745F-51F3-2B2C-98FB8D254825}"/>
              </a:ext>
            </a:extLst>
          </p:cNvPr>
          <p:cNvSpPr/>
          <p:nvPr/>
        </p:nvSpPr>
        <p:spPr>
          <a:xfrm>
            <a:off x="14935200" y="5143500"/>
            <a:ext cx="457200" cy="8211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hlinkClick r:id="rId9" action="ppaction://hlinkfile"/>
            <a:extLst>
              <a:ext uri="{FF2B5EF4-FFF2-40B4-BE49-F238E27FC236}">
                <a16:creationId xmlns:a16="http://schemas.microsoft.com/office/drawing/2014/main" xmlns="" id="{0BF7D10A-B89F-A94A-1823-8ED9C77047FC}"/>
              </a:ext>
            </a:extLst>
          </p:cNvPr>
          <p:cNvSpPr/>
          <p:nvPr/>
        </p:nvSpPr>
        <p:spPr>
          <a:xfrm>
            <a:off x="16916400" y="9715500"/>
            <a:ext cx="1219200" cy="5715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07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8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1D17A0D-6B44-8D30-C6D4-325D01B1F3A6}"/>
              </a:ext>
            </a:extLst>
          </p:cNvPr>
          <p:cNvSpPr txBox="1"/>
          <p:nvPr/>
        </p:nvSpPr>
        <p:spPr>
          <a:xfrm>
            <a:off x="970156" y="603981"/>
            <a:ext cx="990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xmlns="" id="{DE9819B4-A873-C2EA-20B4-640F0BD881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0" y="1409700"/>
            <a:ext cx="1470257" cy="14946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1FD82FB-74B9-4D41-DFE6-9FF3EA68ADAC}"/>
              </a:ext>
            </a:extLst>
          </p:cNvPr>
          <p:cNvSpPr txBox="1"/>
          <p:nvPr/>
        </p:nvSpPr>
        <p:spPr>
          <a:xfrm>
            <a:off x="1447800" y="1562100"/>
            <a:ext cx="8773377" cy="1547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6000"/>
              </a:lnSpc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Địa chỉ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 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524441E-146E-CA17-04ED-F1BC0862D604}"/>
              </a:ext>
            </a:extLst>
          </p:cNvPr>
          <p:cNvSpPr txBox="1"/>
          <p:nvPr/>
        </p:nvSpPr>
        <p:spPr>
          <a:xfrm>
            <a:off x="457200" y="3390900"/>
            <a:ext cx="10485554" cy="5775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ts val="5300"/>
              </a:lnSpc>
              <a:spcBef>
                <a:spcPts val="60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>
              <a:lnSpc>
                <a:spcPts val="5300"/>
              </a:lnSpc>
              <a:spcBef>
                <a:spcPts val="600"/>
              </a:spcBef>
            </a:pP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i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1" algn="just">
              <a:lnSpc>
                <a:spcPts val="5300"/>
              </a:lnSpc>
              <a:spcBef>
                <a:spcPts val="60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ô A3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=C$1+$D1</a:t>
            </a:r>
          </a:p>
          <a:p>
            <a:pPr lvl="1" algn="just">
              <a:lnSpc>
                <a:spcPts val="5300"/>
              </a:lnSpc>
              <a:spcBef>
                <a:spcPts val="60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 Copy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sang ô A3 sang ô A4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=C$1+$D2</a:t>
            </a:r>
          </a:p>
          <a:p>
            <a:pPr lvl="1" algn="just">
              <a:lnSpc>
                <a:spcPts val="5300"/>
              </a:lnSpc>
              <a:spcBef>
                <a:spcPts val="60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$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xmlns="" id="{41F1E40E-745F-51F3-2B2C-98FB8D254825}"/>
              </a:ext>
            </a:extLst>
          </p:cNvPr>
          <p:cNvSpPr/>
          <p:nvPr/>
        </p:nvSpPr>
        <p:spPr>
          <a:xfrm>
            <a:off x="14935200" y="5619919"/>
            <a:ext cx="457200" cy="8211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hlinkClick r:id="rId7" action="ppaction://hlinkfile"/>
            <a:extLst>
              <a:ext uri="{FF2B5EF4-FFF2-40B4-BE49-F238E27FC236}">
                <a16:creationId xmlns:a16="http://schemas.microsoft.com/office/drawing/2014/main" xmlns="" id="{0BF7D10A-B89F-A94A-1823-8ED9C77047FC}"/>
              </a:ext>
            </a:extLst>
          </p:cNvPr>
          <p:cNvSpPr/>
          <p:nvPr/>
        </p:nvSpPr>
        <p:spPr>
          <a:xfrm>
            <a:off x="16916400" y="9715500"/>
            <a:ext cx="1219200" cy="5715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994C6C96-9380-AEDA-52E2-5A72E6C80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4193" y="2348430"/>
            <a:ext cx="6102014" cy="314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46AD5094-9183-4B8F-2FB6-5FF902E0E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759" y="6573868"/>
            <a:ext cx="6102014" cy="276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7452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757178" y="1220366"/>
            <a:ext cx="14773644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68550" rIns="137138" bIns="68550" anchor="b" anchorCtr="0">
            <a:noAutofit/>
          </a:bodyPr>
          <a:lstStyle/>
          <a:p>
            <a:pPr algn="ctr" defTabSz="1371600">
              <a:lnSpc>
                <a:spcPct val="90000"/>
              </a:lnSpc>
              <a:buClr>
                <a:srgbClr val="FFFF66"/>
              </a:buClr>
              <a:buSzPts val="7200"/>
            </a:pPr>
            <a:r>
              <a:rPr lang="vi-VN" sz="10800" b="1" kern="0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NGÔI SAO MAY MẮN</a:t>
            </a:r>
            <a:endParaRPr sz="10800" b="1" kern="0">
              <a:solidFill>
                <a:srgbClr val="FFFF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6284481" y="3885095"/>
            <a:ext cx="5719038" cy="5181540"/>
          </a:xfrm>
          <a:custGeom>
            <a:avLst/>
            <a:gdLst/>
            <a:ahLst/>
            <a:cxnLst/>
            <a:rect l="l" t="t" r="r" b="b"/>
            <a:pathLst>
              <a:path w="2344441" h="2238941" extrusionOk="0">
                <a:moveTo>
                  <a:pt x="0" y="0"/>
                </a:moveTo>
                <a:lnTo>
                  <a:pt x="2344441" y="0"/>
                </a:lnTo>
                <a:lnTo>
                  <a:pt x="2344441" y="2238942"/>
                </a:lnTo>
                <a:lnTo>
                  <a:pt x="0" y="22389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defTabSz="1371600">
              <a:buClr>
                <a:srgbClr val="000000"/>
              </a:buClr>
            </a:pPr>
            <a:endParaRPr lang="en-US" sz="21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212182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/>
          <p:nvPr/>
        </p:nvSpPr>
        <p:spPr>
          <a:xfrm>
            <a:off x="2697836" y="4114800"/>
            <a:ext cx="12892325" cy="12344400"/>
          </a:xfrm>
          <a:custGeom>
            <a:avLst/>
            <a:gdLst/>
            <a:ahLst/>
            <a:cxnLst/>
            <a:rect l="l" t="t" r="r" b="b"/>
            <a:pathLst>
              <a:path w="8594883" h="8229600" extrusionOk="0">
                <a:moveTo>
                  <a:pt x="0" y="0"/>
                </a:moveTo>
                <a:lnTo>
                  <a:pt x="8594882" y="0"/>
                </a:lnTo>
                <a:lnTo>
                  <a:pt x="859488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pPr defTabSz="1371600">
              <a:buClr>
                <a:srgbClr val="000000"/>
              </a:buClr>
            </a:pPr>
            <a:endParaRPr lang="en-US" sz="21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1" name="Google Shape;91;p2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3491" y="1152800"/>
            <a:ext cx="2798307" cy="2917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59059" y="2767946"/>
            <a:ext cx="2798307" cy="2999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506914" y="3747767"/>
            <a:ext cx="2798307" cy="2862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>
            <a:hlinkClick r:id="rId10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105717" y="2767946"/>
            <a:ext cx="2798307" cy="2981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>
            <a:hlinkClick r:id="rId12" action="ppaction://hlinksldjump"/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4579428" y="1341358"/>
            <a:ext cx="2789162" cy="291719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>
            <a:hlinkClick r:id="" action="ppaction://noaction"/>
          </p:cNvPr>
          <p:cNvSpPr/>
          <p:nvPr/>
        </p:nvSpPr>
        <p:spPr>
          <a:xfrm>
            <a:off x="16916400" y="8915400"/>
            <a:ext cx="1371600" cy="137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05000" y="60000"/>
                </a:moveTo>
                <a:lnTo>
                  <a:pt x="15000" y="15000"/>
                </a:lnTo>
                <a:lnTo>
                  <a:pt x="15000" y="105000"/>
                </a:lnTo>
                <a:close/>
              </a:path>
              <a:path w="120000" h="120000" fill="darken" extrusionOk="0">
                <a:moveTo>
                  <a:pt x="105000" y="60000"/>
                </a:moveTo>
                <a:lnTo>
                  <a:pt x="15000" y="15000"/>
                </a:lnTo>
                <a:lnTo>
                  <a:pt x="15000" y="105000"/>
                </a:lnTo>
                <a:close/>
              </a:path>
              <a:path w="120000" h="120000" fill="none" extrusionOk="0">
                <a:moveTo>
                  <a:pt x="105000" y="60000"/>
                </a:moveTo>
                <a:lnTo>
                  <a:pt x="15000" y="105000"/>
                </a:lnTo>
                <a:lnTo>
                  <a:pt x="15000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4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algn="ctr" defTabSz="1371600">
              <a:buClr>
                <a:srgbClr val="000000"/>
              </a:buClr>
            </a:pPr>
            <a:endParaRPr sz="27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393393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829</Words>
  <Application>Microsoft Office PowerPoint</Application>
  <PresentationFormat>Custom</PresentationFormat>
  <Paragraphs>69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Analyzing informational texts</dc:title>
  <cp:lastModifiedBy>Administrator</cp:lastModifiedBy>
  <cp:revision>61</cp:revision>
  <dcterms:created xsi:type="dcterms:W3CDTF">2006-08-16T00:00:00Z</dcterms:created>
  <dcterms:modified xsi:type="dcterms:W3CDTF">2024-12-12T03:00:02Z</dcterms:modified>
  <dc:identifier>DAFl36ymF6c</dc:identifier>
</cp:coreProperties>
</file>