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256" r:id="rId3"/>
    <p:sldId id="275" r:id="rId4"/>
    <p:sldId id="340" r:id="rId5"/>
    <p:sldId id="308" r:id="rId6"/>
    <p:sldId id="279" r:id="rId7"/>
    <p:sldId id="350" r:id="rId8"/>
    <p:sldId id="281" r:id="rId9"/>
    <p:sldId id="347" r:id="rId10"/>
    <p:sldId id="342" r:id="rId11"/>
    <p:sldId id="349" r:id="rId12"/>
    <p:sldId id="351" r:id="rId13"/>
    <p:sldId id="344" r:id="rId14"/>
    <p:sldId id="345" r:id="rId15"/>
    <p:sldId id="352" r:id="rId16"/>
    <p:sldId id="346" r:id="rId17"/>
    <p:sldId id="314" r:id="rId18"/>
    <p:sldId id="33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B2A5"/>
    <a:srgbClr val="008A80"/>
    <a:srgbClr val="00A9A5"/>
    <a:srgbClr val="FFDAAB"/>
    <a:srgbClr val="F7941E"/>
    <a:srgbClr val="CBEAF0"/>
    <a:srgbClr val="48C0B6"/>
    <a:srgbClr val="FBB040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D18ED9-64DC-40AC-BD80-9A915973AE71}" v="56" dt="2022-03-01T09:57:12.0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>
        <p:scale>
          <a:sx n="68" d="100"/>
          <a:sy n="68" d="100"/>
        </p:scale>
        <p:origin x="-894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59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7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24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64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3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9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291740"/>
            <a:ext cx="1084474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Listen again and write ONE word or number in each gap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=""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16" name="Hình ảnh 15">
            <a:extLst>
              <a:ext uri="{FF2B5EF4-FFF2-40B4-BE49-F238E27FC236}">
                <a16:creationId xmlns="" xmlns:a16="http://schemas.microsoft.com/office/drawing/2014/main" id="{16342DCE-9D62-AE95-3A26-83B091785C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64" y="1753405"/>
            <a:ext cx="6758436" cy="4785772"/>
          </a:xfrm>
          <a:prstGeom prst="rect">
            <a:avLst/>
          </a:prstGeom>
        </p:spPr>
      </p:pic>
      <p:pic>
        <p:nvPicPr>
          <p:cNvPr id="11" name="05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6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 - 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291740"/>
            <a:ext cx="1084474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Discuss: Compare traffic problems in Mumbai to the traffic problems in Hanoi.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=""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DC45C503-B54D-6E7C-FBCA-958C7692F3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5"/>
          <a:stretch/>
        </p:blipFill>
        <p:spPr>
          <a:xfrm>
            <a:off x="6947983" y="2122737"/>
            <a:ext cx="3976910" cy="4088918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="" xmlns:a16="http://schemas.microsoft.com/office/drawing/2014/main" id="{C6094766-520B-BB40-7978-8E8A077413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650" y="2218640"/>
            <a:ext cx="3976910" cy="3926851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="" xmlns:a16="http://schemas.microsoft.com/office/drawing/2014/main" id="{3D357698-A51A-A006-275D-2B5FF1340E66}"/>
              </a:ext>
            </a:extLst>
          </p:cNvPr>
          <p:cNvSpPr txBox="1"/>
          <p:nvPr/>
        </p:nvSpPr>
        <p:spPr>
          <a:xfrm>
            <a:off x="2630079" y="6211655"/>
            <a:ext cx="81176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indent="-107950"/>
            <a:r>
              <a:rPr lang="vi-VN" sz="20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vi-VN" sz="20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traffic</a:t>
            </a:r>
            <a:r>
              <a:rPr lang="vi-VN" sz="20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0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jams</a:t>
            </a:r>
            <a:r>
              <a:rPr lang="vi-VN" sz="20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</a:t>
            </a:r>
            <a:r>
              <a:rPr lang="vi-VN" sz="20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Hanoi</a:t>
            </a:r>
            <a:r>
              <a:rPr lang="vi-VN" sz="20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000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</a:t>
            </a:r>
            <a:r>
              <a:rPr lang="vi-VN" sz="20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0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</a:t>
            </a:r>
            <a:r>
              <a:rPr lang="vi-VN" sz="20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0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serious</a:t>
            </a:r>
            <a:r>
              <a:rPr lang="vi-VN" sz="20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0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</a:t>
            </a:r>
            <a:r>
              <a:rPr lang="vi-VN" sz="20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0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frequent</a:t>
            </a:r>
            <a:r>
              <a:rPr lang="vi-VN" sz="20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0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</a:t>
            </a:r>
            <a:r>
              <a:rPr lang="vi-VN" sz="20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0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they</a:t>
            </a:r>
            <a:r>
              <a:rPr lang="vi-VN" sz="20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0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</a:t>
            </a:r>
            <a:r>
              <a:rPr lang="vi-VN" sz="20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</a:t>
            </a:r>
            <a:r>
              <a:rPr lang="vi-VN" sz="20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Mumbai</a:t>
            </a:r>
            <a:r>
              <a:rPr lang="vi-VN" sz="20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vi-VN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vi-VN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99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11666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27575" y="1116509"/>
            <a:ext cx="6473888" cy="4936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 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18686" y="1771873"/>
            <a:ext cx="6473888" cy="219446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* Listening</a:t>
            </a:r>
          </a:p>
          <a:p>
            <a:r>
              <a:rPr lang="en-US" dirty="0">
                <a:solidFill>
                  <a:schemeClr val="tx1"/>
                </a:solidFill>
              </a:rPr>
              <a:t>Task 1: Discuss: What can you see in this picture? What is special about it?</a:t>
            </a:r>
          </a:p>
          <a:p>
            <a:r>
              <a:rPr lang="en-US" dirty="0">
                <a:solidFill>
                  <a:schemeClr val="tx1"/>
                </a:solidFill>
              </a:rPr>
              <a:t>Task 2: Listen to the recording and choose the correct answer A, B, or C</a:t>
            </a:r>
          </a:p>
          <a:p>
            <a:r>
              <a:rPr lang="en-US" dirty="0">
                <a:solidFill>
                  <a:schemeClr val="tx1"/>
                </a:solidFill>
              </a:rPr>
              <a:t>Task 3: Listen again and write ONE word or number in each gap</a:t>
            </a:r>
          </a:p>
          <a:p>
            <a:r>
              <a:rPr lang="en-US" dirty="0">
                <a:solidFill>
                  <a:schemeClr val="tx1"/>
                </a:solidFill>
              </a:rPr>
              <a:t>Task 4: Discuss: Compare traffic problems in Mumbai to the traffic problems in Hanoi.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18686" y="4128044"/>
            <a:ext cx="6473888" cy="134094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* Writing </a:t>
            </a:r>
          </a:p>
          <a:p>
            <a:r>
              <a:rPr lang="en-US" dirty="0">
                <a:solidFill>
                  <a:schemeClr val="tx1"/>
                </a:solidFill>
              </a:rPr>
              <a:t>Task 5: Discuss and brainstorm ideas.</a:t>
            </a:r>
          </a:p>
          <a:p>
            <a:r>
              <a:rPr lang="en-US" dirty="0">
                <a:solidFill>
                  <a:schemeClr val="tx1"/>
                </a:solidFill>
              </a:rPr>
              <a:t>Task 6: Write a paragraph of about 70 words about the traffic problems in your town / city.</a:t>
            </a: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 rot="16200000" flipH="1">
            <a:off x="2586609" y="1773435"/>
            <a:ext cx="1324200" cy="798894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3176054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2</a:t>
            </a:r>
          </a:p>
        </p:txBody>
      </p:sp>
      <p:sp>
        <p:nvSpPr>
          <p:cNvPr id="19" name="Rectangle 21">
            <a:extLst>
              <a:ext uri="{FF2B5EF4-FFF2-40B4-BE49-F238E27FC236}">
                <a16:creationId xmlns="" xmlns:a16="http://schemas.microsoft.com/office/drawing/2014/main" id="{1B7442EE-AEB7-4591-F9FD-CB9322C8F05E}"/>
              </a:ext>
            </a:extLst>
          </p:cNvPr>
          <p:cNvSpPr/>
          <p:nvPr/>
        </p:nvSpPr>
        <p:spPr>
          <a:xfrm>
            <a:off x="571987" y="5366091"/>
            <a:ext cx="793233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help Ss prepare ideas to write a passage.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2" name="Graphic 2" descr="Quill with solid fill">
            <a:extLst>
              <a:ext uri="{FF2B5EF4-FFF2-40B4-BE49-F238E27FC236}">
                <a16:creationId xmlns="" xmlns:a16="http://schemas.microsoft.com/office/drawing/2014/main" id="{067A9B05-281B-EF2B-C395-B53D6D58A4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111758" y="3785369"/>
            <a:ext cx="1072794" cy="107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1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9852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PRE-WRITING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442584"/>
            <a:ext cx="99647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Tick the traffic problems in big cities in Viet Nam.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=""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E15479D9-B8EE-4E17-9453-5CE41ABBB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1781" y="1962833"/>
            <a:ext cx="198613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Hình ảnh 11">
            <a:extLst>
              <a:ext uri="{FF2B5EF4-FFF2-40B4-BE49-F238E27FC236}">
                <a16:creationId xmlns="" xmlns:a16="http://schemas.microsoft.com/office/drawing/2014/main" id="{E751F0FE-7284-F8F8-F5E9-76A7F47B5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798" y="2379826"/>
            <a:ext cx="4719202" cy="3475792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6E84F5A7-9545-6A67-E6EE-869A08C9E0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80" y="2355617"/>
            <a:ext cx="4280829" cy="384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3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WHILE-WRITING</a:t>
            </a:r>
          </a:p>
        </p:txBody>
      </p:sp>
      <p:sp>
        <p:nvSpPr>
          <p:cNvPr id="9" name="Rounded Rectangle 15">
            <a:extLst>
              <a:ext uri="{FF2B5EF4-FFF2-40B4-BE49-F238E27FC236}">
                <a16:creationId xmlns=""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B86B0DA-A293-4B5A-AC50-01EAC78BC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10" y="1757749"/>
            <a:ext cx="11949126" cy="4587457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="" xmlns:a16="http://schemas.microsoft.com/office/drawing/2014/main" id="{1134E0B6-F96B-5D03-497A-621B941A5998}"/>
              </a:ext>
            </a:extLst>
          </p:cNvPr>
          <p:cNvSpPr/>
          <p:nvPr/>
        </p:nvSpPr>
        <p:spPr>
          <a:xfrm>
            <a:off x="0" y="17346"/>
            <a:ext cx="11757443" cy="71096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36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The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most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serious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traffic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problem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in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our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city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–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Hanoi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is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the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traffic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jams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Although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the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public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transport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system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in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Hanoi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is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quite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modern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and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covenient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many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people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prefer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using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their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own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motorbikes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. The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reason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for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that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is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because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most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roads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and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streets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in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Hanoi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are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quite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smalls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and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include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many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tiny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lanes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Therefore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using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private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vehicles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allows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them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to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get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there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without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walking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long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distance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. The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situation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usually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gets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worse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at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rush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hours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when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people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all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go to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work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or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return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home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from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work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and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schools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. In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conclusion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people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should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try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to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use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public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transport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more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often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to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reduce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the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traffic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jams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and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effectLst/>
                <a:latin typeface="+mj-lt"/>
                <a:ea typeface="Times New Roman" panose="02020603050405020304" pitchFamily="18" charset="0"/>
              </a:rPr>
              <a:t>exhaust</a:t>
            </a:r>
            <a:r>
              <a:rPr lang="vi-VN" sz="3800" b="1" i="1" dirty="0"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vi-VN" sz="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19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="" xmlns:a16="http://schemas.microsoft.com/office/drawing/2014/main" id="{1134E0B6-F96B-5D03-497A-621B941A5998}"/>
              </a:ext>
            </a:extLst>
          </p:cNvPr>
          <p:cNvSpPr/>
          <p:nvPr/>
        </p:nvSpPr>
        <p:spPr>
          <a:xfrm>
            <a:off x="0" y="17346"/>
            <a:ext cx="11757443" cy="71096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3600" b="1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The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most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serious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traffic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problem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in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our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city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–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Hanoi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is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the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traffic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jams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Although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the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public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transport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system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in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Hanoi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is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quite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modern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and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covenient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many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people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prefer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using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their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own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motorbikes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 The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reason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for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that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is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because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most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roads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and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streets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in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Hanoi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are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quite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smalls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and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include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many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tiny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lanes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Therefore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using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private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vehicles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allows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them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to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get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there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without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walking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long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distance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 The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situation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usually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gets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worse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at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rush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hours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when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people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all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go to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work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or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return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home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from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work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and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schools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 In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conclusion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people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should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try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to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use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public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transport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more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often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to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reduce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the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traffic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jams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and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exhaust</a:t>
            </a:r>
            <a:r>
              <a:rPr lang="vi-VN" sz="3800" b="1" i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vi-VN" sz="3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6879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 - WRITING</a:t>
            </a:r>
          </a:p>
        </p:txBody>
      </p:sp>
      <p:pic>
        <p:nvPicPr>
          <p:cNvPr id="2050" name="Picture 2" descr="Bảng Giá Dịch Vụ Chăm Sóc Fanpage TRỌN GÓI Giá RẺ HCM">
            <a:extLst>
              <a:ext uri="{FF2B5EF4-FFF2-40B4-BE49-F238E27FC236}">
                <a16:creationId xmlns="" xmlns:a16="http://schemas.microsoft.com/office/drawing/2014/main" id="{A484357E-9811-4683-80D6-74B4B730D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72" y="2405780"/>
            <a:ext cx="5202145" cy="294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64A2296-3D88-4607-B5FA-2F9640DF5E3A}"/>
              </a:ext>
            </a:extLst>
          </p:cNvPr>
          <p:cNvSpPr txBox="1"/>
          <p:nvPr/>
        </p:nvSpPr>
        <p:spPr>
          <a:xfrm>
            <a:off x="1004897" y="1511877"/>
            <a:ext cx="60968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Peer check and cross check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6541A1-D28A-4781-933A-644B289541B7}"/>
              </a:ext>
            </a:extLst>
          </p:cNvPr>
          <p:cNvSpPr txBox="1"/>
          <p:nvPr/>
        </p:nvSpPr>
        <p:spPr>
          <a:xfrm>
            <a:off x="6300085" y="2706197"/>
            <a:ext cx="4940369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Students can: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go and see other’s work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give comments to each other</a:t>
            </a:r>
          </a:p>
        </p:txBody>
      </p:sp>
    </p:spTree>
    <p:extLst>
      <p:ext uri="{BB962C8B-B14F-4D97-AF65-F5344CB8AC3E}">
        <p14:creationId xmlns:p14="http://schemas.microsoft.com/office/powerpoint/2010/main" val="33656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2625C90-98A3-4878-9F0E-449447B45580}"/>
              </a:ext>
            </a:extLst>
          </p:cNvPr>
          <p:cNvSpPr txBox="1"/>
          <p:nvPr/>
        </p:nvSpPr>
        <p:spPr>
          <a:xfrm>
            <a:off x="3544817" y="1793577"/>
            <a:ext cx="8491582" cy="4280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 (Body)"/>
              </a:rPr>
              <a:t>In this lesson, we have learnt to: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800" dirty="0">
                <a:latin typeface="Calibri (Body)"/>
              </a:rPr>
              <a:t>use the lexical items related to the topic Traffic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800" dirty="0">
                <a:latin typeface="Calibri (Body)"/>
              </a:rPr>
              <a:t>listen for main ideas and specific information about traffic problems in Mumbai. 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800" dirty="0">
                <a:latin typeface="Calibri (Body)"/>
              </a:rPr>
              <a:t>write about traffic problems in your area. </a:t>
            </a:r>
          </a:p>
        </p:txBody>
      </p:sp>
      <p:pic>
        <p:nvPicPr>
          <p:cNvPr id="10" name="Graphic 9" descr="Presentation with checklist with solid fill">
            <a:extLst>
              <a:ext uri="{FF2B5EF4-FFF2-40B4-BE49-F238E27FC236}">
                <a16:creationId xmlns="" xmlns:a16="http://schemas.microsoft.com/office/drawing/2014/main" id="{18334AD6-2727-4992-AC96-4CBD0907F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899" y="2630855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5" y="2272146"/>
            <a:ext cx="887245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 dirty="0">
                <a:solidFill>
                  <a:schemeClr val="accent2"/>
                </a:solidFill>
              </a:rPr>
              <a:t>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</a:t>
            </a:r>
            <a:r>
              <a:rPr lang="en-US" sz="2400" b="1" smtClean="0">
                <a:solidFill>
                  <a:schemeClr val="bg1"/>
                </a:solidFill>
              </a:rPr>
              <a:t>6: </a:t>
            </a:r>
            <a:r>
              <a:rPr lang="en-US" sz="2400" b="1" dirty="0">
                <a:solidFill>
                  <a:schemeClr val="bg1"/>
                </a:solidFill>
              </a:rPr>
              <a:t>SKILLS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TRAFFIC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1831F543-6F2A-9316-67F8-228BF8AC49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70" y="2607914"/>
            <a:ext cx="6771756" cy="39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45970" y="1632434"/>
            <a:ext cx="10146030" cy="451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marR="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Listening</a:t>
            </a:r>
          </a:p>
          <a:p>
            <a:pPr marR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Calibri (Body)"/>
              </a:rPr>
              <a:t>-	use the lexical items related to the topic Traffic</a:t>
            </a:r>
          </a:p>
          <a:p>
            <a:pPr marR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Calibri (Body)"/>
              </a:rPr>
              <a:t>-	listen for main ideas and specific information about traffic problems in Mumbai. </a:t>
            </a:r>
          </a:p>
          <a:p>
            <a:pPr marL="457200" marR="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Writing: write about traffic problems in your area. 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11666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27575" y="1116509"/>
            <a:ext cx="6473888" cy="4936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 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18686" y="1771873"/>
            <a:ext cx="6473888" cy="219446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* Listening</a:t>
            </a:r>
          </a:p>
          <a:p>
            <a:r>
              <a:rPr lang="en-US" dirty="0">
                <a:solidFill>
                  <a:schemeClr val="tx1"/>
                </a:solidFill>
              </a:rPr>
              <a:t>Task 1: Discuss: What can you see in this picture? What is special about it?</a:t>
            </a:r>
          </a:p>
          <a:p>
            <a:r>
              <a:rPr lang="en-US" dirty="0">
                <a:solidFill>
                  <a:schemeClr val="tx1"/>
                </a:solidFill>
              </a:rPr>
              <a:t>Task 2: Listen to the recording and choose the correct answer A, B, or C</a:t>
            </a:r>
          </a:p>
          <a:p>
            <a:r>
              <a:rPr lang="en-US" dirty="0">
                <a:solidFill>
                  <a:schemeClr val="tx1"/>
                </a:solidFill>
              </a:rPr>
              <a:t>Task 3: Listen again and write ONE word or number in each gap</a:t>
            </a:r>
          </a:p>
          <a:p>
            <a:r>
              <a:rPr lang="en-US" dirty="0">
                <a:solidFill>
                  <a:schemeClr val="tx1"/>
                </a:solidFill>
              </a:rPr>
              <a:t>Task 4: Discuss: Compare traffic problems in Mumbai to the traffic problems in Hanoi.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18686" y="4128044"/>
            <a:ext cx="6473888" cy="134094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* Writing </a:t>
            </a:r>
          </a:p>
          <a:p>
            <a:r>
              <a:rPr lang="en-US" dirty="0">
                <a:solidFill>
                  <a:schemeClr val="tx1"/>
                </a:solidFill>
              </a:rPr>
              <a:t>Task 5: Discuss and brainstorm ideas.</a:t>
            </a:r>
          </a:p>
          <a:p>
            <a:r>
              <a:rPr lang="en-US" dirty="0">
                <a:solidFill>
                  <a:schemeClr val="tx1"/>
                </a:solidFill>
              </a:rPr>
              <a:t>Task 6: Write a paragraph of about 70 words about the traffic problems in your town / city.</a:t>
            </a: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 rot="16200000" flipH="1">
            <a:off x="2586609" y="1773435"/>
            <a:ext cx="1324200" cy="798894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3176054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</p:cNvCxnSpPr>
          <p:nvPr/>
        </p:nvCxnSpPr>
        <p:spPr>
          <a:xfrm>
            <a:off x="2922721" y="4517834"/>
            <a:ext cx="747640" cy="48910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827962" y="5098041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36463" y="5651340"/>
            <a:ext cx="6456111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4511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28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BRAIN STORMING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867BA8B6-A54B-41FA-923E-275DD02489C0}"/>
              </a:ext>
            </a:extLst>
          </p:cNvPr>
          <p:cNvSpPr/>
          <p:nvPr/>
        </p:nvSpPr>
        <p:spPr>
          <a:xfrm>
            <a:off x="5651185" y="3162774"/>
            <a:ext cx="5827840" cy="1789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activate students’ prior knowledge and vocabulary related to the lesson</a:t>
            </a:r>
            <a:r>
              <a:rPr lang="vi-VN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3600" dirty="0"/>
          </a:p>
        </p:txBody>
      </p:sp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8AE46BB6-1F8C-8D15-8E9B-4DC73C788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91" y="2565043"/>
            <a:ext cx="3169920" cy="316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B701E641-C716-E692-D385-3FB81B13A3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"/>
          <a:stretch/>
        </p:blipFill>
        <p:spPr>
          <a:xfrm>
            <a:off x="7883384" y="1083307"/>
            <a:ext cx="4308614" cy="5774693"/>
          </a:xfrm>
          <a:prstGeom prst="rect">
            <a:avLst/>
          </a:prstGeom>
        </p:spPr>
      </p:pic>
      <p:sp>
        <p:nvSpPr>
          <p:cNvPr id="5" name="Hình chữ nhật 4">
            <a:extLst>
              <a:ext uri="{FF2B5EF4-FFF2-40B4-BE49-F238E27FC236}">
                <a16:creationId xmlns="" xmlns:a16="http://schemas.microsoft.com/office/drawing/2014/main" id="{0F0B37F3-6AF6-99CF-6F63-510C704D38B9}"/>
              </a:ext>
            </a:extLst>
          </p:cNvPr>
          <p:cNvSpPr/>
          <p:nvPr/>
        </p:nvSpPr>
        <p:spPr>
          <a:xfrm>
            <a:off x="1012043" y="3103203"/>
            <a:ext cx="5859297" cy="92333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TRAFFIC PROBLEMS</a:t>
            </a:r>
            <a:endParaRPr lang="vi-VN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27575" y="1116509"/>
            <a:ext cx="6473888" cy="4936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 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18686" y="1771873"/>
            <a:ext cx="6473888" cy="219446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* Listening</a:t>
            </a:r>
          </a:p>
          <a:p>
            <a:r>
              <a:rPr lang="en-US" dirty="0">
                <a:solidFill>
                  <a:schemeClr val="tx1"/>
                </a:solidFill>
              </a:rPr>
              <a:t>Task 1: Discuss: What can you see in this picture? What is special about it?</a:t>
            </a:r>
          </a:p>
          <a:p>
            <a:r>
              <a:rPr lang="en-US" dirty="0">
                <a:solidFill>
                  <a:schemeClr val="tx1"/>
                </a:solidFill>
              </a:rPr>
              <a:t>Task 2: Listen to the recording and choose the correct answer A, B, or C</a:t>
            </a:r>
          </a:p>
          <a:p>
            <a:r>
              <a:rPr lang="en-US" dirty="0">
                <a:solidFill>
                  <a:schemeClr val="tx1"/>
                </a:solidFill>
              </a:rPr>
              <a:t>Task 3: Listen again and write ONE word or number in each gap</a:t>
            </a:r>
          </a:p>
          <a:p>
            <a:r>
              <a:rPr lang="en-US" dirty="0">
                <a:solidFill>
                  <a:schemeClr val="tx1"/>
                </a:solidFill>
              </a:rPr>
              <a:t>Task 4: Discuss: Compare traffic problems in Mumbai to the traffic problems in Hanoi.</a:t>
            </a: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 rot="16200000" flipH="1">
            <a:off x="2586609" y="1773435"/>
            <a:ext cx="1324200" cy="798894"/>
          </a:xfrm>
          <a:prstGeom prst="curvedConnector3">
            <a:avLst>
              <a:gd name="adj1" fmla="val 50000"/>
            </a:avLst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2</a:t>
            </a:r>
          </a:p>
        </p:txBody>
      </p:sp>
      <p:pic>
        <p:nvPicPr>
          <p:cNvPr id="19" name="Graphic 2" descr="Headphones with solid fill">
            <a:extLst>
              <a:ext uri="{FF2B5EF4-FFF2-40B4-BE49-F238E27FC236}">
                <a16:creationId xmlns="" xmlns:a16="http://schemas.microsoft.com/office/drawing/2014/main" id="{FCBD3284-7FD2-F547-9A7B-BC1F8A3FC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771" y="1983281"/>
            <a:ext cx="1771650" cy="17716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9D2D95E2-AC7E-AE37-A6F9-D65D0B3BCA55}"/>
              </a:ext>
            </a:extLst>
          </p:cNvPr>
          <p:cNvSpPr/>
          <p:nvPr/>
        </p:nvSpPr>
        <p:spPr>
          <a:xfrm>
            <a:off x="902851" y="4440772"/>
            <a:ext cx="5827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help Ss brainstorm the topic and prepare for the listening text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70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7" y="1398528"/>
            <a:ext cx="552090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Discuss: What can you see in this picture? What is special about it?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=""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16" name="Picture 4" descr="Conversation - Free people icons">
            <a:extLst>
              <a:ext uri="{FF2B5EF4-FFF2-40B4-BE49-F238E27FC236}">
                <a16:creationId xmlns="" xmlns:a16="http://schemas.microsoft.com/office/drawing/2014/main" id="{78099567-692C-4586-83B3-4C60480C0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129" y="2554800"/>
            <a:ext cx="2984334" cy="298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Hình ảnh 13">
            <a:extLst>
              <a:ext uri="{FF2B5EF4-FFF2-40B4-BE49-F238E27FC236}">
                <a16:creationId xmlns="" xmlns:a16="http://schemas.microsoft.com/office/drawing/2014/main" id="{634F555A-28D9-CC1B-7685-3504EE0849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778" y="1073252"/>
            <a:ext cx="4567782" cy="5677319"/>
          </a:xfrm>
          <a:prstGeom prst="rect">
            <a:avLst/>
          </a:prstGeom>
        </p:spPr>
      </p:pic>
      <p:pic>
        <p:nvPicPr>
          <p:cNvPr id="2" name="05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664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291740"/>
            <a:ext cx="99647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Listen to the recording and choose the correct answer A, B, or C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=""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="" xmlns:a16="http://schemas.microsoft.com/office/drawing/2014/main" id="{4E34FC06-5944-1346-7229-62CC2057A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68" y="2573317"/>
            <a:ext cx="5256586" cy="2069614"/>
          </a:xfrm>
          <a:prstGeom prst="rect">
            <a:avLst/>
          </a:prstGeom>
        </p:spPr>
      </p:pic>
      <p:pic>
        <p:nvPicPr>
          <p:cNvPr id="12" name="Graphic 2" descr="Headphones with solid fill">
            <a:extLst>
              <a:ext uri="{FF2B5EF4-FFF2-40B4-BE49-F238E27FC236}">
                <a16:creationId xmlns="" xmlns:a16="http://schemas.microsoft.com/office/drawing/2014/main" id="{285B6C71-7E99-7F8B-35CD-871A4C438C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93280" y="1959916"/>
            <a:ext cx="3100621" cy="31006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Hình Bầu dục 1">
            <a:extLst>
              <a:ext uri="{FF2B5EF4-FFF2-40B4-BE49-F238E27FC236}">
                <a16:creationId xmlns="" xmlns:a16="http://schemas.microsoft.com/office/drawing/2014/main" id="{D4EE838D-9374-3904-E232-9D6EF67BC7D0}"/>
              </a:ext>
            </a:extLst>
          </p:cNvPr>
          <p:cNvSpPr/>
          <p:nvPr/>
        </p:nvSpPr>
        <p:spPr>
          <a:xfrm>
            <a:off x="1174538" y="4080901"/>
            <a:ext cx="542502" cy="528131"/>
          </a:xfrm>
          <a:prstGeom prst="ellipse">
            <a:avLst/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488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2754</TotalTime>
  <Words>801</Words>
  <Application>Microsoft Office PowerPoint</Application>
  <PresentationFormat>Custom</PresentationFormat>
  <Paragraphs>105</Paragraphs>
  <Slides>19</Slides>
  <Notes>10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177</cp:revision>
  <dcterms:created xsi:type="dcterms:W3CDTF">2020-12-09T02:04:09Z</dcterms:created>
  <dcterms:modified xsi:type="dcterms:W3CDTF">2024-01-23T03:21:33Z</dcterms:modified>
</cp:coreProperties>
</file>