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12192000" cy="6858000"/>
  <p:notesSz cx="6858000" cy="9144000"/>
  <p:custDataLst>
    <p:tags r:id="rId14"/>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3" d="100"/>
          <a:sy n="73" d="100"/>
        </p:scale>
        <p:origin x="618"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gs" Target="tags/tag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AB538484-5E2F-4654-BD82-EFDDCA2DE03C}" type="datetimeFigureOut">
              <a:rPr lang="en-US" smtClean="0"/>
              <a:t>4/26/2021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E858320-CF02-422C-9AA5-132359E32BE5}" type="slidenum">
              <a:rPr lang="en-US" smtClean="0"/>
              <a:t>‹#›</a:t>
            </a:fld>
            <a:endParaRPr lang="en-US"/>
          </a:p>
        </p:txBody>
      </p:sp>
    </p:spTree>
    <p:extLst>
      <p:ext uri="{BB962C8B-B14F-4D97-AF65-F5344CB8AC3E}">
        <p14:creationId xmlns:p14="http://schemas.microsoft.com/office/powerpoint/2010/main" val="37964659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B538484-5E2F-4654-BD82-EFDDCA2DE03C}" type="datetimeFigureOut">
              <a:rPr lang="en-US" smtClean="0"/>
              <a:t>4/26/2021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E858320-CF02-422C-9AA5-132359E32BE5}" type="slidenum">
              <a:rPr lang="en-US" smtClean="0"/>
              <a:t>‹#›</a:t>
            </a:fld>
            <a:endParaRPr lang="en-US"/>
          </a:p>
        </p:txBody>
      </p:sp>
    </p:spTree>
    <p:extLst>
      <p:ext uri="{BB962C8B-B14F-4D97-AF65-F5344CB8AC3E}">
        <p14:creationId xmlns:p14="http://schemas.microsoft.com/office/powerpoint/2010/main" val="38424561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B538484-5E2F-4654-BD82-EFDDCA2DE03C}" type="datetimeFigureOut">
              <a:rPr lang="en-US" smtClean="0"/>
              <a:t>4/26/2021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E858320-CF02-422C-9AA5-132359E32BE5}" type="slidenum">
              <a:rPr lang="en-US" smtClean="0"/>
              <a:t>‹#›</a:t>
            </a:fld>
            <a:endParaRPr lang="en-US"/>
          </a:p>
        </p:txBody>
      </p:sp>
    </p:spTree>
    <p:extLst>
      <p:ext uri="{BB962C8B-B14F-4D97-AF65-F5344CB8AC3E}">
        <p14:creationId xmlns:p14="http://schemas.microsoft.com/office/powerpoint/2010/main" val="24009541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B538484-5E2F-4654-BD82-EFDDCA2DE03C}" type="datetimeFigureOut">
              <a:rPr lang="en-US" smtClean="0"/>
              <a:t>4/26/2021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E858320-CF02-422C-9AA5-132359E32BE5}" type="slidenum">
              <a:rPr lang="en-US" smtClean="0"/>
              <a:t>‹#›</a:t>
            </a:fld>
            <a:endParaRPr lang="en-US"/>
          </a:p>
        </p:txBody>
      </p:sp>
    </p:spTree>
    <p:extLst>
      <p:ext uri="{BB962C8B-B14F-4D97-AF65-F5344CB8AC3E}">
        <p14:creationId xmlns:p14="http://schemas.microsoft.com/office/powerpoint/2010/main" val="31097291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AB538484-5E2F-4654-BD82-EFDDCA2DE03C}" type="datetimeFigureOut">
              <a:rPr lang="en-US" smtClean="0"/>
              <a:t>4/26/2021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E858320-CF02-422C-9AA5-132359E32BE5}" type="slidenum">
              <a:rPr lang="en-US" smtClean="0"/>
              <a:t>‹#›</a:t>
            </a:fld>
            <a:endParaRPr lang="en-US"/>
          </a:p>
        </p:txBody>
      </p:sp>
    </p:spTree>
    <p:extLst>
      <p:ext uri="{BB962C8B-B14F-4D97-AF65-F5344CB8AC3E}">
        <p14:creationId xmlns:p14="http://schemas.microsoft.com/office/powerpoint/2010/main" val="24650480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B538484-5E2F-4654-BD82-EFDDCA2DE03C}" type="datetimeFigureOut">
              <a:rPr lang="en-US" smtClean="0"/>
              <a:t>4/26/2021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E858320-CF02-422C-9AA5-132359E32BE5}" type="slidenum">
              <a:rPr lang="en-US" smtClean="0"/>
              <a:t>‹#›</a:t>
            </a:fld>
            <a:endParaRPr lang="en-US"/>
          </a:p>
        </p:txBody>
      </p:sp>
    </p:spTree>
    <p:extLst>
      <p:ext uri="{BB962C8B-B14F-4D97-AF65-F5344CB8AC3E}">
        <p14:creationId xmlns:p14="http://schemas.microsoft.com/office/powerpoint/2010/main" val="8199864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AB538484-5E2F-4654-BD82-EFDDCA2DE03C}" type="datetimeFigureOut">
              <a:rPr lang="en-US" smtClean="0"/>
              <a:t>4/26/2021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E858320-CF02-422C-9AA5-132359E32BE5}" type="slidenum">
              <a:rPr lang="en-US" smtClean="0"/>
              <a:t>‹#›</a:t>
            </a:fld>
            <a:endParaRPr lang="en-US"/>
          </a:p>
        </p:txBody>
      </p:sp>
    </p:spTree>
    <p:extLst>
      <p:ext uri="{BB962C8B-B14F-4D97-AF65-F5344CB8AC3E}">
        <p14:creationId xmlns:p14="http://schemas.microsoft.com/office/powerpoint/2010/main" val="10949613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B538484-5E2F-4654-BD82-EFDDCA2DE03C}" type="datetimeFigureOut">
              <a:rPr lang="en-US" smtClean="0"/>
              <a:t>4/26/2021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E858320-CF02-422C-9AA5-132359E32BE5}" type="slidenum">
              <a:rPr lang="en-US" smtClean="0"/>
              <a:t>‹#›</a:t>
            </a:fld>
            <a:endParaRPr lang="en-US"/>
          </a:p>
        </p:txBody>
      </p:sp>
    </p:spTree>
    <p:extLst>
      <p:ext uri="{BB962C8B-B14F-4D97-AF65-F5344CB8AC3E}">
        <p14:creationId xmlns:p14="http://schemas.microsoft.com/office/powerpoint/2010/main" val="31449829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B538484-5E2F-4654-BD82-EFDDCA2DE03C}" type="datetimeFigureOut">
              <a:rPr lang="en-US" smtClean="0"/>
              <a:t>4/26/2021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E858320-CF02-422C-9AA5-132359E32BE5}" type="slidenum">
              <a:rPr lang="en-US" smtClean="0"/>
              <a:t>‹#›</a:t>
            </a:fld>
            <a:endParaRPr lang="en-US"/>
          </a:p>
        </p:txBody>
      </p:sp>
    </p:spTree>
    <p:extLst>
      <p:ext uri="{BB962C8B-B14F-4D97-AF65-F5344CB8AC3E}">
        <p14:creationId xmlns:p14="http://schemas.microsoft.com/office/powerpoint/2010/main" val="7347212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AB538484-5E2F-4654-BD82-EFDDCA2DE03C}" type="datetimeFigureOut">
              <a:rPr lang="en-US" smtClean="0"/>
              <a:t>4/26/2021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E858320-CF02-422C-9AA5-132359E32BE5}" type="slidenum">
              <a:rPr lang="en-US" smtClean="0"/>
              <a:t>‹#›</a:t>
            </a:fld>
            <a:endParaRPr lang="en-US"/>
          </a:p>
        </p:txBody>
      </p:sp>
    </p:spTree>
    <p:extLst>
      <p:ext uri="{BB962C8B-B14F-4D97-AF65-F5344CB8AC3E}">
        <p14:creationId xmlns:p14="http://schemas.microsoft.com/office/powerpoint/2010/main" val="17254705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AB538484-5E2F-4654-BD82-EFDDCA2DE03C}" type="datetimeFigureOut">
              <a:rPr lang="en-US" smtClean="0"/>
              <a:t>4/26/2021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E858320-CF02-422C-9AA5-132359E32BE5}" type="slidenum">
              <a:rPr lang="en-US" smtClean="0"/>
              <a:t>‹#›</a:t>
            </a:fld>
            <a:endParaRPr lang="en-US"/>
          </a:p>
        </p:txBody>
      </p:sp>
    </p:spTree>
    <p:extLst>
      <p:ext uri="{BB962C8B-B14F-4D97-AF65-F5344CB8AC3E}">
        <p14:creationId xmlns:p14="http://schemas.microsoft.com/office/powerpoint/2010/main" val="37284931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B538484-5E2F-4654-BD82-EFDDCA2DE03C}" type="datetimeFigureOut">
              <a:rPr lang="en-US" smtClean="0"/>
              <a:t>4/26/2021</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E858320-CF02-422C-9AA5-132359E32BE5}" type="slidenum">
              <a:rPr lang="en-US" smtClean="0"/>
              <a:t>‹#›</a:t>
            </a:fld>
            <a:endParaRPr lang="en-US"/>
          </a:p>
        </p:txBody>
      </p:sp>
    </p:spTree>
    <p:extLst>
      <p:ext uri="{BB962C8B-B14F-4D97-AF65-F5344CB8AC3E}">
        <p14:creationId xmlns:p14="http://schemas.microsoft.com/office/powerpoint/2010/main" val="272248089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b="0" i="0" u="none"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b="0" i="0" u="none"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s://vnkienthuc.com/tags/nguoi-gan-nguoi-hon/"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404949" y="707461"/>
            <a:ext cx="10868297" cy="738664"/>
          </a:xfrm>
          <a:prstGeom prst="rect">
            <a:avLst/>
          </a:prstGeom>
        </p:spPr>
        <p:txBody>
          <a:bodyPr wrap="square">
            <a:spAutoFit/>
          </a:bodyPr>
          <a:lstStyle/>
          <a:p>
            <a:pPr algn="ctr">
              <a:lnSpc>
                <a:spcPct val="150000"/>
              </a:lnSpc>
              <a:spcAft>
                <a:spcPts val="0"/>
              </a:spcAft>
            </a:pPr>
            <a:r>
              <a:rPr lang="en-US" sz="2800" b="1">
                <a:solidFill>
                  <a:srgbClr val="FF0000"/>
                </a:solidFill>
                <a:latin typeface="Times New Roman" panose="02020603050405020304" pitchFamily="18" charset="0"/>
                <a:ea typeface="Times New Roman" panose="02020603050405020304" pitchFamily="18" charset="0"/>
              </a:rPr>
              <a:t>CẤU </a:t>
            </a:r>
            <a:r>
              <a:rPr lang="en-US" sz="2800" b="1" smtClean="0">
                <a:solidFill>
                  <a:srgbClr val="FF0000"/>
                </a:solidFill>
                <a:latin typeface="Times New Roman" panose="02020603050405020304" pitchFamily="18" charset="0"/>
                <a:ea typeface="Times New Roman" panose="02020603050405020304" pitchFamily="18" charset="0"/>
              </a:rPr>
              <a:t>TRÚC </a:t>
            </a:r>
            <a:r>
              <a:rPr lang="en-US" sz="2800" b="1">
                <a:solidFill>
                  <a:srgbClr val="FF0000"/>
                </a:solidFill>
                <a:latin typeface="Times New Roman" panose="02020603050405020304" pitchFamily="18" charset="0"/>
                <a:ea typeface="Times New Roman" panose="02020603050405020304" pitchFamily="18" charset="0"/>
              </a:rPr>
              <a:t>BÀI NGHỊ </a:t>
            </a:r>
            <a:r>
              <a:rPr lang="en-US" sz="2800" b="1">
                <a:solidFill>
                  <a:srgbClr val="FF0000"/>
                </a:solidFill>
                <a:latin typeface="Times New Roman" panose="02020603050405020304" pitchFamily="18" charset="0"/>
                <a:ea typeface="Times New Roman" panose="02020603050405020304" pitchFamily="18" charset="0"/>
              </a:rPr>
              <a:t>LUẬN </a:t>
            </a:r>
            <a:r>
              <a:rPr lang="en-US" sz="2800" b="1" smtClean="0">
                <a:solidFill>
                  <a:srgbClr val="FF0000"/>
                </a:solidFill>
                <a:latin typeface="Times New Roman" panose="02020603050405020304" pitchFamily="18" charset="0"/>
                <a:ea typeface="Times New Roman" panose="02020603050405020304" pitchFamily="18" charset="0"/>
              </a:rPr>
              <a:t>PHÂN </a:t>
            </a:r>
            <a:r>
              <a:rPr lang="en-US" sz="2800" b="1">
                <a:solidFill>
                  <a:srgbClr val="FF0000"/>
                </a:solidFill>
                <a:latin typeface="Times New Roman" panose="02020603050405020304" pitchFamily="18" charset="0"/>
                <a:ea typeface="Times New Roman" panose="02020603050405020304" pitchFamily="18" charset="0"/>
              </a:rPr>
              <a:t>TÍCH </a:t>
            </a:r>
            <a:r>
              <a:rPr lang="en-US" sz="2800" b="1">
                <a:solidFill>
                  <a:srgbClr val="FF0000"/>
                </a:solidFill>
                <a:latin typeface="Times New Roman" panose="02020603050405020304" pitchFamily="18" charset="0"/>
                <a:ea typeface="Times New Roman" panose="02020603050405020304" pitchFamily="18" charset="0"/>
              </a:rPr>
              <a:t>NHẬN </a:t>
            </a:r>
            <a:r>
              <a:rPr lang="en-US" sz="2800" b="1" smtClean="0">
                <a:solidFill>
                  <a:srgbClr val="FF0000"/>
                </a:solidFill>
                <a:latin typeface="Times New Roman" panose="02020603050405020304" pitchFamily="18" charset="0"/>
                <a:ea typeface="Times New Roman" panose="02020603050405020304" pitchFamily="18" charset="0"/>
              </a:rPr>
              <a:t>ĐỊNH, Ý KIẾN.</a:t>
            </a:r>
            <a:endParaRPr lang="en-US" sz="2800" b="1">
              <a:solidFill>
                <a:srgbClr val="FF0000"/>
              </a:solidFill>
              <a:effectLst/>
              <a:latin typeface="Times New Roman" panose="02020603050405020304" pitchFamily="18" charset="0"/>
              <a:ea typeface="Times New Roman" panose="02020603050405020304" pitchFamily="18" charset="0"/>
            </a:endParaRPr>
          </a:p>
        </p:txBody>
      </p:sp>
      <p:sp>
        <p:nvSpPr>
          <p:cNvPr id="5" name="Rectangle 4"/>
          <p:cNvSpPr/>
          <p:nvPr/>
        </p:nvSpPr>
        <p:spPr>
          <a:xfrm>
            <a:off x="535577" y="2136339"/>
            <a:ext cx="11103429" cy="1938992"/>
          </a:xfrm>
          <a:prstGeom prst="rect">
            <a:avLst/>
          </a:prstGeom>
        </p:spPr>
        <p:txBody>
          <a:bodyPr wrap="square">
            <a:spAutoFit/>
          </a:bodyPr>
          <a:lstStyle/>
          <a:p>
            <a:pPr algn="ctr">
              <a:spcAft>
                <a:spcPts val="0"/>
              </a:spcAft>
            </a:pPr>
            <a:r>
              <a:rPr lang="en-US" sz="2400" b="1">
                <a:solidFill>
                  <a:srgbClr val="FF0000"/>
                </a:solidFill>
                <a:latin typeface="Times New Roman" panose="02020603050405020304" pitchFamily="18" charset="0"/>
                <a:ea typeface="Times New Roman" panose="02020603050405020304" pitchFamily="18" charset="0"/>
              </a:rPr>
              <a:t>ĐỀ BÀI</a:t>
            </a:r>
            <a:r>
              <a:rPr lang="en-US" sz="2400" b="1">
                <a:solidFill>
                  <a:srgbClr val="FF0000"/>
                </a:solidFill>
                <a:latin typeface="Times New Roman" panose="02020603050405020304" pitchFamily="18" charset="0"/>
                <a:ea typeface="Times New Roman" panose="02020603050405020304" pitchFamily="18" charset="0"/>
              </a:rPr>
              <a:t>: </a:t>
            </a:r>
            <a:endParaRPr lang="en-US" sz="2400" b="1" smtClean="0">
              <a:solidFill>
                <a:srgbClr val="FF0000"/>
              </a:solidFill>
              <a:latin typeface="Times New Roman" panose="02020603050405020304" pitchFamily="18" charset="0"/>
              <a:ea typeface="Times New Roman" panose="02020603050405020304" pitchFamily="18" charset="0"/>
            </a:endParaRPr>
          </a:p>
          <a:p>
            <a:pPr algn="just">
              <a:spcAft>
                <a:spcPts val="0"/>
              </a:spcAft>
            </a:pPr>
            <a:r>
              <a:rPr lang="en-US" sz="2400" b="1" i="1" smtClean="0">
                <a:solidFill>
                  <a:srgbClr val="00B050"/>
                </a:solidFill>
                <a:latin typeface="Times New Roman" panose="02020603050405020304" pitchFamily="18" charset="0"/>
                <a:ea typeface="Times New Roman" panose="02020603050405020304" pitchFamily="18" charset="0"/>
              </a:rPr>
              <a:t>Khi </a:t>
            </a:r>
            <a:r>
              <a:rPr lang="en-US" sz="2400" b="1" i="1">
                <a:solidFill>
                  <a:srgbClr val="00B050"/>
                </a:solidFill>
                <a:latin typeface="Times New Roman" panose="02020603050405020304" pitchFamily="18" charset="0"/>
                <a:ea typeface="Times New Roman" panose="02020603050405020304" pitchFamily="18" charset="0"/>
              </a:rPr>
              <a:t>đánh giá về truyện ngắn, nhà văn Nguyễn Kiên cho rằng: “một truyện ngắn hay vừa là chứng tích của một thời, vừa là hiện thân cho chân lí giản dị của mọi thời”.</a:t>
            </a:r>
            <a:endParaRPr lang="en-US" sz="2400" smtClean="0">
              <a:solidFill>
                <a:srgbClr val="00B050"/>
              </a:solidFill>
              <a:effectLst/>
              <a:latin typeface="Times New Roman" panose="02020603050405020304" pitchFamily="18" charset="0"/>
              <a:ea typeface="Times New Roman" panose="02020603050405020304" pitchFamily="18" charset="0"/>
            </a:endParaRPr>
          </a:p>
          <a:p>
            <a:pPr algn="just">
              <a:spcAft>
                <a:spcPts val="0"/>
              </a:spcAft>
            </a:pPr>
            <a:r>
              <a:rPr lang="en-US" sz="2400" b="1" i="1">
                <a:solidFill>
                  <a:srgbClr val="00B050"/>
                </a:solidFill>
                <a:latin typeface="Times New Roman" panose="02020603050405020304" pitchFamily="18" charset="0"/>
                <a:ea typeface="Times New Roman" panose="02020603050405020304" pitchFamily="18" charset="0"/>
              </a:rPr>
              <a:t>Em hiểu ý kiến trên như thế nào ? Qua truyện ngắn chuyện người con gái Nam Xương, hãy chứng minh làm sáng tỏ nhận định trên.</a:t>
            </a:r>
            <a:endParaRPr lang="en-US" sz="2400">
              <a:solidFill>
                <a:srgbClr val="00B050"/>
              </a:solidFill>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9265654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500" fill="hold"/>
                                        <p:tgtEl>
                                          <p:spTgt spid="5"/>
                                        </p:tgtEl>
                                        <p:attrNameLst>
                                          <p:attrName>ppt_x</p:attrName>
                                        </p:attrNameLst>
                                      </p:cBhvr>
                                      <p:tavLst>
                                        <p:tav tm="0">
                                          <p:val>
                                            <p:strVal val="#ppt_x"/>
                                          </p:val>
                                        </p:tav>
                                        <p:tav tm="100000">
                                          <p:val>
                                            <p:strVal val="#ppt_x"/>
                                          </p:val>
                                        </p:tav>
                                      </p:tavLst>
                                    </p:anim>
                                    <p:anim calcmode="lin" valueType="num">
                                      <p:cBhvr additive="base">
                                        <p:cTn id="14"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444137" y="288455"/>
            <a:ext cx="11312433" cy="6001643"/>
          </a:xfrm>
          <a:prstGeom prst="rect">
            <a:avLst/>
          </a:prstGeom>
        </p:spPr>
        <p:txBody>
          <a:bodyPr wrap="square">
            <a:spAutoFit/>
          </a:bodyPr>
          <a:lstStyle/>
          <a:p>
            <a:pPr algn="just">
              <a:spcAft>
                <a:spcPts val="0"/>
              </a:spcAft>
            </a:pPr>
            <a:r>
              <a:rPr lang="vi-VN" sz="2400" b="1">
                <a:solidFill>
                  <a:srgbClr val="0000FF"/>
                </a:solidFill>
                <a:latin typeface="Times New Roman" panose="02020603050405020304" pitchFamily="18" charset="0"/>
                <a:ea typeface="Times New Roman" panose="02020603050405020304" pitchFamily="18" charset="0"/>
              </a:rPr>
              <a:t>Bước 4: Mở rộng, phản đề </a:t>
            </a:r>
            <a:endParaRPr lang="en-US" sz="2400" smtClean="0">
              <a:effectLst/>
              <a:latin typeface="Times New Roman" panose="02020603050405020304" pitchFamily="18" charset="0"/>
              <a:ea typeface="Times New Roman" panose="02020603050405020304" pitchFamily="18" charset="0"/>
            </a:endParaRPr>
          </a:p>
          <a:p>
            <a:pPr algn="just">
              <a:spcAft>
                <a:spcPts val="0"/>
              </a:spcAft>
            </a:pPr>
            <a:r>
              <a:rPr lang="vi-VN" sz="2400">
                <a:latin typeface="Times New Roman" panose="02020603050405020304" pitchFamily="18" charset="0"/>
                <a:ea typeface="Times New Roman" panose="02020603050405020304" pitchFamily="18" charset="0"/>
              </a:rPr>
              <a:t>     Một tác phẩm văn chương nói chung, truyện ngắn hay nới riêng muốn bất hủ cùng với thời gian, năm tháng, sống mãi trong lòng bạn đọc thì nó phải thực hiện được sứ mệnh thiêng liêng, cao cả là phản ánh lát cắt của cuộc sống, tư tưởng nhân sinh của người cầm bút. Nếu muốn trở thành một thứ văn chương “đáng thờ”, nó phải là một tác phẩm mang trái tim của thời đại và phải luôn hướng đến cuôc sống con người. Đúng như nhà văn Nam Cao đã từng quan niệm rằng: </a:t>
            </a:r>
            <a:r>
              <a:rPr lang="vi-VN" sz="2400" b="1" i="1">
                <a:solidFill>
                  <a:srgbClr val="0000CC"/>
                </a:solidFill>
                <a:latin typeface="Times New Roman" panose="02020603050405020304" pitchFamily="18" charset="0"/>
                <a:ea typeface="Times New Roman" panose="02020603050405020304" pitchFamily="18" charset="0"/>
              </a:rPr>
              <a:t>“Một tác phẩm thật có giá trị, phải vượt lên bên trên tất cả các bờ cõi và giới hạn, phải là một tác phẩm chung cho cả loài người. Nó phải chứa đựng một cái gì lớn lao, mạnh mẽ, vừa đau đớn lại vừa phấn khởi. Nó ca tụng lòng thương, tình bác ái, sự công bình…Nó làm cho </a:t>
            </a:r>
            <a:r>
              <a:rPr lang="vi-VN" sz="2400" b="1" i="1" u="sng">
                <a:solidFill>
                  <a:srgbClr val="FF0000"/>
                </a:solidFill>
                <a:latin typeface="Times New Roman" panose="02020603050405020304" pitchFamily="18" charset="0"/>
                <a:ea typeface="Times New Roman" panose="02020603050405020304" pitchFamily="18" charset="0"/>
                <a:hlinkClick r:id="rId2"/>
              </a:rPr>
              <a:t>người gần người hơn</a:t>
            </a:r>
            <a:r>
              <a:rPr lang="vi-VN" sz="2400" b="1">
                <a:solidFill>
                  <a:srgbClr val="0000CC"/>
                </a:solidFill>
                <a:ea typeface="Times New Roman" panose="02020603050405020304" pitchFamily="18" charset="0"/>
              </a:rPr>
              <a:t>”</a:t>
            </a:r>
            <a:r>
              <a:rPr lang="vi-VN" sz="2400" b="1">
                <a:solidFill>
                  <a:srgbClr val="0000CC"/>
                </a:solidFill>
                <a:latin typeface="Times New Roman" panose="02020603050405020304" pitchFamily="18" charset="0"/>
                <a:ea typeface="Times New Roman" panose="02020603050405020304" pitchFamily="18" charset="0"/>
              </a:rPr>
              <a:t>. </a:t>
            </a:r>
            <a:r>
              <a:rPr lang="vi-VN" sz="2400">
                <a:latin typeface="Times New Roman" panose="02020603050405020304" pitchFamily="18" charset="0"/>
                <a:ea typeface="Times New Roman" panose="02020603050405020304" pitchFamily="18" charset="0"/>
              </a:rPr>
              <a:t>Và nếu như một tác phẩm văn chương nói chung, truyện ngắn nói riêng không mang trong mình một sứ mệnh của “Người sứ giả đưa tin”, không phản ánh một đoạn của dòng đời, không phải là một lát cắt của cuộc sống thì nó sẽ “chết” ngay sau khi ra đời. Hoặc sẽ khiến người ta vô tình mà lãng quên hay thậm chí là bị bỏ rơi giữa dòng thời gian đang mãi trôi. Đó là lí do ta hiểu vì sao nguyễn Dữ viết 20 truyện trong tác phẩm “truyền kì mạn lục nhưng chỉ Chuyện người con gái Nam Xương” mới là tác phẩm nổi tiếng.</a:t>
            </a:r>
            <a:endParaRPr lang="en-US" sz="240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0152813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additive="base">
                                        <p:cTn id="7"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5">
                                            <p:txEl>
                                              <p:pRg st="1" end="1"/>
                                            </p:txEl>
                                          </p:spTgt>
                                        </p:tgtEl>
                                        <p:attrNameLst>
                                          <p:attrName>style.visibility</p:attrName>
                                        </p:attrNameLst>
                                      </p:cBhvr>
                                      <p:to>
                                        <p:strVal val="visible"/>
                                      </p:to>
                                    </p:set>
                                    <p:anim calcmode="lin" valueType="num">
                                      <p:cBhvr additive="base">
                                        <p:cTn id="13" dur="500" fill="hold"/>
                                        <p:tgtEl>
                                          <p:spTgt spid="5">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66206" y="412801"/>
            <a:ext cx="10998926" cy="4893647"/>
          </a:xfrm>
          <a:prstGeom prst="rect">
            <a:avLst/>
          </a:prstGeom>
        </p:spPr>
        <p:txBody>
          <a:bodyPr wrap="square">
            <a:spAutoFit/>
          </a:bodyPr>
          <a:lstStyle/>
          <a:p>
            <a:pPr algn="just">
              <a:spcAft>
                <a:spcPts val="0"/>
              </a:spcAft>
            </a:pPr>
            <a:r>
              <a:rPr lang="vi-VN" sz="2400" b="1">
                <a:solidFill>
                  <a:srgbClr val="0000FF"/>
                </a:solidFill>
                <a:latin typeface="Times New Roman" panose="02020603050405020304" pitchFamily="18" charset="0"/>
                <a:ea typeface="Times New Roman" panose="02020603050405020304" pitchFamily="18" charset="0"/>
              </a:rPr>
              <a:t>Bước 5: Bài học cho người sáng tác và người tiếp nhận.</a:t>
            </a:r>
            <a:endParaRPr lang="en-US" sz="2400" smtClean="0">
              <a:effectLst/>
              <a:latin typeface="Times New Roman" panose="02020603050405020304" pitchFamily="18" charset="0"/>
              <a:ea typeface="Times New Roman" panose="02020603050405020304" pitchFamily="18" charset="0"/>
            </a:endParaRPr>
          </a:p>
          <a:p>
            <a:pPr algn="just">
              <a:spcAft>
                <a:spcPts val="0"/>
              </a:spcAft>
            </a:pPr>
            <a:r>
              <a:rPr lang="vi-VN" sz="2400" b="1">
                <a:solidFill>
                  <a:srgbClr val="0000FF"/>
                </a:solidFill>
                <a:latin typeface="Times New Roman" panose="02020603050405020304" pitchFamily="18" charset="0"/>
                <a:ea typeface="Times New Roman" panose="02020603050405020304" pitchFamily="18" charset="0"/>
              </a:rPr>
              <a:t>a. Với người sáng tác:</a:t>
            </a:r>
            <a:r>
              <a:rPr lang="vi-VN" sz="2400">
                <a:latin typeface="Times New Roman" panose="02020603050405020304" pitchFamily="18" charset="0"/>
                <a:ea typeface="Times New Roman" panose="02020603050405020304" pitchFamily="18" charset="0"/>
              </a:rPr>
              <a:t> Qua đó, tác phẩm chuyện người con gái Nam Xương cũng mang đến một bài học sâu sắc, có tính triết lí cao với người sáng tác và người tiếp nhận. Trước hết, đối với người sáng tác thì phải phản ánh một hiện thực, lát cắt của cuộc sống, phải thể hiện một tư tưởng, tình cảm, quan niệm nhân sinh tiến bộ và cả giá trị nhân đạo sâu sắc. Đấy mới là điều làm bất tử cho người nghệ sĩ, tạo ra tiếng vang lớn cho tác phẩm đến muôn đời! </a:t>
            </a:r>
            <a:endParaRPr lang="en-US" sz="2400" smtClean="0">
              <a:effectLst/>
              <a:latin typeface="Times New Roman" panose="02020603050405020304" pitchFamily="18" charset="0"/>
              <a:ea typeface="Times New Roman" panose="02020603050405020304" pitchFamily="18" charset="0"/>
            </a:endParaRPr>
          </a:p>
          <a:p>
            <a:pPr marL="342900" lvl="0" indent="-342900" algn="just" fontAlgn="base">
              <a:spcAft>
                <a:spcPts val="0"/>
              </a:spcAft>
              <a:buClr>
                <a:srgbClr val="0000FF"/>
              </a:buClr>
              <a:buFont typeface="+mj-lt"/>
              <a:buAutoNum type="alphaLcPeriod" startAt="2"/>
              <a:tabLst>
                <a:tab pos="190500" algn="l"/>
              </a:tabLst>
            </a:pPr>
            <a:r>
              <a:rPr lang="vi-VN" sz="2400" b="1">
                <a:solidFill>
                  <a:srgbClr val="0000FF"/>
                </a:solidFill>
                <a:latin typeface="Times New Roman" panose="02020603050405020304" pitchFamily="18" charset="0"/>
                <a:ea typeface="Times New Roman" panose="02020603050405020304" pitchFamily="18" charset="0"/>
              </a:rPr>
              <a:t>Với người tiếp nhận –</a:t>
            </a:r>
            <a:r>
              <a:rPr lang="vi-VN" sz="2400">
                <a:latin typeface="Times New Roman" panose="02020603050405020304" pitchFamily="18" charset="0"/>
                <a:ea typeface="Times New Roman" panose="02020603050405020304" pitchFamily="18" charset="0"/>
              </a:rPr>
              <a:t> </a:t>
            </a:r>
            <a:r>
              <a:rPr lang="vi-VN" sz="2400" b="1">
                <a:solidFill>
                  <a:srgbClr val="0000FF"/>
                </a:solidFill>
                <a:latin typeface="Times New Roman" panose="02020603050405020304" pitchFamily="18" charset="0"/>
                <a:ea typeface="Times New Roman" panose="02020603050405020304" pitchFamily="18" charset="0"/>
              </a:rPr>
              <a:t>người đọc.</a:t>
            </a:r>
            <a:endParaRPr lang="en-US" sz="2400" smtClean="0">
              <a:effectLst/>
              <a:latin typeface="Times New Roman" panose="02020603050405020304" pitchFamily="18" charset="0"/>
              <a:ea typeface="Times New Roman" panose="02020603050405020304" pitchFamily="18" charset="0"/>
            </a:endParaRPr>
          </a:p>
          <a:p>
            <a:pPr algn="just">
              <a:spcAft>
                <a:spcPts val="0"/>
              </a:spcAft>
            </a:pPr>
            <a:r>
              <a:rPr lang="en-US" sz="2400" smtClean="0">
                <a:latin typeface="Times New Roman" panose="02020603050405020304" pitchFamily="18" charset="0"/>
                <a:ea typeface="Times New Roman" panose="02020603050405020304" pitchFamily="18" charset="0"/>
              </a:rPr>
              <a:t>	Còn </a:t>
            </a:r>
            <a:r>
              <a:rPr lang="en-US" sz="2400">
                <a:latin typeface="Times New Roman" panose="02020603050405020304" pitchFamily="18" charset="0"/>
                <a:ea typeface="Times New Roman" panose="02020603050405020304" pitchFamily="18" charset="0"/>
              </a:rPr>
              <a:t>với người tiếp nhận thì phải sống hòa mình với tác phẩm, phải cảm nhận tinh tế, sâu sắc, giải mã được ẩn số đằng sau những con chữ vô hồn, phải vui với cái vui của nhân vật, phải buồn trước cái buồn của nhân vật, phải phiêu lưu trường tình cùng nhân vật trong suốt mạch cảm xúc của tác phẩm. Không những thế, trách nhiệm của người đọc còn là sáng tạo ra tác phẩm và truyền thông điệp của nhà văn đến mọi người.</a:t>
            </a:r>
            <a:endParaRPr lang="en-US" sz="240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8226110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
                                            <p:txEl>
                                              <p:pRg st="1" end="1"/>
                                            </p:txEl>
                                          </p:spTgt>
                                        </p:tgtEl>
                                        <p:attrNameLst>
                                          <p:attrName>style.visibility</p:attrName>
                                        </p:attrNameLst>
                                      </p:cBhvr>
                                      <p:to>
                                        <p:strVal val="visible"/>
                                      </p:to>
                                    </p:set>
                                    <p:anim calcmode="lin" valueType="num">
                                      <p:cBhvr additive="base">
                                        <p:cTn id="13"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4">
                                            <p:txEl>
                                              <p:pRg st="2" end="2"/>
                                            </p:txEl>
                                          </p:spTgt>
                                        </p:tgtEl>
                                        <p:attrNameLst>
                                          <p:attrName>style.visibility</p:attrName>
                                        </p:attrNameLst>
                                      </p:cBhvr>
                                      <p:to>
                                        <p:strVal val="visible"/>
                                      </p:to>
                                    </p:set>
                                    <p:anim calcmode="lin" valueType="num">
                                      <p:cBhvr additive="base">
                                        <p:cTn id="19"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2" end="2"/>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4">
                                            <p:txEl>
                                              <p:pRg st="3" end="3"/>
                                            </p:txEl>
                                          </p:spTgt>
                                        </p:tgtEl>
                                        <p:attrNameLst>
                                          <p:attrName>style.visibility</p:attrName>
                                        </p:attrNameLst>
                                      </p:cBhvr>
                                      <p:to>
                                        <p:strVal val="visible"/>
                                      </p:to>
                                    </p:set>
                                    <p:anim calcmode="lin" valueType="num">
                                      <p:cBhvr additive="base">
                                        <p:cTn id="23"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4">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731520" y="647459"/>
            <a:ext cx="10907485" cy="4239622"/>
          </a:xfrm>
          <a:prstGeom prst="rect">
            <a:avLst/>
          </a:prstGeom>
        </p:spPr>
        <p:txBody>
          <a:bodyPr wrap="square">
            <a:spAutoFit/>
          </a:bodyPr>
          <a:lstStyle/>
          <a:p>
            <a:pPr algn="just" fontAlgn="base">
              <a:spcBef>
                <a:spcPts val="600"/>
              </a:spcBef>
              <a:spcAft>
                <a:spcPts val="1500"/>
              </a:spcAft>
            </a:pPr>
            <a:r>
              <a:rPr lang="en-US" sz="2800" b="1">
                <a:solidFill>
                  <a:srgbClr val="FF0000"/>
                </a:solidFill>
                <a:latin typeface="Times New Roman" panose="02020603050405020304" pitchFamily="18" charset="0"/>
                <a:ea typeface="Times New Roman" panose="02020603050405020304" pitchFamily="18" charset="0"/>
              </a:rPr>
              <a:t>3. Kết bài: </a:t>
            </a:r>
            <a:endParaRPr lang="en-US" sz="2800" smtClean="0">
              <a:effectLst/>
              <a:latin typeface="Times New Roman" panose="02020603050405020304" pitchFamily="18" charset="0"/>
              <a:ea typeface="Times New Roman" panose="02020603050405020304" pitchFamily="18" charset="0"/>
            </a:endParaRPr>
          </a:p>
          <a:p>
            <a:pPr indent="495300" algn="just" fontAlgn="base">
              <a:spcBef>
                <a:spcPts val="600"/>
              </a:spcBef>
              <a:spcAft>
                <a:spcPts val="0"/>
              </a:spcAft>
            </a:pPr>
            <a:r>
              <a:rPr lang="en-US" sz="2800">
                <a:latin typeface="Times New Roman" panose="02020603050405020304" pitchFamily="18" charset="0"/>
                <a:ea typeface="Times New Roman" panose="02020603050405020304" pitchFamily="18" charset="0"/>
              </a:rPr>
              <a:t>Có thể khẳng đinh rằng, nhận định của nhà phê bình văn học Nguyễn Kiên là hoàn toàn chính xác cho mọi tác phẩm có giá trị thật sự. Tôi xin mượn lời của nhà phê bình Nguyễn Văn Siêu để thay lời kết: “Văn chương có hai loại, loại đáng thờ và loại không đáng thờ. Loại không đáng thờ là chuyên chú ở văn chương, loại đáng thờ là loại chuyên chú ở con ng</a:t>
            </a:r>
            <a:r>
              <a:rPr lang="vi-VN" sz="2800">
                <a:latin typeface="Times New Roman" panose="02020603050405020304" pitchFamily="18" charset="0"/>
                <a:ea typeface="Times New Roman" panose="02020603050405020304" pitchFamily="18" charset="0"/>
              </a:rPr>
              <a:t>ười”.</a:t>
            </a:r>
            <a:r>
              <a:rPr lang="en-US" sz="2800">
                <a:latin typeface="Times New Roman" panose="02020603050405020304" pitchFamily="18" charset="0"/>
                <a:ea typeface="Times New Roman" panose="02020603050405020304" pitchFamily="18" charset="0"/>
              </a:rPr>
              <a:t> Chuyện người con gái Nam Xương có thể xem là một tác phẩm đáng thờ. Có lẽ vì thế mà hơn 400 năm qua nó vẫn là một tác phẩm sống mãi trong lòng bao thế hệ bạn đọc.</a:t>
            </a:r>
            <a:endParaRPr lang="en-US" sz="280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4305572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3048000" y="451262"/>
            <a:ext cx="7402286" cy="5539978"/>
          </a:xfrm>
          <a:prstGeom prst="rect">
            <a:avLst/>
          </a:prstGeom>
        </p:spPr>
        <p:txBody>
          <a:bodyPr wrap="square">
            <a:spAutoFit/>
          </a:bodyPr>
          <a:lstStyle/>
          <a:p>
            <a:pPr algn="ctr">
              <a:lnSpc>
                <a:spcPct val="150000"/>
              </a:lnSpc>
              <a:spcAft>
                <a:spcPts val="0"/>
              </a:spcAft>
            </a:pPr>
            <a:r>
              <a:rPr lang="en-US" sz="2800" b="1" smtClean="0">
                <a:solidFill>
                  <a:srgbClr val="00B050"/>
                </a:solidFill>
                <a:effectLst/>
                <a:latin typeface="Times New Roman" panose="02020603050405020304" pitchFamily="18" charset="0"/>
                <a:ea typeface="Times New Roman" panose="02020603050405020304" pitchFamily="18" charset="0"/>
              </a:rPr>
              <a:t>CẤU TRÚC CHUNG</a:t>
            </a:r>
            <a:endParaRPr lang="en-US" sz="2800" smtClean="0">
              <a:solidFill>
                <a:srgbClr val="00B050"/>
              </a:solidFill>
              <a:effectLst/>
              <a:latin typeface="Times New Roman" panose="02020603050405020304" pitchFamily="18" charset="0"/>
              <a:ea typeface="Times New Roman" panose="02020603050405020304" pitchFamily="18" charset="0"/>
            </a:endParaRPr>
          </a:p>
          <a:p>
            <a:pPr algn="just">
              <a:spcAft>
                <a:spcPts val="0"/>
              </a:spcAft>
            </a:pPr>
            <a:r>
              <a:rPr lang="en-US" sz="2400" b="1" smtClean="0">
                <a:solidFill>
                  <a:srgbClr val="FF0000"/>
                </a:solidFill>
                <a:latin typeface="Times New Roman" panose="02020603050405020304" pitchFamily="18" charset="0"/>
                <a:ea typeface="Times New Roman" panose="02020603050405020304" pitchFamily="18" charset="0"/>
              </a:rPr>
              <a:t>1. Mở bài:</a:t>
            </a:r>
            <a:endParaRPr lang="en-US" sz="2400" smtClean="0">
              <a:effectLst/>
              <a:latin typeface="Times New Roman" panose="02020603050405020304" pitchFamily="18" charset="0"/>
              <a:ea typeface="Times New Roman" panose="02020603050405020304" pitchFamily="18" charset="0"/>
            </a:endParaRPr>
          </a:p>
          <a:p>
            <a:pPr algn="just">
              <a:spcAft>
                <a:spcPts val="0"/>
              </a:spcAft>
            </a:pPr>
            <a:r>
              <a:rPr lang="en-US" sz="2400" b="1" smtClean="0">
                <a:solidFill>
                  <a:srgbClr val="FF0000"/>
                </a:solidFill>
                <a:latin typeface="Times New Roman" panose="02020603050405020304" pitchFamily="18" charset="0"/>
                <a:ea typeface="Times New Roman" panose="02020603050405020304" pitchFamily="18" charset="0"/>
              </a:rPr>
              <a:t>2</a:t>
            </a:r>
            <a:r>
              <a:rPr lang="en-US" sz="2400" b="1">
                <a:solidFill>
                  <a:srgbClr val="FF0000"/>
                </a:solidFill>
                <a:latin typeface="Times New Roman" panose="02020603050405020304" pitchFamily="18" charset="0"/>
                <a:ea typeface="Times New Roman" panose="02020603050405020304" pitchFamily="18" charset="0"/>
              </a:rPr>
              <a:t>. Thân bài: </a:t>
            </a:r>
            <a:endParaRPr lang="en-US" sz="2400" smtClean="0">
              <a:effectLst/>
              <a:latin typeface="Times New Roman" panose="02020603050405020304" pitchFamily="18" charset="0"/>
              <a:ea typeface="Times New Roman" panose="02020603050405020304" pitchFamily="18" charset="0"/>
            </a:endParaRPr>
          </a:p>
          <a:p>
            <a:pPr algn="just">
              <a:spcAft>
                <a:spcPts val="0"/>
              </a:spcAft>
            </a:pPr>
            <a:r>
              <a:rPr lang="en-US" sz="2400" b="1">
                <a:latin typeface="Times New Roman" panose="02020603050405020304" pitchFamily="18" charset="0"/>
                <a:ea typeface="Times New Roman" panose="02020603050405020304" pitchFamily="18" charset="0"/>
              </a:rPr>
              <a:t>Bước 1: Giải thích nhận định</a:t>
            </a:r>
            <a:endParaRPr lang="en-US" sz="2400" smtClean="0">
              <a:effectLst/>
              <a:latin typeface="Times New Roman" panose="02020603050405020304" pitchFamily="18" charset="0"/>
              <a:ea typeface="Times New Roman" panose="02020603050405020304" pitchFamily="18" charset="0"/>
            </a:endParaRPr>
          </a:p>
          <a:p>
            <a:pPr>
              <a:spcAft>
                <a:spcPts val="0"/>
              </a:spcAft>
            </a:pPr>
            <a:r>
              <a:rPr lang="en-US" sz="2400" b="1">
                <a:latin typeface="Times New Roman" panose="02020603050405020304" pitchFamily="18" charset="0"/>
                <a:ea typeface="Times New Roman" panose="02020603050405020304" pitchFamily="18" charset="0"/>
              </a:rPr>
              <a:t>Bước 2: Lí luận văn học </a:t>
            </a:r>
            <a:endParaRPr lang="en-US" sz="2400" smtClean="0">
              <a:effectLst/>
              <a:latin typeface="Times New Roman" panose="02020603050405020304" pitchFamily="18" charset="0"/>
              <a:ea typeface="Times New Roman" panose="02020603050405020304" pitchFamily="18" charset="0"/>
            </a:endParaRPr>
          </a:p>
          <a:p>
            <a:pPr algn="just">
              <a:spcAft>
                <a:spcPts val="0"/>
              </a:spcAft>
            </a:pPr>
            <a:r>
              <a:rPr lang="en-US" sz="2400" b="1">
                <a:latin typeface="Times New Roman" panose="02020603050405020304" pitchFamily="18" charset="0"/>
                <a:ea typeface="Times New Roman" panose="02020603050405020304" pitchFamily="18" charset="0"/>
              </a:rPr>
              <a:t>Bước 3: Chứng minh</a:t>
            </a:r>
            <a:endParaRPr lang="en-US" sz="2400" smtClean="0">
              <a:effectLst/>
              <a:latin typeface="Times New Roman" panose="02020603050405020304" pitchFamily="18" charset="0"/>
              <a:ea typeface="Times New Roman" panose="02020603050405020304" pitchFamily="18" charset="0"/>
            </a:endParaRPr>
          </a:p>
          <a:p>
            <a:pPr>
              <a:spcAft>
                <a:spcPts val="0"/>
              </a:spcAft>
            </a:pPr>
            <a:r>
              <a:rPr lang="en-US" sz="2400" b="1" i="1">
                <a:solidFill>
                  <a:srgbClr val="FF0000"/>
                </a:solidFill>
                <a:latin typeface="Times New Roman" panose="02020603050405020304" pitchFamily="18" charset="0"/>
                <a:ea typeface="Times New Roman" panose="02020603050405020304" pitchFamily="18" charset="0"/>
              </a:rPr>
              <a:t>Luận điểm 1:</a:t>
            </a:r>
            <a:endParaRPr lang="en-US" sz="2400" smtClean="0">
              <a:effectLst/>
              <a:latin typeface="Times New Roman" panose="02020603050405020304" pitchFamily="18" charset="0"/>
              <a:ea typeface="Times New Roman" panose="02020603050405020304" pitchFamily="18" charset="0"/>
            </a:endParaRPr>
          </a:p>
          <a:p>
            <a:pPr>
              <a:spcAft>
                <a:spcPts val="0"/>
              </a:spcAft>
            </a:pPr>
            <a:r>
              <a:rPr lang="en-US" sz="2400" b="1" i="1">
                <a:solidFill>
                  <a:srgbClr val="FF0000"/>
                </a:solidFill>
                <a:latin typeface="Times New Roman" panose="02020603050405020304" pitchFamily="18" charset="0"/>
                <a:ea typeface="Times New Roman" panose="02020603050405020304" pitchFamily="18" charset="0"/>
              </a:rPr>
              <a:t>Luận điểm 2</a:t>
            </a:r>
            <a:r>
              <a:rPr lang="en-US" sz="2400" i="1">
                <a:solidFill>
                  <a:srgbClr val="FF0000"/>
                </a:solidFill>
                <a:latin typeface="Times New Roman" panose="02020603050405020304" pitchFamily="18" charset="0"/>
                <a:ea typeface="Times New Roman" panose="02020603050405020304" pitchFamily="18" charset="0"/>
              </a:rPr>
              <a:t>:</a:t>
            </a:r>
            <a:r>
              <a:rPr lang="en-US" sz="2400">
                <a:solidFill>
                  <a:srgbClr val="FF0000"/>
                </a:solidFill>
                <a:latin typeface="Times New Roman" panose="02020603050405020304" pitchFamily="18" charset="0"/>
                <a:ea typeface="Times New Roman" panose="02020603050405020304" pitchFamily="18" charset="0"/>
              </a:rPr>
              <a:t> </a:t>
            </a:r>
            <a:endParaRPr lang="en-US" sz="2400" smtClean="0">
              <a:effectLst/>
              <a:latin typeface="Times New Roman" panose="02020603050405020304" pitchFamily="18" charset="0"/>
              <a:ea typeface="Times New Roman" panose="02020603050405020304" pitchFamily="18" charset="0"/>
            </a:endParaRPr>
          </a:p>
          <a:p>
            <a:pPr>
              <a:spcAft>
                <a:spcPts val="0"/>
              </a:spcAft>
            </a:pPr>
            <a:r>
              <a:rPr lang="en-US" sz="2400" b="1" i="1">
                <a:solidFill>
                  <a:srgbClr val="FF0000"/>
                </a:solidFill>
                <a:latin typeface="Times New Roman" panose="02020603050405020304" pitchFamily="18" charset="0"/>
                <a:ea typeface="Times New Roman" panose="02020603050405020304" pitchFamily="18" charset="0"/>
              </a:rPr>
              <a:t>Luận điểm n:</a:t>
            </a:r>
            <a:endParaRPr lang="en-US" sz="2400" smtClean="0">
              <a:effectLst/>
              <a:latin typeface="Times New Roman" panose="02020603050405020304" pitchFamily="18" charset="0"/>
              <a:ea typeface="Times New Roman" panose="02020603050405020304" pitchFamily="18" charset="0"/>
            </a:endParaRPr>
          </a:p>
          <a:p>
            <a:pPr algn="just">
              <a:spcAft>
                <a:spcPts val="0"/>
              </a:spcAft>
            </a:pPr>
            <a:r>
              <a:rPr lang="en-US" sz="2400" b="1">
                <a:latin typeface="Times New Roman" panose="02020603050405020304" pitchFamily="18" charset="0"/>
                <a:ea typeface="Times New Roman" panose="02020603050405020304" pitchFamily="18" charset="0"/>
              </a:rPr>
              <a:t>Bước 4: Mở rộng, </a:t>
            </a:r>
            <a:r>
              <a:rPr lang="en-US" sz="2400" b="1">
                <a:latin typeface="Times New Roman" panose="02020603050405020304" pitchFamily="18" charset="0"/>
                <a:ea typeface="Times New Roman" panose="02020603050405020304" pitchFamily="18" charset="0"/>
              </a:rPr>
              <a:t>phản </a:t>
            </a:r>
            <a:r>
              <a:rPr lang="en-US" sz="2400" b="1" smtClean="0">
                <a:latin typeface="Times New Roman" panose="02020603050405020304" pitchFamily="18" charset="0"/>
                <a:ea typeface="Times New Roman" panose="02020603050405020304" pitchFamily="18" charset="0"/>
              </a:rPr>
              <a:t>đề</a:t>
            </a:r>
            <a:endParaRPr lang="en-US" sz="2400">
              <a:latin typeface="Times New Roman" panose="02020603050405020304" pitchFamily="18" charset="0"/>
              <a:ea typeface="Times New Roman" panose="02020603050405020304" pitchFamily="18" charset="0"/>
            </a:endParaRPr>
          </a:p>
          <a:p>
            <a:pPr algn="just">
              <a:spcAft>
                <a:spcPts val="0"/>
              </a:spcAft>
            </a:pPr>
            <a:r>
              <a:rPr lang="en-US" sz="2400" b="1" smtClean="0">
                <a:latin typeface="Times New Roman" panose="02020603050405020304" pitchFamily="18" charset="0"/>
                <a:ea typeface="Times New Roman" panose="02020603050405020304" pitchFamily="18" charset="0"/>
              </a:rPr>
              <a:t>Bước </a:t>
            </a:r>
            <a:r>
              <a:rPr lang="en-US" sz="2400" b="1">
                <a:latin typeface="Times New Roman" panose="02020603050405020304" pitchFamily="18" charset="0"/>
                <a:ea typeface="Times New Roman" panose="02020603050405020304" pitchFamily="18" charset="0"/>
              </a:rPr>
              <a:t>5: Bài học cho người sáng tác và người tiếp nhận.</a:t>
            </a:r>
            <a:endParaRPr lang="en-US" sz="2400" smtClean="0">
              <a:effectLst/>
              <a:latin typeface="Times New Roman" panose="02020603050405020304" pitchFamily="18" charset="0"/>
              <a:ea typeface="Times New Roman" panose="02020603050405020304" pitchFamily="18" charset="0"/>
            </a:endParaRPr>
          </a:p>
          <a:p>
            <a:pPr>
              <a:spcAft>
                <a:spcPts val="0"/>
              </a:spcAft>
            </a:pPr>
            <a:r>
              <a:rPr lang="en-US" sz="2400" b="1">
                <a:solidFill>
                  <a:srgbClr val="0000FF"/>
                </a:solidFill>
                <a:latin typeface="Times New Roman" panose="02020603050405020304" pitchFamily="18" charset="0"/>
                <a:ea typeface="Times New Roman" panose="02020603050405020304" pitchFamily="18" charset="0"/>
              </a:rPr>
              <a:t>a. Với người sáng tác:</a:t>
            </a:r>
            <a:r>
              <a:rPr lang="en-US" sz="2400">
                <a:solidFill>
                  <a:srgbClr val="0000FF"/>
                </a:solidFill>
                <a:latin typeface="Times New Roman" panose="02020603050405020304" pitchFamily="18" charset="0"/>
                <a:ea typeface="Times New Roman" panose="02020603050405020304" pitchFamily="18" charset="0"/>
              </a:rPr>
              <a:t> </a:t>
            </a:r>
            <a:endParaRPr lang="en-US" sz="2400" smtClean="0">
              <a:effectLst/>
              <a:latin typeface="Times New Roman" panose="02020603050405020304" pitchFamily="18" charset="0"/>
              <a:ea typeface="Times New Roman" panose="02020603050405020304" pitchFamily="18" charset="0"/>
            </a:endParaRPr>
          </a:p>
          <a:p>
            <a:pPr>
              <a:spcAft>
                <a:spcPts val="0"/>
              </a:spcAft>
            </a:pPr>
            <a:r>
              <a:rPr lang="en-US" sz="2400" b="1">
                <a:solidFill>
                  <a:srgbClr val="0000FF"/>
                </a:solidFill>
                <a:latin typeface="Times New Roman" panose="02020603050405020304" pitchFamily="18" charset="0"/>
                <a:ea typeface="Times New Roman" panose="02020603050405020304" pitchFamily="18" charset="0"/>
              </a:rPr>
              <a:t>b.</a:t>
            </a:r>
            <a:r>
              <a:rPr lang="en-US" sz="2400">
                <a:solidFill>
                  <a:srgbClr val="0000FF"/>
                </a:solidFill>
                <a:latin typeface="Times New Roman" panose="02020603050405020304" pitchFamily="18" charset="0"/>
                <a:ea typeface="Times New Roman" panose="02020603050405020304" pitchFamily="18" charset="0"/>
              </a:rPr>
              <a:t> </a:t>
            </a:r>
            <a:r>
              <a:rPr lang="en-US" sz="2400" b="1">
                <a:solidFill>
                  <a:srgbClr val="0000FF"/>
                </a:solidFill>
                <a:latin typeface="Times New Roman" panose="02020603050405020304" pitchFamily="18" charset="0"/>
                <a:ea typeface="Times New Roman" panose="02020603050405020304" pitchFamily="18" charset="0"/>
              </a:rPr>
              <a:t>Với người tiếp nhận –</a:t>
            </a:r>
            <a:r>
              <a:rPr lang="en-US" sz="2400">
                <a:solidFill>
                  <a:srgbClr val="0000FF"/>
                </a:solidFill>
                <a:latin typeface="Times New Roman" panose="02020603050405020304" pitchFamily="18" charset="0"/>
                <a:ea typeface="Times New Roman" panose="02020603050405020304" pitchFamily="18" charset="0"/>
              </a:rPr>
              <a:t> </a:t>
            </a:r>
            <a:r>
              <a:rPr lang="en-US" sz="2400" b="1">
                <a:solidFill>
                  <a:srgbClr val="0000FF"/>
                </a:solidFill>
                <a:latin typeface="Times New Roman" panose="02020603050405020304" pitchFamily="18" charset="0"/>
                <a:ea typeface="Times New Roman" panose="02020603050405020304" pitchFamily="18" charset="0"/>
              </a:rPr>
              <a:t>người đọc.</a:t>
            </a:r>
            <a:endParaRPr lang="en-US" sz="2400" smtClean="0">
              <a:effectLst/>
              <a:latin typeface="Times New Roman" panose="02020603050405020304" pitchFamily="18" charset="0"/>
              <a:ea typeface="Times New Roman" panose="02020603050405020304" pitchFamily="18" charset="0"/>
            </a:endParaRPr>
          </a:p>
          <a:p>
            <a:pPr algn="just" fontAlgn="base">
              <a:spcAft>
                <a:spcPts val="1500"/>
              </a:spcAft>
            </a:pPr>
            <a:r>
              <a:rPr lang="en-US" sz="2400" b="1">
                <a:solidFill>
                  <a:srgbClr val="FF0000"/>
                </a:solidFill>
                <a:latin typeface="Times New Roman" panose="02020603050405020304" pitchFamily="18" charset="0"/>
                <a:ea typeface="Times New Roman" panose="02020603050405020304" pitchFamily="18" charset="0"/>
              </a:rPr>
              <a:t>3. Kết bài: </a:t>
            </a:r>
            <a:endParaRPr lang="en-US" sz="240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42712744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additive="base">
                                        <p:cTn id="7"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5">
                                            <p:txEl>
                                              <p:pRg st="1" end="1"/>
                                            </p:txEl>
                                          </p:spTgt>
                                        </p:tgtEl>
                                        <p:attrNameLst>
                                          <p:attrName>style.visibility</p:attrName>
                                        </p:attrNameLst>
                                      </p:cBhvr>
                                      <p:to>
                                        <p:strVal val="visible"/>
                                      </p:to>
                                    </p:set>
                                    <p:anim calcmode="lin" valueType="num">
                                      <p:cBhvr additive="base">
                                        <p:cTn id="13" dur="500" fill="hold"/>
                                        <p:tgtEl>
                                          <p:spTgt spid="5">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
                                            <p:txEl>
                                              <p:pRg st="1" end="1"/>
                                            </p:txEl>
                                          </p:spTgt>
                                        </p:tgtEl>
                                        <p:attrNameLst>
                                          <p:attrName>ppt_y</p:attrName>
                                        </p:attrNameLst>
                                      </p:cBhvr>
                                      <p:tavLst>
                                        <p:tav tm="0">
                                          <p:val>
                                            <p:strVal val="1+#ppt_h/2"/>
                                          </p:val>
                                        </p:tav>
                                        <p:tav tm="100000">
                                          <p:val>
                                            <p:strVal val="#ppt_y"/>
                                          </p:val>
                                        </p:tav>
                                      </p:tavLst>
                                    </p:anim>
                                  </p:childTnLst>
                                </p:cTn>
                              </p:par>
                              <p:par>
                                <p:cTn id="15" presetID="2" presetClass="entr" presetSubtype="4" fill="hold" nodeType="with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 calcmode="lin" valueType="num">
                                      <p:cBhvr additive="base">
                                        <p:cTn id="17" dur="500" fill="hold"/>
                                        <p:tgtEl>
                                          <p:spTgt spid="5">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5">
                                            <p:txEl>
                                              <p:pRg st="2" end="2"/>
                                            </p:txEl>
                                          </p:spTgt>
                                        </p:tgtEl>
                                        <p:attrNameLst>
                                          <p:attrName>ppt_y</p:attrName>
                                        </p:attrNameLst>
                                      </p:cBhvr>
                                      <p:tavLst>
                                        <p:tav tm="0">
                                          <p:val>
                                            <p:strVal val="1+#ppt_h/2"/>
                                          </p:val>
                                        </p:tav>
                                        <p:tav tm="100000">
                                          <p:val>
                                            <p:strVal val="#ppt_y"/>
                                          </p:val>
                                        </p:tav>
                                      </p:tavLst>
                                    </p:anim>
                                  </p:childTnLst>
                                </p:cTn>
                              </p:par>
                              <p:par>
                                <p:cTn id="19" presetID="2" presetClass="entr" presetSubtype="4" fill="hold" nodeType="withEffect">
                                  <p:stCondLst>
                                    <p:cond delay="0"/>
                                  </p:stCondLst>
                                  <p:childTnLst>
                                    <p:set>
                                      <p:cBhvr>
                                        <p:cTn id="20" dur="1" fill="hold">
                                          <p:stCondLst>
                                            <p:cond delay="0"/>
                                          </p:stCondLst>
                                        </p:cTn>
                                        <p:tgtEl>
                                          <p:spTgt spid="5">
                                            <p:txEl>
                                              <p:pRg st="3" end="3"/>
                                            </p:txEl>
                                          </p:spTgt>
                                        </p:tgtEl>
                                        <p:attrNameLst>
                                          <p:attrName>style.visibility</p:attrName>
                                        </p:attrNameLst>
                                      </p:cBhvr>
                                      <p:to>
                                        <p:strVal val="visible"/>
                                      </p:to>
                                    </p:set>
                                    <p:anim calcmode="lin" valueType="num">
                                      <p:cBhvr additive="base">
                                        <p:cTn id="21" dur="500" fill="hold"/>
                                        <p:tgtEl>
                                          <p:spTgt spid="5">
                                            <p:txEl>
                                              <p:pRg st="3" end="3"/>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5">
                                            <p:txEl>
                                              <p:pRg st="3" end="3"/>
                                            </p:txEl>
                                          </p:spTgt>
                                        </p:tgtEl>
                                        <p:attrNameLst>
                                          <p:attrName>ppt_y</p:attrName>
                                        </p:attrNameLst>
                                      </p:cBhvr>
                                      <p:tavLst>
                                        <p:tav tm="0">
                                          <p:val>
                                            <p:strVal val="1+#ppt_h/2"/>
                                          </p:val>
                                        </p:tav>
                                        <p:tav tm="100000">
                                          <p:val>
                                            <p:strVal val="#ppt_y"/>
                                          </p:val>
                                        </p:tav>
                                      </p:tavLst>
                                    </p:anim>
                                  </p:childTnLst>
                                </p:cTn>
                              </p:par>
                              <p:par>
                                <p:cTn id="23" presetID="2" presetClass="entr" presetSubtype="4" fill="hold" nodeType="withEffect">
                                  <p:stCondLst>
                                    <p:cond delay="0"/>
                                  </p:stCondLst>
                                  <p:childTnLst>
                                    <p:set>
                                      <p:cBhvr>
                                        <p:cTn id="24" dur="1" fill="hold">
                                          <p:stCondLst>
                                            <p:cond delay="0"/>
                                          </p:stCondLst>
                                        </p:cTn>
                                        <p:tgtEl>
                                          <p:spTgt spid="5">
                                            <p:txEl>
                                              <p:pRg st="4" end="4"/>
                                            </p:txEl>
                                          </p:spTgt>
                                        </p:tgtEl>
                                        <p:attrNameLst>
                                          <p:attrName>style.visibility</p:attrName>
                                        </p:attrNameLst>
                                      </p:cBhvr>
                                      <p:to>
                                        <p:strVal val="visible"/>
                                      </p:to>
                                    </p:set>
                                    <p:anim calcmode="lin" valueType="num">
                                      <p:cBhvr additive="base">
                                        <p:cTn id="25" dur="500" fill="hold"/>
                                        <p:tgtEl>
                                          <p:spTgt spid="5">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5">
                                            <p:txEl>
                                              <p:pRg st="4" end="4"/>
                                            </p:txEl>
                                          </p:spTgt>
                                        </p:tgtEl>
                                        <p:attrNameLst>
                                          <p:attrName>ppt_y</p:attrName>
                                        </p:attrNameLst>
                                      </p:cBhvr>
                                      <p:tavLst>
                                        <p:tav tm="0">
                                          <p:val>
                                            <p:strVal val="1+#ppt_h/2"/>
                                          </p:val>
                                        </p:tav>
                                        <p:tav tm="100000">
                                          <p:val>
                                            <p:strVal val="#ppt_y"/>
                                          </p:val>
                                        </p:tav>
                                      </p:tavLst>
                                    </p:anim>
                                  </p:childTnLst>
                                </p:cTn>
                              </p:par>
                              <p:par>
                                <p:cTn id="27" presetID="2" presetClass="entr" presetSubtype="4" fill="hold" nodeType="withEffect">
                                  <p:stCondLst>
                                    <p:cond delay="0"/>
                                  </p:stCondLst>
                                  <p:childTnLst>
                                    <p:set>
                                      <p:cBhvr>
                                        <p:cTn id="28" dur="1" fill="hold">
                                          <p:stCondLst>
                                            <p:cond delay="0"/>
                                          </p:stCondLst>
                                        </p:cTn>
                                        <p:tgtEl>
                                          <p:spTgt spid="5">
                                            <p:txEl>
                                              <p:pRg st="5" end="5"/>
                                            </p:txEl>
                                          </p:spTgt>
                                        </p:tgtEl>
                                        <p:attrNameLst>
                                          <p:attrName>style.visibility</p:attrName>
                                        </p:attrNameLst>
                                      </p:cBhvr>
                                      <p:to>
                                        <p:strVal val="visible"/>
                                      </p:to>
                                    </p:set>
                                    <p:anim calcmode="lin" valueType="num">
                                      <p:cBhvr additive="base">
                                        <p:cTn id="29" dur="500" fill="hold"/>
                                        <p:tgtEl>
                                          <p:spTgt spid="5">
                                            <p:txEl>
                                              <p:pRg st="5" end="5"/>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5">
                                            <p:txEl>
                                              <p:pRg st="5" end="5"/>
                                            </p:txEl>
                                          </p:spTgt>
                                        </p:tgtEl>
                                        <p:attrNameLst>
                                          <p:attrName>ppt_y</p:attrName>
                                        </p:attrNameLst>
                                      </p:cBhvr>
                                      <p:tavLst>
                                        <p:tav tm="0">
                                          <p:val>
                                            <p:strVal val="1+#ppt_h/2"/>
                                          </p:val>
                                        </p:tav>
                                        <p:tav tm="100000">
                                          <p:val>
                                            <p:strVal val="#ppt_y"/>
                                          </p:val>
                                        </p:tav>
                                      </p:tavLst>
                                    </p:anim>
                                  </p:childTnLst>
                                </p:cTn>
                              </p:par>
                              <p:par>
                                <p:cTn id="31" presetID="2" presetClass="entr" presetSubtype="4" fill="hold" nodeType="withEffect">
                                  <p:stCondLst>
                                    <p:cond delay="0"/>
                                  </p:stCondLst>
                                  <p:childTnLst>
                                    <p:set>
                                      <p:cBhvr>
                                        <p:cTn id="32" dur="1" fill="hold">
                                          <p:stCondLst>
                                            <p:cond delay="0"/>
                                          </p:stCondLst>
                                        </p:cTn>
                                        <p:tgtEl>
                                          <p:spTgt spid="5">
                                            <p:txEl>
                                              <p:pRg st="6" end="6"/>
                                            </p:txEl>
                                          </p:spTgt>
                                        </p:tgtEl>
                                        <p:attrNameLst>
                                          <p:attrName>style.visibility</p:attrName>
                                        </p:attrNameLst>
                                      </p:cBhvr>
                                      <p:to>
                                        <p:strVal val="visible"/>
                                      </p:to>
                                    </p:set>
                                    <p:anim calcmode="lin" valueType="num">
                                      <p:cBhvr additive="base">
                                        <p:cTn id="33" dur="500" fill="hold"/>
                                        <p:tgtEl>
                                          <p:spTgt spid="5">
                                            <p:txEl>
                                              <p:pRg st="6" end="6"/>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5">
                                            <p:txEl>
                                              <p:pRg st="6" end="6"/>
                                            </p:txEl>
                                          </p:spTgt>
                                        </p:tgtEl>
                                        <p:attrNameLst>
                                          <p:attrName>ppt_y</p:attrName>
                                        </p:attrNameLst>
                                      </p:cBhvr>
                                      <p:tavLst>
                                        <p:tav tm="0">
                                          <p:val>
                                            <p:strVal val="1+#ppt_h/2"/>
                                          </p:val>
                                        </p:tav>
                                        <p:tav tm="100000">
                                          <p:val>
                                            <p:strVal val="#ppt_y"/>
                                          </p:val>
                                        </p:tav>
                                      </p:tavLst>
                                    </p:anim>
                                  </p:childTnLst>
                                </p:cTn>
                              </p:par>
                              <p:par>
                                <p:cTn id="35" presetID="2" presetClass="entr" presetSubtype="4" fill="hold" nodeType="withEffect">
                                  <p:stCondLst>
                                    <p:cond delay="0"/>
                                  </p:stCondLst>
                                  <p:childTnLst>
                                    <p:set>
                                      <p:cBhvr>
                                        <p:cTn id="36" dur="1" fill="hold">
                                          <p:stCondLst>
                                            <p:cond delay="0"/>
                                          </p:stCondLst>
                                        </p:cTn>
                                        <p:tgtEl>
                                          <p:spTgt spid="5">
                                            <p:txEl>
                                              <p:pRg st="7" end="7"/>
                                            </p:txEl>
                                          </p:spTgt>
                                        </p:tgtEl>
                                        <p:attrNameLst>
                                          <p:attrName>style.visibility</p:attrName>
                                        </p:attrNameLst>
                                      </p:cBhvr>
                                      <p:to>
                                        <p:strVal val="visible"/>
                                      </p:to>
                                    </p:set>
                                    <p:anim calcmode="lin" valueType="num">
                                      <p:cBhvr additive="base">
                                        <p:cTn id="37" dur="500" fill="hold"/>
                                        <p:tgtEl>
                                          <p:spTgt spid="5">
                                            <p:txEl>
                                              <p:pRg st="7" end="7"/>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5">
                                            <p:txEl>
                                              <p:pRg st="7" end="7"/>
                                            </p:txEl>
                                          </p:spTgt>
                                        </p:tgtEl>
                                        <p:attrNameLst>
                                          <p:attrName>ppt_y</p:attrName>
                                        </p:attrNameLst>
                                      </p:cBhvr>
                                      <p:tavLst>
                                        <p:tav tm="0">
                                          <p:val>
                                            <p:strVal val="1+#ppt_h/2"/>
                                          </p:val>
                                        </p:tav>
                                        <p:tav tm="100000">
                                          <p:val>
                                            <p:strVal val="#ppt_y"/>
                                          </p:val>
                                        </p:tav>
                                      </p:tavLst>
                                    </p:anim>
                                  </p:childTnLst>
                                </p:cTn>
                              </p:par>
                              <p:par>
                                <p:cTn id="39" presetID="2" presetClass="entr" presetSubtype="4" fill="hold" nodeType="withEffect">
                                  <p:stCondLst>
                                    <p:cond delay="0"/>
                                  </p:stCondLst>
                                  <p:childTnLst>
                                    <p:set>
                                      <p:cBhvr>
                                        <p:cTn id="40" dur="1" fill="hold">
                                          <p:stCondLst>
                                            <p:cond delay="0"/>
                                          </p:stCondLst>
                                        </p:cTn>
                                        <p:tgtEl>
                                          <p:spTgt spid="5">
                                            <p:txEl>
                                              <p:pRg st="8" end="8"/>
                                            </p:txEl>
                                          </p:spTgt>
                                        </p:tgtEl>
                                        <p:attrNameLst>
                                          <p:attrName>style.visibility</p:attrName>
                                        </p:attrNameLst>
                                      </p:cBhvr>
                                      <p:to>
                                        <p:strVal val="visible"/>
                                      </p:to>
                                    </p:set>
                                    <p:anim calcmode="lin" valueType="num">
                                      <p:cBhvr additive="base">
                                        <p:cTn id="41" dur="500" fill="hold"/>
                                        <p:tgtEl>
                                          <p:spTgt spid="5">
                                            <p:txEl>
                                              <p:pRg st="8" end="8"/>
                                            </p:txEl>
                                          </p:spTgt>
                                        </p:tgtEl>
                                        <p:attrNameLst>
                                          <p:attrName>ppt_x</p:attrName>
                                        </p:attrNameLst>
                                      </p:cBhvr>
                                      <p:tavLst>
                                        <p:tav tm="0">
                                          <p:val>
                                            <p:strVal val="#ppt_x"/>
                                          </p:val>
                                        </p:tav>
                                        <p:tav tm="100000">
                                          <p:val>
                                            <p:strVal val="#ppt_x"/>
                                          </p:val>
                                        </p:tav>
                                      </p:tavLst>
                                    </p:anim>
                                    <p:anim calcmode="lin" valueType="num">
                                      <p:cBhvr additive="base">
                                        <p:cTn id="42" dur="500" fill="hold"/>
                                        <p:tgtEl>
                                          <p:spTgt spid="5">
                                            <p:txEl>
                                              <p:pRg st="8" end="8"/>
                                            </p:txEl>
                                          </p:spTgt>
                                        </p:tgtEl>
                                        <p:attrNameLst>
                                          <p:attrName>ppt_y</p:attrName>
                                        </p:attrNameLst>
                                      </p:cBhvr>
                                      <p:tavLst>
                                        <p:tav tm="0">
                                          <p:val>
                                            <p:strVal val="1+#ppt_h/2"/>
                                          </p:val>
                                        </p:tav>
                                        <p:tav tm="100000">
                                          <p:val>
                                            <p:strVal val="#ppt_y"/>
                                          </p:val>
                                        </p:tav>
                                      </p:tavLst>
                                    </p:anim>
                                  </p:childTnLst>
                                </p:cTn>
                              </p:par>
                              <p:par>
                                <p:cTn id="43" presetID="2" presetClass="entr" presetSubtype="4" fill="hold" nodeType="withEffect">
                                  <p:stCondLst>
                                    <p:cond delay="0"/>
                                  </p:stCondLst>
                                  <p:childTnLst>
                                    <p:set>
                                      <p:cBhvr>
                                        <p:cTn id="44" dur="1" fill="hold">
                                          <p:stCondLst>
                                            <p:cond delay="0"/>
                                          </p:stCondLst>
                                        </p:cTn>
                                        <p:tgtEl>
                                          <p:spTgt spid="5">
                                            <p:txEl>
                                              <p:pRg st="9" end="9"/>
                                            </p:txEl>
                                          </p:spTgt>
                                        </p:tgtEl>
                                        <p:attrNameLst>
                                          <p:attrName>style.visibility</p:attrName>
                                        </p:attrNameLst>
                                      </p:cBhvr>
                                      <p:to>
                                        <p:strVal val="visible"/>
                                      </p:to>
                                    </p:set>
                                    <p:anim calcmode="lin" valueType="num">
                                      <p:cBhvr additive="base">
                                        <p:cTn id="45" dur="500" fill="hold"/>
                                        <p:tgtEl>
                                          <p:spTgt spid="5">
                                            <p:txEl>
                                              <p:pRg st="9" end="9"/>
                                            </p:txEl>
                                          </p:spTgt>
                                        </p:tgtEl>
                                        <p:attrNameLst>
                                          <p:attrName>ppt_x</p:attrName>
                                        </p:attrNameLst>
                                      </p:cBhvr>
                                      <p:tavLst>
                                        <p:tav tm="0">
                                          <p:val>
                                            <p:strVal val="#ppt_x"/>
                                          </p:val>
                                        </p:tav>
                                        <p:tav tm="100000">
                                          <p:val>
                                            <p:strVal val="#ppt_x"/>
                                          </p:val>
                                        </p:tav>
                                      </p:tavLst>
                                    </p:anim>
                                    <p:anim calcmode="lin" valueType="num">
                                      <p:cBhvr additive="base">
                                        <p:cTn id="46" dur="500" fill="hold"/>
                                        <p:tgtEl>
                                          <p:spTgt spid="5">
                                            <p:txEl>
                                              <p:pRg st="9" end="9"/>
                                            </p:txEl>
                                          </p:spTgt>
                                        </p:tgtEl>
                                        <p:attrNameLst>
                                          <p:attrName>ppt_y</p:attrName>
                                        </p:attrNameLst>
                                      </p:cBhvr>
                                      <p:tavLst>
                                        <p:tav tm="0">
                                          <p:val>
                                            <p:strVal val="1+#ppt_h/2"/>
                                          </p:val>
                                        </p:tav>
                                        <p:tav tm="100000">
                                          <p:val>
                                            <p:strVal val="#ppt_y"/>
                                          </p:val>
                                        </p:tav>
                                      </p:tavLst>
                                    </p:anim>
                                  </p:childTnLst>
                                </p:cTn>
                              </p:par>
                              <p:par>
                                <p:cTn id="47" presetID="2" presetClass="entr" presetSubtype="4" fill="hold" nodeType="withEffect">
                                  <p:stCondLst>
                                    <p:cond delay="0"/>
                                  </p:stCondLst>
                                  <p:childTnLst>
                                    <p:set>
                                      <p:cBhvr>
                                        <p:cTn id="48" dur="1" fill="hold">
                                          <p:stCondLst>
                                            <p:cond delay="0"/>
                                          </p:stCondLst>
                                        </p:cTn>
                                        <p:tgtEl>
                                          <p:spTgt spid="5">
                                            <p:txEl>
                                              <p:pRg st="10" end="10"/>
                                            </p:txEl>
                                          </p:spTgt>
                                        </p:tgtEl>
                                        <p:attrNameLst>
                                          <p:attrName>style.visibility</p:attrName>
                                        </p:attrNameLst>
                                      </p:cBhvr>
                                      <p:to>
                                        <p:strVal val="visible"/>
                                      </p:to>
                                    </p:set>
                                    <p:anim calcmode="lin" valueType="num">
                                      <p:cBhvr additive="base">
                                        <p:cTn id="49" dur="500" fill="hold"/>
                                        <p:tgtEl>
                                          <p:spTgt spid="5">
                                            <p:txEl>
                                              <p:pRg st="10" end="10"/>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5">
                                            <p:txEl>
                                              <p:pRg st="10" end="10"/>
                                            </p:txEl>
                                          </p:spTgt>
                                        </p:tgtEl>
                                        <p:attrNameLst>
                                          <p:attrName>ppt_y</p:attrName>
                                        </p:attrNameLst>
                                      </p:cBhvr>
                                      <p:tavLst>
                                        <p:tav tm="0">
                                          <p:val>
                                            <p:strVal val="1+#ppt_h/2"/>
                                          </p:val>
                                        </p:tav>
                                        <p:tav tm="100000">
                                          <p:val>
                                            <p:strVal val="#ppt_y"/>
                                          </p:val>
                                        </p:tav>
                                      </p:tavLst>
                                    </p:anim>
                                  </p:childTnLst>
                                </p:cTn>
                              </p:par>
                              <p:par>
                                <p:cTn id="51" presetID="2" presetClass="entr" presetSubtype="4" fill="hold" nodeType="withEffect">
                                  <p:stCondLst>
                                    <p:cond delay="0"/>
                                  </p:stCondLst>
                                  <p:childTnLst>
                                    <p:set>
                                      <p:cBhvr>
                                        <p:cTn id="52" dur="1" fill="hold">
                                          <p:stCondLst>
                                            <p:cond delay="0"/>
                                          </p:stCondLst>
                                        </p:cTn>
                                        <p:tgtEl>
                                          <p:spTgt spid="5">
                                            <p:txEl>
                                              <p:pRg st="11" end="11"/>
                                            </p:txEl>
                                          </p:spTgt>
                                        </p:tgtEl>
                                        <p:attrNameLst>
                                          <p:attrName>style.visibility</p:attrName>
                                        </p:attrNameLst>
                                      </p:cBhvr>
                                      <p:to>
                                        <p:strVal val="visible"/>
                                      </p:to>
                                    </p:set>
                                    <p:anim calcmode="lin" valueType="num">
                                      <p:cBhvr additive="base">
                                        <p:cTn id="53" dur="500" fill="hold"/>
                                        <p:tgtEl>
                                          <p:spTgt spid="5">
                                            <p:txEl>
                                              <p:pRg st="11" end="11"/>
                                            </p:txEl>
                                          </p:spTgt>
                                        </p:tgtEl>
                                        <p:attrNameLst>
                                          <p:attrName>ppt_x</p:attrName>
                                        </p:attrNameLst>
                                      </p:cBhvr>
                                      <p:tavLst>
                                        <p:tav tm="0">
                                          <p:val>
                                            <p:strVal val="#ppt_x"/>
                                          </p:val>
                                        </p:tav>
                                        <p:tav tm="100000">
                                          <p:val>
                                            <p:strVal val="#ppt_x"/>
                                          </p:val>
                                        </p:tav>
                                      </p:tavLst>
                                    </p:anim>
                                    <p:anim calcmode="lin" valueType="num">
                                      <p:cBhvr additive="base">
                                        <p:cTn id="54" dur="500" fill="hold"/>
                                        <p:tgtEl>
                                          <p:spTgt spid="5">
                                            <p:txEl>
                                              <p:pRg st="11" end="11"/>
                                            </p:txEl>
                                          </p:spTgt>
                                        </p:tgtEl>
                                        <p:attrNameLst>
                                          <p:attrName>ppt_y</p:attrName>
                                        </p:attrNameLst>
                                      </p:cBhvr>
                                      <p:tavLst>
                                        <p:tav tm="0">
                                          <p:val>
                                            <p:strVal val="1+#ppt_h/2"/>
                                          </p:val>
                                        </p:tav>
                                        <p:tav tm="100000">
                                          <p:val>
                                            <p:strVal val="#ppt_y"/>
                                          </p:val>
                                        </p:tav>
                                      </p:tavLst>
                                    </p:anim>
                                  </p:childTnLst>
                                </p:cTn>
                              </p:par>
                              <p:par>
                                <p:cTn id="55" presetID="2" presetClass="entr" presetSubtype="4" fill="hold" nodeType="withEffect">
                                  <p:stCondLst>
                                    <p:cond delay="0"/>
                                  </p:stCondLst>
                                  <p:childTnLst>
                                    <p:set>
                                      <p:cBhvr>
                                        <p:cTn id="56" dur="1" fill="hold">
                                          <p:stCondLst>
                                            <p:cond delay="0"/>
                                          </p:stCondLst>
                                        </p:cTn>
                                        <p:tgtEl>
                                          <p:spTgt spid="5">
                                            <p:txEl>
                                              <p:pRg st="12" end="12"/>
                                            </p:txEl>
                                          </p:spTgt>
                                        </p:tgtEl>
                                        <p:attrNameLst>
                                          <p:attrName>style.visibility</p:attrName>
                                        </p:attrNameLst>
                                      </p:cBhvr>
                                      <p:to>
                                        <p:strVal val="visible"/>
                                      </p:to>
                                    </p:set>
                                    <p:anim calcmode="lin" valueType="num">
                                      <p:cBhvr additive="base">
                                        <p:cTn id="57" dur="500" fill="hold"/>
                                        <p:tgtEl>
                                          <p:spTgt spid="5">
                                            <p:txEl>
                                              <p:pRg st="12" end="12"/>
                                            </p:txEl>
                                          </p:spTgt>
                                        </p:tgtEl>
                                        <p:attrNameLst>
                                          <p:attrName>ppt_x</p:attrName>
                                        </p:attrNameLst>
                                      </p:cBhvr>
                                      <p:tavLst>
                                        <p:tav tm="0">
                                          <p:val>
                                            <p:strVal val="#ppt_x"/>
                                          </p:val>
                                        </p:tav>
                                        <p:tav tm="100000">
                                          <p:val>
                                            <p:strVal val="#ppt_x"/>
                                          </p:val>
                                        </p:tav>
                                      </p:tavLst>
                                    </p:anim>
                                    <p:anim calcmode="lin" valueType="num">
                                      <p:cBhvr additive="base">
                                        <p:cTn id="58" dur="500" fill="hold"/>
                                        <p:tgtEl>
                                          <p:spTgt spid="5">
                                            <p:txEl>
                                              <p:pRg st="12" end="12"/>
                                            </p:txEl>
                                          </p:spTgt>
                                        </p:tgtEl>
                                        <p:attrNameLst>
                                          <p:attrName>ppt_y</p:attrName>
                                        </p:attrNameLst>
                                      </p:cBhvr>
                                      <p:tavLst>
                                        <p:tav tm="0">
                                          <p:val>
                                            <p:strVal val="1+#ppt_h/2"/>
                                          </p:val>
                                        </p:tav>
                                        <p:tav tm="100000">
                                          <p:val>
                                            <p:strVal val="#ppt_y"/>
                                          </p:val>
                                        </p:tav>
                                      </p:tavLst>
                                    </p:anim>
                                  </p:childTnLst>
                                </p:cTn>
                              </p:par>
                              <p:par>
                                <p:cTn id="59" presetID="2" presetClass="entr" presetSubtype="4" fill="hold" nodeType="withEffect">
                                  <p:stCondLst>
                                    <p:cond delay="0"/>
                                  </p:stCondLst>
                                  <p:childTnLst>
                                    <p:set>
                                      <p:cBhvr>
                                        <p:cTn id="60" dur="1" fill="hold">
                                          <p:stCondLst>
                                            <p:cond delay="0"/>
                                          </p:stCondLst>
                                        </p:cTn>
                                        <p:tgtEl>
                                          <p:spTgt spid="5">
                                            <p:txEl>
                                              <p:pRg st="13" end="13"/>
                                            </p:txEl>
                                          </p:spTgt>
                                        </p:tgtEl>
                                        <p:attrNameLst>
                                          <p:attrName>style.visibility</p:attrName>
                                        </p:attrNameLst>
                                      </p:cBhvr>
                                      <p:to>
                                        <p:strVal val="visible"/>
                                      </p:to>
                                    </p:set>
                                    <p:anim calcmode="lin" valueType="num">
                                      <p:cBhvr additive="base">
                                        <p:cTn id="61" dur="500" fill="hold"/>
                                        <p:tgtEl>
                                          <p:spTgt spid="5">
                                            <p:txEl>
                                              <p:pRg st="13" end="13"/>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5">
                                            <p:txEl>
                                              <p:pRg st="13" end="1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940524" y="494188"/>
            <a:ext cx="10528663" cy="4262705"/>
          </a:xfrm>
          <a:prstGeom prst="rect">
            <a:avLst/>
          </a:prstGeom>
        </p:spPr>
        <p:txBody>
          <a:bodyPr wrap="square">
            <a:spAutoFit/>
          </a:bodyPr>
          <a:lstStyle/>
          <a:p>
            <a:pPr marL="342900" indent="-342900" algn="just">
              <a:lnSpc>
                <a:spcPct val="150000"/>
              </a:lnSpc>
              <a:spcAft>
                <a:spcPts val="0"/>
              </a:spcAft>
              <a:buAutoNum type="arabicPeriod"/>
            </a:pPr>
            <a:r>
              <a:rPr lang="en-US" sz="2800" b="1" smtClean="0">
                <a:solidFill>
                  <a:srgbClr val="FF0000"/>
                </a:solidFill>
                <a:latin typeface="Times New Roman" panose="02020603050405020304" pitchFamily="18" charset="0"/>
                <a:ea typeface="Times New Roman" panose="02020603050405020304" pitchFamily="18" charset="0"/>
              </a:rPr>
              <a:t>Mở </a:t>
            </a:r>
            <a:r>
              <a:rPr lang="en-US" sz="2800" b="1">
                <a:solidFill>
                  <a:srgbClr val="FF0000"/>
                </a:solidFill>
                <a:latin typeface="Times New Roman" panose="02020603050405020304" pitchFamily="18" charset="0"/>
                <a:ea typeface="Times New Roman" panose="02020603050405020304" pitchFamily="18" charset="0"/>
              </a:rPr>
              <a:t>bài</a:t>
            </a:r>
            <a:r>
              <a:rPr lang="en-US" sz="2800" b="1">
                <a:solidFill>
                  <a:srgbClr val="FF0000"/>
                </a:solidFill>
                <a:latin typeface="Times New Roman" panose="02020603050405020304" pitchFamily="18" charset="0"/>
                <a:ea typeface="Times New Roman" panose="02020603050405020304" pitchFamily="18" charset="0"/>
              </a:rPr>
              <a:t>:</a:t>
            </a:r>
            <a:r>
              <a:rPr lang="en-US" sz="2800">
                <a:solidFill>
                  <a:srgbClr val="252525"/>
                </a:solidFill>
                <a:latin typeface="Times New Roman" panose="02020603050405020304" pitchFamily="18" charset="0"/>
                <a:ea typeface="Times New Roman" panose="02020603050405020304" pitchFamily="18" charset="0"/>
              </a:rPr>
              <a:t> </a:t>
            </a:r>
            <a:endParaRPr lang="en-US" sz="2800" smtClean="0">
              <a:solidFill>
                <a:srgbClr val="252525"/>
              </a:solidFill>
              <a:latin typeface="Times New Roman" panose="02020603050405020304" pitchFamily="18" charset="0"/>
              <a:ea typeface="Times New Roman" panose="02020603050405020304" pitchFamily="18" charset="0"/>
            </a:endParaRPr>
          </a:p>
          <a:p>
            <a:pPr algn="just">
              <a:spcBef>
                <a:spcPts val="600"/>
              </a:spcBef>
              <a:spcAft>
                <a:spcPts val="600"/>
              </a:spcAft>
            </a:pPr>
            <a:r>
              <a:rPr lang="en-US" sz="2800">
                <a:solidFill>
                  <a:srgbClr val="252525"/>
                </a:solidFill>
                <a:latin typeface="Times New Roman" panose="02020603050405020304" pitchFamily="18" charset="0"/>
                <a:ea typeface="Times New Roman" panose="02020603050405020304" pitchFamily="18" charset="0"/>
              </a:rPr>
              <a:t>	</a:t>
            </a:r>
            <a:r>
              <a:rPr lang="en-US" sz="2800" smtClean="0">
                <a:solidFill>
                  <a:srgbClr val="252525"/>
                </a:solidFill>
                <a:latin typeface="Times New Roman" panose="02020603050405020304" pitchFamily="18" charset="0"/>
                <a:ea typeface="Times New Roman" panose="02020603050405020304" pitchFamily="18" charset="0"/>
              </a:rPr>
              <a:t>Nếu </a:t>
            </a:r>
            <a:r>
              <a:rPr lang="en-US" sz="2800">
                <a:solidFill>
                  <a:srgbClr val="252525"/>
                </a:solidFill>
                <a:latin typeface="Times New Roman" panose="02020603050405020304" pitchFamily="18" charset="0"/>
                <a:ea typeface="Times New Roman" panose="02020603050405020304" pitchFamily="18" charset="0"/>
              </a:rPr>
              <a:t>tiểu thuyết là một đoạn của dòng đời thì truyện ngắn là cái mặt cắt của dòng đời ấy. Nếu tiểu thuyết là thân cây thì truyện ngắn là một đường vân trên cái khoảng gỗ tròn tròn kia, dù sau trăm năm vẫn thấy cả cuộc đời của thảo mộc. Truyện ngắn tuy hạn chế về chiều dài tác phẩm nhưng độ sâu của nó là thăm thẳm không cùng. Bởi thế, khi đánh giá về một truyện ngắn hay có ý kiến cho rằng</a:t>
            </a:r>
            <a:r>
              <a:rPr lang="en-US" sz="2800" b="1" i="1">
                <a:solidFill>
                  <a:srgbClr val="252525"/>
                </a:solidFill>
                <a:latin typeface="Times New Roman" panose="02020603050405020304" pitchFamily="18" charset="0"/>
                <a:ea typeface="Times New Roman" panose="02020603050405020304" pitchFamily="18" charset="0"/>
              </a:rPr>
              <a:t>: “</a:t>
            </a:r>
            <a:r>
              <a:rPr lang="en-US" sz="2800" b="1" i="1">
                <a:latin typeface="Times New Roman" panose="02020603050405020304" pitchFamily="18" charset="0"/>
                <a:ea typeface="Times New Roman" panose="02020603050405020304" pitchFamily="18" charset="0"/>
              </a:rPr>
              <a:t>một truyện ngắn hay vừa là chứng tích của một thời, vừa là hiện thân cho chân lí giản dị của mọi thời</a:t>
            </a:r>
            <a:r>
              <a:rPr lang="en-US" sz="2800" b="1" i="1">
                <a:solidFill>
                  <a:srgbClr val="252525"/>
                </a:solidFill>
                <a:latin typeface="Times New Roman" panose="02020603050405020304" pitchFamily="18" charset="0"/>
                <a:ea typeface="Times New Roman" panose="02020603050405020304" pitchFamily="18" charset="0"/>
              </a:rPr>
              <a:t>”. </a:t>
            </a:r>
            <a:endParaRPr lang="en-US" sz="280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40112233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1" end="1"/>
                                            </p:txEl>
                                          </p:spTgt>
                                        </p:tgtEl>
                                        <p:attrNameLst>
                                          <p:attrName>style.visibility</p:attrName>
                                        </p:attrNameLst>
                                      </p:cBhvr>
                                      <p:to>
                                        <p:strVal val="visible"/>
                                      </p:to>
                                    </p:set>
                                    <p:anim calcmode="lin" valueType="num">
                                      <p:cBhvr additive="base">
                                        <p:cTn id="7"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79269" y="443754"/>
            <a:ext cx="11273246" cy="5729069"/>
          </a:xfrm>
          <a:prstGeom prst="rect">
            <a:avLst/>
          </a:prstGeom>
        </p:spPr>
        <p:txBody>
          <a:bodyPr wrap="square">
            <a:spAutoFit/>
          </a:bodyPr>
          <a:lstStyle/>
          <a:p>
            <a:pPr algn="just">
              <a:lnSpc>
                <a:spcPct val="110000"/>
              </a:lnSpc>
              <a:spcBef>
                <a:spcPts val="600"/>
              </a:spcBef>
              <a:spcAft>
                <a:spcPts val="0"/>
              </a:spcAft>
            </a:pPr>
            <a:r>
              <a:rPr lang="en-US" sz="2400" b="1" i="1">
                <a:solidFill>
                  <a:srgbClr val="FF0000"/>
                </a:solidFill>
                <a:latin typeface="Times New Roman" panose="02020603050405020304" pitchFamily="18" charset="0"/>
                <a:ea typeface="Times New Roman" panose="02020603050405020304" pitchFamily="18" charset="0"/>
              </a:rPr>
              <a:t>2</a:t>
            </a:r>
            <a:r>
              <a:rPr lang="en-US" sz="2400" b="1" i="1" smtClean="0">
                <a:solidFill>
                  <a:srgbClr val="FF0000"/>
                </a:solidFill>
                <a:effectLst/>
                <a:latin typeface="Times New Roman" panose="02020603050405020304" pitchFamily="18" charset="0"/>
                <a:ea typeface="Times New Roman" panose="02020603050405020304" pitchFamily="18" charset="0"/>
              </a:rPr>
              <a:t>. Thân bài: </a:t>
            </a:r>
            <a:endParaRPr lang="en-US" sz="2400" smtClean="0">
              <a:effectLst/>
              <a:latin typeface="Times New Roman" panose="02020603050405020304" pitchFamily="18" charset="0"/>
              <a:ea typeface="Times New Roman" panose="02020603050405020304" pitchFamily="18" charset="0"/>
            </a:endParaRPr>
          </a:p>
          <a:p>
            <a:pPr algn="just">
              <a:lnSpc>
                <a:spcPct val="110000"/>
              </a:lnSpc>
              <a:spcBef>
                <a:spcPts val="600"/>
              </a:spcBef>
              <a:spcAft>
                <a:spcPts val="0"/>
              </a:spcAft>
            </a:pPr>
            <a:r>
              <a:rPr lang="en-US" sz="2400" b="1" smtClean="0">
                <a:solidFill>
                  <a:srgbClr val="0000FF"/>
                </a:solidFill>
                <a:effectLst/>
                <a:latin typeface="Times New Roman" panose="02020603050405020304" pitchFamily="18" charset="0"/>
                <a:ea typeface="Times New Roman" panose="02020603050405020304" pitchFamily="18" charset="0"/>
              </a:rPr>
              <a:t>Bước 1: Giải thích nhận định</a:t>
            </a:r>
            <a:endParaRPr lang="en-US" sz="2400" smtClean="0">
              <a:effectLst/>
              <a:latin typeface="Times New Roman" panose="02020603050405020304" pitchFamily="18" charset="0"/>
              <a:ea typeface="Times New Roman" panose="02020603050405020304" pitchFamily="18" charset="0"/>
            </a:endParaRPr>
          </a:p>
          <a:p>
            <a:pPr algn="just">
              <a:lnSpc>
                <a:spcPct val="110000"/>
              </a:lnSpc>
              <a:spcBef>
                <a:spcPts val="600"/>
              </a:spcBef>
              <a:spcAft>
                <a:spcPts val="0"/>
              </a:spcAft>
            </a:pPr>
            <a:r>
              <a:rPr lang="en-US" sz="2400" b="1" i="1" u="sng">
                <a:solidFill>
                  <a:srgbClr val="FF0000"/>
                </a:solidFill>
                <a:latin typeface="Times New Roman" panose="02020603050405020304" pitchFamily="18" charset="0"/>
                <a:ea typeface="Times New Roman" panose="02020603050405020304" pitchFamily="18" charset="0"/>
              </a:rPr>
              <a:t>a. Truyện ngắn</a:t>
            </a:r>
            <a:r>
              <a:rPr lang="en-US" sz="2400">
                <a:solidFill>
                  <a:srgbClr val="FF0000"/>
                </a:solidFill>
                <a:latin typeface="Times New Roman" panose="02020603050405020304" pitchFamily="18" charset="0"/>
                <a:ea typeface="Times New Roman" panose="02020603050405020304" pitchFamily="18" charset="0"/>
              </a:rPr>
              <a:t> </a:t>
            </a:r>
            <a:r>
              <a:rPr lang="en-US" sz="2400">
                <a:latin typeface="Times New Roman" panose="02020603050405020304" pitchFamily="18" charset="0"/>
                <a:ea typeface="Times New Roman" panose="02020603050405020304" pitchFamily="18" charset="0"/>
              </a:rPr>
              <a:t>là truyện có dung lượng, độ dài ngắn phản ánh một lắt cắt của xã hội, thể hiện, gửi gắm một thông điệp, một tư tưởng một quan niệm nhân sinh của tác giá. (lí giải này khác so với từ điển – ngắn gọn, dễ hiểu hơn).</a:t>
            </a:r>
            <a:endParaRPr lang="en-US" sz="2400" smtClean="0">
              <a:effectLst/>
              <a:latin typeface="Times New Roman" panose="02020603050405020304" pitchFamily="18" charset="0"/>
              <a:ea typeface="Times New Roman" panose="02020603050405020304" pitchFamily="18" charset="0"/>
            </a:endParaRPr>
          </a:p>
          <a:p>
            <a:pPr algn="just">
              <a:lnSpc>
                <a:spcPct val="110000"/>
              </a:lnSpc>
              <a:spcBef>
                <a:spcPts val="600"/>
              </a:spcBef>
              <a:spcAft>
                <a:spcPts val="0"/>
              </a:spcAft>
            </a:pPr>
            <a:r>
              <a:rPr lang="en-US" sz="2400" b="1" i="1" u="sng">
                <a:solidFill>
                  <a:srgbClr val="FF0000"/>
                </a:solidFill>
                <a:latin typeface="Times New Roman" panose="02020603050405020304" pitchFamily="18" charset="0"/>
                <a:ea typeface="Times New Roman" panose="02020603050405020304" pitchFamily="18" charset="0"/>
              </a:rPr>
              <a:t>b. Chứng tích của một thời:</a:t>
            </a:r>
            <a:r>
              <a:rPr lang="en-US" sz="2400">
                <a:solidFill>
                  <a:srgbClr val="FF0000"/>
                </a:solidFill>
                <a:latin typeface="Times New Roman" panose="02020603050405020304" pitchFamily="18" charset="0"/>
                <a:ea typeface="Times New Roman" panose="02020603050405020304" pitchFamily="18" charset="0"/>
              </a:rPr>
              <a:t>  </a:t>
            </a:r>
            <a:r>
              <a:rPr lang="en-US" sz="2400">
                <a:latin typeface="Times New Roman" panose="02020603050405020304" pitchFamily="18" charset="0"/>
                <a:ea typeface="Times New Roman" panose="02020603050405020304" pitchFamily="18" charset="0"/>
              </a:rPr>
              <a:t>Phản ánh được hiện thực của thời đại với những vấn đề đời sống nổi cộm, bức thiết của nó.</a:t>
            </a:r>
            <a:endParaRPr lang="en-US" sz="2400" smtClean="0">
              <a:effectLst/>
              <a:latin typeface="Times New Roman" panose="02020603050405020304" pitchFamily="18" charset="0"/>
              <a:ea typeface="Times New Roman" panose="02020603050405020304" pitchFamily="18" charset="0"/>
            </a:endParaRPr>
          </a:p>
          <a:p>
            <a:pPr algn="just">
              <a:lnSpc>
                <a:spcPct val="110000"/>
              </a:lnSpc>
              <a:spcBef>
                <a:spcPts val="600"/>
              </a:spcBef>
              <a:spcAft>
                <a:spcPts val="0"/>
              </a:spcAft>
            </a:pPr>
            <a:r>
              <a:rPr lang="en-US" sz="2400" b="1" i="1" u="sng">
                <a:solidFill>
                  <a:srgbClr val="FF0000"/>
                </a:solidFill>
                <a:latin typeface="Times New Roman" panose="02020603050405020304" pitchFamily="18" charset="0"/>
                <a:ea typeface="Times New Roman" panose="02020603050405020304" pitchFamily="18" charset="0"/>
              </a:rPr>
              <a:t>c. Hiện thân của một chân lí giản dị của mọi thời:</a:t>
            </a:r>
            <a:r>
              <a:rPr lang="en-US" sz="2400" b="1">
                <a:solidFill>
                  <a:srgbClr val="FF0000"/>
                </a:solidFill>
                <a:latin typeface="Times New Roman" panose="02020603050405020304" pitchFamily="18" charset="0"/>
                <a:ea typeface="Times New Roman" panose="02020603050405020304" pitchFamily="18" charset="0"/>
              </a:rPr>
              <a:t> </a:t>
            </a:r>
            <a:r>
              <a:rPr lang="en-US" sz="2400">
                <a:latin typeface="Times New Roman" panose="02020603050405020304" pitchFamily="18" charset="0"/>
                <a:ea typeface="Times New Roman" panose="02020603050405020304" pitchFamily="18" charset="0"/>
              </a:rPr>
              <a:t>Thể hiện được những vấn đề bản chất, cốt lõi của nhân sinh, những chân lí muôn đời, vượt qua giới hạn của thời đại như: Hạnh phúc, tình yêu, quyền sống, quyền bình đẳng…</a:t>
            </a:r>
            <a:endParaRPr lang="en-US" sz="2400" smtClean="0">
              <a:effectLst/>
              <a:latin typeface="Times New Roman" panose="02020603050405020304" pitchFamily="18" charset="0"/>
              <a:ea typeface="Times New Roman" panose="02020603050405020304" pitchFamily="18" charset="0"/>
            </a:endParaRPr>
          </a:p>
          <a:p>
            <a:pPr algn="just">
              <a:lnSpc>
                <a:spcPct val="110000"/>
              </a:lnSpc>
              <a:spcBef>
                <a:spcPts val="600"/>
              </a:spcBef>
              <a:spcAft>
                <a:spcPts val="0"/>
              </a:spcAft>
            </a:pPr>
            <a:r>
              <a:rPr lang="en-US" sz="2400" b="1" i="1" u="sng">
                <a:solidFill>
                  <a:srgbClr val="FF0000"/>
                </a:solidFill>
                <a:latin typeface="Times New Roman" panose="02020603050405020304" pitchFamily="18" charset="0"/>
                <a:ea typeface="Times New Roman" panose="02020603050405020304" pitchFamily="18" charset="0"/>
                <a:sym typeface="Wingdings 3" panose="05040102010807070707" pitchFamily="18" charset="2"/>
              </a:rPr>
              <a:t></a:t>
            </a:r>
            <a:r>
              <a:rPr lang="en-US" sz="2400" b="1" i="1" u="sng">
                <a:solidFill>
                  <a:srgbClr val="FF0000"/>
                </a:solidFill>
                <a:latin typeface="Times New Roman" panose="02020603050405020304" pitchFamily="18" charset="0"/>
                <a:ea typeface="Times New Roman" panose="02020603050405020304" pitchFamily="18" charset="0"/>
              </a:rPr>
              <a:t> Đánh giá chúng toàn ý kiến:</a:t>
            </a:r>
            <a:r>
              <a:rPr lang="en-US" sz="2400">
                <a:latin typeface="Times New Roman" panose="02020603050405020304" pitchFamily="18" charset="0"/>
                <a:ea typeface="Times New Roman" panose="02020603050405020304" pitchFamily="18" charset="0"/>
              </a:rPr>
              <a:t> </a:t>
            </a:r>
            <a:r>
              <a:rPr lang="en-US" sz="2400">
                <a:solidFill>
                  <a:srgbClr val="00B050"/>
                </a:solidFill>
                <a:latin typeface="Times New Roman" panose="02020603050405020304" pitchFamily="18" charset="0"/>
                <a:ea typeface="Times New Roman" panose="02020603050405020304" pitchFamily="18" charset="0"/>
              </a:rPr>
              <a:t>Ý kiến của Nguyễn Kiên không chỉ chia sẻ kinh nghiệm sáng tác của nhà văn mà còn nêu lên một yêu cầu cốt tử đối với nội dung truyện ngắn. Đó là giá trị hiện thực và giá trị nhân đạo.</a:t>
            </a:r>
            <a:endParaRPr lang="en-US" sz="2400">
              <a:solidFill>
                <a:srgbClr val="00B050"/>
              </a:solidFill>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7097600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
                                            <p:txEl>
                                              <p:pRg st="1" end="1"/>
                                            </p:txEl>
                                          </p:spTgt>
                                        </p:tgtEl>
                                        <p:attrNameLst>
                                          <p:attrName>style.visibility</p:attrName>
                                        </p:attrNameLst>
                                      </p:cBhvr>
                                      <p:to>
                                        <p:strVal val="visible"/>
                                      </p:to>
                                    </p:set>
                                    <p:anim calcmode="lin" valueType="num">
                                      <p:cBhvr additive="base">
                                        <p:cTn id="13"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4">
                                            <p:txEl>
                                              <p:pRg st="2" end="2"/>
                                            </p:txEl>
                                          </p:spTgt>
                                        </p:tgtEl>
                                        <p:attrNameLst>
                                          <p:attrName>style.visibility</p:attrName>
                                        </p:attrNameLst>
                                      </p:cBhvr>
                                      <p:to>
                                        <p:strVal val="visible"/>
                                      </p:to>
                                    </p:set>
                                    <p:anim calcmode="lin" valueType="num">
                                      <p:cBhvr additive="base">
                                        <p:cTn id="19"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2" end="2"/>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4">
                                            <p:txEl>
                                              <p:pRg st="3" end="3"/>
                                            </p:txEl>
                                          </p:spTgt>
                                        </p:tgtEl>
                                        <p:attrNameLst>
                                          <p:attrName>style.visibility</p:attrName>
                                        </p:attrNameLst>
                                      </p:cBhvr>
                                      <p:to>
                                        <p:strVal val="visible"/>
                                      </p:to>
                                    </p:set>
                                    <p:anim calcmode="lin" valueType="num">
                                      <p:cBhvr additive="base">
                                        <p:cTn id="23"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4">
                                            <p:txEl>
                                              <p:pRg st="3" end="3"/>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anim calcmode="lin" valueType="num">
                                      <p:cBhvr additive="base">
                                        <p:cTn id="27"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4">
                                            <p:txEl>
                                              <p:pRg st="4" end="4"/>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4">
                                            <p:txEl>
                                              <p:pRg st="5" end="5"/>
                                            </p:txEl>
                                          </p:spTgt>
                                        </p:tgtEl>
                                        <p:attrNameLst>
                                          <p:attrName>style.visibility</p:attrName>
                                        </p:attrNameLst>
                                      </p:cBhvr>
                                      <p:to>
                                        <p:strVal val="visible"/>
                                      </p:to>
                                    </p:set>
                                    <p:anim calcmode="lin" valueType="num">
                                      <p:cBhvr additive="base">
                                        <p:cTn id="31"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744583" y="536570"/>
            <a:ext cx="10816046" cy="5693866"/>
          </a:xfrm>
          <a:prstGeom prst="rect">
            <a:avLst/>
          </a:prstGeom>
        </p:spPr>
        <p:txBody>
          <a:bodyPr wrap="square">
            <a:spAutoFit/>
          </a:bodyPr>
          <a:lstStyle/>
          <a:p>
            <a:pPr algn="just">
              <a:lnSpc>
                <a:spcPct val="130000"/>
              </a:lnSpc>
              <a:spcAft>
                <a:spcPts val="0"/>
              </a:spcAft>
            </a:pPr>
            <a:r>
              <a:rPr lang="en-US" sz="2800" b="1">
                <a:solidFill>
                  <a:srgbClr val="0000FF"/>
                </a:solidFill>
                <a:latin typeface="Times New Roman" panose="02020603050405020304" pitchFamily="18" charset="0"/>
                <a:ea typeface="Times New Roman" panose="02020603050405020304" pitchFamily="18" charset="0"/>
              </a:rPr>
              <a:t>Bước 2: Lí luận văn học </a:t>
            </a:r>
            <a:r>
              <a:rPr lang="en-US" sz="2800" b="1" i="1">
                <a:solidFill>
                  <a:srgbClr val="000000"/>
                </a:solidFill>
                <a:latin typeface="Times New Roman" panose="02020603050405020304" pitchFamily="18" charset="0"/>
                <a:ea typeface="Times New Roman" panose="02020603050405020304" pitchFamily="18" charset="0"/>
              </a:rPr>
              <a:t>(phần này tùy thuộc vào thời gian 120 hay 150 phút. Hơn nữa cấp THCS cũng không đòi hỏi chiều sâu như cấp THPT)</a:t>
            </a:r>
            <a:endParaRPr lang="en-US" sz="2800" smtClean="0">
              <a:effectLst/>
              <a:latin typeface="Times New Roman" panose="02020603050405020304" pitchFamily="18" charset="0"/>
              <a:ea typeface="Times New Roman" panose="02020603050405020304" pitchFamily="18" charset="0"/>
            </a:endParaRPr>
          </a:p>
          <a:p>
            <a:pPr algn="just">
              <a:lnSpc>
                <a:spcPct val="130000"/>
              </a:lnSpc>
              <a:spcAft>
                <a:spcPts val="0"/>
              </a:spcAft>
            </a:pPr>
            <a:r>
              <a:rPr lang="en-US" sz="2800" b="1">
                <a:solidFill>
                  <a:srgbClr val="0000FF"/>
                </a:solidFill>
                <a:latin typeface="Times New Roman" panose="02020603050405020304" pitchFamily="18" charset="0"/>
                <a:ea typeface="Times New Roman" panose="02020603050405020304" pitchFamily="18" charset="0"/>
              </a:rPr>
              <a:t>* Vận dụng kiến thức lí luận văn học để khẳng định vấn đề:</a:t>
            </a:r>
          </a:p>
          <a:p>
            <a:pPr algn="just">
              <a:lnSpc>
                <a:spcPct val="130000"/>
              </a:lnSpc>
              <a:spcAft>
                <a:spcPts val="0"/>
              </a:spcAft>
            </a:pPr>
            <a:r>
              <a:rPr lang="en-US" sz="2800" smtClean="0">
                <a:latin typeface="Times New Roman" panose="02020603050405020304" pitchFamily="18" charset="0"/>
                <a:ea typeface="Times New Roman" panose="02020603050405020304" pitchFamily="18" charset="0"/>
              </a:rPr>
              <a:t>	 </a:t>
            </a:r>
            <a:r>
              <a:rPr lang="en-US" sz="2800">
                <a:latin typeface="Times New Roman" panose="02020603050405020304" pitchFamily="18" charset="0"/>
                <a:ea typeface="Times New Roman" panose="02020603050405020304" pitchFamily="18" charset="0"/>
              </a:rPr>
              <a:t>Văn học là tấm gương phản chiếu cuộc sống hiện thực và nhà văn là người thư kí trung thành của thời đại. Vì thế tác phẩm không chỉ in dấu những đặc điểm lịch sử xã hội của thời đại mà nó ra đời mà còn là là chứng tích của một thời - hiện thưc xã hội. Qua mỗi chứng tích ấy, nhà văn gửi gắm về một chân lí giản dị của mọi thời. Chân lí giản dị ấy phải là nhân sinh quan tiến bộ.</a:t>
            </a:r>
            <a:endParaRPr lang="en-US" sz="280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5490797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additive="base">
                                        <p:cTn id="7"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5">
                                            <p:txEl>
                                              <p:pRg st="1" end="1"/>
                                            </p:txEl>
                                          </p:spTgt>
                                        </p:tgtEl>
                                        <p:attrNameLst>
                                          <p:attrName>style.visibility</p:attrName>
                                        </p:attrNameLst>
                                      </p:cBhvr>
                                      <p:to>
                                        <p:strVal val="visible"/>
                                      </p:to>
                                    </p:set>
                                    <p:anim calcmode="lin" valueType="num">
                                      <p:cBhvr additive="base">
                                        <p:cTn id="13" dur="500" fill="hold"/>
                                        <p:tgtEl>
                                          <p:spTgt spid="5">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
                                            <p:txEl>
                                              <p:pRg st="1" end="1"/>
                                            </p:txEl>
                                          </p:spTgt>
                                        </p:tgtEl>
                                        <p:attrNameLst>
                                          <p:attrName>ppt_y</p:attrName>
                                        </p:attrNameLst>
                                      </p:cBhvr>
                                      <p:tavLst>
                                        <p:tav tm="0">
                                          <p:val>
                                            <p:strVal val="1+#ppt_h/2"/>
                                          </p:val>
                                        </p:tav>
                                        <p:tav tm="100000">
                                          <p:val>
                                            <p:strVal val="#ppt_y"/>
                                          </p:val>
                                        </p:tav>
                                      </p:tavLst>
                                    </p:anim>
                                  </p:childTnLst>
                                </p:cTn>
                              </p:par>
                              <p:par>
                                <p:cTn id="15" presetID="2" presetClass="entr" presetSubtype="4" fill="hold" nodeType="with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 calcmode="lin" valueType="num">
                                      <p:cBhvr additive="base">
                                        <p:cTn id="17" dur="500" fill="hold"/>
                                        <p:tgtEl>
                                          <p:spTgt spid="5">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5">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018903" y="404005"/>
            <a:ext cx="10319657" cy="5077800"/>
          </a:xfrm>
          <a:prstGeom prst="rect">
            <a:avLst/>
          </a:prstGeom>
        </p:spPr>
        <p:txBody>
          <a:bodyPr wrap="square">
            <a:spAutoFit/>
          </a:bodyPr>
          <a:lstStyle/>
          <a:p>
            <a:pPr algn="just">
              <a:lnSpc>
                <a:spcPct val="130000"/>
              </a:lnSpc>
              <a:spcAft>
                <a:spcPts val="0"/>
              </a:spcAft>
            </a:pPr>
            <a:r>
              <a:rPr lang="en-US" sz="2800" b="1">
                <a:solidFill>
                  <a:srgbClr val="0000FF"/>
                </a:solidFill>
                <a:latin typeface="Times New Roman" panose="02020603050405020304" pitchFamily="18" charset="0"/>
                <a:ea typeface="Times New Roman" panose="02020603050405020304" pitchFamily="18" charset="0"/>
              </a:rPr>
              <a:t>Bước 3: Chứng minh    </a:t>
            </a:r>
            <a:endParaRPr lang="en-US" sz="2800" smtClean="0">
              <a:effectLst/>
              <a:latin typeface="Times New Roman" panose="02020603050405020304" pitchFamily="18" charset="0"/>
              <a:ea typeface="Times New Roman" panose="02020603050405020304" pitchFamily="18" charset="0"/>
            </a:endParaRPr>
          </a:p>
          <a:p>
            <a:pPr algn="just">
              <a:lnSpc>
                <a:spcPct val="130000"/>
              </a:lnSpc>
              <a:spcAft>
                <a:spcPts val="0"/>
              </a:spcAft>
            </a:pPr>
            <a:r>
              <a:rPr lang="en-US" sz="2800" b="1">
                <a:solidFill>
                  <a:srgbClr val="0000FF"/>
                </a:solidFill>
                <a:latin typeface="Times New Roman" panose="02020603050405020304" pitchFamily="18" charset="0"/>
                <a:ea typeface="Times New Roman" panose="02020603050405020304" pitchFamily="18" charset="0"/>
              </a:rPr>
              <a:t>Luận điểm 1</a:t>
            </a:r>
            <a:r>
              <a:rPr lang="en-US" sz="2800" b="1" i="1">
                <a:latin typeface="Times New Roman" panose="02020603050405020304" pitchFamily="18" charset="0"/>
                <a:ea typeface="Times New Roman" panose="02020603050405020304" pitchFamily="18" charset="0"/>
              </a:rPr>
              <a:t>: </a:t>
            </a:r>
            <a:r>
              <a:rPr lang="vi-VN" sz="2800" b="1" i="1">
                <a:solidFill>
                  <a:srgbClr val="FF0000"/>
                </a:solidFill>
                <a:latin typeface="Times New Roman" panose="02020603050405020304" pitchFamily="18" charset="0"/>
                <a:ea typeface="Times New Roman" panose="02020603050405020304" pitchFamily="18" charset="0"/>
              </a:rPr>
              <a:t>Trước hết, chứng tích một thời trong truyện Người con gái Nam Xương là phản ánh cuộc chiến tranh phi nghĩa, một chế độ nam quyền độc đoán, một xã hội đầy rẫy bất công.</a:t>
            </a:r>
            <a:r>
              <a:rPr lang="vi-VN" sz="2800">
                <a:latin typeface="Times New Roman" panose="02020603050405020304" pitchFamily="18" charset="0"/>
                <a:ea typeface="Times New Roman" panose="02020603050405020304" pitchFamily="18" charset="0"/>
              </a:rPr>
              <a:t> Vũ Nương nếm trải hạnh phúc vợ chồng chưa được bao lâu thì đã tiễn biệt chồng tòng quân đi lính đánh giặc. Chiến tranh nào mà chẳng có mất mát, đau thương, không ai dám chắc rằng chồng của mình sẽ bình an trở về. Người ra đi chiến trận thì người ở nhà lo lắng bất an như một câu thơ đã viết</a:t>
            </a:r>
            <a:r>
              <a:rPr lang="vi-VN" sz="2800" i="1">
                <a:latin typeface="Times New Roman" panose="02020603050405020304" pitchFamily="18" charset="0"/>
                <a:ea typeface="Times New Roman" panose="02020603050405020304" pitchFamily="18" charset="0"/>
              </a:rPr>
              <a:t>“Xưa nay chinh chiến mấy ai về”.</a:t>
            </a:r>
            <a:endParaRPr lang="en-US" sz="280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5984344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
                                            <p:txEl>
                                              <p:pRg st="1" end="1"/>
                                            </p:txEl>
                                          </p:spTgt>
                                        </p:tgtEl>
                                        <p:attrNameLst>
                                          <p:attrName>style.visibility</p:attrName>
                                        </p:attrNameLst>
                                      </p:cBhvr>
                                      <p:to>
                                        <p:strVal val="visible"/>
                                      </p:to>
                                    </p:set>
                                    <p:anim calcmode="lin" valueType="num">
                                      <p:cBhvr additive="base">
                                        <p:cTn id="13"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770709" y="474345"/>
            <a:ext cx="10750731" cy="4154984"/>
          </a:xfrm>
          <a:prstGeom prst="rect">
            <a:avLst/>
          </a:prstGeom>
        </p:spPr>
        <p:txBody>
          <a:bodyPr wrap="square">
            <a:spAutoFit/>
          </a:bodyPr>
          <a:lstStyle/>
          <a:p>
            <a:pPr indent="457200" algn="just">
              <a:spcAft>
                <a:spcPts val="0"/>
              </a:spcAft>
            </a:pPr>
            <a:r>
              <a:rPr lang="vi-VN" sz="2400">
                <a:latin typeface="Times New Roman" panose="02020603050405020304" pitchFamily="18" charset="0"/>
                <a:ea typeface="Times New Roman" panose="02020603050405020304" pitchFamily="18" charset="0"/>
              </a:rPr>
              <a:t>Chiến tranh phi nghĩa như là một cơn sóng thần ập đến và cuốn đi hết sự hạnh phúc êm ấm trong mỗi gia đình. Mẹ thì xa con, vợ lìa chồng, con cái thì thiếu đi tình thương của cha, khiến cho bầu không khí gia đình trở nên lo âu, sầu muộn, đau thương. Nếu như cuộc chiến tranh phi nghĩa không nổ ra thì người mẹ già kia có thể đã không nhớ con đến sức cùng lực kiệt để rồi lìa xa cõi đời, người vợ đã không phải nhớ chồng da diết để rồi gây ra nỗi oan ức cho bản thân để rồi lại chạy đến cõi chết như một sự thanh minh, đứa con cũng chẳng vì lời nói thơ ngây của mình mà gay ra nỗi oan khuất. </a:t>
            </a:r>
            <a:r>
              <a:rPr lang="en-US" sz="2400">
                <a:solidFill>
                  <a:srgbClr val="FF0000"/>
                </a:solidFill>
                <a:latin typeface="Times New Roman" panose="02020603050405020304" pitchFamily="18" charset="0"/>
                <a:ea typeface="Times New Roman" panose="02020603050405020304" pitchFamily="18" charset="0"/>
                <a:sym typeface="Wingdings 3" panose="05040102010807070707" pitchFamily="18" charset="2"/>
              </a:rPr>
              <a:t></a:t>
            </a:r>
            <a:r>
              <a:rPr lang="vi-VN" sz="2400">
                <a:latin typeface="Times New Roman" panose="02020603050405020304" pitchFamily="18" charset="0"/>
                <a:ea typeface="Times New Roman" panose="02020603050405020304" pitchFamily="18" charset="0"/>
              </a:rPr>
              <a:t> </a:t>
            </a:r>
            <a:r>
              <a:rPr lang="vi-VN" sz="2400" b="1">
                <a:solidFill>
                  <a:srgbClr val="0000CC"/>
                </a:solidFill>
                <a:latin typeface="Times New Roman" panose="02020603050405020304" pitchFamily="18" charset="0"/>
                <a:ea typeface="Times New Roman" panose="02020603050405020304" pitchFamily="18" charset="0"/>
              </a:rPr>
              <a:t>Nghệ thuật</a:t>
            </a:r>
            <a:r>
              <a:rPr lang="vi-VN" sz="2400">
                <a:latin typeface="Times New Roman" panose="02020603050405020304" pitchFamily="18" charset="0"/>
                <a:ea typeface="Times New Roman" panose="02020603050405020304" pitchFamily="18" charset="0"/>
              </a:rPr>
              <a:t>: Chọn một tình huống truyện từ lời nói vô tình của đứa trẻ để đẩy xung đột, kịch tính câu chuyện lên cao, có ý nghĩa sâu sắc là một nghệ thuật đặc sắc của nhà văn Nguyễn Dữ. Có thể xem chi tiết ấy như một người tí hon mang sứ mệnh khổng lồ</a:t>
            </a:r>
            <a:endParaRPr lang="en-US" sz="240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9816673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27017" y="990079"/>
            <a:ext cx="11038114" cy="5262979"/>
          </a:xfrm>
          <a:prstGeom prst="rect">
            <a:avLst/>
          </a:prstGeom>
        </p:spPr>
        <p:txBody>
          <a:bodyPr wrap="square">
            <a:spAutoFit/>
          </a:bodyPr>
          <a:lstStyle/>
          <a:p>
            <a:pPr algn="just">
              <a:spcAft>
                <a:spcPts val="0"/>
              </a:spcAft>
            </a:pPr>
            <a:r>
              <a:rPr lang="en-US" sz="2400" b="1" i="1" smtClean="0">
                <a:latin typeface="Times New Roman" panose="02020603050405020304" pitchFamily="18" charset="0"/>
                <a:ea typeface="Times New Roman" panose="02020603050405020304" pitchFamily="18" charset="0"/>
              </a:rPr>
              <a:t>	</a:t>
            </a:r>
            <a:r>
              <a:rPr lang="vi-VN" sz="2400" b="1" i="1" smtClean="0">
                <a:solidFill>
                  <a:srgbClr val="0000CC"/>
                </a:solidFill>
                <a:latin typeface="Times New Roman" panose="02020603050405020304" pitchFamily="18" charset="0"/>
                <a:ea typeface="Times New Roman" panose="02020603050405020304" pitchFamily="18" charset="0"/>
              </a:rPr>
              <a:t>Chứng </a:t>
            </a:r>
            <a:r>
              <a:rPr lang="vi-VN" sz="2400" b="1" i="1">
                <a:solidFill>
                  <a:srgbClr val="0000CC"/>
                </a:solidFill>
                <a:latin typeface="Times New Roman" panose="02020603050405020304" pitchFamily="18" charset="0"/>
                <a:ea typeface="Times New Roman" panose="02020603050405020304" pitchFamily="18" charset="0"/>
              </a:rPr>
              <a:t>tích trong Người con gái Nam Xương còn phản ánh chế độ nam quyền độc đoán, phi lí, bất công</a:t>
            </a:r>
            <a:r>
              <a:rPr lang="vi-VN" sz="2400">
                <a:latin typeface="Times New Roman" panose="02020603050405020304" pitchFamily="18" charset="0"/>
                <a:ea typeface="Times New Roman" panose="02020603050405020304" pitchFamily="18" charset="0"/>
              </a:rPr>
              <a:t>. Đó là khi Trương Sinh nghe lời con trẻ về người đàn ông đêm nào cũng đến, tính ghen tuông đến mù quáng của Trương Sinh lại nổi lên khiến chàng nổi đóa, rồi làm um lên, đánh đập, mắng chửi và đuổi nàng đi. Trương Sinh đã ngày càng leo thang xung đột gia đình, bất chấp mọi lời thanh minh, biện hộ của Vũ Nương và làng xóm. Bỏ ngoài tai tất cả lời nói, Trương Sinh kiên quyết cho rằng vợ mình đã thất tiết, bội bạc và đẩy Vũ Nương vào con đường tự vẫn để chứng minh sự trong sạch và thủy chung của mình. Sự độc đoán trong chế độ nam quyền phi lí trong con người Trương Sinh là  đại diện cho xã hội trọng nam khinh nữ cổ hủ. Đó cũng là </a:t>
            </a:r>
            <a:r>
              <a:rPr lang="vi-VN" sz="2400" b="1" i="1">
                <a:solidFill>
                  <a:srgbClr val="0000CC"/>
                </a:solidFill>
                <a:latin typeface="Times New Roman" panose="02020603050405020304" pitchFamily="18" charset="0"/>
                <a:ea typeface="Times New Roman" panose="02020603050405020304" pitchFamily="18" charset="0"/>
              </a:rPr>
              <a:t>chứng tích</a:t>
            </a:r>
            <a:r>
              <a:rPr lang="vi-VN" sz="2400">
                <a:solidFill>
                  <a:srgbClr val="0000CC"/>
                </a:solidFill>
                <a:latin typeface="Times New Roman" panose="02020603050405020304" pitchFamily="18" charset="0"/>
                <a:ea typeface="Times New Roman" panose="02020603050405020304" pitchFamily="18" charset="0"/>
              </a:rPr>
              <a:t> </a:t>
            </a:r>
            <a:r>
              <a:rPr lang="vi-VN" sz="2400">
                <a:latin typeface="Times New Roman" panose="02020603050405020304" pitchFamily="18" charset="0"/>
                <a:ea typeface="Times New Roman" panose="02020603050405020304" pitchFamily="18" charset="0"/>
              </a:rPr>
              <a:t>về một xã hội phong kiến bất công tàn bạo, nơi mà lời nói của những người phụ nữ như Vũ Nương trở nên vô nghĩa, bé nhỏ lạc lỏng, nơi mà họ không thể bảo vệ được cuộc sống của mình, nơi mà những người đức hạnh như Vũ Nương phải chịu cuộc sống bất hạnh và cái chết oan nghiệt. </a:t>
            </a:r>
            <a:r>
              <a:rPr lang="vi-VN" sz="2400" b="1" i="1">
                <a:solidFill>
                  <a:srgbClr val="FF0000"/>
                </a:solidFill>
                <a:latin typeface="Times New Roman" panose="02020603050405020304" pitchFamily="18" charset="0"/>
                <a:ea typeface="Times New Roman" panose="02020603050405020304" pitchFamily="18" charset="0"/>
              </a:rPr>
              <a:t>Chuyện người con gái Nam Xương đúng là một chứng tích của một chế độ xã hội cổ hủ, bất </a:t>
            </a:r>
            <a:r>
              <a:rPr lang="vi-VN" sz="2400" b="1" i="1">
                <a:solidFill>
                  <a:srgbClr val="FF0000"/>
                </a:solidFill>
                <a:latin typeface="Times New Roman" panose="02020603050405020304" pitchFamily="18" charset="0"/>
                <a:ea typeface="Times New Roman" panose="02020603050405020304" pitchFamily="18" charset="0"/>
              </a:rPr>
              <a:t>công</a:t>
            </a:r>
            <a:r>
              <a:rPr lang="vi-VN" sz="2400" b="1" i="1" smtClean="0">
                <a:solidFill>
                  <a:srgbClr val="FF0000"/>
                </a:solidFill>
                <a:latin typeface="Times New Roman" panose="02020603050405020304" pitchFamily="18" charset="0"/>
                <a:ea typeface="Times New Roman" panose="02020603050405020304" pitchFamily="18" charset="0"/>
              </a:rPr>
              <a:t>.</a:t>
            </a:r>
            <a:endParaRPr lang="en-US" sz="2400">
              <a:solidFill>
                <a:srgbClr val="FF0000"/>
              </a:solidFill>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5915619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78821" y="98036"/>
            <a:ext cx="11482253" cy="4154984"/>
          </a:xfrm>
          <a:prstGeom prst="rect">
            <a:avLst/>
          </a:prstGeom>
        </p:spPr>
        <p:txBody>
          <a:bodyPr wrap="square">
            <a:spAutoFit/>
          </a:bodyPr>
          <a:lstStyle/>
          <a:p>
            <a:pPr algn="just">
              <a:spcAft>
                <a:spcPts val="0"/>
              </a:spcAft>
            </a:pPr>
            <a:r>
              <a:rPr lang="vi-VN" sz="2400" b="1" i="1">
                <a:solidFill>
                  <a:srgbClr val="0000FF"/>
                </a:solidFill>
                <a:latin typeface="Times New Roman" panose="02020603050405020304" pitchFamily="18" charset="0"/>
                <a:ea typeface="Times New Roman" panose="02020603050405020304" pitchFamily="18" charset="0"/>
              </a:rPr>
              <a:t>Luận điểm 2</a:t>
            </a:r>
            <a:r>
              <a:rPr lang="vi-VN" sz="2400" i="1">
                <a:solidFill>
                  <a:srgbClr val="0000FF"/>
                </a:solidFill>
                <a:latin typeface="Times New Roman" panose="02020603050405020304" pitchFamily="18" charset="0"/>
                <a:ea typeface="Times New Roman" panose="02020603050405020304" pitchFamily="18" charset="0"/>
              </a:rPr>
              <a:t>:</a:t>
            </a:r>
            <a:r>
              <a:rPr lang="vi-VN" sz="2400">
                <a:solidFill>
                  <a:srgbClr val="FF0000"/>
                </a:solidFill>
                <a:latin typeface="Times New Roman" panose="02020603050405020304" pitchFamily="18" charset="0"/>
                <a:ea typeface="Times New Roman" panose="02020603050405020304" pitchFamily="18" charset="0"/>
              </a:rPr>
              <a:t> </a:t>
            </a:r>
            <a:r>
              <a:rPr lang="vi-VN" sz="2400" b="1" i="1">
                <a:solidFill>
                  <a:srgbClr val="FF0000"/>
                </a:solidFill>
                <a:latin typeface="Times New Roman" panose="02020603050405020304" pitchFamily="18" charset="0"/>
                <a:ea typeface="Times New Roman" panose="02020603050405020304" pitchFamily="18" charset="0"/>
              </a:rPr>
              <a:t>Chuyện người con gái Nam Xương không chỉ phản ánh chứng tích của một thời mà còn là hiện thân cho chân lí giản dị của mọi thời.</a:t>
            </a:r>
            <a:r>
              <a:rPr lang="vi-VN" sz="2400">
                <a:solidFill>
                  <a:srgbClr val="FF0000"/>
                </a:solidFill>
                <a:latin typeface="Times New Roman" panose="02020603050405020304" pitchFamily="18" charset="0"/>
                <a:ea typeface="Times New Roman" panose="02020603050405020304" pitchFamily="18" charset="0"/>
              </a:rPr>
              <a:t> </a:t>
            </a:r>
            <a:r>
              <a:rPr lang="vi-VN" sz="2400">
                <a:latin typeface="Times New Roman" panose="02020603050405020304" pitchFamily="18" charset="0"/>
                <a:ea typeface="Times New Roman" panose="02020603050405020304" pitchFamily="18" charset="0"/>
              </a:rPr>
              <a:t>Trước hết đó là khát vọng của tình yêu và hạnh phúc gia đình. Đó là cảnh Vũ Nương tiễn chồng với những tâm trạng yêu thương, nhớ nhung, lo lắng. Lúc tiễn chồng đi lính, hành động rót chén rượu đầy của Vũ Nương với những lời nói chân thành tha thiết: “chàng đi chuyến này…” đó đâu chỉ là lời chia tay tiễn biệt mà cả một nỗi thương nhớ đong đầy trong cả lo âu. “chỉ e việc quân khó liệu, thế giặc khôn lường…” là lời tâm tình lo lắng, xót thương đến quặn lòng của nàng trước những nguy hiểm nơi chiến trường mà Trương Sinh phải đối mặt. “Nhìn trăng soi thàn cũ lại sửa soạn áo ré gửi người ải xa…” đây mới là những nức thang tưởng tượng cảnh cơ đơn, thương nhớ chồng khôn nguôi của người vợ trẻ như hình ảnh người chinh phụ “nhớ chồng đăng đẳng đương lên bằng trời”. </a:t>
            </a:r>
            <a:endParaRPr lang="en-US" sz="2400">
              <a:effectLst/>
              <a:latin typeface="Times New Roman" panose="02020603050405020304" pitchFamily="18" charset="0"/>
              <a:ea typeface="Times New Roman" panose="02020603050405020304" pitchFamily="18" charset="0"/>
            </a:endParaRPr>
          </a:p>
        </p:txBody>
      </p:sp>
      <p:sp>
        <p:nvSpPr>
          <p:cNvPr id="5" name="Rectangle 4"/>
          <p:cNvSpPr/>
          <p:nvPr/>
        </p:nvSpPr>
        <p:spPr>
          <a:xfrm>
            <a:off x="378821" y="4180344"/>
            <a:ext cx="11482253" cy="2308324"/>
          </a:xfrm>
          <a:prstGeom prst="rect">
            <a:avLst/>
          </a:prstGeom>
        </p:spPr>
        <p:txBody>
          <a:bodyPr wrap="square">
            <a:spAutoFit/>
          </a:bodyPr>
          <a:lstStyle/>
          <a:p>
            <a:pPr indent="457200" algn="just">
              <a:spcAft>
                <a:spcPts val="0"/>
              </a:spcAft>
            </a:pPr>
            <a:r>
              <a:rPr lang="vi-VN" sz="2400">
                <a:latin typeface="Times New Roman" panose="02020603050405020304" pitchFamily="18" charset="0"/>
                <a:ea typeface="Times New Roman" panose="02020603050405020304" pitchFamily="18" charset="0"/>
              </a:rPr>
              <a:t>Đó là khát vọng sống, khát vọng bình đẳng giữa con người với con người. Vũ Nương thanh minh, giải thích như để cứu vãn hạnh phú gia đình nhưng đành bất lực. Nàng chỉ còn biết chọn cái chết để minh oan. Nhà văn để cho Vũ Nương cái chết như một lời tố cáo xã hội bất công, bất bình đẳng để rồi người tốt như VN không còn chỗ dung thân.</a:t>
            </a:r>
            <a:r>
              <a:rPr lang="vi-VN" sz="2400">
                <a:solidFill>
                  <a:srgbClr val="0000FF"/>
                </a:solidFill>
                <a:latin typeface="Times New Roman" panose="02020603050405020304" pitchFamily="18" charset="0"/>
                <a:ea typeface="Times New Roman" panose="02020603050405020304" pitchFamily="18" charset="0"/>
              </a:rPr>
              <a:t> </a:t>
            </a:r>
            <a:r>
              <a:rPr lang="vi-VN" sz="2400">
                <a:latin typeface="Times New Roman" panose="02020603050405020304" pitchFamily="18" charset="0"/>
                <a:ea typeface="Times New Roman" panose="02020603050405020304" pitchFamily="18" charset="0"/>
              </a:rPr>
              <a:t>Hạnh phúc trong cuộc đời Vũ Thị Thiết là một thứ hạnh phúc vô cùng mong manh, ngắn ngủi. Mong manh như sương như khói và ngắn ngủi như kiếp sống của đoá phù dung sớm nở, tối tàn.</a:t>
            </a:r>
            <a:endParaRPr lang="en-US" sz="240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9838718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ags/tag1.xml><?xml version="1.0" encoding="utf-8"?>
<p:tagLst xmlns:a="http://schemas.openxmlformats.org/drawingml/2006/main" xmlns:r="http://schemas.openxmlformats.org/officeDocument/2006/relationships" xmlns:p="http://schemas.openxmlformats.org/presentationml/2006/main">
  <p:tag name="MMPROD_NEXTUNIQUEID" val="10009"/>
  <p:tag name="MMPROD_UIDATA" val="&lt;database version=&quot;11.0&quot;&gt;&lt;object type=&quot;1&quot; unique_id=&quot;10001&quot;&gt;&lt;object type=&quot;8&quot; unique_id=&quot;10002&quot;&gt;&lt;/object&gt;&lt;object type=&quot;2&quot; unique_id=&quot;10003&quot;&gt;&lt;object type=&quot;3&quot; unique_id=&quot;10004&quot;&gt;&lt;property id=&quot;20148&quot; value=&quot;5&quot;/&gt;&lt;property id=&quot;20300&quot; value=&quot;Slide 1&quot;/&gt;&lt;property id=&quot;20307&quot; value=&quot;256&quot;/&gt;&lt;/object&gt;&lt;object type=&quot;3&quot; unique_id=&quot;10005&quot;&gt;&lt;property id=&quot;20148&quot; value=&quot;5&quot;/&gt;&lt;property id=&quot;20300&quot; value=&quot;Slide 2&quot;/&gt;&lt;property id=&quot;20307&quot; value=&quot;257&quot;/&gt;&lt;/object&gt;&lt;object type=&quot;3&quot; unique_id=&quot;10006&quot;&gt;&lt;property id=&quot;20148&quot; value=&quot;5&quot;/&gt;&lt;property id=&quot;20300&quot; value=&quot;Slide 3&quot;/&gt;&lt;property id=&quot;20307&quot; value=&quot;258&quot;/&gt;&lt;/object&gt;&lt;object type=&quot;3&quot; unique_id=&quot;10007&quot;&gt;&lt;property id=&quot;20148&quot; value=&quot;5&quot;/&gt;&lt;property id=&quot;20300&quot; value=&quot;Slide 4&quot;/&gt;&lt;property id=&quot;20307&quot; value=&quot;259&quot;/&gt;&lt;/object&gt;&lt;object type=&quot;3&quot; unique_id=&quot;10008&quot;&gt;&lt;property id=&quot;20148&quot; value=&quot;5&quot;/&gt;&lt;property id=&quot;20300&quot; value=&quot;Slide 5&quot;/&gt;&lt;property id=&quot;20307&quot; value=&quot;260&quot;/&gt;&lt;/object&gt;&lt;object type=&quot;3&quot; unique_id=&quot;10009&quot;&gt;&lt;property id=&quot;20148&quot; value=&quot;5&quot;/&gt;&lt;property id=&quot;20300&quot; value=&quot;Slide 6&quot;/&gt;&lt;property id=&quot;20307&quot; value=&quot;261&quot;/&gt;&lt;/object&gt;&lt;object type=&quot;3&quot; unique_id=&quot;10010&quot;&gt;&lt;property id=&quot;20148&quot; value=&quot;5&quot;/&gt;&lt;property id=&quot;20300&quot; value=&quot;Slide 7&quot;/&gt;&lt;property id=&quot;20307&quot; value=&quot;262&quot;/&gt;&lt;/object&gt;&lt;object type=&quot;3&quot; unique_id=&quot;10011&quot;&gt;&lt;property id=&quot;20148&quot; value=&quot;5&quot;/&gt;&lt;property id=&quot;20300&quot; value=&quot;Slide 8&quot;/&gt;&lt;property id=&quot;20307&quot; value=&quot;263&quot;/&gt;&lt;/object&gt;&lt;object type=&quot;3&quot; unique_id=&quot;10012&quot;&gt;&lt;property id=&quot;20148&quot; value=&quot;5&quot;/&gt;&lt;property id=&quot;20300&quot; value=&quot;Slide 9&quot;/&gt;&lt;property id=&quot;20307&quot; value=&quot;264&quot;/&gt;&lt;/object&gt;&lt;object type=&quot;3&quot; unique_id=&quot;10013&quot;&gt;&lt;property id=&quot;20148&quot; value=&quot;5&quot;/&gt;&lt;property id=&quot;20300&quot; value=&quot;Slide 10&quot;/&gt;&lt;property id=&quot;20307&quot; value=&quot;265&quot;/&gt;&lt;/object&gt;&lt;object type=&quot;3&quot; unique_id=&quot;10014&quot;&gt;&lt;property id=&quot;20148&quot; value=&quot;5&quot;/&gt;&lt;property id=&quot;20300&quot; value=&quot;Slide 11&quot;/&gt;&lt;property id=&quot;20307&quot; value=&quot;266&quot;/&gt;&lt;/object&gt;&lt;object type=&quot;3&quot; unique_id=&quot;10015&quot;&gt;&lt;property id=&quot;20148&quot; value=&quot;5&quot;/&gt;&lt;property id=&quot;20300&quot; value=&quot;Slide 12&quot;/&gt;&lt;property id=&quot;20307&quot; value=&quot;267&quot;/&gt;&lt;/object&gt;&lt;/object&gt;&lt;/object&gt;&lt;/database&gt;"/>
  <p:tag name="SECTOMILLISECCONVERTED" val="1"/>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TotalTime>
  <Words>1558</Words>
  <Application>Microsoft Office PowerPoint</Application>
  <PresentationFormat>Widescreen</PresentationFormat>
  <Paragraphs>43</Paragraphs>
  <Slides>12</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12</vt:i4>
      </vt:variant>
    </vt:vector>
  </HeadingPairs>
  <TitlesOfParts>
    <vt:vector size="18" baseType="lpstr">
      <vt:lpstr>Arial</vt:lpstr>
      <vt:lpstr>Calibri</vt:lpstr>
      <vt:lpstr>Calibri Light</vt:lpstr>
      <vt:lpstr>Times New Roman</vt:lpstr>
      <vt:lpstr>Wingdings 3</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HH</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HH</dc:creator>
  <cp:lastModifiedBy>HH</cp:lastModifiedBy>
  <cp:revision>3</cp:revision>
  <dcterms:created xsi:type="dcterms:W3CDTF">2021-04-26T13:20:57Z</dcterms:created>
  <dcterms:modified xsi:type="dcterms:W3CDTF">2021-04-26T13:38:06Z</dcterms:modified>
</cp:coreProperties>
</file>