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6" r:id="rId2"/>
    <p:sldId id="264" r:id="rId3"/>
    <p:sldId id="257" r:id="rId4"/>
    <p:sldId id="272" r:id="rId5"/>
    <p:sldId id="273" r:id="rId6"/>
    <p:sldId id="274" r:id="rId7"/>
    <p:sldId id="275" r:id="rId8"/>
    <p:sldId id="279" r:id="rId9"/>
    <p:sldId id="260" r:id="rId10"/>
    <p:sldId id="281" r:id="rId11"/>
    <p:sldId id="280" r:id="rId12"/>
    <p:sldId id="276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02" autoAdjust="0"/>
  </p:normalViewPr>
  <p:slideViewPr>
    <p:cSldViewPr>
      <p:cViewPr varScale="1">
        <p:scale>
          <a:sx n="61" d="100"/>
          <a:sy n="61" d="100"/>
        </p:scale>
        <p:origin x="14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CBFC2-1E39-4CD2-84B5-335396EB5D72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BA636-FDF2-43C8-AC1D-54D171C0A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94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  <p:sp>
        <p:nvSpPr>
          <p:cNvPr id="66563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algn="r" eaLnBrk="1" hangingPunct="1"/>
            <a:fld id="{37112034-78BA-4764-A895-DE4AF6481198}" type="slidenum">
              <a:rPr lang="en-US" sz="1200">
                <a:latin typeface="Calibri" pitchFamily="34" charset="0"/>
              </a:rPr>
              <a:pPr algn="r" eaLnBrk="1" hangingPunct="1"/>
              <a:t>3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algn="r" eaLnBrk="1" hangingPunct="1"/>
            <a:fld id="{6C41FBE9-2794-4CBB-9A1F-119679F54027}" type="slidenum">
              <a:rPr lang="en-US" sz="1200">
                <a:latin typeface="Calibri" pitchFamily="34" charset="0"/>
              </a:rPr>
              <a:pPr algn="r" eaLnBrk="1" hangingPunct="1"/>
              <a:t>4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32257600 w 120000"/>
              <a:gd name="T3" fmla="*/ 0 h 120000"/>
              <a:gd name="T4" fmla="*/ 2322576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111620" name="Rectangle 3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  <p:sp>
        <p:nvSpPr>
          <p:cNvPr id="71683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algn="r" eaLnBrk="1" hangingPunct="1"/>
            <a:fld id="{E2364295-48A8-4C8D-B922-AC2E1CE1F921}" type="slidenum">
              <a:rPr lang="en-US" sz="1200">
                <a:latin typeface="Calibri" pitchFamily="34" charset="0"/>
              </a:rPr>
              <a:pPr algn="r" eaLnBrk="1" hangingPunct="1"/>
              <a:t>8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49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5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55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86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4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12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90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45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5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85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92F37-1AEC-423B-B0DD-D42EDFC608AA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9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55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3154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CHÀO MỪNG CÁC EM ĐẾN VỚI </a:t>
            </a:r>
          </a:p>
          <a:p>
            <a:pPr algn="ctr">
              <a:lnSpc>
                <a:spcPct val="150000"/>
              </a:lnSpc>
            </a:pPr>
            <a:r>
              <a:rPr lang="vi-VN" sz="2800" b="1" dirty="0" smtClean="0">
                <a:solidFill>
                  <a:schemeClr val="bg1"/>
                </a:solidFill>
              </a:rPr>
              <a:t>MÔN NGỮ VĂN </a:t>
            </a:r>
            <a:r>
              <a:rPr lang="en-US" sz="2800" b="1" dirty="0" smtClean="0">
                <a:solidFill>
                  <a:schemeClr val="bg1"/>
                </a:solidFill>
              </a:rPr>
              <a:t>6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890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11"/>
    </mc:Choice>
    <mc:Fallback xmlns="">
      <p:transition spd="slow" advTm="11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1691805"/>
            <a:ext cx="6858000" cy="4861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eaLnBrk="1" hangingPunct="1">
              <a:lnSpc>
                <a:spcPct val="120000"/>
              </a:lnSpc>
            </a:pP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en-US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lu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374"/>
            <a:ext cx="21335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6200" y="304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 TẬP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766465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BT</a:t>
            </a:r>
            <a:r>
              <a:rPr lang="vi-V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thơ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dựa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trật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10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dòng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09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8991600" cy="6858000"/>
          </a:xfrm>
          <a:prstGeom prst="rect">
            <a:avLst/>
          </a:prstGeom>
          <a:effectLst>
            <a:softEdge rad="939800"/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124200" y="3105"/>
            <a:ext cx="34783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 ĐOẠN VĂN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286000"/>
            <a:ext cx="7315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eaLnBrk="1" hangingPunct="1">
              <a:lnSpc>
                <a:spcPct val="120000"/>
              </a:lnSpc>
            </a:pP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en-US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615321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BT </a:t>
            </a:r>
            <a:r>
              <a:rPr lang="vi-VN" b="1" dirty="0" smtClean="0">
                <a:solidFill>
                  <a:srgbClr val="FF0000"/>
                </a:solidFill>
              </a:rPr>
              <a:t>2</a:t>
            </a:r>
            <a:r>
              <a:rPr lang="vi-VN" b="1" dirty="0">
                <a:solidFill>
                  <a:srgbClr val="FF0000"/>
                </a:solidFill>
              </a:rPr>
              <a:t>. </a:t>
            </a:r>
            <a:r>
              <a:rPr lang="vi-VN" b="1" dirty="0">
                <a:solidFill>
                  <a:schemeClr val="accent1">
                    <a:lumMod val="75000"/>
                  </a:schemeClr>
                </a:solidFill>
              </a:rPr>
              <a:t>Trong cuộc sống và trong tác phẩm văn học có rất nhiều tấm gương thiếu niên dũng cảm như nhân vật Lượm</a:t>
            </a:r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. Em </a:t>
            </a:r>
            <a:r>
              <a:rPr lang="vi-VN" b="1" dirty="0">
                <a:solidFill>
                  <a:schemeClr val="accent1">
                    <a:lumMod val="75000"/>
                  </a:schemeClr>
                </a:solidFill>
              </a:rPr>
              <a:t>hãy</a:t>
            </a:r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 viết đoạn văn </a:t>
            </a:r>
            <a:r>
              <a:rPr lang="vi-VN" b="1" dirty="0">
                <a:solidFill>
                  <a:schemeClr val="accent1">
                    <a:lumMod val="75000"/>
                  </a:schemeClr>
                </a:solidFill>
              </a:rPr>
              <a:t> ngắn (khoảng 3-4 dòng) giới thiệu về một người mà em biết</a:t>
            </a:r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 hoặc em có thể vẽ tranh, làm thơ...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08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ranh tÃ´ mÃ u bÃ´ng hoa cÆ¡ báº£n cho bÃ© dÆ°á»i 3 tuá»i phÃ¡t triá»n tÆ° du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098" y="0"/>
            <a:ext cx="4788694" cy="749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17144" y="1295400"/>
            <a:ext cx="113585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SG" alt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SG" alt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alt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cảnh</a:t>
            </a:r>
            <a:r>
              <a:rPr lang="en-SG" alt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alt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sáng</a:t>
            </a:r>
            <a:r>
              <a:rPr lang="en-SG" alt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alt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tác</a:t>
            </a:r>
            <a:endParaRPr lang="en-SG" altLang="en-U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10078A-2F6B-4D9B-B935-417F9E3E98BA}"/>
              </a:ext>
            </a:extLst>
          </p:cNvPr>
          <p:cNvCxnSpPr>
            <a:cxnSpLocks/>
          </p:cNvCxnSpPr>
          <p:nvPr/>
        </p:nvCxnSpPr>
        <p:spPr>
          <a:xfrm flipV="1">
            <a:off x="3136107" y="1438276"/>
            <a:ext cx="516731" cy="476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18">
            <a:extLst>
              <a:ext uri="{FF2B5EF4-FFF2-40B4-BE49-F238E27FC236}">
                <a16:creationId xmlns:a16="http://schemas.microsoft.com/office/drawing/2014/main" id="{3DCB3042-3ACA-4C23-8377-69EDA8DE4097}"/>
              </a:ext>
            </a:extLst>
          </p:cNvPr>
          <p:cNvSpPr>
            <a:spLocks/>
          </p:cNvSpPr>
          <p:nvPr/>
        </p:nvSpPr>
        <p:spPr bwMode="auto">
          <a:xfrm rot="5400000">
            <a:off x="1318618" y="103387"/>
            <a:ext cx="966787" cy="2668190"/>
          </a:xfrm>
          <a:prstGeom prst="roundRect">
            <a:avLst>
              <a:gd name="adj" fmla="val 50000"/>
            </a:avLst>
          </a:prstGeom>
          <a:ln w="38100">
            <a:solidFill>
              <a:srgbClr val="FFC000"/>
            </a:solidFill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 flipH="1">
            <a:off x="471488" y="933271"/>
            <a:ext cx="26681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…………………………………………</a:t>
            </a:r>
            <a:endParaRPr lang="en-SG" altLang="en-US" sz="24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A399742-2719-4752-B9CB-450EA9FD4B66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6453187" y="2938463"/>
            <a:ext cx="271463" cy="20161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utoShape 18">
            <a:extLst>
              <a:ext uri="{FF2B5EF4-FFF2-40B4-BE49-F238E27FC236}">
                <a16:creationId xmlns:a16="http://schemas.microsoft.com/office/drawing/2014/main" id="{4ED71AB0-EEEB-4110-ABA4-41F6E70B08D7}"/>
              </a:ext>
            </a:extLst>
          </p:cNvPr>
          <p:cNvSpPr>
            <a:spLocks/>
          </p:cNvSpPr>
          <p:nvPr/>
        </p:nvSpPr>
        <p:spPr bwMode="auto">
          <a:xfrm rot="5400000">
            <a:off x="6948289" y="1946474"/>
            <a:ext cx="1939925" cy="2387204"/>
          </a:xfrm>
          <a:prstGeom prst="roundRect">
            <a:avLst>
              <a:gd name="adj" fmla="val 50000"/>
            </a:avLst>
          </a:prstGeom>
          <a:ln w="38100">
            <a:solidFill>
              <a:srgbClr val="00B050"/>
            </a:solidFill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 flipH="1">
            <a:off x="6934200" y="2133600"/>
            <a:ext cx="220741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……………………………………………………………………</a:t>
            </a:r>
            <a:endParaRPr lang="en-SG" altLang="en-US" sz="24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565EAAB-EE01-44E5-9C9A-3DCC31F73725}"/>
              </a:ext>
            </a:extLst>
          </p:cNvPr>
          <p:cNvCxnSpPr>
            <a:cxnSpLocks/>
            <a:endCxn id="27" idx="2"/>
          </p:cNvCxnSpPr>
          <p:nvPr/>
        </p:nvCxnSpPr>
        <p:spPr>
          <a:xfrm>
            <a:off x="5916216" y="6038850"/>
            <a:ext cx="536972" cy="31750"/>
          </a:xfrm>
          <a:prstGeom prst="line">
            <a:avLst/>
          </a:prstGeom>
          <a:ln w="57150">
            <a:solidFill>
              <a:srgbClr val="E349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utoShape 18">
            <a:extLst>
              <a:ext uri="{FF2B5EF4-FFF2-40B4-BE49-F238E27FC236}">
                <a16:creationId xmlns:a16="http://schemas.microsoft.com/office/drawing/2014/main" id="{CC2BD498-4AA0-48CB-A0C1-249EF8324117}"/>
              </a:ext>
            </a:extLst>
          </p:cNvPr>
          <p:cNvSpPr>
            <a:spLocks/>
          </p:cNvSpPr>
          <p:nvPr/>
        </p:nvSpPr>
        <p:spPr bwMode="auto">
          <a:xfrm rot="5400000">
            <a:off x="7054652" y="5053211"/>
            <a:ext cx="831850" cy="2034779"/>
          </a:xfrm>
          <a:prstGeom prst="roundRect">
            <a:avLst>
              <a:gd name="adj" fmla="val 50000"/>
            </a:avLst>
          </a:prstGeom>
          <a:ln w="38100">
            <a:solidFill>
              <a:srgbClr val="E349DC"/>
            </a:solidFill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 flipH="1">
            <a:off x="6367462" y="5562600"/>
            <a:ext cx="22062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SG" alt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……………………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7FE6E73-3AFB-4C9B-92E3-F1BC1BD495C9}"/>
              </a:ext>
            </a:extLst>
          </p:cNvPr>
          <p:cNvCxnSpPr>
            <a:cxnSpLocks/>
          </p:cNvCxnSpPr>
          <p:nvPr/>
        </p:nvCxnSpPr>
        <p:spPr>
          <a:xfrm flipV="1">
            <a:off x="2184798" y="5556251"/>
            <a:ext cx="516731" cy="476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utoShape 18">
            <a:extLst>
              <a:ext uri="{FF2B5EF4-FFF2-40B4-BE49-F238E27FC236}">
                <a16:creationId xmlns:a16="http://schemas.microsoft.com/office/drawing/2014/main" id="{F2800DCC-6708-40BA-8CC6-63951E354BD6}"/>
              </a:ext>
            </a:extLst>
          </p:cNvPr>
          <p:cNvSpPr>
            <a:spLocks/>
          </p:cNvSpPr>
          <p:nvPr/>
        </p:nvSpPr>
        <p:spPr bwMode="auto">
          <a:xfrm rot="5400000">
            <a:off x="738783" y="4607124"/>
            <a:ext cx="966787" cy="1896666"/>
          </a:xfrm>
          <a:prstGeom prst="roundRect">
            <a:avLst>
              <a:gd name="adj" fmla="val 50000"/>
            </a:avLst>
          </a:prstGeom>
          <a:ln w="38100">
            <a:solidFill>
              <a:srgbClr val="0070C0"/>
            </a:solidFill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 flipH="1">
            <a:off x="297657" y="5029200"/>
            <a:ext cx="18978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……………………</a:t>
            </a:r>
            <a:endParaRPr lang="en-SG" altLang="en-US" sz="24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D907352-6646-4AB6-BD46-7558AA0D4C64}"/>
              </a:ext>
            </a:extLst>
          </p:cNvPr>
          <p:cNvCxnSpPr>
            <a:cxnSpLocks/>
          </p:cNvCxnSpPr>
          <p:nvPr/>
        </p:nvCxnSpPr>
        <p:spPr>
          <a:xfrm flipV="1">
            <a:off x="1691879" y="3454400"/>
            <a:ext cx="516731" cy="635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utoShape 18">
            <a:extLst>
              <a:ext uri="{FF2B5EF4-FFF2-40B4-BE49-F238E27FC236}">
                <a16:creationId xmlns:a16="http://schemas.microsoft.com/office/drawing/2014/main" id="{A9883F35-40BB-4427-BFF5-E1A546D5FC83}"/>
              </a:ext>
            </a:extLst>
          </p:cNvPr>
          <p:cNvSpPr>
            <a:spLocks/>
          </p:cNvSpPr>
          <p:nvPr/>
        </p:nvSpPr>
        <p:spPr bwMode="auto">
          <a:xfrm rot="5400000">
            <a:off x="465336" y="2626718"/>
            <a:ext cx="963613" cy="1653778"/>
          </a:xfrm>
          <a:prstGeom prst="roundRect">
            <a:avLst>
              <a:gd name="adj" fmla="val 50000"/>
            </a:avLst>
          </a:prstGeom>
          <a:ln w="38100">
            <a:solidFill>
              <a:srgbClr val="7030A0"/>
            </a:solidFill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 flipH="1">
            <a:off x="120253" y="3052763"/>
            <a:ext cx="15751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buFont typeface="Wingdings" pitchFamily="2" charset="2"/>
              <a:buChar char="ü"/>
            </a:pP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………………</a:t>
            </a:r>
            <a:endParaRPr lang="en-SG" altLang="en-US" sz="24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sp>
        <p:nvSpPr>
          <p:cNvPr id="91159" name="Rectangle 1"/>
          <p:cNvSpPr>
            <a:spLocks noChangeArrowheads="1"/>
          </p:cNvSpPr>
          <p:nvPr/>
        </p:nvSpPr>
        <p:spPr bwMode="auto">
          <a:xfrm>
            <a:off x="2962815" y="0"/>
            <a:ext cx="41232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SG" alt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SG" alt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SG" alt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SG" alt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SG" alt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5128" y="3729871"/>
            <a:ext cx="1320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LƯỢM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8610" y="3140075"/>
            <a:ext cx="1533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giả</a:t>
            </a:r>
            <a:endParaRPr lang="en-US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3079268"/>
            <a:ext cx="1033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PTBĐ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5072063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dung</a:t>
            </a:r>
            <a:endParaRPr lang="en-US" sz="28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4263" y="5129671"/>
            <a:ext cx="963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Nghệ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thuật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529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  <p:bldP spid="17" grpId="0"/>
      <p:bldP spid="19" grpId="0" animBg="1"/>
      <p:bldP spid="20" grpId="0"/>
      <p:bldP spid="27" grpId="0" animBg="1"/>
      <p:bldP spid="28" grpId="0"/>
      <p:bldP spid="30" grpId="0" animBg="1"/>
      <p:bldP spid="31" grpId="0"/>
      <p:bldP spid="33" grpId="0" animBg="1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839200" cy="6781800"/>
          </a:xfrm>
        </p:spPr>
      </p:pic>
    </p:spTree>
    <p:extLst>
      <p:ext uri="{BB962C8B-B14F-4D97-AF65-F5344CB8AC3E}">
        <p14:creationId xmlns:p14="http://schemas.microsoft.com/office/powerpoint/2010/main" val="165187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4"/>
    </mc:Choice>
    <mc:Fallback xmlns="">
      <p:transition spd="slow" advTm="89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50962"/>
            <a:ext cx="3037610" cy="233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90306" y="189408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 smtClean="0">
                <a:solidFill>
                  <a:srgbClr val="00B050"/>
                </a:solidFill>
              </a:rPr>
              <a:t>TRÒ CHƠI  LẬT Ô HÌNH ĐOÁN TÊN </a:t>
            </a:r>
            <a:endParaRPr lang="en-US" sz="2000" b="1" dirty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6" y="685799"/>
            <a:ext cx="3120737" cy="2094405"/>
          </a:xfrm>
          <a:prstGeom prst="rect">
            <a:avLst/>
          </a:prstGeom>
          <a:noFill/>
        </p:spPr>
      </p:pic>
      <p:pic>
        <p:nvPicPr>
          <p:cNvPr id="1028" name="Picture 4" descr="https://upload.wikimedia.org/wikipedia/commons/thumb/b/be/Kim_%C4%90%E1%BB%93ng_N%C3%B4ng_V%C4%83n_D%E1%BB%81n.JPG/320px-Kim_%C4%90%E1%BB%93ng_N%C3%B4ng_V%C4%83n_D%E1%BB%81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38200"/>
            <a:ext cx="3387436" cy="223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u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3787988"/>
            <a:ext cx="3276600" cy="209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7251" y="2831063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</a:rPr>
              <a:t>Thánh Gióng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0809" y="3072594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</a:rPr>
              <a:t>Kim Đồng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255" y="6019800"/>
            <a:ext cx="2847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</a:rPr>
              <a:t>Võ Thị Sáu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6096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</a:rPr>
              <a:t>Lượm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97850" y="1269712"/>
            <a:ext cx="57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CC"/>
                </a:solidFill>
              </a:rPr>
              <a:t>1</a:t>
            </a:r>
            <a:endParaRPr lang="en-US" sz="4400" b="1" dirty="0">
              <a:solidFill>
                <a:srgbClr val="00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5800" y="1371600"/>
            <a:ext cx="422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CC"/>
                </a:solidFill>
              </a:rPr>
              <a:t>2</a:t>
            </a:r>
            <a:endParaRPr lang="en-US" sz="4400" b="1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898" y="4343400"/>
            <a:ext cx="257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CC"/>
                </a:solidFill>
              </a:rPr>
              <a:t>3</a:t>
            </a:r>
            <a:endParaRPr lang="en-US" sz="4400" b="1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07081" y="4343400"/>
            <a:ext cx="211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CC"/>
                </a:solidFill>
              </a:rPr>
              <a:t>4</a:t>
            </a:r>
            <a:endParaRPr lang="en-US" sz="4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3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39380"/>
            <a:ext cx="8527473" cy="3686024"/>
          </a:xfrm>
          <a:effectLst>
            <a:softEdge rad="635000"/>
          </a:effectLst>
        </p:spPr>
      </p:pic>
      <p:sp>
        <p:nvSpPr>
          <p:cNvPr id="5" name="Rectangle 4"/>
          <p:cNvSpPr/>
          <p:nvPr/>
        </p:nvSpPr>
        <p:spPr>
          <a:xfrm>
            <a:off x="1606152" y="2900363"/>
            <a:ext cx="6852047" cy="93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65540" name="TextBox 5"/>
          <p:cNvSpPr txBox="1">
            <a:spLocks noChangeArrowheads="1"/>
          </p:cNvSpPr>
          <p:nvPr/>
        </p:nvSpPr>
        <p:spPr bwMode="auto">
          <a:xfrm>
            <a:off x="2063763" y="12701"/>
            <a:ext cx="513672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vi-VN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………..</a:t>
            </a:r>
            <a:endParaRPr lang="vi-VN" alt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vi-VN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THCS ……………………………</a:t>
            </a:r>
            <a:endParaRPr lang="en-US" alt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05854" y="4286250"/>
            <a:ext cx="3361012" cy="901700"/>
          </a:xfrm>
          <a:prstGeom prst="rect">
            <a:avLst/>
          </a:prstGeom>
          <a:noFill/>
        </p:spPr>
        <p:txBody>
          <a:bodyPr wrap="none">
            <a:prstTxWarp prst="textPlain">
              <a:avLst>
                <a:gd name="adj" fmla="val 51152"/>
              </a:avLst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4400" b="1" i="1" kern="0" dirty="0" err="1" smtClean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400" b="1" i="1" kern="0" dirty="0" smtClean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i="1" kern="0" dirty="0" err="1" smtClean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b="1" i="1" kern="0" dirty="0" smtClean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 smtClean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i="1" kern="0" dirty="0" smtClean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  <a:p>
            <a:pPr algn="ctr" eaLnBrk="1" hangingPunct="1">
              <a:defRPr/>
            </a:pPr>
            <a:r>
              <a:rPr lang="en-US" sz="4400" b="1" i="1" kern="0" dirty="0" smtClean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 smtClean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b="1" i="1" kern="0" dirty="0" smtClean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</a:t>
            </a:r>
            <a:endParaRPr lang="en-US" sz="4400" b="1" i="1" dirty="0">
              <a:ln w="12700" cmpd="sng">
                <a:solidFill>
                  <a:srgbClr val="000000"/>
                </a:solidFill>
                <a:prstDash val="solid"/>
              </a:ln>
              <a:solidFill>
                <a:srgbClr val="002060"/>
              </a:solidFill>
              <a:cs typeface="+mn-cs"/>
            </a:endParaRPr>
          </a:p>
        </p:txBody>
      </p:sp>
      <p:pic>
        <p:nvPicPr>
          <p:cNvPr id="65543" name="Picture 9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85548" y="5602288"/>
            <a:ext cx="958453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Picture 15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58454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5" name="Picture 10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24614" y="173633"/>
            <a:ext cx="1277938" cy="95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6" name="Picture 11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33548" y="5725121"/>
            <a:ext cx="1277937" cy="95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8" name="TextBox 2"/>
          <p:cNvSpPr txBox="1">
            <a:spLocks noChangeArrowheads="1"/>
          </p:cNvSpPr>
          <p:nvPr/>
        </p:nvSpPr>
        <p:spPr bwMode="auto">
          <a:xfrm>
            <a:off x="773907" y="1058864"/>
            <a:ext cx="57710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TIẾT…….</a:t>
            </a:r>
            <a:r>
              <a:rPr lang="vi-VN" alt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alt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7: THƠ – ĐỌC HIỂU VĂN BẢN</a:t>
            </a:r>
            <a:endParaRPr lang="en-US" alt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9" name="TextBox 18"/>
          <p:cNvSpPr txBox="1">
            <a:spLocks noChangeArrowheads="1"/>
          </p:cNvSpPr>
          <p:nvPr/>
        </p:nvSpPr>
        <p:spPr bwMode="auto">
          <a:xfrm>
            <a:off x="3270160" y="2775645"/>
            <a:ext cx="358784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LƯỢM </a:t>
            </a:r>
          </a:p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1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371600" y="17526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>
                <a:solidFill>
                  <a:prstClr val="black"/>
                </a:solidFill>
                <a:latin typeface=".VnTime" pitchFamily="34" charset="0"/>
                <a:cs typeface="+mn-cs"/>
              </a:rPr>
              <a:t>.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657350" y="4267200"/>
            <a:ext cx="5143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2400">
              <a:solidFill>
                <a:prstClr val="black"/>
              </a:solidFill>
              <a:latin typeface=".VnTime" pitchFamily="34" charset="0"/>
              <a:cs typeface="+mn-cs"/>
            </a:endParaRPr>
          </a:p>
        </p:txBody>
      </p:sp>
      <p:graphicFrame>
        <p:nvGraphicFramePr>
          <p:cNvPr id="43014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876814"/>
              </p:ext>
            </p:extLst>
          </p:nvPr>
        </p:nvGraphicFramePr>
        <p:xfrm>
          <a:off x="228600" y="1420776"/>
          <a:ext cx="8763001" cy="5361024"/>
        </p:xfrm>
        <a:graphic>
          <a:graphicData uri="http://schemas.openxmlformats.org/drawingml/2006/table">
            <a:tbl>
              <a:tblPr/>
              <a:tblGrid>
                <a:gridCol w="547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2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03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9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vi-VN" sz="2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Hiểu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biết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chung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về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thơ có yếu tố tự sự, miêu tả.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en-US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vi-VN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…………..</a:t>
                      </a:r>
                      <a:r>
                        <a:rPr lang="vi-VN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</a:t>
                      </a:r>
                      <a:r>
                        <a:rPr lang="en-US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.....................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vi-VN" sz="2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Nêu những hiểu biết của em về tác giả.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vi-VN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…………..</a:t>
                      </a:r>
                      <a:r>
                        <a:rPr lang="vi-VN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</a:t>
                      </a:r>
                      <a:r>
                        <a:rPr lang="en-US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.....................</a:t>
                      </a:r>
                      <a:endParaRPr lang="en-US" sz="24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68580" marR="6858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Theo em, hoàn cảnh sáng tác bài thơ có gì đặc biệt ?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vi-VN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…………..</a:t>
                      </a:r>
                      <a:r>
                        <a:rPr lang="vi-VN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</a:t>
                      </a:r>
                      <a:r>
                        <a:rPr lang="en-US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.....................</a:t>
                      </a:r>
                      <a:endParaRPr lang="en-US" sz="24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68580" marR="6858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6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vi-VN" sz="2400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Em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nhận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xét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gì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thơ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vi-VN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…………..</a:t>
                      </a:r>
                      <a:r>
                        <a:rPr lang="vi-VN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</a:t>
                      </a:r>
                      <a:r>
                        <a:rPr lang="en-US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.....................</a:t>
                      </a:r>
                      <a:endParaRPr lang="en-US" sz="24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68580" marR="6858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6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vi-VN" sz="2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Xác định các phương thức biểu đạt của bài thơ.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vi-VN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…………..</a:t>
                      </a:r>
                      <a:r>
                        <a:rPr lang="vi-VN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</a:t>
                      </a:r>
                      <a:r>
                        <a:rPr lang="en-US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.....................</a:t>
                      </a:r>
                      <a:endParaRPr lang="en-US" sz="24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68580" marR="6858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5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Theo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em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bố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cục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bài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thơ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như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thế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nào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vi-VN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…………..</a:t>
                      </a:r>
                      <a:r>
                        <a:rPr lang="vi-VN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</a:t>
                      </a:r>
                      <a:r>
                        <a:rPr lang="en-US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.....................</a:t>
                      </a:r>
                      <a:endParaRPr lang="en-US" sz="24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68580" marR="6858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55418"/>
            <a:ext cx="9144000" cy="12311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FF0000"/>
                </a:solidFill>
              </a:rPr>
              <a:t>PHIẾU HỌC TẬP SỐ 1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vi-VN" dirty="0">
                <a:solidFill>
                  <a:srgbClr val="FF0000"/>
                </a:solidFill>
              </a:rPr>
              <a:t>Nhóm:..............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vi-VN" dirty="0">
                <a:solidFill>
                  <a:srgbClr val="FF0000"/>
                </a:solidFill>
              </a:rPr>
              <a:t>Nhiệm vụ: Điền những thông tin vào chỗ trống </a:t>
            </a:r>
            <a:r>
              <a:rPr lang="vi-VN" dirty="0" smtClean="0">
                <a:solidFill>
                  <a:srgbClr val="FF0000"/>
                </a:solidFill>
              </a:rPr>
              <a:t>sau</a:t>
            </a:r>
            <a:r>
              <a:rPr lang="vi-VN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89523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107293" cy="3212068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48200" y="4764"/>
            <a:ext cx="4519613" cy="33353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12" y="3392416"/>
            <a:ext cx="4471988" cy="18653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2607" y="3335337"/>
            <a:ext cx="4520803" cy="20412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0722" y="3501476"/>
            <a:ext cx="335827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just"/>
            <a:r>
              <a:rPr lang="vi-VN" sz="2000" b="1" dirty="0" smtClean="0">
                <a:solidFill>
                  <a:srgbClr val="FFFF00"/>
                </a:solidFill>
                <a:latin typeface="+mn-lt"/>
              </a:rPr>
              <a:t>3</a:t>
            </a:r>
            <a:r>
              <a:rPr lang="vi-VN" sz="2000" b="1" dirty="0">
                <a:solidFill>
                  <a:srgbClr val="FFFF00"/>
                </a:solidFill>
                <a:latin typeface="+mn-lt"/>
              </a:rPr>
              <a:t>. Hoàn cảnh sáng </a:t>
            </a:r>
            <a:r>
              <a:rPr lang="vi-VN" sz="20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tác: </a:t>
            </a:r>
            <a:r>
              <a:rPr lang="vi-VN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Viết năm 1949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.</a:t>
            </a:r>
            <a:r>
              <a:rPr lang="vi-VN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T</a:t>
            </a:r>
            <a:r>
              <a:rPr lang="vi-VN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rong cuộc kháng chiến chống Pháp (1945 - 1954), in trong tập Việt </a:t>
            </a:r>
            <a:r>
              <a:rPr lang="vi-VN" sz="20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Bắ</a:t>
            </a:r>
            <a:r>
              <a:rPr lang="vi-VN" sz="2000" dirty="0">
                <a:solidFill>
                  <a:schemeClr val="bg1">
                    <a:lumMod val="95000"/>
                  </a:schemeClr>
                </a:solidFill>
              </a:rPr>
              <a:t>c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207940" y="3362183"/>
            <a:ext cx="37361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just" eaLnBrk="1" hangingPunct="1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 phẩm chính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950619" y="0"/>
            <a:ext cx="39647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just" eaLnBrk="1" hangingPunct="1"/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T</a:t>
            </a:r>
            <a:r>
              <a:rPr lang="vi-V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8892">
            <a:off x="3316023" y="1624725"/>
            <a:ext cx="1854185" cy="2250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8455">
            <a:off x="6720045" y="4029927"/>
            <a:ext cx="2263354" cy="1226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0741" y="165080"/>
            <a:ext cx="2896552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1.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Thơ có yếu tố tự sự, miêu tả </a:t>
            </a:r>
            <a:r>
              <a:rPr lang="vi-VN" sz="2400" dirty="0">
                <a:solidFill>
                  <a:schemeClr val="tx2">
                    <a:lumMod val="75000"/>
                  </a:schemeClr>
                </a:solidFill>
              </a:rPr>
              <a:t>là thơ trong đó người viết thường kể lại sự việc và miêu tả sự vật; qua đó, thể hiện tình cảm, thái độ của mình</a:t>
            </a:r>
            <a:r>
              <a:rPr lang="vi-VN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194085" y="509365"/>
            <a:ext cx="36312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bg1"/>
                </a:solidFill>
              </a:rPr>
              <a:t>Tố Hữu tên khai sinh là  Nguyễn Kim Thành (1920-2002)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vi-VN" sz="2000" dirty="0">
                <a:solidFill>
                  <a:schemeClr val="bg1"/>
                </a:solidFill>
              </a:rPr>
              <a:t> Quê quán: 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vi-VN" sz="2000" dirty="0">
                <a:solidFill>
                  <a:schemeClr val="bg1"/>
                </a:solidFill>
              </a:rPr>
              <a:t>Thừa Thiên- Huế.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vi-VN" sz="2000" dirty="0">
                <a:solidFill>
                  <a:schemeClr val="bg1"/>
                </a:solidFill>
              </a:rPr>
              <a:t>- Là nhà cách mạng, là người mở đầu cho thơ ca cách mạng Việt Nam hiện đại</a:t>
            </a:r>
            <a:r>
              <a:rPr lang="vi-VN" sz="2000" dirty="0" smtClean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4" name="Picture 8" descr="YÊU VĂN HỌC: Ôn thi đại học: Việt Bắc- Tố Hữ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5896">
            <a:off x="4885433" y="4107442"/>
            <a:ext cx="1187219" cy="110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6200" y="5486400"/>
            <a:ext cx="4409213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4.Thể thơ : </a:t>
            </a:r>
            <a:r>
              <a:rPr lang="vi-VN" sz="2400" dirty="0">
                <a:solidFill>
                  <a:srgbClr val="002060"/>
                </a:solidFill>
              </a:rPr>
              <a:t>Thể thơ 4 chữ</a:t>
            </a:r>
          </a:p>
          <a:p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672607" y="5486400"/>
            <a:ext cx="4371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chemeClr val="bg1">
                    <a:lumMod val="95000"/>
                  </a:schemeClr>
                </a:solidFill>
              </a:rPr>
              <a:t>c</a:t>
            </a:r>
            <a:r>
              <a:rPr lang="vi-VN" sz="2400" b="1" dirty="0">
                <a:solidFill>
                  <a:srgbClr val="FF0000"/>
                </a:solidFill>
              </a:rPr>
              <a:t>5. Phương thức biểu đạt</a:t>
            </a:r>
            <a:r>
              <a:rPr lang="vi-VN" sz="2400" dirty="0">
                <a:solidFill>
                  <a:srgbClr val="002060"/>
                </a:solidFill>
              </a:rPr>
              <a:t>: biểu cảm, tự sự kết hợp miêu </a:t>
            </a:r>
            <a:r>
              <a:rPr lang="vi-VN" sz="2400" dirty="0" smtClean="0">
                <a:solidFill>
                  <a:srgbClr val="002060"/>
                </a:solidFill>
              </a:rPr>
              <a:t>tả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298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6" grpId="0"/>
      <p:bldP spid="11" grpId="0"/>
      <p:bldP spid="1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BLUME0005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114800"/>
            <a:ext cx="1600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7" name="Picture 3" descr="1308055798_bien%20phap%20lam%20giam%20toc%20do%20lao%20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486150" y="4191000"/>
            <a:ext cx="62293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2200" b="1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428750" y="3529014"/>
            <a:ext cx="62293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2200" b="1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371600" y="3376614"/>
            <a:ext cx="62293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2200" b="1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314450" y="2843213"/>
            <a:ext cx="634365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+mn-cs"/>
              </a:rPr>
              <a:t>KÍNH CHÀO QUÝ THẦY CÔ GIÁO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+mn-cs"/>
              </a:rPr>
              <a:t> CÙNG CÁC EM HỌC SINH</a:t>
            </a:r>
          </a:p>
        </p:txBody>
      </p:sp>
      <p:pic>
        <p:nvPicPr>
          <p:cNvPr id="108552" name="Picture 8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442" y="215323"/>
            <a:ext cx="9197579" cy="6858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3" name="Oval 13"/>
          <p:cNvSpPr>
            <a:spLocks noChangeArrowheads="1"/>
          </p:cNvSpPr>
          <p:nvPr/>
        </p:nvSpPr>
        <p:spPr bwMode="auto">
          <a:xfrm>
            <a:off x="304800" y="3200400"/>
            <a:ext cx="2286000" cy="1600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4" name="Oval 14"/>
          <p:cNvSpPr>
            <a:spLocks noChangeArrowheads="1"/>
          </p:cNvSpPr>
          <p:nvPr/>
        </p:nvSpPr>
        <p:spPr bwMode="auto">
          <a:xfrm>
            <a:off x="304800" y="4987636"/>
            <a:ext cx="2286000" cy="1600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5" name="Oval 15"/>
          <p:cNvSpPr>
            <a:spLocks noChangeArrowheads="1"/>
          </p:cNvSpPr>
          <p:nvPr/>
        </p:nvSpPr>
        <p:spPr bwMode="auto">
          <a:xfrm>
            <a:off x="327423" y="1396856"/>
            <a:ext cx="2339577" cy="1600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3200400" y="5133109"/>
            <a:ext cx="5334000" cy="142009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vi-V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ừ 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Lượm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!”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vi-V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ình ảnh Lượm còn sống mãi.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8" name="AutoShape 18"/>
          <p:cNvSpPr>
            <a:spLocks noChangeArrowheads="1"/>
          </p:cNvSpPr>
          <p:nvPr/>
        </p:nvSpPr>
        <p:spPr bwMode="auto">
          <a:xfrm>
            <a:off x="2667000" y="5597236"/>
            <a:ext cx="4572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3200400" y="1624013"/>
            <a:ext cx="5334000" cy="10712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3" name="AutoShape 23"/>
          <p:cNvSpPr>
            <a:spLocks noChangeArrowheads="1"/>
          </p:cNvSpPr>
          <p:nvPr/>
        </p:nvSpPr>
        <p:spPr bwMode="auto">
          <a:xfrm>
            <a:off x="2667000" y="3886200"/>
            <a:ext cx="5715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744" name="AutoShape 24"/>
          <p:cNvSpPr>
            <a:spLocks noChangeArrowheads="1"/>
          </p:cNvSpPr>
          <p:nvPr/>
        </p:nvSpPr>
        <p:spPr bwMode="auto">
          <a:xfrm>
            <a:off x="2743200" y="1995055"/>
            <a:ext cx="4572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3276600" y="3276600"/>
            <a:ext cx="5486400" cy="140060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buFontTx/>
              <a:buChar char="-"/>
            </a:pPr>
            <a:r>
              <a:rPr lang="vi-V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ừ 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âu chuyện Lượm làm nhiệm vụ và hi sinh.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0" y="750525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endParaRPr lang="vi-VN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238500" y="1771948"/>
            <a:ext cx="55244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vi-V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ừ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” </a:t>
            </a:r>
            <a:r>
              <a:rPr lang="vi-V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ình ảnh Lượm trong lần gặp gỡ tình cờ với tác giả.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8194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3" grpId="0" animBg="1"/>
      <p:bldP spid="30734" grpId="0" animBg="1"/>
      <p:bldP spid="30735" grpId="0" animBg="1"/>
      <p:bldP spid="30737" grpId="0" animBg="1"/>
      <p:bldP spid="30738" grpId="0" animBg="1"/>
      <p:bldP spid="30743" grpId="0" animBg="1"/>
      <p:bldP spid="30744" grpId="0" animBg="1"/>
      <p:bldP spid="30745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98049" y="120134"/>
            <a:ext cx="3375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HỌC TẬP SỐ 2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08015"/>
            <a:ext cx="91440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4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khổ</a:t>
            </a: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thơ</a:t>
            </a: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phiếu</a:t>
            </a: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2400" b="1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20691" y="3788572"/>
            <a:ext cx="260465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“Cháu đi liên lạc</a:t>
            </a: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Vui lắm chú à</a:t>
            </a: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Ở đồn Mang Cá</a:t>
            </a: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Thích hơn ở nhà!”</a:t>
            </a: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Cháu cười híp mí,</a:t>
            </a: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Má đỏ bồ quân:</a:t>
            </a: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- “Thôi, chào đồng chí!”</a:t>
            </a: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Cháu đi xa dần...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6600" y="1849580"/>
            <a:ext cx="29440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>Ngày Huế đổ máu</a:t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>Chú Hà Nội về</a:t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>Tình cờ chú cháu</a:t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>Gặp nhau Hàng Bè.</a:t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>Chú bé loắt choắt</a:t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>Cái xắc xinh xinh</a:t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>Cái chân thoăn thoắt</a:t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>Cái đầu nghênh nghênh</a:t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>Ca-lô đội lệch</a:t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>Mồm huýt sáo vang</a:t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>Như con chim chích</a:t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>Nhảy trên đường vàng...</a:t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88459" y="1223241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Lượm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lu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69680"/>
            <a:ext cx="3048000" cy="581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15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9" name="Group 12"/>
          <p:cNvGrpSpPr>
            <a:grpSpLocks/>
          </p:cNvGrpSpPr>
          <p:nvPr/>
        </p:nvGrpSpPr>
        <p:grpSpPr bwMode="auto">
          <a:xfrm>
            <a:off x="407194" y="883314"/>
            <a:ext cx="8225516" cy="3993486"/>
            <a:chOff x="2008422" y="1362666"/>
            <a:chExt cx="5405961" cy="3487801"/>
          </a:xfrm>
        </p:grpSpPr>
        <p:grpSp>
          <p:nvGrpSpPr>
            <p:cNvPr id="70689" name="Group 7"/>
            <p:cNvGrpSpPr>
              <a:grpSpLocks/>
            </p:cNvGrpSpPr>
            <p:nvPr/>
          </p:nvGrpSpPr>
          <p:grpSpPr bwMode="auto">
            <a:xfrm>
              <a:off x="2008422" y="1362666"/>
              <a:ext cx="5344949" cy="919637"/>
              <a:chOff x="2286617" y="1454196"/>
              <a:chExt cx="4640119" cy="798366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2286617" y="1454196"/>
                <a:ext cx="4640119" cy="798366"/>
              </a:xfrm>
              <a:prstGeom prst="rect">
                <a:avLst/>
              </a:prstGeom>
              <a:solidFill>
                <a:schemeClr val="accent3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2392182" y="1560971"/>
                <a:ext cx="4443254" cy="629088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  <a:lumMod val="23000"/>
                      <a:lumOff val="77000"/>
                    </a:schemeClr>
                  </a:gs>
                  <a:gs pos="50000">
                    <a:schemeClr val="bg1">
                      <a:shade val="67500"/>
                      <a:satMod val="115000"/>
                      <a:lumMod val="33000"/>
                      <a:lumOff val="67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0681" name="Group 49"/>
            <p:cNvGrpSpPr>
              <a:grpSpLocks/>
            </p:cNvGrpSpPr>
            <p:nvPr/>
          </p:nvGrpSpPr>
          <p:grpSpPr bwMode="auto">
            <a:xfrm>
              <a:off x="2069435" y="2605160"/>
              <a:ext cx="5344948" cy="974231"/>
              <a:chOff x="2339585" y="957922"/>
              <a:chExt cx="4640119" cy="845760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2339585" y="957922"/>
                <a:ext cx="4640119" cy="845760"/>
              </a:xfrm>
              <a:prstGeom prst="rect">
                <a:avLst/>
              </a:prstGeom>
              <a:solidFill>
                <a:schemeClr val="accent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438017" y="1045636"/>
                <a:ext cx="4443254" cy="704215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  <a:lumMod val="23000"/>
                      <a:lumOff val="77000"/>
                    </a:schemeClr>
                  </a:gs>
                  <a:gs pos="50000">
                    <a:schemeClr val="bg1">
                      <a:shade val="67500"/>
                      <a:satMod val="115000"/>
                      <a:lumMod val="33000"/>
                      <a:lumOff val="67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0673" name="Group 67"/>
            <p:cNvGrpSpPr>
              <a:grpSpLocks/>
            </p:cNvGrpSpPr>
            <p:nvPr/>
          </p:nvGrpSpPr>
          <p:grpSpPr bwMode="auto">
            <a:xfrm>
              <a:off x="2015671" y="3835811"/>
              <a:ext cx="5344836" cy="1014656"/>
              <a:chOff x="2292910" y="460233"/>
              <a:chExt cx="4640021" cy="880855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2292910" y="460233"/>
                <a:ext cx="4640021" cy="880855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2339585" y="486639"/>
                <a:ext cx="4457710" cy="666941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  <a:lumMod val="23000"/>
                      <a:lumOff val="77000"/>
                    </a:schemeClr>
                  </a:gs>
                  <a:gs pos="50000">
                    <a:schemeClr val="bg1">
                      <a:shade val="67500"/>
                      <a:satMod val="115000"/>
                      <a:lumMod val="33000"/>
                      <a:lumOff val="67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88" name="5-Point Star 87"/>
          <p:cNvSpPr/>
          <p:nvPr/>
        </p:nvSpPr>
        <p:spPr bwMode="auto">
          <a:xfrm>
            <a:off x="8409846" y="2610527"/>
            <a:ext cx="610790" cy="601662"/>
          </a:xfrm>
          <a:prstGeom prst="star5">
            <a:avLst>
              <a:gd name="adj" fmla="val 26056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8124766" y="4267200"/>
            <a:ext cx="670844" cy="481792"/>
            <a:chOff x="5210175" y="2278856"/>
            <a:chExt cx="235744" cy="173831"/>
          </a:xfrm>
          <a:solidFill>
            <a:schemeClr val="tx2"/>
          </a:solidFill>
        </p:grpSpPr>
        <p:sp>
          <p:nvSpPr>
            <p:cNvPr id="90" name="Frame 89"/>
            <p:cNvSpPr/>
            <p:nvPr/>
          </p:nvSpPr>
          <p:spPr>
            <a:xfrm>
              <a:off x="5226244" y="2278856"/>
              <a:ext cx="163128" cy="159546"/>
            </a:xfrm>
            <a:prstGeom prst="frame">
              <a:avLst>
                <a:gd name="adj1" fmla="val 5556"/>
              </a:avLst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1" name="Freeform 90"/>
            <p:cNvSpPr/>
            <p:nvPr/>
          </p:nvSpPr>
          <p:spPr>
            <a:xfrm>
              <a:off x="5210175" y="2297000"/>
              <a:ext cx="235744" cy="155687"/>
            </a:xfrm>
            <a:custGeom>
              <a:avLst/>
              <a:gdLst>
                <a:gd name="connsiteX0" fmla="*/ 66675 w 235744"/>
                <a:gd name="connsiteY0" fmla="*/ 78582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78582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744" h="155687">
                  <a:moveTo>
                    <a:pt x="66675" y="86631"/>
                  </a:moveTo>
                  <a:cubicBezTo>
                    <a:pt x="49212" y="67581"/>
                    <a:pt x="34131" y="53293"/>
                    <a:pt x="0" y="50912"/>
                  </a:cubicBezTo>
                  <a:cubicBezTo>
                    <a:pt x="34132" y="78693"/>
                    <a:pt x="65881" y="113618"/>
                    <a:pt x="80963" y="155687"/>
                  </a:cubicBezTo>
                  <a:cubicBezTo>
                    <a:pt x="108745" y="94568"/>
                    <a:pt x="141287" y="31068"/>
                    <a:pt x="235744" y="905"/>
                  </a:cubicBezTo>
                  <a:cubicBezTo>
                    <a:pt x="157957" y="-6239"/>
                    <a:pt x="103981" y="29481"/>
                    <a:pt x="66675" y="8663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8401117" y="1144674"/>
            <a:ext cx="694220" cy="760328"/>
            <a:chOff x="4290008" y="4767262"/>
            <a:chExt cx="902113" cy="1014412"/>
          </a:xfrm>
          <a:solidFill>
            <a:schemeClr val="accent3"/>
          </a:solidFill>
        </p:grpSpPr>
        <p:sp>
          <p:nvSpPr>
            <p:cNvPr id="93" name="Freeform 92"/>
            <p:cNvSpPr/>
            <p:nvPr/>
          </p:nvSpPr>
          <p:spPr>
            <a:xfrm>
              <a:off x="4444110" y="4922044"/>
              <a:ext cx="602358" cy="590550"/>
            </a:xfrm>
            <a:custGeom>
              <a:avLst/>
              <a:gdLst>
                <a:gd name="connsiteX0" fmla="*/ 107157 w 564357"/>
                <a:gd name="connsiteY0" fmla="*/ 600075 h 600075"/>
                <a:gd name="connsiteX1" fmla="*/ 107157 w 564357"/>
                <a:gd name="connsiteY1" fmla="*/ 531019 h 600075"/>
                <a:gd name="connsiteX2" fmla="*/ 0 w 564357"/>
                <a:gd name="connsiteY2" fmla="*/ 173831 h 600075"/>
                <a:gd name="connsiteX3" fmla="*/ 283369 w 564357"/>
                <a:gd name="connsiteY3" fmla="*/ 0 h 600075"/>
                <a:gd name="connsiteX4" fmla="*/ 526257 w 564357"/>
                <a:gd name="connsiteY4" fmla="*/ 138112 h 600075"/>
                <a:gd name="connsiteX5" fmla="*/ 564357 w 564357"/>
                <a:gd name="connsiteY5" fmla="*/ 407194 h 600075"/>
                <a:gd name="connsiteX6" fmla="*/ 445294 w 564357"/>
                <a:gd name="connsiteY6" fmla="*/ 557212 h 600075"/>
                <a:gd name="connsiteX7" fmla="*/ 445294 w 564357"/>
                <a:gd name="connsiteY7" fmla="*/ 588169 h 600075"/>
                <a:gd name="connsiteX8" fmla="*/ 342900 w 564357"/>
                <a:gd name="connsiteY8" fmla="*/ 588169 h 600075"/>
                <a:gd name="connsiteX9" fmla="*/ 342900 w 564357"/>
                <a:gd name="connsiteY9" fmla="*/ 481012 h 600075"/>
                <a:gd name="connsiteX10" fmla="*/ 476250 w 564357"/>
                <a:gd name="connsiteY10" fmla="*/ 307181 h 600075"/>
                <a:gd name="connsiteX11" fmla="*/ 285750 w 564357"/>
                <a:gd name="connsiteY11" fmla="*/ 119062 h 600075"/>
                <a:gd name="connsiteX12" fmla="*/ 92869 w 564357"/>
                <a:gd name="connsiteY12" fmla="*/ 316706 h 600075"/>
                <a:gd name="connsiteX13" fmla="*/ 207169 w 564357"/>
                <a:gd name="connsiteY13" fmla="*/ 485775 h 600075"/>
                <a:gd name="connsiteX14" fmla="*/ 207169 w 564357"/>
                <a:gd name="connsiteY14" fmla="*/ 592931 h 600075"/>
                <a:gd name="connsiteX15" fmla="*/ 107157 w 564357"/>
                <a:gd name="connsiteY15" fmla="*/ 600075 h 600075"/>
                <a:gd name="connsiteX0" fmla="*/ 109538 w 564357"/>
                <a:gd name="connsiteY0" fmla="*/ 590550 h 592931"/>
                <a:gd name="connsiteX1" fmla="*/ 107157 w 564357"/>
                <a:gd name="connsiteY1" fmla="*/ 531019 h 592931"/>
                <a:gd name="connsiteX2" fmla="*/ 0 w 564357"/>
                <a:gd name="connsiteY2" fmla="*/ 173831 h 592931"/>
                <a:gd name="connsiteX3" fmla="*/ 283369 w 564357"/>
                <a:gd name="connsiteY3" fmla="*/ 0 h 592931"/>
                <a:gd name="connsiteX4" fmla="*/ 526257 w 564357"/>
                <a:gd name="connsiteY4" fmla="*/ 138112 h 592931"/>
                <a:gd name="connsiteX5" fmla="*/ 564357 w 564357"/>
                <a:gd name="connsiteY5" fmla="*/ 407194 h 592931"/>
                <a:gd name="connsiteX6" fmla="*/ 445294 w 564357"/>
                <a:gd name="connsiteY6" fmla="*/ 557212 h 592931"/>
                <a:gd name="connsiteX7" fmla="*/ 445294 w 564357"/>
                <a:gd name="connsiteY7" fmla="*/ 588169 h 592931"/>
                <a:gd name="connsiteX8" fmla="*/ 342900 w 564357"/>
                <a:gd name="connsiteY8" fmla="*/ 588169 h 592931"/>
                <a:gd name="connsiteX9" fmla="*/ 342900 w 564357"/>
                <a:gd name="connsiteY9" fmla="*/ 481012 h 592931"/>
                <a:gd name="connsiteX10" fmla="*/ 476250 w 564357"/>
                <a:gd name="connsiteY10" fmla="*/ 307181 h 592931"/>
                <a:gd name="connsiteX11" fmla="*/ 285750 w 564357"/>
                <a:gd name="connsiteY11" fmla="*/ 119062 h 592931"/>
                <a:gd name="connsiteX12" fmla="*/ 92869 w 564357"/>
                <a:gd name="connsiteY12" fmla="*/ 316706 h 592931"/>
                <a:gd name="connsiteX13" fmla="*/ 207169 w 564357"/>
                <a:gd name="connsiteY13" fmla="*/ 485775 h 592931"/>
                <a:gd name="connsiteX14" fmla="*/ 207169 w 564357"/>
                <a:gd name="connsiteY14" fmla="*/ 592931 h 592931"/>
                <a:gd name="connsiteX15" fmla="*/ 109538 w 564357"/>
                <a:gd name="connsiteY15" fmla="*/ 590550 h 592931"/>
                <a:gd name="connsiteX0" fmla="*/ 121444 w 576263"/>
                <a:gd name="connsiteY0" fmla="*/ 590550 h 592931"/>
                <a:gd name="connsiteX1" fmla="*/ 119063 w 576263"/>
                <a:gd name="connsiteY1" fmla="*/ 531019 h 592931"/>
                <a:gd name="connsiteX2" fmla="*/ 11906 w 576263"/>
                <a:gd name="connsiteY2" fmla="*/ 173831 h 592931"/>
                <a:gd name="connsiteX3" fmla="*/ 295275 w 576263"/>
                <a:gd name="connsiteY3" fmla="*/ 0 h 592931"/>
                <a:gd name="connsiteX4" fmla="*/ 538163 w 576263"/>
                <a:gd name="connsiteY4" fmla="*/ 138112 h 592931"/>
                <a:gd name="connsiteX5" fmla="*/ 576263 w 576263"/>
                <a:gd name="connsiteY5" fmla="*/ 407194 h 592931"/>
                <a:gd name="connsiteX6" fmla="*/ 457200 w 576263"/>
                <a:gd name="connsiteY6" fmla="*/ 557212 h 592931"/>
                <a:gd name="connsiteX7" fmla="*/ 457200 w 576263"/>
                <a:gd name="connsiteY7" fmla="*/ 588169 h 592931"/>
                <a:gd name="connsiteX8" fmla="*/ 354806 w 576263"/>
                <a:gd name="connsiteY8" fmla="*/ 588169 h 592931"/>
                <a:gd name="connsiteX9" fmla="*/ 354806 w 576263"/>
                <a:gd name="connsiteY9" fmla="*/ 481012 h 592931"/>
                <a:gd name="connsiteX10" fmla="*/ 488156 w 576263"/>
                <a:gd name="connsiteY10" fmla="*/ 307181 h 592931"/>
                <a:gd name="connsiteX11" fmla="*/ 297656 w 576263"/>
                <a:gd name="connsiteY11" fmla="*/ 119062 h 592931"/>
                <a:gd name="connsiteX12" fmla="*/ 104775 w 576263"/>
                <a:gd name="connsiteY12" fmla="*/ 316706 h 592931"/>
                <a:gd name="connsiteX13" fmla="*/ 219075 w 576263"/>
                <a:gd name="connsiteY13" fmla="*/ 485775 h 592931"/>
                <a:gd name="connsiteX14" fmla="*/ 219075 w 576263"/>
                <a:gd name="connsiteY14" fmla="*/ 592931 h 592931"/>
                <a:gd name="connsiteX15" fmla="*/ 121444 w 576263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97304"/>
                <a:gd name="connsiteY0" fmla="*/ 590550 h 592931"/>
                <a:gd name="connsiteX1" fmla="*/ 123129 w 597304"/>
                <a:gd name="connsiteY1" fmla="*/ 531019 h 592931"/>
                <a:gd name="connsiteX2" fmla="*/ 15972 w 597304"/>
                <a:gd name="connsiteY2" fmla="*/ 173831 h 592931"/>
                <a:gd name="connsiteX3" fmla="*/ 299341 w 597304"/>
                <a:gd name="connsiteY3" fmla="*/ 0 h 592931"/>
                <a:gd name="connsiteX4" fmla="*/ 542229 w 597304"/>
                <a:gd name="connsiteY4" fmla="*/ 138112 h 592931"/>
                <a:gd name="connsiteX5" fmla="*/ 580329 w 597304"/>
                <a:gd name="connsiteY5" fmla="*/ 407194 h 592931"/>
                <a:gd name="connsiteX6" fmla="*/ 461266 w 597304"/>
                <a:gd name="connsiteY6" fmla="*/ 557212 h 592931"/>
                <a:gd name="connsiteX7" fmla="*/ 461266 w 597304"/>
                <a:gd name="connsiteY7" fmla="*/ 588169 h 592931"/>
                <a:gd name="connsiteX8" fmla="*/ 358872 w 597304"/>
                <a:gd name="connsiteY8" fmla="*/ 588169 h 592931"/>
                <a:gd name="connsiteX9" fmla="*/ 358872 w 597304"/>
                <a:gd name="connsiteY9" fmla="*/ 481012 h 592931"/>
                <a:gd name="connsiteX10" fmla="*/ 492222 w 597304"/>
                <a:gd name="connsiteY10" fmla="*/ 307181 h 592931"/>
                <a:gd name="connsiteX11" fmla="*/ 301722 w 597304"/>
                <a:gd name="connsiteY11" fmla="*/ 119062 h 592931"/>
                <a:gd name="connsiteX12" fmla="*/ 108841 w 597304"/>
                <a:gd name="connsiteY12" fmla="*/ 316706 h 592931"/>
                <a:gd name="connsiteX13" fmla="*/ 223141 w 597304"/>
                <a:gd name="connsiteY13" fmla="*/ 485775 h 592931"/>
                <a:gd name="connsiteX14" fmla="*/ 223141 w 597304"/>
                <a:gd name="connsiteY14" fmla="*/ 592931 h 592931"/>
                <a:gd name="connsiteX15" fmla="*/ 125510 w 597304"/>
                <a:gd name="connsiteY15" fmla="*/ 590550 h 592931"/>
                <a:gd name="connsiteX0" fmla="*/ 125510 w 599510"/>
                <a:gd name="connsiteY0" fmla="*/ 590550 h 592931"/>
                <a:gd name="connsiteX1" fmla="*/ 123129 w 599510"/>
                <a:gd name="connsiteY1" fmla="*/ 531019 h 592931"/>
                <a:gd name="connsiteX2" fmla="*/ 15972 w 599510"/>
                <a:gd name="connsiteY2" fmla="*/ 173831 h 592931"/>
                <a:gd name="connsiteX3" fmla="*/ 299341 w 599510"/>
                <a:gd name="connsiteY3" fmla="*/ 0 h 592931"/>
                <a:gd name="connsiteX4" fmla="*/ 549373 w 599510"/>
                <a:gd name="connsiteY4" fmla="*/ 133349 h 592931"/>
                <a:gd name="connsiteX5" fmla="*/ 580329 w 599510"/>
                <a:gd name="connsiteY5" fmla="*/ 407194 h 592931"/>
                <a:gd name="connsiteX6" fmla="*/ 461266 w 599510"/>
                <a:gd name="connsiteY6" fmla="*/ 557212 h 592931"/>
                <a:gd name="connsiteX7" fmla="*/ 461266 w 599510"/>
                <a:gd name="connsiteY7" fmla="*/ 588169 h 592931"/>
                <a:gd name="connsiteX8" fmla="*/ 358872 w 599510"/>
                <a:gd name="connsiteY8" fmla="*/ 588169 h 592931"/>
                <a:gd name="connsiteX9" fmla="*/ 358872 w 599510"/>
                <a:gd name="connsiteY9" fmla="*/ 481012 h 592931"/>
                <a:gd name="connsiteX10" fmla="*/ 492222 w 599510"/>
                <a:gd name="connsiteY10" fmla="*/ 307181 h 592931"/>
                <a:gd name="connsiteX11" fmla="*/ 301722 w 599510"/>
                <a:gd name="connsiteY11" fmla="*/ 119062 h 592931"/>
                <a:gd name="connsiteX12" fmla="*/ 108841 w 599510"/>
                <a:gd name="connsiteY12" fmla="*/ 316706 h 592931"/>
                <a:gd name="connsiteX13" fmla="*/ 223141 w 599510"/>
                <a:gd name="connsiteY13" fmla="*/ 485775 h 592931"/>
                <a:gd name="connsiteX14" fmla="*/ 223141 w 599510"/>
                <a:gd name="connsiteY14" fmla="*/ 592931 h 592931"/>
                <a:gd name="connsiteX15" fmla="*/ 125510 w 599510"/>
                <a:gd name="connsiteY15" fmla="*/ 590550 h 592931"/>
                <a:gd name="connsiteX0" fmla="*/ 125510 w 599510"/>
                <a:gd name="connsiteY0" fmla="*/ 590550 h 592931"/>
                <a:gd name="connsiteX1" fmla="*/ 123129 w 599510"/>
                <a:gd name="connsiteY1" fmla="*/ 531019 h 592931"/>
                <a:gd name="connsiteX2" fmla="*/ 15972 w 599510"/>
                <a:gd name="connsiteY2" fmla="*/ 173831 h 592931"/>
                <a:gd name="connsiteX3" fmla="*/ 299341 w 599510"/>
                <a:gd name="connsiteY3" fmla="*/ 0 h 592931"/>
                <a:gd name="connsiteX4" fmla="*/ 549373 w 599510"/>
                <a:gd name="connsiteY4" fmla="*/ 133349 h 592931"/>
                <a:gd name="connsiteX5" fmla="*/ 580329 w 599510"/>
                <a:gd name="connsiteY5" fmla="*/ 407194 h 592931"/>
                <a:gd name="connsiteX6" fmla="*/ 461266 w 599510"/>
                <a:gd name="connsiteY6" fmla="*/ 557212 h 592931"/>
                <a:gd name="connsiteX7" fmla="*/ 461266 w 599510"/>
                <a:gd name="connsiteY7" fmla="*/ 588169 h 592931"/>
                <a:gd name="connsiteX8" fmla="*/ 358872 w 599510"/>
                <a:gd name="connsiteY8" fmla="*/ 588169 h 592931"/>
                <a:gd name="connsiteX9" fmla="*/ 358872 w 599510"/>
                <a:gd name="connsiteY9" fmla="*/ 481012 h 592931"/>
                <a:gd name="connsiteX10" fmla="*/ 492222 w 599510"/>
                <a:gd name="connsiteY10" fmla="*/ 307181 h 592931"/>
                <a:gd name="connsiteX11" fmla="*/ 301722 w 599510"/>
                <a:gd name="connsiteY11" fmla="*/ 119062 h 592931"/>
                <a:gd name="connsiteX12" fmla="*/ 108841 w 599510"/>
                <a:gd name="connsiteY12" fmla="*/ 316706 h 592931"/>
                <a:gd name="connsiteX13" fmla="*/ 223141 w 599510"/>
                <a:gd name="connsiteY13" fmla="*/ 485775 h 592931"/>
                <a:gd name="connsiteX14" fmla="*/ 223141 w 599510"/>
                <a:gd name="connsiteY14" fmla="*/ 592931 h 592931"/>
                <a:gd name="connsiteX15" fmla="*/ 125510 w 599510"/>
                <a:gd name="connsiteY15" fmla="*/ 590550 h 592931"/>
                <a:gd name="connsiteX0" fmla="*/ 125510 w 595939"/>
                <a:gd name="connsiteY0" fmla="*/ 590550 h 592931"/>
                <a:gd name="connsiteX1" fmla="*/ 123129 w 595939"/>
                <a:gd name="connsiteY1" fmla="*/ 531019 h 592931"/>
                <a:gd name="connsiteX2" fmla="*/ 15972 w 595939"/>
                <a:gd name="connsiteY2" fmla="*/ 173831 h 592931"/>
                <a:gd name="connsiteX3" fmla="*/ 299341 w 595939"/>
                <a:gd name="connsiteY3" fmla="*/ 0 h 592931"/>
                <a:gd name="connsiteX4" fmla="*/ 549373 w 595939"/>
                <a:gd name="connsiteY4" fmla="*/ 133349 h 592931"/>
                <a:gd name="connsiteX5" fmla="*/ 580329 w 595939"/>
                <a:gd name="connsiteY5" fmla="*/ 407194 h 592931"/>
                <a:gd name="connsiteX6" fmla="*/ 461266 w 595939"/>
                <a:gd name="connsiteY6" fmla="*/ 557212 h 592931"/>
                <a:gd name="connsiteX7" fmla="*/ 461266 w 595939"/>
                <a:gd name="connsiteY7" fmla="*/ 588169 h 592931"/>
                <a:gd name="connsiteX8" fmla="*/ 358872 w 595939"/>
                <a:gd name="connsiteY8" fmla="*/ 588169 h 592931"/>
                <a:gd name="connsiteX9" fmla="*/ 358872 w 595939"/>
                <a:gd name="connsiteY9" fmla="*/ 481012 h 592931"/>
                <a:gd name="connsiteX10" fmla="*/ 492222 w 595939"/>
                <a:gd name="connsiteY10" fmla="*/ 307181 h 592931"/>
                <a:gd name="connsiteX11" fmla="*/ 301722 w 595939"/>
                <a:gd name="connsiteY11" fmla="*/ 119062 h 592931"/>
                <a:gd name="connsiteX12" fmla="*/ 108841 w 595939"/>
                <a:gd name="connsiteY12" fmla="*/ 316706 h 592931"/>
                <a:gd name="connsiteX13" fmla="*/ 223141 w 595939"/>
                <a:gd name="connsiteY13" fmla="*/ 485775 h 592931"/>
                <a:gd name="connsiteX14" fmla="*/ 223141 w 595939"/>
                <a:gd name="connsiteY14" fmla="*/ 592931 h 592931"/>
                <a:gd name="connsiteX15" fmla="*/ 125510 w 595939"/>
                <a:gd name="connsiteY15" fmla="*/ 590550 h 592931"/>
                <a:gd name="connsiteX0" fmla="*/ 125510 w 595939"/>
                <a:gd name="connsiteY0" fmla="*/ 590550 h 592931"/>
                <a:gd name="connsiteX1" fmla="*/ 123129 w 595939"/>
                <a:gd name="connsiteY1" fmla="*/ 531019 h 592931"/>
                <a:gd name="connsiteX2" fmla="*/ 15972 w 595939"/>
                <a:gd name="connsiteY2" fmla="*/ 173831 h 592931"/>
                <a:gd name="connsiteX3" fmla="*/ 299341 w 595939"/>
                <a:gd name="connsiteY3" fmla="*/ 0 h 592931"/>
                <a:gd name="connsiteX4" fmla="*/ 549373 w 595939"/>
                <a:gd name="connsiteY4" fmla="*/ 133349 h 592931"/>
                <a:gd name="connsiteX5" fmla="*/ 580329 w 595939"/>
                <a:gd name="connsiteY5" fmla="*/ 407194 h 592931"/>
                <a:gd name="connsiteX6" fmla="*/ 461266 w 595939"/>
                <a:gd name="connsiteY6" fmla="*/ 557212 h 592931"/>
                <a:gd name="connsiteX7" fmla="*/ 461266 w 595939"/>
                <a:gd name="connsiteY7" fmla="*/ 588169 h 592931"/>
                <a:gd name="connsiteX8" fmla="*/ 358872 w 595939"/>
                <a:gd name="connsiteY8" fmla="*/ 588169 h 592931"/>
                <a:gd name="connsiteX9" fmla="*/ 358872 w 595939"/>
                <a:gd name="connsiteY9" fmla="*/ 481012 h 592931"/>
                <a:gd name="connsiteX10" fmla="*/ 492222 w 595939"/>
                <a:gd name="connsiteY10" fmla="*/ 307181 h 592931"/>
                <a:gd name="connsiteX11" fmla="*/ 301722 w 595939"/>
                <a:gd name="connsiteY11" fmla="*/ 119062 h 592931"/>
                <a:gd name="connsiteX12" fmla="*/ 108841 w 595939"/>
                <a:gd name="connsiteY12" fmla="*/ 316706 h 592931"/>
                <a:gd name="connsiteX13" fmla="*/ 223141 w 595939"/>
                <a:gd name="connsiteY13" fmla="*/ 485775 h 592931"/>
                <a:gd name="connsiteX14" fmla="*/ 223141 w 595939"/>
                <a:gd name="connsiteY14" fmla="*/ 592931 h 592931"/>
                <a:gd name="connsiteX15" fmla="*/ 125510 w 595939"/>
                <a:gd name="connsiteY15" fmla="*/ 590550 h 592931"/>
                <a:gd name="connsiteX0" fmla="*/ 125510 w 553955"/>
                <a:gd name="connsiteY0" fmla="*/ 590550 h 592931"/>
                <a:gd name="connsiteX1" fmla="*/ 123129 w 553955"/>
                <a:gd name="connsiteY1" fmla="*/ 531019 h 592931"/>
                <a:gd name="connsiteX2" fmla="*/ 15972 w 553955"/>
                <a:gd name="connsiteY2" fmla="*/ 173831 h 592931"/>
                <a:gd name="connsiteX3" fmla="*/ 299341 w 553955"/>
                <a:gd name="connsiteY3" fmla="*/ 0 h 592931"/>
                <a:gd name="connsiteX4" fmla="*/ 549373 w 553955"/>
                <a:gd name="connsiteY4" fmla="*/ 133349 h 592931"/>
                <a:gd name="connsiteX5" fmla="*/ 461266 w 553955"/>
                <a:gd name="connsiteY5" fmla="*/ 557212 h 592931"/>
                <a:gd name="connsiteX6" fmla="*/ 461266 w 553955"/>
                <a:gd name="connsiteY6" fmla="*/ 588169 h 592931"/>
                <a:gd name="connsiteX7" fmla="*/ 358872 w 553955"/>
                <a:gd name="connsiteY7" fmla="*/ 588169 h 592931"/>
                <a:gd name="connsiteX8" fmla="*/ 358872 w 553955"/>
                <a:gd name="connsiteY8" fmla="*/ 481012 h 592931"/>
                <a:gd name="connsiteX9" fmla="*/ 492222 w 553955"/>
                <a:gd name="connsiteY9" fmla="*/ 307181 h 592931"/>
                <a:gd name="connsiteX10" fmla="*/ 301722 w 553955"/>
                <a:gd name="connsiteY10" fmla="*/ 119062 h 592931"/>
                <a:gd name="connsiteX11" fmla="*/ 108841 w 553955"/>
                <a:gd name="connsiteY11" fmla="*/ 316706 h 592931"/>
                <a:gd name="connsiteX12" fmla="*/ 223141 w 553955"/>
                <a:gd name="connsiteY12" fmla="*/ 485775 h 592931"/>
                <a:gd name="connsiteX13" fmla="*/ 223141 w 553955"/>
                <a:gd name="connsiteY13" fmla="*/ 592931 h 592931"/>
                <a:gd name="connsiteX14" fmla="*/ 125510 w 553955"/>
                <a:gd name="connsiteY14" fmla="*/ 590550 h 592931"/>
                <a:gd name="connsiteX0" fmla="*/ 125510 w 596292"/>
                <a:gd name="connsiteY0" fmla="*/ 590550 h 592931"/>
                <a:gd name="connsiteX1" fmla="*/ 123129 w 596292"/>
                <a:gd name="connsiteY1" fmla="*/ 531019 h 592931"/>
                <a:gd name="connsiteX2" fmla="*/ 15972 w 596292"/>
                <a:gd name="connsiteY2" fmla="*/ 173831 h 592931"/>
                <a:gd name="connsiteX3" fmla="*/ 299341 w 596292"/>
                <a:gd name="connsiteY3" fmla="*/ 0 h 592931"/>
                <a:gd name="connsiteX4" fmla="*/ 549373 w 596292"/>
                <a:gd name="connsiteY4" fmla="*/ 133349 h 592931"/>
                <a:gd name="connsiteX5" fmla="*/ 461266 w 596292"/>
                <a:gd name="connsiteY5" fmla="*/ 557212 h 592931"/>
                <a:gd name="connsiteX6" fmla="*/ 461266 w 596292"/>
                <a:gd name="connsiteY6" fmla="*/ 588169 h 592931"/>
                <a:gd name="connsiteX7" fmla="*/ 358872 w 596292"/>
                <a:gd name="connsiteY7" fmla="*/ 588169 h 592931"/>
                <a:gd name="connsiteX8" fmla="*/ 358872 w 596292"/>
                <a:gd name="connsiteY8" fmla="*/ 481012 h 592931"/>
                <a:gd name="connsiteX9" fmla="*/ 492222 w 596292"/>
                <a:gd name="connsiteY9" fmla="*/ 307181 h 592931"/>
                <a:gd name="connsiteX10" fmla="*/ 301722 w 596292"/>
                <a:gd name="connsiteY10" fmla="*/ 119062 h 592931"/>
                <a:gd name="connsiteX11" fmla="*/ 108841 w 596292"/>
                <a:gd name="connsiteY11" fmla="*/ 316706 h 592931"/>
                <a:gd name="connsiteX12" fmla="*/ 223141 w 596292"/>
                <a:gd name="connsiteY12" fmla="*/ 485775 h 592931"/>
                <a:gd name="connsiteX13" fmla="*/ 223141 w 596292"/>
                <a:gd name="connsiteY13" fmla="*/ 592931 h 592931"/>
                <a:gd name="connsiteX14" fmla="*/ 125510 w 596292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58872 w 602358"/>
                <a:gd name="connsiteY8" fmla="*/ 48101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11957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02432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02432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02432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02393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02393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0550"/>
                <a:gd name="connsiteX1" fmla="*/ 123129 w 602358"/>
                <a:gd name="connsiteY1" fmla="*/ 531019 h 590550"/>
                <a:gd name="connsiteX2" fmla="*/ 15972 w 602358"/>
                <a:gd name="connsiteY2" fmla="*/ 173831 h 590550"/>
                <a:gd name="connsiteX3" fmla="*/ 299341 w 602358"/>
                <a:gd name="connsiteY3" fmla="*/ 0 h 590550"/>
                <a:gd name="connsiteX4" fmla="*/ 549373 w 602358"/>
                <a:gd name="connsiteY4" fmla="*/ 133349 h 590550"/>
                <a:gd name="connsiteX5" fmla="*/ 461266 w 602358"/>
                <a:gd name="connsiteY5" fmla="*/ 557212 h 590550"/>
                <a:gd name="connsiteX6" fmla="*/ 461266 w 602358"/>
                <a:gd name="connsiteY6" fmla="*/ 588169 h 590550"/>
                <a:gd name="connsiteX7" fmla="*/ 358872 w 602358"/>
                <a:gd name="connsiteY7" fmla="*/ 588169 h 590550"/>
                <a:gd name="connsiteX8" fmla="*/ 368397 w 602358"/>
                <a:gd name="connsiteY8" fmla="*/ 500062 h 590550"/>
                <a:gd name="connsiteX9" fmla="*/ 492222 w 602358"/>
                <a:gd name="connsiteY9" fmla="*/ 307181 h 590550"/>
                <a:gd name="connsiteX10" fmla="*/ 304103 w 602358"/>
                <a:gd name="connsiteY10" fmla="*/ 102393 h 590550"/>
                <a:gd name="connsiteX11" fmla="*/ 108841 w 602358"/>
                <a:gd name="connsiteY11" fmla="*/ 316706 h 590550"/>
                <a:gd name="connsiteX12" fmla="*/ 215997 w 602358"/>
                <a:gd name="connsiteY12" fmla="*/ 495300 h 590550"/>
                <a:gd name="connsiteX13" fmla="*/ 223141 w 602358"/>
                <a:gd name="connsiteY13" fmla="*/ 583406 h 590550"/>
                <a:gd name="connsiteX14" fmla="*/ 125510 w 602358"/>
                <a:gd name="connsiteY14" fmla="*/ 590550 h 590550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02393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0760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0550"/>
                <a:gd name="connsiteX1" fmla="*/ 123129 w 602358"/>
                <a:gd name="connsiteY1" fmla="*/ 531019 h 590550"/>
                <a:gd name="connsiteX2" fmla="*/ 15972 w 602358"/>
                <a:gd name="connsiteY2" fmla="*/ 173831 h 590550"/>
                <a:gd name="connsiteX3" fmla="*/ 299341 w 602358"/>
                <a:gd name="connsiteY3" fmla="*/ 0 h 590550"/>
                <a:gd name="connsiteX4" fmla="*/ 549373 w 602358"/>
                <a:gd name="connsiteY4" fmla="*/ 133349 h 590550"/>
                <a:gd name="connsiteX5" fmla="*/ 461266 w 602358"/>
                <a:gd name="connsiteY5" fmla="*/ 557212 h 590550"/>
                <a:gd name="connsiteX6" fmla="*/ 461266 w 602358"/>
                <a:gd name="connsiteY6" fmla="*/ 588169 h 590550"/>
                <a:gd name="connsiteX7" fmla="*/ 358872 w 602358"/>
                <a:gd name="connsiteY7" fmla="*/ 588169 h 590550"/>
                <a:gd name="connsiteX8" fmla="*/ 368397 w 602358"/>
                <a:gd name="connsiteY8" fmla="*/ 500062 h 590550"/>
                <a:gd name="connsiteX9" fmla="*/ 492222 w 602358"/>
                <a:gd name="connsiteY9" fmla="*/ 307181 h 590550"/>
                <a:gd name="connsiteX10" fmla="*/ 304103 w 602358"/>
                <a:gd name="connsiteY10" fmla="*/ 102393 h 590550"/>
                <a:gd name="connsiteX11" fmla="*/ 108841 w 602358"/>
                <a:gd name="connsiteY11" fmla="*/ 316706 h 590550"/>
                <a:gd name="connsiteX12" fmla="*/ 215997 w 602358"/>
                <a:gd name="connsiteY12" fmla="*/ 495300 h 590550"/>
                <a:gd name="connsiteX13" fmla="*/ 223141 w 602358"/>
                <a:gd name="connsiteY13" fmla="*/ 585787 h 590550"/>
                <a:gd name="connsiteX14" fmla="*/ 125510 w 602358"/>
                <a:gd name="connsiteY14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2358" h="590550">
                  <a:moveTo>
                    <a:pt x="125510" y="590550"/>
                  </a:moveTo>
                  <a:cubicBezTo>
                    <a:pt x="124716" y="570706"/>
                    <a:pt x="123923" y="550863"/>
                    <a:pt x="123129" y="531019"/>
                  </a:cubicBezTo>
                  <a:cubicBezTo>
                    <a:pt x="42166" y="507206"/>
                    <a:pt x="-34034" y="338138"/>
                    <a:pt x="15972" y="173831"/>
                  </a:cubicBezTo>
                  <a:cubicBezTo>
                    <a:pt x="77090" y="44450"/>
                    <a:pt x="178691" y="3174"/>
                    <a:pt x="299341" y="0"/>
                  </a:cubicBezTo>
                  <a:cubicBezTo>
                    <a:pt x="439835" y="7937"/>
                    <a:pt x="499366" y="58737"/>
                    <a:pt x="549373" y="133349"/>
                  </a:cubicBezTo>
                  <a:cubicBezTo>
                    <a:pt x="688279" y="373856"/>
                    <a:pt x="516432" y="512365"/>
                    <a:pt x="461266" y="557212"/>
                  </a:cubicBezTo>
                  <a:lnTo>
                    <a:pt x="461266" y="588169"/>
                  </a:lnTo>
                  <a:lnTo>
                    <a:pt x="358872" y="588169"/>
                  </a:lnTo>
                  <a:lnTo>
                    <a:pt x="368397" y="500062"/>
                  </a:lnTo>
                  <a:cubicBezTo>
                    <a:pt x="440628" y="454818"/>
                    <a:pt x="486666" y="392906"/>
                    <a:pt x="492222" y="307181"/>
                  </a:cubicBezTo>
                  <a:cubicBezTo>
                    <a:pt x="483490" y="175419"/>
                    <a:pt x="384272" y="107949"/>
                    <a:pt x="304103" y="102393"/>
                  </a:cubicBezTo>
                  <a:cubicBezTo>
                    <a:pt x="172341" y="111125"/>
                    <a:pt x="116778" y="186531"/>
                    <a:pt x="108841" y="316706"/>
                  </a:cubicBezTo>
                  <a:cubicBezTo>
                    <a:pt x="113603" y="434975"/>
                    <a:pt x="175515" y="460375"/>
                    <a:pt x="215997" y="495300"/>
                  </a:cubicBezTo>
                  <a:lnTo>
                    <a:pt x="223141" y="585787"/>
                  </a:lnTo>
                  <a:lnTo>
                    <a:pt x="125510" y="590550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4" name="Freeform 93"/>
            <p:cNvSpPr/>
            <p:nvPr/>
          </p:nvSpPr>
          <p:spPr>
            <a:xfrm>
              <a:off x="4567238" y="5510213"/>
              <a:ext cx="346491" cy="271461"/>
            </a:xfrm>
            <a:custGeom>
              <a:avLst/>
              <a:gdLst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52411"/>
                <a:gd name="connsiteX1" fmla="*/ 345281 w 345281"/>
                <a:gd name="connsiteY1" fmla="*/ 0 h 252411"/>
                <a:gd name="connsiteX2" fmla="*/ 321468 w 345281"/>
                <a:gd name="connsiteY2" fmla="*/ 107156 h 252411"/>
                <a:gd name="connsiteX3" fmla="*/ 335756 w 345281"/>
                <a:gd name="connsiteY3" fmla="*/ 204787 h 252411"/>
                <a:gd name="connsiteX4" fmla="*/ 164306 w 345281"/>
                <a:gd name="connsiteY4" fmla="*/ 252411 h 252411"/>
                <a:gd name="connsiteX5" fmla="*/ 11906 w 345281"/>
                <a:gd name="connsiteY5" fmla="*/ 200025 h 252411"/>
                <a:gd name="connsiteX6" fmla="*/ 38100 w 345281"/>
                <a:gd name="connsiteY6" fmla="*/ 95250 h 252411"/>
                <a:gd name="connsiteX7" fmla="*/ 0 w 345281"/>
                <a:gd name="connsiteY7" fmla="*/ 0 h 252411"/>
                <a:gd name="connsiteX0" fmla="*/ 0 w 345281"/>
                <a:gd name="connsiteY0" fmla="*/ 0 h 252595"/>
                <a:gd name="connsiteX1" fmla="*/ 345281 w 345281"/>
                <a:gd name="connsiteY1" fmla="*/ 0 h 252595"/>
                <a:gd name="connsiteX2" fmla="*/ 321468 w 345281"/>
                <a:gd name="connsiteY2" fmla="*/ 107156 h 252595"/>
                <a:gd name="connsiteX3" fmla="*/ 335756 w 345281"/>
                <a:gd name="connsiteY3" fmla="*/ 204787 h 252595"/>
                <a:gd name="connsiteX4" fmla="*/ 164306 w 345281"/>
                <a:gd name="connsiteY4" fmla="*/ 252411 h 252595"/>
                <a:gd name="connsiteX5" fmla="*/ 11906 w 345281"/>
                <a:gd name="connsiteY5" fmla="*/ 200025 h 252595"/>
                <a:gd name="connsiteX6" fmla="*/ 38100 w 345281"/>
                <a:gd name="connsiteY6" fmla="*/ 95250 h 252595"/>
                <a:gd name="connsiteX7" fmla="*/ 0 w 345281"/>
                <a:gd name="connsiteY7" fmla="*/ 0 h 252595"/>
                <a:gd name="connsiteX0" fmla="*/ 0 w 345281"/>
                <a:gd name="connsiteY0" fmla="*/ 0 h 271527"/>
                <a:gd name="connsiteX1" fmla="*/ 345281 w 345281"/>
                <a:gd name="connsiteY1" fmla="*/ 0 h 271527"/>
                <a:gd name="connsiteX2" fmla="*/ 321468 w 345281"/>
                <a:gd name="connsiteY2" fmla="*/ 107156 h 271527"/>
                <a:gd name="connsiteX3" fmla="*/ 335756 w 345281"/>
                <a:gd name="connsiteY3" fmla="*/ 204787 h 271527"/>
                <a:gd name="connsiteX4" fmla="*/ 171449 w 345281"/>
                <a:gd name="connsiteY4" fmla="*/ 271461 h 271527"/>
                <a:gd name="connsiteX5" fmla="*/ 11906 w 345281"/>
                <a:gd name="connsiteY5" fmla="*/ 200025 h 271527"/>
                <a:gd name="connsiteX6" fmla="*/ 38100 w 345281"/>
                <a:gd name="connsiteY6" fmla="*/ 95250 h 271527"/>
                <a:gd name="connsiteX7" fmla="*/ 0 w 345281"/>
                <a:gd name="connsiteY7" fmla="*/ 0 h 271527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6941"/>
                <a:gd name="connsiteY0" fmla="*/ 0 h 271461"/>
                <a:gd name="connsiteX1" fmla="*/ 345281 w 346941"/>
                <a:gd name="connsiteY1" fmla="*/ 0 h 271461"/>
                <a:gd name="connsiteX2" fmla="*/ 321468 w 346941"/>
                <a:gd name="connsiteY2" fmla="*/ 107156 h 271461"/>
                <a:gd name="connsiteX3" fmla="*/ 335756 w 346941"/>
                <a:gd name="connsiteY3" fmla="*/ 204787 h 271461"/>
                <a:gd name="connsiteX4" fmla="*/ 171449 w 346941"/>
                <a:gd name="connsiteY4" fmla="*/ 271461 h 271461"/>
                <a:gd name="connsiteX5" fmla="*/ 11906 w 346941"/>
                <a:gd name="connsiteY5" fmla="*/ 200025 h 271461"/>
                <a:gd name="connsiteX6" fmla="*/ 38100 w 346941"/>
                <a:gd name="connsiteY6" fmla="*/ 95250 h 271461"/>
                <a:gd name="connsiteX7" fmla="*/ 0 w 346941"/>
                <a:gd name="connsiteY7" fmla="*/ 0 h 271461"/>
                <a:gd name="connsiteX0" fmla="*/ 0 w 346491"/>
                <a:gd name="connsiteY0" fmla="*/ 0 h 271461"/>
                <a:gd name="connsiteX1" fmla="*/ 345281 w 346491"/>
                <a:gd name="connsiteY1" fmla="*/ 0 h 271461"/>
                <a:gd name="connsiteX2" fmla="*/ 314324 w 346491"/>
                <a:gd name="connsiteY2" fmla="*/ 100012 h 271461"/>
                <a:gd name="connsiteX3" fmla="*/ 335756 w 346491"/>
                <a:gd name="connsiteY3" fmla="*/ 204787 h 271461"/>
                <a:gd name="connsiteX4" fmla="*/ 171449 w 346491"/>
                <a:gd name="connsiteY4" fmla="*/ 271461 h 271461"/>
                <a:gd name="connsiteX5" fmla="*/ 11906 w 346491"/>
                <a:gd name="connsiteY5" fmla="*/ 200025 h 271461"/>
                <a:gd name="connsiteX6" fmla="*/ 38100 w 346491"/>
                <a:gd name="connsiteY6" fmla="*/ 95250 h 271461"/>
                <a:gd name="connsiteX7" fmla="*/ 0 w 346491"/>
                <a:gd name="connsiteY7" fmla="*/ 0 h 27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491" h="271461">
                  <a:moveTo>
                    <a:pt x="0" y="0"/>
                  </a:moveTo>
                  <a:lnTo>
                    <a:pt x="345281" y="0"/>
                  </a:lnTo>
                  <a:cubicBezTo>
                    <a:pt x="351630" y="45244"/>
                    <a:pt x="331787" y="71436"/>
                    <a:pt x="314324" y="100012"/>
                  </a:cubicBezTo>
                  <a:cubicBezTo>
                    <a:pt x="330993" y="125412"/>
                    <a:pt x="352425" y="167481"/>
                    <a:pt x="335756" y="204787"/>
                  </a:cubicBezTo>
                  <a:cubicBezTo>
                    <a:pt x="283369" y="236537"/>
                    <a:pt x="223837" y="263523"/>
                    <a:pt x="171449" y="271461"/>
                  </a:cubicBezTo>
                  <a:cubicBezTo>
                    <a:pt x="111124" y="265906"/>
                    <a:pt x="69850" y="246062"/>
                    <a:pt x="11906" y="200025"/>
                  </a:cubicBezTo>
                  <a:cubicBezTo>
                    <a:pt x="3968" y="160338"/>
                    <a:pt x="5556" y="130175"/>
                    <a:pt x="38100" y="95250"/>
                  </a:cubicBezTo>
                  <a:cubicBezTo>
                    <a:pt x="20638" y="70644"/>
                    <a:pt x="3175" y="60325"/>
                    <a:pt x="0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4698201" y="4767262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6" name="Rounded Rectangle 95"/>
            <p:cNvSpPr/>
            <p:nvPr/>
          </p:nvSpPr>
          <p:spPr>
            <a:xfrm rot="2620869">
              <a:off x="5017892" y="4912519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 rot="6417779">
              <a:off x="5094491" y="5261143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 rot="18979131" flipH="1">
              <a:off x="4378730" y="4919661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 rot="15182221" flipH="1">
              <a:off x="4311439" y="5261143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2698049" y="120134"/>
            <a:ext cx="3375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HỌC TẬP SỐ 2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5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06" y="5334000"/>
            <a:ext cx="96513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2550" y="933949"/>
            <a:ext cx="7640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400" b="1" dirty="0">
                <a:solidFill>
                  <a:srgbClr val="0000CC"/>
                </a:solidFill>
              </a:rPr>
              <a:t>1.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Chú</a:t>
            </a:r>
            <a:r>
              <a:rPr lang="en-US" sz="2400" b="1" dirty="0">
                <a:solidFill>
                  <a:srgbClr val="0000CC"/>
                </a:solidFill>
              </a:rPr>
              <a:t> ý </a:t>
            </a:r>
            <a:r>
              <a:rPr lang="en-US" sz="2400" b="1" dirty="0" err="1">
                <a:solidFill>
                  <a:srgbClr val="0000CC"/>
                </a:solidFill>
              </a:rPr>
              <a:t>cách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ngắt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nhịp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và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biện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pháp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tu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từ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trong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khổ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thơ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thứ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nhất</a:t>
            </a:r>
            <a:r>
              <a:rPr lang="vi-VN" sz="2400" b="1" dirty="0">
                <a:solidFill>
                  <a:srgbClr val="0000CC"/>
                </a:solidFill>
              </a:rPr>
              <a:t>.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599" y="2332450"/>
            <a:ext cx="72648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solidFill>
                  <a:srgbClr val="C00000"/>
                </a:solidFill>
              </a:rPr>
              <a:t>2. </a:t>
            </a:r>
            <a:r>
              <a:rPr lang="en-US" sz="2400" b="1" dirty="0" err="1" smtClean="0">
                <a:solidFill>
                  <a:srgbClr val="C00000"/>
                </a:solidFill>
              </a:rPr>
              <a:t>Tìm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và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chỉ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ra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tác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dụng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của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các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từ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láy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trong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các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dòng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thơ</a:t>
            </a:r>
            <a:r>
              <a:rPr lang="en-US" sz="2400" b="1" dirty="0" smtClean="0">
                <a:solidFill>
                  <a:srgbClr val="C00000"/>
                </a:solidFill>
              </a:rPr>
              <a:t> 5-8</a:t>
            </a:r>
            <a:r>
              <a:rPr lang="vi-VN" sz="2400" b="1" dirty="0" smtClean="0">
                <a:solidFill>
                  <a:srgbClr val="C00000"/>
                </a:solidFill>
              </a:rPr>
              <a:t>.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2160" y="3758789"/>
            <a:ext cx="7355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</a:rPr>
              <a:t>3.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Chỉ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ra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tác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dụng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của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các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biện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pháp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tu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từ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trong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các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dòng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thơ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10-12</a:t>
            </a:r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233617" y="5181599"/>
            <a:ext cx="8132510" cy="14387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57517" y="5334000"/>
            <a:ext cx="7812976" cy="11430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23000"/>
                  <a:lumOff val="77000"/>
                </a:schemeClr>
              </a:gs>
              <a:gs pos="50000">
                <a:schemeClr val="bg1">
                  <a:shade val="67500"/>
                  <a:satMod val="115000"/>
                  <a:lumMod val="33000"/>
                  <a:lumOff val="67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313" y="5420038"/>
            <a:ext cx="7139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4. </a:t>
            </a:r>
            <a:r>
              <a:rPr lang="en-US" sz="2400" b="1" dirty="0" err="1">
                <a:solidFill>
                  <a:srgbClr val="FF0000"/>
                </a:solidFill>
              </a:rPr>
              <a:t>Ngoại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hình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tính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cách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của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chú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bé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liên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được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thể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hiện</a:t>
            </a:r>
            <a:r>
              <a:rPr lang="en-US" sz="2400" b="1" dirty="0">
                <a:solidFill>
                  <a:srgbClr val="FF0000"/>
                </a:solidFill>
              </a:rPr>
              <a:t> qua </a:t>
            </a:r>
            <a:r>
              <a:rPr lang="en-US" sz="2400" b="1" dirty="0" err="1">
                <a:solidFill>
                  <a:srgbClr val="FF0000"/>
                </a:solidFill>
              </a:rPr>
              <a:t>các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bức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tranh</a:t>
            </a:r>
            <a:r>
              <a:rPr lang="en-US" sz="2400" b="1" dirty="0">
                <a:solidFill>
                  <a:srgbClr val="FF0000"/>
                </a:solidFill>
              </a:rPr>
              <a:t> minh </a:t>
            </a:r>
            <a:r>
              <a:rPr lang="en-US" sz="2400" b="1" dirty="0" err="1">
                <a:solidFill>
                  <a:srgbClr val="FF0000"/>
                </a:solidFill>
              </a:rPr>
              <a:t>họa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này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thế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nào</a:t>
            </a:r>
            <a:r>
              <a:rPr lang="en-US" sz="2400" b="1" dirty="0">
                <a:solidFill>
                  <a:srgbClr val="FF0000"/>
                </a:solidFill>
              </a:rPr>
              <a:t> ?</a:t>
            </a:r>
          </a:p>
          <a:p>
            <a:endParaRPr lang="en-US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7958320"/>
      </p:ext>
    </p:extLst>
  </p:cSld>
  <p:clrMapOvr>
    <a:masterClrMapping/>
  </p:clrMapOvr>
  <p:transition spd="slow" advTm="339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0" y="72756"/>
            <a:ext cx="762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Ngoại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hình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và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tính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cách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của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chú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bé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liên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lạc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được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thể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hiện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qua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bức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tranh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minh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họa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19800" y="3831115"/>
            <a:ext cx="2541984" cy="287448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6050756" y="4007000"/>
            <a:ext cx="248007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endParaRPr lang="en-US" altLang="en-US" sz="2400" dirty="0">
              <a:solidFill>
                <a:prstClr val="black"/>
              </a:solidFill>
              <a:latin typeface=".VnTime" panose="020B7200000000000000" pitchFamily="34" charset="0"/>
            </a:endParaRPr>
          </a:p>
          <a:p>
            <a:pPr algn="just" eaLnBrk="1" hangingPunct="1">
              <a:defRPr/>
            </a:pPr>
            <a:r>
              <a:rPr lang="en-US" altLang="en-US" sz="2400" dirty="0" smtClean="0">
                <a:solidFill>
                  <a:prstClr val="black"/>
                </a:solidFill>
                <a:latin typeface=".VnTime" panose="020B7200000000000000" pitchFamily="34" charset="0"/>
                <a:cs typeface="+mn-cs"/>
              </a:rPr>
              <a:t>………………………………………………………………………</a:t>
            </a:r>
            <a:endParaRPr lang="en-US" altLang="en-US" sz="2400" dirty="0">
              <a:solidFill>
                <a:prstClr val="black"/>
              </a:solidFill>
              <a:latin typeface=".VnTime" panose="020B7200000000000000" pitchFamily="34" charset="0"/>
              <a:cs typeface="+mn-cs"/>
            </a:endParaRPr>
          </a:p>
        </p:txBody>
      </p:sp>
      <p:pic>
        <p:nvPicPr>
          <p:cNvPr id="29" name="Picture 28" descr="lu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4083" y="903753"/>
            <a:ext cx="4296091" cy="267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600892" y="3881438"/>
            <a:ext cx="16193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cách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8600" y="3983515"/>
            <a:ext cx="2541984" cy="272208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320992" y="4419600"/>
            <a:ext cx="257460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endParaRPr lang="en-US" altLang="en-US" sz="2400" dirty="0">
              <a:solidFill>
                <a:prstClr val="black"/>
              </a:solidFill>
              <a:latin typeface=".VnTime" panose="020B7200000000000000" pitchFamily="34" charset="0"/>
            </a:endParaRPr>
          </a:p>
          <a:p>
            <a:pPr algn="just" eaLnBrk="1" hangingPunct="1">
              <a:defRPr/>
            </a:pPr>
            <a:r>
              <a:rPr lang="en-US" altLang="en-US" sz="2400" dirty="0" smtClean="0">
                <a:solidFill>
                  <a:prstClr val="black"/>
                </a:solidFill>
                <a:latin typeface=".VnTime" panose="020B7200000000000000" pitchFamily="34" charset="0"/>
                <a:cs typeface="+mn-cs"/>
              </a:rPr>
              <a:t>………………………………………………………………………</a:t>
            </a:r>
            <a:endParaRPr lang="en-US" altLang="en-US" sz="2400" dirty="0">
              <a:solidFill>
                <a:prstClr val="black"/>
              </a:solidFill>
              <a:latin typeface=".VnTime" panose="020B7200000000000000" pitchFamily="34" charset="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11227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Ngoại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84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Mục tiêu bài học"/>
  <p:tag name="ISPRING_SLIDE_INDENT_LEVEL" val="0"/>
  <p:tag name="GENSWF_ADVANCE_TIME" val="33.975"/>
  <p:tag name="TIMING" val="|5.138|10.268|11.311"/>
  <p:tag name="ISPRING_SLIDE_ID_2" val="{B3FFAA14-0C66-4BEC-BEA3-F4AC174E3404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613</Words>
  <Application>Microsoft Office PowerPoint</Application>
  <PresentationFormat>On-screen Show (4:3)</PresentationFormat>
  <Paragraphs>101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微软雅黑</vt:lpstr>
      <vt:lpstr>#9Slide03 Arima Madurai Black</vt:lpstr>
      <vt:lpstr>.VnTime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25</cp:revision>
  <dcterms:created xsi:type="dcterms:W3CDTF">2021-07-01T13:38:00Z</dcterms:created>
  <dcterms:modified xsi:type="dcterms:W3CDTF">2024-02-01T05:23:52Z</dcterms:modified>
</cp:coreProperties>
</file>