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317" r:id="rId2"/>
    <p:sldId id="318" r:id="rId3"/>
    <p:sldId id="475" r:id="rId4"/>
    <p:sldId id="294" r:id="rId5"/>
    <p:sldId id="338" r:id="rId6"/>
    <p:sldId id="478" r:id="rId7"/>
    <p:sldId id="494" r:id="rId8"/>
    <p:sldId id="495" r:id="rId9"/>
    <p:sldId id="359" r:id="rId10"/>
    <p:sldId id="360" r:id="rId11"/>
    <p:sldId id="375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CC00CC"/>
    <a:srgbClr val="FFF1B3"/>
    <a:srgbClr val="EDF6F7"/>
    <a:srgbClr val="C8FFFF"/>
    <a:srgbClr val="FF7043"/>
    <a:srgbClr val="FF00FF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56" autoAdjust="0"/>
  </p:normalViewPr>
  <p:slideViewPr>
    <p:cSldViewPr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1"/>
            <a:ext cx="3600000" cy="3447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762000"/>
            <a:ext cx="5314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 NHẠC 7</a:t>
            </a:r>
          </a:p>
        </p:txBody>
      </p:sp>
    </p:spTree>
    <p:extLst>
      <p:ext uri="{BB962C8B-B14F-4D97-AF65-F5344CB8AC3E}">
        <p14:creationId xmlns:p14="http://schemas.microsoft.com/office/powerpoint/2010/main" val="318214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57200"/>
            <a:ext cx="7467600" cy="934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82880" algn="ctr">
              <a:lnSpc>
                <a:spcPct val="114000"/>
              </a:lnSpc>
            </a:pPr>
            <a:r>
              <a:rPr lang="en-US" sz="2400">
                <a:solidFill>
                  <a:srgbClr val="0000FF"/>
                </a:solidFill>
              </a:rPr>
              <a:t>Có thể lựa chọn những câu thơ ca ngợi công ơn cha mẹ rồi hát lên theo cách riêng của mình.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1988403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>
                <a:solidFill>
                  <a:srgbClr val="00B050"/>
                </a:solidFill>
              </a:rPr>
              <a:t>Mẹ là tất cả mẹ ơi!</a:t>
            </a:r>
          </a:p>
          <a:p>
            <a:pPr algn="ctr"/>
            <a:r>
              <a:rPr lang="vi-VN" sz="2400" i="1">
                <a:solidFill>
                  <a:srgbClr val="00B050"/>
                </a:solidFill>
              </a:rPr>
              <a:t>Trăm năm mẹ gánh đời con lưng còng.</a:t>
            </a:r>
          </a:p>
          <a:p>
            <a:pPr algn="just"/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164" y="3273062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1">
                <a:solidFill>
                  <a:srgbClr val="0070C0"/>
                </a:solidFill>
                <a:effectLst/>
                <a:latin typeface="+mj-lt"/>
              </a:rPr>
              <a:t>Giờ đây con đã lớn khôn</a:t>
            </a:r>
          </a:p>
          <a:p>
            <a:pPr algn="ctr"/>
            <a:r>
              <a:rPr lang="vi-VN" sz="2400" b="0" i="1">
                <a:solidFill>
                  <a:srgbClr val="0070C0"/>
                </a:solidFill>
                <a:effectLst/>
                <a:latin typeface="+mj-lt"/>
              </a:rPr>
              <a:t>Công cha như núi Thái Sơn trong lòng!</a:t>
            </a:r>
            <a:endParaRPr lang="vi-VN" sz="2400" i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7316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1">
                <a:solidFill>
                  <a:srgbClr val="CC00CC"/>
                </a:solidFill>
                <a:effectLst/>
                <a:latin typeface="+mj-lt"/>
              </a:rPr>
              <a:t>Cha cho những bát cơm no</a:t>
            </a:r>
          </a:p>
          <a:p>
            <a:pPr algn="ctr"/>
            <a:r>
              <a:rPr lang="vi-VN" sz="2400" b="0" i="1">
                <a:solidFill>
                  <a:srgbClr val="CC00CC"/>
                </a:solidFill>
                <a:effectLst/>
                <a:latin typeface="+mj-lt"/>
              </a:rPr>
              <a:t>Mẹ cho câu hát điệu hò lời ru</a:t>
            </a:r>
            <a:r>
              <a:rPr lang="en-US" sz="2400" b="0" i="1">
                <a:solidFill>
                  <a:srgbClr val="CC00CC"/>
                </a:solidFill>
                <a:effectLst/>
                <a:latin typeface="+mj-lt"/>
              </a:rPr>
              <a:t>.</a:t>
            </a:r>
            <a:endParaRPr lang="vi-VN" sz="2400" i="1">
              <a:solidFill>
                <a:srgbClr val="CC00CC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E121A-50FF-C039-E50B-7EF52AB1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04807"/>
            <a:ext cx="1790950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555" y="0"/>
            <a:ext cx="12192000" cy="6858000"/>
            <a:chOff x="-14555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99"/>
            <a:stretch/>
          </p:blipFill>
          <p:spPr>
            <a:xfrm>
              <a:off x="-14555" y="0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484" y="3574293"/>
              <a:ext cx="2519671" cy="29098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</a:rPr>
              <a:t>Dặn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dò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179639"/>
            <a:ext cx="7239000" cy="1020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</a:rPr>
              <a:t>Tập hát bài </a:t>
            </a:r>
            <a:r>
              <a:rPr lang="en-US" sz="2800" i="1">
                <a:solidFill>
                  <a:srgbClr val="C00000"/>
                </a:solidFill>
              </a:rPr>
              <a:t>Lời ru của mẹ</a:t>
            </a:r>
            <a:r>
              <a:rPr lang="en-US" sz="2800" i="1">
                <a:solidFill>
                  <a:srgbClr val="0000FF"/>
                </a:solidFill>
              </a:rPr>
              <a:t>; </a:t>
            </a:r>
            <a:r>
              <a:rPr lang="en-US" sz="2800">
                <a:solidFill>
                  <a:srgbClr val="0000FF"/>
                </a:solidFill>
              </a:rPr>
              <a:t>thuộc lời ca.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1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76600" y="2548991"/>
            <a:ext cx="5679621" cy="2327809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vi-VN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1</a:t>
            </a:r>
            <a:endParaRPr lang="en-US" sz="4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800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Hát bài </a:t>
            </a:r>
            <a:r>
              <a:rPr lang="vi-VN" sz="3200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Lời ru của mẹ</a:t>
            </a:r>
            <a:endParaRPr lang="en-US" sz="3200" b="1" i="1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Trải nghiệm và khám phá</a:t>
            </a:r>
            <a:endParaRPr lang="en-US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2413"/>
            <a:ext cx="1727200" cy="19304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67D5CF7-D9B2-8191-3D00-AC0F8CD00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48616"/>
            <a:ext cx="7772400" cy="1470025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b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 RU CỦA MẸ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45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A2508-6F62-32C1-02C9-BCABD90BE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0" t="11111" r="33750" b="14444"/>
          <a:stretch/>
        </p:blipFill>
        <p:spPr>
          <a:xfrm>
            <a:off x="1942531" y="533400"/>
            <a:ext cx="8420669" cy="613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3562"/>
          </a:xfrm>
        </p:spPr>
        <p:txBody>
          <a:bodyPr/>
          <a:lstStyle/>
          <a:p>
            <a:r>
              <a:rPr lang="en-US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I.</a:t>
            </a:r>
            <a:r>
              <a:rPr lang="vi-VN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H</a:t>
            </a:r>
            <a:r>
              <a:rPr lang="en-US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át bài</a:t>
            </a:r>
            <a:endParaRPr lang="en-US" sz="3200" b="1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6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03238"/>
            <a:ext cx="7848600" cy="715962"/>
          </a:xfrm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Giới thiệu </a:t>
            </a:r>
            <a:r>
              <a:rPr lang="vi-VN" sz="2800" b="1">
                <a:solidFill>
                  <a:srgbClr val="0000FF"/>
                </a:solidFill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562600" cy="4191000"/>
          </a:xfrm>
        </p:spPr>
        <p:txBody>
          <a:bodyPr/>
          <a:lstStyle/>
          <a:p>
            <a:pPr marL="0" indent="27432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 thuở trong nôi, lời ru của mẹ đã như nguồn sữa tinh thần dịu ngọt, mát lành nuôi dưỡng tâm hồn giúp chúng ta khôn lớn từng ngày. Bài hát </a:t>
            </a:r>
            <a:r>
              <a:rPr lang="vi-VN" sz="2000" i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 ru của mẹ</a:t>
            </a: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thể hiện tình mẫu tử thiêng liêng cao quý qua giai điệu êm đềm, tha thiết và lời ca chan chứa yêu thương.</a:t>
            </a:r>
            <a:endParaRPr lang="en-US" sz="200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7432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 giả bài hát là nhạc sĩ Vũ Trọng Tường</a:t>
            </a:r>
            <a:r>
              <a:rPr lang="en-US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ông đã sáng tác một số ca khúc</a:t>
            </a: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như:</a:t>
            </a:r>
            <a:r>
              <a:rPr lang="en-US" sz="200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i="1">
                <a:solidFill>
                  <a:srgbClr val="0099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 bàng mùa hạ</a:t>
            </a:r>
            <a:r>
              <a:rPr lang="vi-VN" sz="2000">
                <a:solidFill>
                  <a:srgbClr val="0099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i="1">
                <a:solidFill>
                  <a:srgbClr val="0099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Mùa thu ngày khai trường</a:t>
            </a:r>
            <a:r>
              <a:rPr lang="vi-VN" sz="2000">
                <a:solidFill>
                  <a:srgbClr val="0099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i="1">
                <a:solidFill>
                  <a:srgbClr val="0099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Hạt nắng sân trường</a:t>
            </a:r>
            <a:r>
              <a:rPr lang="vi-VN" sz="2000">
                <a:solidFill>
                  <a:srgbClr val="0099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i="1">
                <a:solidFill>
                  <a:srgbClr val="0099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Lời ru của mẹ,… </a:t>
            </a:r>
            <a:r>
              <a:rPr lang="en-US" sz="2000" i="1">
                <a:solidFill>
                  <a:srgbClr val="0099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 i="1">
              <a:solidFill>
                <a:srgbClr val="0099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E9097-2C69-B8F8-7CF7-76D16A87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64" y="1676400"/>
            <a:ext cx="5813002" cy="383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63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1710CE-3097-46AD-829E-6ECE83773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89981"/>
            <a:ext cx="2967227" cy="2191819"/>
          </a:xfrm>
          <a:prstGeom prst="rect">
            <a:avLst/>
          </a:prstGeom>
        </p:spPr>
      </p:pic>
      <p:pic>
        <p:nvPicPr>
          <p:cNvPr id="8" name="Khoi Dong Giong">
            <a:hlinkClick r:id="" action="ppaction://media"/>
            <a:extLst>
              <a:ext uri="{FF2B5EF4-FFF2-40B4-BE49-F238E27FC236}">
                <a16:creationId xmlns:a16="http://schemas.microsoft.com/office/drawing/2014/main" id="{9D6FEEE2-307B-4C17-855A-B534CE2AB2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490" r="2104"/>
          <a:stretch/>
        </p:blipFill>
        <p:spPr>
          <a:xfrm>
            <a:off x="1524000" y="609600"/>
            <a:ext cx="8953450" cy="36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Brace 17"/>
          <p:cNvSpPr/>
          <p:nvPr/>
        </p:nvSpPr>
        <p:spPr bwMode="auto">
          <a:xfrm>
            <a:off x="1295400" y="990600"/>
            <a:ext cx="685800" cy="4524375"/>
          </a:xfrm>
          <a:prstGeom prst="leftBrace">
            <a:avLst>
              <a:gd name="adj1" fmla="val 8333"/>
              <a:gd name="adj2" fmla="val 44161"/>
            </a:avLst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685800"/>
          </a:xfrm>
        </p:spPr>
        <p:txBody>
          <a:bodyPr/>
          <a:lstStyle/>
          <a:p>
            <a:r>
              <a:rPr lang="vi-VN" sz="3200" b="1">
                <a:solidFill>
                  <a:srgbClr val="0000FF"/>
                </a:solidFill>
                <a:cs typeface="Times New Roman" panose="02020603050405020304" pitchFamily="18" charset="0"/>
              </a:rPr>
              <a:t>Học hát từng câu</a:t>
            </a:r>
            <a: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 (Đoạn 1)</a:t>
            </a:r>
            <a:endParaRPr 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7635" y="1219200"/>
            <a:ext cx="21907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0972" y="2872709"/>
            <a:ext cx="219075" cy="466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3025" y="4640331"/>
            <a:ext cx="219075" cy="46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872" y="2816343"/>
            <a:ext cx="240983" cy="5133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6A47FA-C1B9-217A-70C2-B72BCD50D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38889" r="44375" b="48889"/>
          <a:stretch/>
        </p:blipFill>
        <p:spPr>
          <a:xfrm>
            <a:off x="1828800" y="1069985"/>
            <a:ext cx="7612380" cy="11315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F551B5-B91C-CEC9-5197-81FA0A9C2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t="37778" r="44376" b="48889"/>
          <a:stretch/>
        </p:blipFill>
        <p:spPr>
          <a:xfrm>
            <a:off x="1905165" y="2590800"/>
            <a:ext cx="7612215" cy="12344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BD7B1D-B727-0AB5-5826-A7A8A80B15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75" t="37778" r="44375" b="48889"/>
          <a:stretch/>
        </p:blipFill>
        <p:spPr>
          <a:xfrm>
            <a:off x="1878330" y="4343400"/>
            <a:ext cx="7612380" cy="12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Brace 17"/>
          <p:cNvSpPr/>
          <p:nvPr/>
        </p:nvSpPr>
        <p:spPr bwMode="auto">
          <a:xfrm>
            <a:off x="990600" y="990600"/>
            <a:ext cx="685800" cy="52832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685800"/>
          </a:xfrm>
        </p:spPr>
        <p:txBody>
          <a:bodyPr/>
          <a:lstStyle/>
          <a:p>
            <a:r>
              <a:rPr lang="vi-VN" sz="3200" b="1">
                <a:solidFill>
                  <a:srgbClr val="0000FF"/>
                </a:solidFill>
                <a:cs typeface="Times New Roman" panose="02020603050405020304" pitchFamily="18" charset="0"/>
              </a:rPr>
              <a:t>Học hát từng câu</a:t>
            </a:r>
            <a: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 (Đoạn 2)</a:t>
            </a:r>
            <a:endParaRPr 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>
            <a:off x="1066800" y="1016000"/>
            <a:ext cx="685800" cy="24892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2835" y="1219200"/>
            <a:ext cx="21907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72" y="2628900"/>
            <a:ext cx="219075" cy="46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88" y="2117534"/>
            <a:ext cx="219075" cy="466725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 bwMode="auto">
          <a:xfrm>
            <a:off x="1066800" y="3657600"/>
            <a:ext cx="558165" cy="2616200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88" y="4816475"/>
            <a:ext cx="219075" cy="46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072" y="3445193"/>
            <a:ext cx="240983" cy="513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2ED463-0B04-497C-2C19-BAFAB4E9C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37778" r="44375" b="48889"/>
          <a:stretch/>
        </p:blipFill>
        <p:spPr>
          <a:xfrm>
            <a:off x="1684653" y="944895"/>
            <a:ext cx="7612380" cy="1234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B3589F-B17F-ABE3-2A03-03B208282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t="37778" r="44375" b="48889"/>
          <a:stretch/>
        </p:blipFill>
        <p:spPr>
          <a:xfrm>
            <a:off x="1642427" y="2346991"/>
            <a:ext cx="7612380" cy="12344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4E11CA-A476-B13A-5930-2EE156FBD8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75" t="37778" r="44375" b="49960"/>
          <a:stretch/>
        </p:blipFill>
        <p:spPr>
          <a:xfrm>
            <a:off x="1648777" y="3712082"/>
            <a:ext cx="7612380" cy="11352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5CC03A-3D33-2BEC-E134-A353924114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75" t="37778" r="45000" b="48889"/>
          <a:stretch/>
        </p:blipFill>
        <p:spPr>
          <a:xfrm>
            <a:off x="1751647" y="5123241"/>
            <a:ext cx="7509510" cy="12344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17ABD8-A34D-9059-1531-D13264AA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100" y="4000100"/>
            <a:ext cx="219075" cy="4667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991DF5-29E4-A097-DBEC-6D2FDDF4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437" y="5409800"/>
            <a:ext cx="2190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1971C20-65E5-43A5-A71C-73B362A7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28600"/>
            <a:ext cx="5715000" cy="715962"/>
          </a:xfrm>
        </p:spPr>
        <p:txBody>
          <a:bodyPr/>
          <a:lstStyle/>
          <a:p>
            <a:r>
              <a:rPr lang="en-US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II.</a:t>
            </a:r>
            <a:r>
              <a:rPr lang="vi-VN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Trải nghiệm và khám phá</a:t>
            </a:r>
            <a:endParaRPr lang="en-US" sz="3200" b="1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EFE241-AE96-4004-AA66-A33F3978DD57}"/>
              </a:ext>
            </a:extLst>
          </p:cNvPr>
          <p:cNvGrpSpPr/>
          <p:nvPr/>
        </p:nvGrpSpPr>
        <p:grpSpPr>
          <a:xfrm>
            <a:off x="1600200" y="1047407"/>
            <a:ext cx="8951494" cy="4972393"/>
            <a:chOff x="1600200" y="1047407"/>
            <a:chExt cx="8951494" cy="49723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12B378-BAC4-361F-2E3B-87B3296AC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886200"/>
              <a:ext cx="8951494" cy="21336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58F022-341B-C60B-F402-D111276CB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1047407"/>
              <a:ext cx="1790950" cy="245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44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6 Hat theo cach rieng BQ">
            <a:hlinkClick r:id="" action="ppaction://media"/>
            <a:extLst>
              <a:ext uri="{FF2B5EF4-FFF2-40B4-BE49-F238E27FC236}">
                <a16:creationId xmlns:a16="http://schemas.microsoft.com/office/drawing/2014/main" id="{30F1C475-E341-E4C7-E4F3-E7189EE30E7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454" end="1249.75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533400"/>
            <a:ext cx="10837333" cy="6096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685801"/>
          </a:xfrm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Ví dụ:</a:t>
            </a:r>
            <a:endParaRPr lang="en-US" sz="32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2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9011</TotalTime>
  <Words>250</Words>
  <Application>Microsoft Office PowerPoint</Application>
  <PresentationFormat>Widescreen</PresentationFormat>
  <Paragraphs>22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PowerPoint Presentation</vt:lpstr>
      <vt:lpstr>Chủ đề 6 LỜI RU CỦA MẸ</vt:lpstr>
      <vt:lpstr>I. Hát bài</vt:lpstr>
      <vt:lpstr>Giới thiệu bài hát</vt:lpstr>
      <vt:lpstr>PowerPoint Presentation</vt:lpstr>
      <vt:lpstr>Học hát từng câu (Đoạn 1)</vt:lpstr>
      <vt:lpstr>Học hát từng câu (Đoạn 2)</vt:lpstr>
      <vt:lpstr>II. Trải nghiệm và khám phá</vt:lpstr>
      <vt:lpstr>Ví dụ:</vt:lpstr>
      <vt:lpstr>PowerPoint Presentation</vt:lpstr>
      <vt:lpstr>Dặn dò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312</cp:revision>
  <dcterms:created xsi:type="dcterms:W3CDTF">2006-11-06T13:45:38Z</dcterms:created>
  <dcterms:modified xsi:type="dcterms:W3CDTF">2024-02-26T01:09:44Z</dcterms:modified>
</cp:coreProperties>
</file>