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9" r:id="rId3"/>
    <p:sldId id="260" r:id="rId4"/>
    <p:sldId id="261" r:id="rId5"/>
    <p:sldId id="262"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EDA72-0DC4-4C5B-8835-67DA14C6F507}" type="datetimeFigureOut">
              <a:rPr lang="en-US" smtClean="0"/>
              <a:t>1/30/2024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B8123-0019-44B7-9182-8B883E6EDEDC}" type="slidenum">
              <a:rPr lang="en-US" smtClean="0"/>
              <a:t>‹#›</a:t>
            </a:fld>
            <a:endParaRPr lang="en-US"/>
          </a:p>
        </p:txBody>
      </p:sp>
    </p:spTree>
    <p:extLst>
      <p:ext uri="{BB962C8B-B14F-4D97-AF65-F5344CB8AC3E}">
        <p14:creationId xmlns:p14="http://schemas.microsoft.com/office/powerpoint/2010/main" val="71640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B8123-0019-44B7-9182-8B883E6EDEDC}" type="slidenum">
              <a:rPr lang="en-US" smtClean="0"/>
              <a:t>19</a:t>
            </a:fld>
            <a:endParaRPr lang="en-US"/>
          </a:p>
        </p:txBody>
      </p:sp>
    </p:spTree>
    <p:extLst>
      <p:ext uri="{BB962C8B-B14F-4D97-AF65-F5344CB8AC3E}">
        <p14:creationId xmlns:p14="http://schemas.microsoft.com/office/powerpoint/2010/main" val="112482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B3C83A-3C66-438D-94FD-9BA9700EC437}"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7E65A-74D4-4F6B-949A-17243E798999}" type="slidenum">
              <a:rPr lang="en-US" smtClean="0"/>
              <a:t>‹#›</a:t>
            </a:fld>
            <a:endParaRPr lang="en-US"/>
          </a:p>
        </p:txBody>
      </p:sp>
    </p:spTree>
    <p:extLst>
      <p:ext uri="{BB962C8B-B14F-4D97-AF65-F5344CB8AC3E}">
        <p14:creationId xmlns:p14="http://schemas.microsoft.com/office/powerpoint/2010/main" val="303288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3C83A-3C66-438D-94FD-9BA9700EC437}"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7E65A-74D4-4F6B-949A-17243E798999}" type="slidenum">
              <a:rPr lang="en-US" smtClean="0"/>
              <a:t>‹#›</a:t>
            </a:fld>
            <a:endParaRPr lang="en-US"/>
          </a:p>
        </p:txBody>
      </p:sp>
    </p:spTree>
    <p:extLst>
      <p:ext uri="{BB962C8B-B14F-4D97-AF65-F5344CB8AC3E}">
        <p14:creationId xmlns:p14="http://schemas.microsoft.com/office/powerpoint/2010/main" val="287399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3C83A-3C66-438D-94FD-9BA9700EC437}"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7E65A-74D4-4F6B-949A-17243E798999}" type="slidenum">
              <a:rPr lang="en-US" smtClean="0"/>
              <a:t>‹#›</a:t>
            </a:fld>
            <a:endParaRPr lang="en-US"/>
          </a:p>
        </p:txBody>
      </p:sp>
    </p:spTree>
    <p:extLst>
      <p:ext uri="{BB962C8B-B14F-4D97-AF65-F5344CB8AC3E}">
        <p14:creationId xmlns:p14="http://schemas.microsoft.com/office/powerpoint/2010/main" val="204927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3C83A-3C66-438D-94FD-9BA9700EC437}"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7E65A-74D4-4F6B-949A-17243E798999}" type="slidenum">
              <a:rPr lang="en-US" smtClean="0"/>
              <a:t>‹#›</a:t>
            </a:fld>
            <a:endParaRPr lang="en-US"/>
          </a:p>
        </p:txBody>
      </p:sp>
    </p:spTree>
    <p:extLst>
      <p:ext uri="{BB962C8B-B14F-4D97-AF65-F5344CB8AC3E}">
        <p14:creationId xmlns:p14="http://schemas.microsoft.com/office/powerpoint/2010/main" val="3538748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3C83A-3C66-438D-94FD-9BA9700EC437}"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7E65A-74D4-4F6B-949A-17243E798999}" type="slidenum">
              <a:rPr lang="en-US" smtClean="0"/>
              <a:t>‹#›</a:t>
            </a:fld>
            <a:endParaRPr lang="en-US"/>
          </a:p>
        </p:txBody>
      </p:sp>
    </p:spTree>
    <p:extLst>
      <p:ext uri="{BB962C8B-B14F-4D97-AF65-F5344CB8AC3E}">
        <p14:creationId xmlns:p14="http://schemas.microsoft.com/office/powerpoint/2010/main" val="427993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B3C83A-3C66-438D-94FD-9BA9700EC437}"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7E65A-74D4-4F6B-949A-17243E798999}" type="slidenum">
              <a:rPr lang="en-US" smtClean="0"/>
              <a:t>‹#›</a:t>
            </a:fld>
            <a:endParaRPr lang="en-US"/>
          </a:p>
        </p:txBody>
      </p:sp>
    </p:spTree>
    <p:extLst>
      <p:ext uri="{BB962C8B-B14F-4D97-AF65-F5344CB8AC3E}">
        <p14:creationId xmlns:p14="http://schemas.microsoft.com/office/powerpoint/2010/main" val="184034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B3C83A-3C66-438D-94FD-9BA9700EC437}" type="datetimeFigureOut">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7E65A-74D4-4F6B-949A-17243E798999}" type="slidenum">
              <a:rPr lang="en-US" smtClean="0"/>
              <a:t>‹#›</a:t>
            </a:fld>
            <a:endParaRPr lang="en-US"/>
          </a:p>
        </p:txBody>
      </p:sp>
    </p:spTree>
    <p:extLst>
      <p:ext uri="{BB962C8B-B14F-4D97-AF65-F5344CB8AC3E}">
        <p14:creationId xmlns:p14="http://schemas.microsoft.com/office/powerpoint/2010/main" val="171479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B3C83A-3C66-438D-94FD-9BA9700EC437}" type="datetimeFigureOut">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7E65A-74D4-4F6B-949A-17243E798999}" type="slidenum">
              <a:rPr lang="en-US" smtClean="0"/>
              <a:t>‹#›</a:t>
            </a:fld>
            <a:endParaRPr lang="en-US"/>
          </a:p>
        </p:txBody>
      </p:sp>
    </p:spTree>
    <p:extLst>
      <p:ext uri="{BB962C8B-B14F-4D97-AF65-F5344CB8AC3E}">
        <p14:creationId xmlns:p14="http://schemas.microsoft.com/office/powerpoint/2010/main" val="30078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3C83A-3C66-438D-94FD-9BA9700EC437}" type="datetimeFigureOut">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7E65A-74D4-4F6B-949A-17243E798999}" type="slidenum">
              <a:rPr lang="en-US" smtClean="0"/>
              <a:t>‹#›</a:t>
            </a:fld>
            <a:endParaRPr lang="en-US"/>
          </a:p>
        </p:txBody>
      </p:sp>
    </p:spTree>
    <p:extLst>
      <p:ext uri="{BB962C8B-B14F-4D97-AF65-F5344CB8AC3E}">
        <p14:creationId xmlns:p14="http://schemas.microsoft.com/office/powerpoint/2010/main" val="240775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3C83A-3C66-438D-94FD-9BA9700EC437}"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7E65A-74D4-4F6B-949A-17243E798999}" type="slidenum">
              <a:rPr lang="en-US" smtClean="0"/>
              <a:t>‹#›</a:t>
            </a:fld>
            <a:endParaRPr lang="en-US"/>
          </a:p>
        </p:txBody>
      </p:sp>
    </p:spTree>
    <p:extLst>
      <p:ext uri="{BB962C8B-B14F-4D97-AF65-F5344CB8AC3E}">
        <p14:creationId xmlns:p14="http://schemas.microsoft.com/office/powerpoint/2010/main" val="190379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3C83A-3C66-438D-94FD-9BA9700EC437}"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7E65A-74D4-4F6B-949A-17243E798999}" type="slidenum">
              <a:rPr lang="en-US" smtClean="0"/>
              <a:t>‹#›</a:t>
            </a:fld>
            <a:endParaRPr lang="en-US"/>
          </a:p>
        </p:txBody>
      </p:sp>
    </p:spTree>
    <p:extLst>
      <p:ext uri="{BB962C8B-B14F-4D97-AF65-F5344CB8AC3E}">
        <p14:creationId xmlns:p14="http://schemas.microsoft.com/office/powerpoint/2010/main" val="311787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3C83A-3C66-438D-94FD-9BA9700EC437}" type="datetimeFigureOut">
              <a:rPr lang="en-US" smtClean="0"/>
              <a:t>1/30/2024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7E65A-74D4-4F6B-949A-17243E798999}" type="slidenum">
              <a:rPr lang="en-US" smtClean="0"/>
              <a:t>‹#›</a:t>
            </a:fld>
            <a:endParaRPr lang="en-US"/>
          </a:p>
        </p:txBody>
      </p:sp>
    </p:spTree>
    <p:extLst>
      <p:ext uri="{BB962C8B-B14F-4D97-AF65-F5344CB8AC3E}">
        <p14:creationId xmlns:p14="http://schemas.microsoft.com/office/powerpoint/2010/main" val="2984503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49162" y="152400"/>
            <a:ext cx="8541774" cy="2585323"/>
          </a:xfrm>
          <a:prstGeom prst="rect">
            <a:avLst/>
          </a:prstGeom>
        </p:spPr>
        <p:txBody>
          <a:bodyPr wrap="square">
            <a:spAutoFit/>
          </a:bodyPr>
          <a:lstStyle/>
          <a:p>
            <a:pPr algn="ctr"/>
            <a:r>
              <a:rPr lang="en-US" sz="5400" b="1">
                <a:solidFill>
                  <a:srgbClr val="FF0000"/>
                </a:solidFill>
                <a:latin typeface="Times New Roman" pitchFamily="18" charset="0"/>
                <a:cs typeface="Times New Roman" pitchFamily="18" charset="0"/>
              </a:rPr>
              <a:t>SƠ LƯỢC MĨ THUẬT THỜI NGUYỄN</a:t>
            </a:r>
            <a:endParaRPr lang="en-US" sz="5400">
              <a:solidFill>
                <a:srgbClr val="FF0000"/>
              </a:solidFill>
              <a:latin typeface="Times New Roman" pitchFamily="18" charset="0"/>
              <a:cs typeface="Times New Roman" pitchFamily="18" charset="0"/>
            </a:endParaRPr>
          </a:p>
          <a:p>
            <a:pPr algn="ctr"/>
            <a:r>
              <a:rPr lang="en-US" sz="5400" b="1" smtClean="0">
                <a:solidFill>
                  <a:srgbClr val="FF0000"/>
                </a:solidFill>
                <a:latin typeface="Times New Roman" pitchFamily="18" charset="0"/>
                <a:cs typeface="Times New Roman" pitchFamily="18" charset="0"/>
              </a:rPr>
              <a:t>(1802-1945)</a:t>
            </a:r>
            <a:endParaRPr lang="en-US" sz="5400">
              <a:solidFill>
                <a:srgbClr val="FF0000"/>
              </a:solidFill>
              <a:latin typeface="Times New Roman" pitchFamily="18" charset="0"/>
              <a:cs typeface="Times New Roman" pitchFamily="18" charset="0"/>
            </a:endParaRPr>
          </a:p>
        </p:txBody>
      </p:sp>
      <p:pic>
        <p:nvPicPr>
          <p:cNvPr id="6" name="Picture 28" descr="SGK%20My%20thuat%209%20-%201"/>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123120" y="2737723"/>
            <a:ext cx="4393858" cy="32004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05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0"/>
            <a:ext cx="8153400" cy="5755422"/>
          </a:xfrm>
          <a:prstGeom prst="rect">
            <a:avLst/>
          </a:prstGeom>
        </p:spPr>
        <p:txBody>
          <a:bodyPr wrap="square">
            <a:spAutoFit/>
          </a:bodyPr>
          <a:lstStyle/>
          <a:p>
            <a:r>
              <a:rPr lang="en-US" sz="32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t>
            </a:r>
            <a:r>
              <a:rPr lang="en-US" sz="2800" dirty="0" err="1" smtClean="0">
                <a:latin typeface="Times New Roman" pitchFamily="18" charset="0"/>
                <a:cs typeface="Times New Roman" pitchFamily="18" charset="0"/>
              </a:rPr>
              <a:t>ời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10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Nằm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8175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12" y="-144378"/>
            <a:ext cx="9328212" cy="7002378"/>
          </a:xfrm>
          <a:prstGeom prst="rect">
            <a:avLst/>
          </a:prstGeom>
        </p:spPr>
      </p:pic>
      <p:sp>
        <p:nvSpPr>
          <p:cNvPr id="5" name="Rectangle 4"/>
          <p:cNvSpPr/>
          <p:nvPr/>
        </p:nvSpPr>
        <p:spPr>
          <a:xfrm>
            <a:off x="228600" y="152400"/>
            <a:ext cx="7391400" cy="1077218"/>
          </a:xfrm>
          <a:prstGeom prst="rect">
            <a:avLst/>
          </a:prstGeom>
        </p:spPr>
        <p:txBody>
          <a:bodyPr wrap="square">
            <a:spAutoFit/>
          </a:bodyPr>
          <a:lstStyle/>
          <a:p>
            <a:r>
              <a:rPr lang="en-US" sz="3200">
                <a:solidFill>
                  <a:srgbClr val="FF0000"/>
                </a:solidFill>
                <a:latin typeface="Times New Roman" pitchFamily="18" charset="0"/>
                <a:cs typeface="Times New Roman" pitchFamily="18" charset="0"/>
              </a:rPr>
              <a:t>Các em hãy cho biết 1 số đặc điểm của kiến trúc cung đình Huế ?</a:t>
            </a:r>
          </a:p>
        </p:txBody>
      </p:sp>
      <p:sp>
        <p:nvSpPr>
          <p:cNvPr id="6" name="Rectangle 5"/>
          <p:cNvSpPr/>
          <p:nvPr/>
        </p:nvSpPr>
        <p:spPr>
          <a:xfrm>
            <a:off x="533400" y="1247276"/>
            <a:ext cx="8001000" cy="1569660"/>
          </a:xfrm>
          <a:prstGeom prst="rect">
            <a:avLst/>
          </a:prstGeom>
        </p:spPr>
        <p:txBody>
          <a:bodyPr wrap="square">
            <a:spAutoFit/>
          </a:bodyPr>
          <a:lstStyle/>
          <a:p>
            <a:r>
              <a:rPr lang="en-US" sz="3200" smtClean="0">
                <a:latin typeface="Times New Roman" pitchFamily="18" charset="0"/>
                <a:cs typeface="Times New Roman" pitchFamily="18" charset="0"/>
              </a:rPr>
              <a:t>- Quần </a:t>
            </a:r>
            <a:r>
              <a:rPr lang="en-US" sz="3200">
                <a:latin typeface="Times New Roman" pitchFamily="18" charset="0"/>
                <a:cs typeface="Times New Roman" pitchFamily="18" charset="0"/>
              </a:rPr>
              <a:t>thể kiến trúc có qui mô to lớn. Có những lăng tẩm nổi tiếng như Gia Long, Minh Mạng, Tự Đức</a:t>
            </a:r>
          </a:p>
        </p:txBody>
      </p:sp>
      <p:sp>
        <p:nvSpPr>
          <p:cNvPr id="7" name="Rectangle 6"/>
          <p:cNvSpPr/>
          <p:nvPr/>
        </p:nvSpPr>
        <p:spPr>
          <a:xfrm>
            <a:off x="526026" y="3105834"/>
            <a:ext cx="6865374" cy="1077218"/>
          </a:xfrm>
          <a:prstGeom prst="rect">
            <a:avLst/>
          </a:prstGeom>
        </p:spPr>
        <p:txBody>
          <a:bodyPr wrap="square">
            <a:spAutoFit/>
          </a:bodyPr>
          <a:lstStyle/>
          <a:p>
            <a:r>
              <a:rPr lang="en-US" sz="3200">
                <a:solidFill>
                  <a:srgbClr val="FF0000"/>
                </a:solidFill>
                <a:latin typeface="Times New Roman" pitchFamily="18" charset="0"/>
                <a:cs typeface="Times New Roman" pitchFamily="18" charset="0"/>
              </a:rPr>
              <a:t>Tại sao yếu tố thiên nhiên và cảnh quan được xem là yếu tố quan trọng ?</a:t>
            </a:r>
          </a:p>
        </p:txBody>
      </p:sp>
      <p:sp>
        <p:nvSpPr>
          <p:cNvPr id="8" name="Rectangle 7"/>
          <p:cNvSpPr/>
          <p:nvPr/>
        </p:nvSpPr>
        <p:spPr>
          <a:xfrm>
            <a:off x="828368" y="4678063"/>
            <a:ext cx="3474797" cy="584775"/>
          </a:xfrm>
          <a:prstGeom prst="rect">
            <a:avLst/>
          </a:prstGeom>
        </p:spPr>
        <p:txBody>
          <a:bodyPr wrap="none">
            <a:spAutoFit/>
          </a:bodyPr>
          <a:lstStyle/>
          <a:p>
            <a:r>
              <a:rPr lang="en-US" sz="3200">
                <a:latin typeface="Times New Roman" pitchFamily="18" charset="0"/>
                <a:cs typeface="Times New Roman" pitchFamily="18" charset="0"/>
              </a:rPr>
              <a:t>- Yếu tố phong thủy</a:t>
            </a:r>
          </a:p>
        </p:txBody>
      </p:sp>
    </p:spTree>
    <p:extLst>
      <p:ext uri="{BB962C8B-B14F-4D97-AF65-F5344CB8AC3E}">
        <p14:creationId xmlns:p14="http://schemas.microsoft.com/office/powerpoint/2010/main" val="335376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3961" y="228600"/>
            <a:ext cx="8153400" cy="2523768"/>
          </a:xfrm>
          <a:prstGeom prst="rect">
            <a:avLst/>
          </a:prstGeom>
        </p:spPr>
        <p:txBody>
          <a:bodyPr wrap="square">
            <a:spAutoFit/>
          </a:bodyPr>
          <a:lstStyle/>
          <a:p>
            <a:pPr>
              <a:buFont typeface="Wingdings" pitchFamily="2" charset="2"/>
              <a:buChar char="Ø"/>
            </a:pPr>
            <a:r>
              <a:rPr lang="en-US">
                <a:solidFill>
                  <a:srgbClr val="3366FF"/>
                </a:solidFill>
                <a:latin typeface="Times New Roman" pitchFamily="18" charset="0"/>
              </a:rPr>
              <a:t> </a:t>
            </a:r>
            <a:r>
              <a:rPr lang="en-US" sz="2800">
                <a:latin typeface="Times New Roman" pitchFamily="18" charset="0"/>
              </a:rPr>
              <a:t>Bên cạnh Phòng thành, Hoàng thành, Tử Cấm Thành, đàn Nam Giao,… kinh đô Huế còn có những lăng tẩm nổi tiếng như lăng Gia Long, lăng Minh Mạng, lăng Tự Đức,… cùng những công trình đặc sắc mang đậm văn hoá dân tộc</a:t>
            </a:r>
            <a:r>
              <a:rPr lang="en-US" sz="2800" smtClean="0">
                <a:latin typeface="Times New Roman" pitchFamily="18" charset="0"/>
              </a:rPr>
              <a:t>.</a:t>
            </a:r>
          </a:p>
          <a:p>
            <a:endParaRPr lang="en-US">
              <a:solidFill>
                <a:srgbClr val="3366FF"/>
              </a:solidFill>
              <a:latin typeface="Times New Roman" pitchFamily="18" charset="0"/>
            </a:endParaRPr>
          </a:p>
        </p:txBody>
      </p:sp>
      <p:pic>
        <p:nvPicPr>
          <p:cNvPr id="5" name="Picture 8" descr="Lăng Khải Đị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52" y="2654587"/>
            <a:ext cx="4636477" cy="3200400"/>
          </a:xfrm>
          <a:prstGeom prst="rect">
            <a:avLst/>
          </a:prstGeom>
          <a:noFill/>
          <a:ln w="76200" cmpd="tri">
            <a:solidFill>
              <a:srgbClr val="66CC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990600" y="6019800"/>
            <a:ext cx="3033203" cy="584775"/>
          </a:xfrm>
          <a:prstGeom prst="rect">
            <a:avLst/>
          </a:prstGeom>
          <a:noFill/>
        </p:spPr>
        <p:txBody>
          <a:bodyPr wrap="none" lIns="91440" tIns="45720" rIns="91440" bIns="45720">
            <a:spAutoFit/>
          </a:bodyPr>
          <a:lstStyle/>
          <a:p>
            <a:pPr algn="ctr"/>
            <a:r>
              <a:rPr lang="en-US" sz="32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Lăng Khải Định</a:t>
            </a:r>
            <a:endParaRPr lang="en-US" sz="32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7" name="Picture 4" descr="Grave_tu_d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561" y="2054512"/>
            <a:ext cx="2998839" cy="3935976"/>
          </a:xfrm>
          <a:prstGeom prst="rect">
            <a:avLst/>
          </a:prstGeom>
          <a:noFill/>
          <a:ln w="76200" cmpd="tri">
            <a:solidFill>
              <a:srgbClr val="66CCFF"/>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402839" y="6194323"/>
            <a:ext cx="2541658" cy="584775"/>
          </a:xfrm>
          <a:prstGeom prst="rect">
            <a:avLst/>
          </a:prstGeom>
          <a:noFill/>
        </p:spPr>
        <p:txBody>
          <a:bodyPr wrap="none" lIns="91440" tIns="45720" rIns="91440" bIns="45720">
            <a:spAutoFit/>
          </a:bodyPr>
          <a:lstStyle/>
          <a:p>
            <a:pPr algn="ctr"/>
            <a:r>
              <a:rPr lang="en-US" sz="32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Lăng Tự Đức</a:t>
            </a:r>
            <a:endParaRPr lang="en-US" sz="32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708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ackup\hình nền pp\hues-lang-minh-mang-20-4428-13972107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52" y="381000"/>
            <a:ext cx="3429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5777" y="5715000"/>
            <a:ext cx="2898550" cy="523220"/>
          </a:xfrm>
          <a:prstGeom prst="rect">
            <a:avLst/>
          </a:prstGeom>
          <a:noFill/>
        </p:spPr>
        <p:txBody>
          <a:bodyPr wrap="none" lIns="91440" tIns="45720" rIns="91440" bIns="45720">
            <a:spAutoFit/>
          </a:bodyPr>
          <a:lstStyle/>
          <a:p>
            <a:pPr algn="ctr"/>
            <a:r>
              <a:rPr lang="en-US" sz="28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Lăng Minh Mạng</a:t>
            </a:r>
            <a:endParaRPr lang="en-US" sz="2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1027" name="Picture 3" descr="D:\backup\hình nền pp\LangGiaLong04-6607-13972107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58645"/>
            <a:ext cx="4805406"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57800" y="4615190"/>
            <a:ext cx="2518639" cy="523220"/>
          </a:xfrm>
          <a:prstGeom prst="rect">
            <a:avLst/>
          </a:prstGeom>
          <a:noFill/>
        </p:spPr>
        <p:txBody>
          <a:bodyPr wrap="none" lIns="91440" tIns="45720" rIns="91440" bIns="45720">
            <a:spAutoFit/>
          </a:bodyPr>
          <a:lstStyle/>
          <a:p>
            <a:pPr algn="ctr"/>
            <a:r>
              <a:rPr lang="en-US" sz="28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Lăng Gia Long</a:t>
            </a:r>
            <a:endParaRPr lang="en-US" sz="2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1846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heel(1)">
                                      <p:cBhvr>
                                        <p:cTn id="15" dur="2000"/>
                                        <p:tgtEl>
                                          <p:spTgt spid="102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304800"/>
            <a:ext cx="7772400" cy="6247864"/>
          </a:xfrm>
          <a:prstGeom prst="rect">
            <a:avLst/>
          </a:prstGeom>
        </p:spPr>
        <p:txBody>
          <a:bodyPr wrap="square">
            <a:spAutoFit/>
          </a:bodyPr>
          <a:lstStyle/>
          <a:p>
            <a:pPr algn="just"/>
            <a:r>
              <a:rPr lang="en-US" sz="4000">
                <a:latin typeface="Times New Roman" pitchFamily="18" charset="0"/>
                <a:cs typeface="Times New Roman" pitchFamily="18" charset="0"/>
              </a:rPr>
              <a:t>- </a:t>
            </a:r>
            <a:r>
              <a:rPr lang="en-US" sz="4000">
                <a:solidFill>
                  <a:srgbClr val="FF0000"/>
                </a:solidFill>
                <a:latin typeface="Times New Roman" pitchFamily="18" charset="0"/>
                <a:cs typeface="Times New Roman" pitchFamily="18" charset="0"/>
              </a:rPr>
              <a:t>Lăng tẩm : Đây là các công trình kiến trúc có giá trị nghệ thuật cao , được xây dưng theo sở thích của các vi vua. Kết hợp hài hòa giữa kiến trúc và thiên nhiên . Những lăng tiêu biểu như Minh mạng, Gia Long, Tự Đức đều có vẻ đẹp hùng vĩ , nên thơ và mang phong cách truyền thống. </a:t>
            </a:r>
          </a:p>
          <a:p>
            <a:pPr algn="just"/>
            <a:r>
              <a:rPr lang="en-US" sz="4000">
                <a:solidFill>
                  <a:srgbClr val="FF0000"/>
                </a:solidFill>
                <a:latin typeface="Times New Roman" pitchFamily="18" charset="0"/>
                <a:cs typeface="Times New Roman" pitchFamily="18" charset="0"/>
              </a:rPr>
              <a:t>Được UNESCO công nhận là di sản văn hóa thế giới</a:t>
            </a:r>
          </a:p>
        </p:txBody>
      </p:sp>
    </p:spTree>
    <p:extLst>
      <p:ext uri="{BB962C8B-B14F-4D97-AF65-F5344CB8AC3E}">
        <p14:creationId xmlns:p14="http://schemas.microsoft.com/office/powerpoint/2010/main" val="30521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23" y="0"/>
            <a:ext cx="9756423" cy="6858000"/>
          </a:xfrm>
          <a:prstGeom prst="rect">
            <a:avLst/>
          </a:prstGeom>
        </p:spPr>
      </p:pic>
      <p:sp>
        <p:nvSpPr>
          <p:cNvPr id="5" name="Rectangle 4"/>
          <p:cNvSpPr/>
          <p:nvPr/>
        </p:nvSpPr>
        <p:spPr>
          <a:xfrm>
            <a:off x="-14748" y="8675"/>
            <a:ext cx="8853948" cy="1323439"/>
          </a:xfrm>
          <a:prstGeom prst="rect">
            <a:avLst/>
          </a:prstGeom>
        </p:spPr>
        <p:txBody>
          <a:bodyPr wrap="square">
            <a:spAutoFit/>
          </a:bodyPr>
          <a:lstStyle/>
          <a:p>
            <a:r>
              <a:rPr lang="en-US" sz="4000" b="1" u="sng">
                <a:solidFill>
                  <a:srgbClr val="FF0000"/>
                </a:solidFill>
                <a:latin typeface="Times New Roman" pitchFamily="18" charset="0"/>
                <a:cs typeface="Times New Roman" pitchFamily="18" charset="0"/>
              </a:rPr>
              <a:t>II Một số thành tựu về mỹ </a:t>
            </a:r>
            <a:r>
              <a:rPr lang="en-US" sz="4000" b="1" u="sng" smtClean="0">
                <a:solidFill>
                  <a:srgbClr val="FF0000"/>
                </a:solidFill>
                <a:latin typeface="Times New Roman" pitchFamily="18" charset="0"/>
                <a:cs typeface="Times New Roman" pitchFamily="18" charset="0"/>
              </a:rPr>
              <a:t>thuật</a:t>
            </a:r>
            <a:endParaRPr lang="en-US" sz="4000">
              <a:solidFill>
                <a:srgbClr val="FF0000"/>
              </a:solidFill>
              <a:latin typeface="Times New Roman" pitchFamily="18" charset="0"/>
              <a:cs typeface="Times New Roman" pitchFamily="18" charset="0"/>
            </a:endParaRPr>
          </a:p>
          <a:p>
            <a:r>
              <a:rPr lang="en-US" sz="4000" b="1" i="1">
                <a:latin typeface="Times New Roman" pitchFamily="18" charset="0"/>
                <a:cs typeface="Times New Roman" pitchFamily="18" charset="0"/>
              </a:rPr>
              <a:t>1 Kiến trúc kinh đô </a:t>
            </a:r>
            <a:r>
              <a:rPr lang="en-US" sz="4000" b="1" i="1" smtClean="0">
                <a:latin typeface="Times New Roman" pitchFamily="18" charset="0"/>
                <a:cs typeface="Times New Roman" pitchFamily="18" charset="0"/>
              </a:rPr>
              <a:t>Huế</a:t>
            </a:r>
            <a:r>
              <a:rPr lang="en-US" sz="4000" b="1">
                <a:solidFill>
                  <a:srgbClr val="FF0000"/>
                </a:solidFill>
                <a:latin typeface="Times New Roman" pitchFamily="18" charset="0"/>
                <a:cs typeface="Times New Roman" pitchFamily="18" charset="0"/>
              </a:rPr>
              <a:t> ( ghi bài)</a:t>
            </a:r>
            <a:endParaRPr lang="en-US" sz="4000">
              <a:latin typeface="Times New Roman" pitchFamily="18" charset="0"/>
              <a:cs typeface="Times New Roman" pitchFamily="18" charset="0"/>
            </a:endParaRPr>
          </a:p>
        </p:txBody>
      </p:sp>
      <p:sp>
        <p:nvSpPr>
          <p:cNvPr id="6" name="Rectangle 5"/>
          <p:cNvSpPr/>
          <p:nvPr/>
        </p:nvSpPr>
        <p:spPr>
          <a:xfrm>
            <a:off x="381000" y="1447801"/>
            <a:ext cx="8305800" cy="4401205"/>
          </a:xfrm>
          <a:prstGeom prst="rect">
            <a:avLst/>
          </a:prstGeom>
        </p:spPr>
        <p:txBody>
          <a:bodyPr wrap="square">
            <a:spAutoFit/>
          </a:bodyPr>
          <a:lstStyle/>
          <a:p>
            <a:pPr lvl="0"/>
            <a:r>
              <a:rPr lang="en-US" sz="4000" smtClean="0">
                <a:latin typeface="Times New Roman" pitchFamily="18" charset="0"/>
                <a:cs typeface="Times New Roman" pitchFamily="18" charset="0"/>
              </a:rPr>
              <a:t>- Quần </a:t>
            </a:r>
            <a:r>
              <a:rPr lang="en-US" sz="4000">
                <a:latin typeface="Times New Roman" pitchFamily="18" charset="0"/>
                <a:cs typeface="Times New Roman" pitchFamily="18" charset="0"/>
              </a:rPr>
              <a:t>thể kiến trúc có qui mô to lớn.</a:t>
            </a:r>
          </a:p>
          <a:p>
            <a:pPr lvl="0"/>
            <a:r>
              <a:rPr lang="en-US" sz="4000">
                <a:latin typeface="Times New Roman" pitchFamily="18" charset="0"/>
                <a:cs typeface="Times New Roman" pitchFamily="18" charset="0"/>
              </a:rPr>
              <a:t>Có những lăng tẩm nổi tiếng như Gia Long, Minh Mạng, Tự Đức</a:t>
            </a:r>
          </a:p>
          <a:p>
            <a:pPr lvl="0"/>
            <a:r>
              <a:rPr lang="en-US" sz="4000" smtClean="0">
                <a:latin typeface="Times New Roman" pitchFamily="18" charset="0"/>
                <a:cs typeface="Times New Roman" pitchFamily="18" charset="0"/>
              </a:rPr>
              <a:t>- Kết </a:t>
            </a:r>
            <a:r>
              <a:rPr lang="en-US" sz="4000">
                <a:latin typeface="Times New Roman" pitchFamily="18" charset="0"/>
                <a:cs typeface="Times New Roman" pitchFamily="18" charset="0"/>
              </a:rPr>
              <a:t>hợp hài hòa yếu tố kiến trúc và thiên nhiên </a:t>
            </a:r>
          </a:p>
          <a:p>
            <a:pPr lvl="0"/>
            <a:r>
              <a:rPr lang="en-US" sz="4000" smtClean="0">
                <a:latin typeface="Times New Roman" pitchFamily="18" charset="0"/>
                <a:cs typeface="Times New Roman" pitchFamily="18" charset="0"/>
              </a:rPr>
              <a:t>- Được </a:t>
            </a:r>
            <a:r>
              <a:rPr lang="en-US" sz="4000">
                <a:latin typeface="Times New Roman" pitchFamily="18" charset="0"/>
                <a:cs typeface="Times New Roman" pitchFamily="18" charset="0"/>
              </a:rPr>
              <a:t>UNESCO công nhận là di sản văn hóa thế giới ( 1993)</a:t>
            </a:r>
          </a:p>
        </p:txBody>
      </p:sp>
    </p:spTree>
    <p:extLst>
      <p:ext uri="{BB962C8B-B14F-4D97-AF65-F5344CB8AC3E}">
        <p14:creationId xmlns:p14="http://schemas.microsoft.com/office/powerpoint/2010/main" val="413290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75" y="0"/>
            <a:ext cx="9756423" cy="6858000"/>
          </a:xfrm>
          <a:prstGeom prst="rect">
            <a:avLst/>
          </a:prstGeom>
        </p:spPr>
      </p:pic>
      <p:sp>
        <p:nvSpPr>
          <p:cNvPr id="5" name="Rectangle 4"/>
          <p:cNvSpPr/>
          <p:nvPr/>
        </p:nvSpPr>
        <p:spPr>
          <a:xfrm>
            <a:off x="-46703" y="1015040"/>
            <a:ext cx="7096815" cy="707886"/>
          </a:xfrm>
          <a:prstGeom prst="rect">
            <a:avLst/>
          </a:prstGeom>
        </p:spPr>
        <p:txBody>
          <a:bodyPr wrap="none">
            <a:spAutoFit/>
          </a:bodyPr>
          <a:lstStyle/>
          <a:p>
            <a:r>
              <a:rPr lang="en-US" sz="4000" b="1" i="1">
                <a:latin typeface="Times New Roman" pitchFamily="18" charset="0"/>
                <a:cs typeface="Times New Roman" pitchFamily="18" charset="0"/>
              </a:rPr>
              <a:t>2 Điêu khắc , đồ họa và hội </a:t>
            </a:r>
            <a:r>
              <a:rPr lang="en-US" sz="4000" b="1" i="1" smtClean="0">
                <a:latin typeface="Times New Roman" pitchFamily="18" charset="0"/>
                <a:cs typeface="Times New Roman" pitchFamily="18" charset="0"/>
              </a:rPr>
              <a:t>họa</a:t>
            </a:r>
            <a:endParaRPr lang="en-US" sz="4000">
              <a:solidFill>
                <a:srgbClr val="FF0000"/>
              </a:solidFill>
              <a:latin typeface="Times New Roman" pitchFamily="18" charset="0"/>
              <a:cs typeface="Times New Roman" pitchFamily="18" charset="0"/>
            </a:endParaRPr>
          </a:p>
        </p:txBody>
      </p:sp>
      <p:sp>
        <p:nvSpPr>
          <p:cNvPr id="6" name="Rectangle 5"/>
          <p:cNvSpPr/>
          <p:nvPr/>
        </p:nvSpPr>
        <p:spPr>
          <a:xfrm>
            <a:off x="152069" y="380999"/>
            <a:ext cx="6527749" cy="646331"/>
          </a:xfrm>
          <a:prstGeom prst="rect">
            <a:avLst/>
          </a:prstGeom>
        </p:spPr>
        <p:txBody>
          <a:bodyPr wrap="none">
            <a:spAutoFit/>
          </a:bodyPr>
          <a:lstStyle/>
          <a:p>
            <a:r>
              <a:rPr lang="en-US" sz="3600" b="1" u="sng">
                <a:solidFill>
                  <a:srgbClr val="FF0000"/>
                </a:solidFill>
                <a:latin typeface="Times New Roman" pitchFamily="18" charset="0"/>
                <a:cs typeface="Times New Roman" pitchFamily="18" charset="0"/>
              </a:rPr>
              <a:t>II Một số thành tựu về mỹ thuật</a:t>
            </a:r>
            <a:endParaRPr lang="en-US" sz="3600">
              <a:solidFill>
                <a:srgbClr val="FF0000"/>
              </a:solidFill>
              <a:latin typeface="Times New Roman" pitchFamily="18" charset="0"/>
              <a:cs typeface="Times New Roman" pitchFamily="18" charset="0"/>
            </a:endParaRPr>
          </a:p>
        </p:txBody>
      </p:sp>
      <p:sp>
        <p:nvSpPr>
          <p:cNvPr id="8" name="Rectangle 7"/>
          <p:cNvSpPr/>
          <p:nvPr/>
        </p:nvSpPr>
        <p:spPr>
          <a:xfrm>
            <a:off x="152069" y="1752423"/>
            <a:ext cx="2169184" cy="584775"/>
          </a:xfrm>
          <a:prstGeom prst="rect">
            <a:avLst/>
          </a:prstGeom>
        </p:spPr>
        <p:txBody>
          <a:bodyPr wrap="none">
            <a:spAutoFit/>
          </a:bodyPr>
          <a:lstStyle/>
          <a:p>
            <a:pPr lvl="0"/>
            <a:r>
              <a:rPr lang="en-US" sz="3200" i="1" u="sng">
                <a:solidFill>
                  <a:schemeClr val="accent2">
                    <a:lumMod val="75000"/>
                  </a:schemeClr>
                </a:solidFill>
                <a:latin typeface="Times New Roman" pitchFamily="18" charset="0"/>
                <a:cs typeface="Times New Roman" pitchFamily="18" charset="0"/>
              </a:rPr>
              <a:t>a.Điêu khắc</a:t>
            </a:r>
            <a:endParaRPr lang="en-US" sz="3200">
              <a:solidFill>
                <a:schemeClr val="accent2">
                  <a:lumMod val="75000"/>
                </a:schemeClr>
              </a:solidFill>
              <a:latin typeface="Times New Roman" pitchFamily="18" charset="0"/>
              <a:cs typeface="Times New Roman" pitchFamily="18" charset="0"/>
            </a:endParaRPr>
          </a:p>
        </p:txBody>
      </p:sp>
      <p:sp>
        <p:nvSpPr>
          <p:cNvPr id="9" name="Rectangle 8"/>
          <p:cNvSpPr/>
          <p:nvPr/>
        </p:nvSpPr>
        <p:spPr>
          <a:xfrm>
            <a:off x="304800" y="2337198"/>
            <a:ext cx="7696200" cy="1077218"/>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a:t>
            </a:r>
            <a:r>
              <a:rPr lang="en-US" sz="3200">
                <a:solidFill>
                  <a:srgbClr val="FF0000"/>
                </a:solidFill>
                <a:latin typeface="Times New Roman" pitchFamily="18" charset="0"/>
                <a:cs typeface="Times New Roman" pitchFamily="18" charset="0"/>
              </a:rPr>
              <a:t> Các em hãy cho bết 1 số đặc trưng tiêu biểu của Điêu khắc thời Nguyễn?</a:t>
            </a:r>
          </a:p>
        </p:txBody>
      </p:sp>
      <p:sp>
        <p:nvSpPr>
          <p:cNvPr id="10" name="Rectangle 9"/>
          <p:cNvSpPr/>
          <p:nvPr/>
        </p:nvSpPr>
        <p:spPr>
          <a:xfrm>
            <a:off x="384298" y="3446206"/>
            <a:ext cx="6934200" cy="1200329"/>
          </a:xfrm>
          <a:prstGeom prst="rect">
            <a:avLst/>
          </a:prstGeom>
        </p:spPr>
        <p:txBody>
          <a:bodyPr wrap="square">
            <a:spAutoFit/>
          </a:bodyPr>
          <a:lstStyle/>
          <a:p>
            <a:r>
              <a:rPr lang="en-US" sz="3600">
                <a:latin typeface="Times New Roman" pitchFamily="18" charset="0"/>
                <a:cs typeface="Times New Roman" pitchFamily="18" charset="0"/>
              </a:rPr>
              <a:t>- Mang tính tượng trưng cao như con Nghê , cửu đình đúc bằng đồng  </a:t>
            </a:r>
          </a:p>
        </p:txBody>
      </p:sp>
    </p:spTree>
    <p:extLst>
      <p:ext uri="{BB962C8B-B14F-4D97-AF65-F5344CB8AC3E}">
        <p14:creationId xmlns:p14="http://schemas.microsoft.com/office/powerpoint/2010/main" val="426076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4" y="59360"/>
            <a:ext cx="9756423" cy="6858000"/>
          </a:xfrm>
          <a:prstGeom prst="rect">
            <a:avLst/>
          </a:prstGeom>
        </p:spPr>
      </p:pic>
      <p:sp>
        <p:nvSpPr>
          <p:cNvPr id="5" name="Rectangle 4"/>
          <p:cNvSpPr/>
          <p:nvPr/>
        </p:nvSpPr>
        <p:spPr>
          <a:xfrm>
            <a:off x="457200" y="59360"/>
            <a:ext cx="8534400" cy="3046988"/>
          </a:xfrm>
          <a:prstGeom prst="rect">
            <a:avLst/>
          </a:prstGeom>
        </p:spPr>
        <p:txBody>
          <a:bodyPr wrap="square">
            <a:spAutoFit/>
          </a:bodyPr>
          <a:lstStyle/>
          <a:p>
            <a:pPr algn="just"/>
            <a:r>
              <a:rPr lang="en-US" sz="3200">
                <a:solidFill>
                  <a:srgbClr val="FF0000"/>
                </a:solidFill>
                <a:latin typeface="Times New Roman" pitchFamily="18" charset="0"/>
                <a:cs typeface="Times New Roman" pitchFamily="18" charset="0"/>
              </a:rPr>
              <a:t>Mang tính tượng trưng cao như con Nghê , cửu đình đúc bằng đồng  ( dáng dấp qui mô , bề thế , vững chãi, mang ý nghĩa ước mong cho sự trường tồn của các triều đại )</a:t>
            </a:r>
          </a:p>
          <a:p>
            <a:r>
              <a:rPr lang="en-US" sz="3200">
                <a:solidFill>
                  <a:srgbClr val="FF0000"/>
                </a:solidFill>
                <a:latin typeface="Times New Roman" pitchFamily="18" charset="0"/>
                <a:cs typeface="Times New Roman" pitchFamily="18" charset="0"/>
              </a:rPr>
              <a:t>Ngoài ra còn tượng các con voi , ngựa bằng chất liệu đá hay xi măng</a:t>
            </a:r>
          </a:p>
        </p:txBody>
      </p:sp>
      <p:pic>
        <p:nvPicPr>
          <p:cNvPr id="6" name="Picture 8" descr="image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0761"/>
            <a:ext cx="51054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7200" y="6172200"/>
            <a:ext cx="4576703" cy="400110"/>
          </a:xfrm>
          <a:prstGeom prst="rect">
            <a:avLst/>
          </a:prstGeom>
          <a:noFill/>
        </p:spPr>
        <p:txBody>
          <a:bodyPr wrap="square" lIns="91440" tIns="45720" rIns="91440" bIns="45720">
            <a:spAutoFit/>
          </a:bodyPr>
          <a:lstStyle/>
          <a:p>
            <a:pPr algn="ctr"/>
            <a:r>
              <a:rPr lang="en-US" sz="2000" b="1"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Tượng con Nghê khắc trên gỗ</a:t>
            </a:r>
            <a:endParaRPr lang="en-US" sz="2000" b="1" cap="none" spc="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8" name="Picture 6" descr="hue_tombeau_minh_m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9" y="3140761"/>
            <a:ext cx="4124687" cy="259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6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GK%20My%20thuat%209%20-%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42" y="3226965"/>
            <a:ext cx="4419600" cy="335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SCF10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574" y="3362777"/>
            <a:ext cx="4116387" cy="30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Khaid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200" y="381000"/>
            <a:ext cx="4101568" cy="274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txBox="1">
            <a:spLocks noChangeArrowheads="1"/>
          </p:cNvSpPr>
          <p:nvPr/>
        </p:nvSpPr>
        <p:spPr>
          <a:xfrm>
            <a:off x="299884" y="989580"/>
            <a:ext cx="4038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smtClean="0">
                <a:effectLst>
                  <a:outerShdw blurRad="38100" dist="38100" dir="2700000" algn="tl">
                    <a:srgbClr val="C0C0C0"/>
                  </a:outerShdw>
                </a:effectLst>
                <a:latin typeface="VNI-Times" pitchFamily="2" charset="0"/>
              </a:rPr>
              <a:t>Töôïng quan haàu ôû laêng Khaûi Ñònh</a:t>
            </a:r>
            <a:r>
              <a:rPr lang="en-US" sz="3600" b="1" smtClean="0">
                <a:effectLst>
                  <a:outerShdw blurRad="38100" dist="38100" dir="2700000" algn="tl">
                    <a:srgbClr val="C0C0C0"/>
                  </a:outerShdw>
                </a:effectLst>
                <a:latin typeface="VNI-Murray" pitchFamily="2" charset="0"/>
              </a:rPr>
              <a:t>.</a:t>
            </a:r>
            <a:endParaRPr lang="en-US" sz="3600" b="1">
              <a:effectLst>
                <a:outerShdw blurRad="38100" dist="38100" dir="2700000" algn="tl">
                  <a:srgbClr val="C0C0C0"/>
                </a:outerShdw>
              </a:effectLst>
              <a:latin typeface="VNI-Murray" pitchFamily="2" charset="0"/>
            </a:endParaRPr>
          </a:p>
        </p:txBody>
      </p:sp>
    </p:spTree>
    <p:extLst>
      <p:ext uri="{BB962C8B-B14F-4D97-AF65-F5344CB8AC3E}">
        <p14:creationId xmlns:p14="http://schemas.microsoft.com/office/powerpoint/2010/main" val="192518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15" y="-109965"/>
            <a:ext cx="9328212" cy="7002378"/>
          </a:xfrm>
          <a:prstGeom prst="rect">
            <a:avLst/>
          </a:prstGeom>
        </p:spPr>
      </p:pic>
      <p:sp>
        <p:nvSpPr>
          <p:cNvPr id="5" name="Rectangle 4"/>
          <p:cNvSpPr/>
          <p:nvPr/>
        </p:nvSpPr>
        <p:spPr>
          <a:xfrm>
            <a:off x="-14748" y="8675"/>
            <a:ext cx="8853948" cy="707886"/>
          </a:xfrm>
          <a:prstGeom prst="rect">
            <a:avLst/>
          </a:prstGeom>
        </p:spPr>
        <p:txBody>
          <a:bodyPr wrap="square">
            <a:spAutoFit/>
          </a:bodyPr>
          <a:lstStyle/>
          <a:p>
            <a:r>
              <a:rPr lang="en-US" sz="4000" b="1" u="sng">
                <a:solidFill>
                  <a:srgbClr val="FF0000"/>
                </a:solidFill>
                <a:latin typeface="Times New Roman" pitchFamily="18" charset="0"/>
                <a:cs typeface="Times New Roman" pitchFamily="18" charset="0"/>
              </a:rPr>
              <a:t>II Một số thành tựu về </a:t>
            </a:r>
            <a:r>
              <a:rPr lang="en-US" sz="4000" b="1" u="sng" smtClean="0">
                <a:solidFill>
                  <a:srgbClr val="FF0000"/>
                </a:solidFill>
                <a:latin typeface="Times New Roman" pitchFamily="18" charset="0"/>
                <a:cs typeface="Times New Roman" pitchFamily="18" charset="0"/>
              </a:rPr>
              <a:t>mỹ thuật</a:t>
            </a:r>
          </a:p>
        </p:txBody>
      </p:sp>
      <p:sp>
        <p:nvSpPr>
          <p:cNvPr id="6" name="Rectangle 5"/>
          <p:cNvSpPr/>
          <p:nvPr/>
        </p:nvSpPr>
        <p:spPr>
          <a:xfrm>
            <a:off x="-44245" y="914400"/>
            <a:ext cx="6925294" cy="707886"/>
          </a:xfrm>
          <a:prstGeom prst="rect">
            <a:avLst/>
          </a:prstGeom>
        </p:spPr>
        <p:txBody>
          <a:bodyPr wrap="none">
            <a:spAutoFit/>
          </a:bodyPr>
          <a:lstStyle/>
          <a:p>
            <a:r>
              <a:rPr lang="en-US" sz="4000" b="1" i="1">
                <a:latin typeface="Times New Roman" pitchFamily="18" charset="0"/>
                <a:cs typeface="Times New Roman" pitchFamily="18" charset="0"/>
              </a:rPr>
              <a:t>2 Điêu khắc , đồ họa và hội họa</a:t>
            </a:r>
            <a:endParaRPr lang="en-US" sz="4000">
              <a:latin typeface="Times New Roman" pitchFamily="18" charset="0"/>
              <a:cs typeface="Times New Roman" pitchFamily="18" charset="0"/>
            </a:endParaRPr>
          </a:p>
        </p:txBody>
      </p:sp>
      <p:sp>
        <p:nvSpPr>
          <p:cNvPr id="7" name="Rectangle 6"/>
          <p:cNvSpPr/>
          <p:nvPr/>
        </p:nvSpPr>
        <p:spPr>
          <a:xfrm>
            <a:off x="152400" y="1654204"/>
            <a:ext cx="6096000" cy="707886"/>
          </a:xfrm>
          <a:prstGeom prst="rect">
            <a:avLst/>
          </a:prstGeom>
        </p:spPr>
        <p:txBody>
          <a:bodyPr wrap="square">
            <a:spAutoFit/>
          </a:bodyPr>
          <a:lstStyle/>
          <a:p>
            <a:pPr lvl="0"/>
            <a:r>
              <a:rPr lang="en-US" sz="4000" i="1" u="sng" smtClean="0">
                <a:solidFill>
                  <a:schemeClr val="accent2">
                    <a:lumMod val="75000"/>
                  </a:schemeClr>
                </a:solidFill>
                <a:latin typeface="Times New Roman" pitchFamily="18" charset="0"/>
                <a:cs typeface="Times New Roman" pitchFamily="18" charset="0"/>
              </a:rPr>
              <a:t>a.Điêu khắc </a:t>
            </a:r>
            <a:r>
              <a:rPr lang="en-US" sz="4000" i="1" smtClean="0">
                <a:solidFill>
                  <a:srgbClr val="FF0000"/>
                </a:solidFill>
                <a:latin typeface="Times New Roman" pitchFamily="18" charset="0"/>
                <a:cs typeface="Times New Roman" pitchFamily="18" charset="0"/>
              </a:rPr>
              <a:t>.(ghi bài)</a:t>
            </a:r>
            <a:endParaRPr lang="en-US" sz="4000">
              <a:solidFill>
                <a:srgbClr val="FF0000"/>
              </a:solidFill>
              <a:latin typeface="Times New Roman" pitchFamily="18" charset="0"/>
              <a:cs typeface="Times New Roman" pitchFamily="18" charset="0"/>
            </a:endParaRPr>
          </a:p>
        </p:txBody>
      </p:sp>
      <p:sp>
        <p:nvSpPr>
          <p:cNvPr id="8" name="Rectangle 7"/>
          <p:cNvSpPr/>
          <p:nvPr/>
        </p:nvSpPr>
        <p:spPr>
          <a:xfrm>
            <a:off x="-49161" y="2743199"/>
            <a:ext cx="7086600" cy="2800767"/>
          </a:xfrm>
          <a:prstGeom prst="rect">
            <a:avLst/>
          </a:prstGeom>
        </p:spPr>
        <p:txBody>
          <a:bodyPr wrap="square">
            <a:spAutoFit/>
          </a:bodyPr>
          <a:lstStyle/>
          <a:p>
            <a:pPr marL="1028700" lvl="1" indent="-571500">
              <a:buFontTx/>
              <a:buChar char="-"/>
            </a:pPr>
            <a:r>
              <a:rPr lang="en-US" sz="4400" smtClean="0"/>
              <a:t>Mang </a:t>
            </a:r>
            <a:r>
              <a:rPr lang="en-US" sz="4400"/>
              <a:t>tính tượng trưng rất </a:t>
            </a:r>
            <a:r>
              <a:rPr lang="en-US" sz="4400" smtClean="0"/>
              <a:t>cao.</a:t>
            </a:r>
          </a:p>
          <a:p>
            <a:pPr marL="1028700" lvl="1" indent="-571500">
              <a:buFontTx/>
              <a:buChar char="-"/>
            </a:pPr>
            <a:r>
              <a:rPr lang="en-US" sz="4400" smtClean="0"/>
              <a:t>Điêu khắc </a:t>
            </a:r>
            <a:r>
              <a:rPr lang="en-US" sz="4400"/>
              <a:t>Phật giáo phát triển và điêu khắc làng xã</a:t>
            </a:r>
          </a:p>
        </p:txBody>
      </p:sp>
    </p:spTree>
    <p:extLst>
      <p:ext uri="{BB962C8B-B14F-4D97-AF65-F5344CB8AC3E}">
        <p14:creationId xmlns:p14="http://schemas.microsoft.com/office/powerpoint/2010/main" val="207446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9372600" cy="7223502"/>
          </a:xfrm>
          <a:prstGeom prst="rect">
            <a:avLst/>
          </a:prstGeom>
        </p:spPr>
      </p:pic>
      <p:sp>
        <p:nvSpPr>
          <p:cNvPr id="5" name="Rectangle 4"/>
          <p:cNvSpPr/>
          <p:nvPr/>
        </p:nvSpPr>
        <p:spPr>
          <a:xfrm>
            <a:off x="533400" y="228600"/>
            <a:ext cx="7848600" cy="5693866"/>
          </a:xfrm>
          <a:prstGeom prst="rect">
            <a:avLst/>
          </a:prstGeom>
        </p:spPr>
        <p:txBody>
          <a:bodyPr wrap="square">
            <a:spAutoFit/>
          </a:bodyPr>
          <a:lstStyle/>
          <a:p>
            <a:pPr algn="just"/>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t>
            </a:r>
            <a:r>
              <a:rPr lang="en-US" sz="2800" dirty="0" smtClean="0">
                <a:latin typeface="Times New Roman" pitchFamily="18" charset="0"/>
                <a:cs typeface="Times New Roman" pitchFamily="18" charset="0"/>
              </a:rPr>
              <a:t>am </a:t>
            </a:r>
            <a:r>
              <a:rPr lang="en-US" sz="2800" dirty="0">
                <a:latin typeface="Times New Roman" pitchFamily="18" charset="0"/>
                <a:cs typeface="Times New Roman" pitchFamily="18" charset="0"/>
              </a:rPr>
              <a:t>ta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nay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trải</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gió</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nay.Thời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Đinh</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Trần</a:t>
            </a:r>
            <a:r>
              <a:rPr lang="en-US" sz="2800" dirty="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Lê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khác.Từ</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1802-1945 ) </a:t>
            </a:r>
            <a:r>
              <a:rPr lang="en-US" sz="2800" dirty="0" err="1">
                <a:latin typeface="Times New Roman" pitchFamily="18" charset="0"/>
                <a:cs typeface="Times New Roman" pitchFamily="18" charset="0"/>
              </a:rPr>
              <a:t>Triều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ta 1 </a:t>
            </a:r>
            <a:r>
              <a:rPr lang="en-US" sz="2800" dirty="0" err="1">
                <a:latin typeface="Times New Roman" pitchFamily="18" charset="0"/>
                <a:cs typeface="Times New Roman" pitchFamily="18" charset="0"/>
              </a:rPr>
              <a:t>kho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phú</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Hôm</a:t>
            </a:r>
            <a:r>
              <a:rPr lang="en-US" sz="2800" dirty="0">
                <a:latin typeface="Times New Roman" pitchFamily="18" charset="0"/>
                <a:cs typeface="Times New Roman" pitchFamily="18" charset="0"/>
              </a:rPr>
              <a:t> nay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 </a:t>
            </a:r>
            <a:r>
              <a:rPr lang="en-US" sz="2800" b="1" dirty="0" err="1">
                <a:latin typeface="Times New Roman" pitchFamily="18" charset="0"/>
                <a:cs typeface="Times New Roman" pitchFamily="18" charset="0"/>
              </a:rPr>
              <a:t>Sơ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Nguyễn</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2141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48" y="8675"/>
            <a:ext cx="8853948" cy="1323439"/>
          </a:xfrm>
          <a:prstGeom prst="rect">
            <a:avLst/>
          </a:prstGeom>
        </p:spPr>
        <p:txBody>
          <a:bodyPr wrap="square">
            <a:spAutoFit/>
          </a:bodyPr>
          <a:lstStyle/>
          <a:p>
            <a:r>
              <a:rPr lang="en-US" sz="4000" b="1" u="sng">
                <a:solidFill>
                  <a:srgbClr val="FF0000"/>
                </a:solidFill>
                <a:latin typeface="Times New Roman" pitchFamily="18" charset="0"/>
                <a:cs typeface="Times New Roman" pitchFamily="18" charset="0"/>
              </a:rPr>
              <a:t>II Một số thành tựu về mỹ thuật</a:t>
            </a:r>
            <a:endParaRPr lang="en-US" sz="4000">
              <a:solidFill>
                <a:srgbClr val="FF0000"/>
              </a:solidFill>
              <a:latin typeface="Times New Roman" pitchFamily="18" charset="0"/>
              <a:cs typeface="Times New Roman" pitchFamily="18" charset="0"/>
            </a:endParaRPr>
          </a:p>
          <a:p>
            <a:endParaRPr lang="en-US" sz="4000">
              <a:latin typeface="Times New Roman" pitchFamily="18" charset="0"/>
              <a:cs typeface="Times New Roman" pitchFamily="18" charset="0"/>
            </a:endParaRPr>
          </a:p>
        </p:txBody>
      </p:sp>
      <p:sp>
        <p:nvSpPr>
          <p:cNvPr id="6" name="Rectangle 5"/>
          <p:cNvSpPr/>
          <p:nvPr/>
        </p:nvSpPr>
        <p:spPr>
          <a:xfrm>
            <a:off x="319548" y="742372"/>
            <a:ext cx="6925294" cy="707886"/>
          </a:xfrm>
          <a:prstGeom prst="rect">
            <a:avLst/>
          </a:prstGeom>
        </p:spPr>
        <p:txBody>
          <a:bodyPr wrap="none">
            <a:spAutoFit/>
          </a:bodyPr>
          <a:lstStyle/>
          <a:p>
            <a:r>
              <a:rPr lang="en-US" sz="4000" b="1" i="1">
                <a:latin typeface="Times New Roman" pitchFamily="18" charset="0"/>
                <a:cs typeface="Times New Roman" pitchFamily="18" charset="0"/>
              </a:rPr>
              <a:t>2 Điêu khắc , đồ họa và hội họa</a:t>
            </a:r>
            <a:endParaRPr lang="en-US" sz="4000">
              <a:latin typeface="Times New Roman" pitchFamily="18" charset="0"/>
              <a:cs typeface="Times New Roman" pitchFamily="18" charset="0"/>
            </a:endParaRPr>
          </a:p>
        </p:txBody>
      </p:sp>
      <p:sp>
        <p:nvSpPr>
          <p:cNvPr id="7" name="Rectangle 6"/>
          <p:cNvSpPr/>
          <p:nvPr/>
        </p:nvSpPr>
        <p:spPr>
          <a:xfrm>
            <a:off x="270386" y="1450258"/>
            <a:ext cx="4572000" cy="707886"/>
          </a:xfrm>
          <a:prstGeom prst="rect">
            <a:avLst/>
          </a:prstGeom>
        </p:spPr>
        <p:txBody>
          <a:bodyPr>
            <a:spAutoFit/>
          </a:bodyPr>
          <a:lstStyle/>
          <a:p>
            <a:pPr lvl="0"/>
            <a:r>
              <a:rPr lang="en-US" sz="4000" i="1" u="sng" smtClean="0">
                <a:solidFill>
                  <a:schemeClr val="accent2">
                    <a:lumMod val="75000"/>
                  </a:schemeClr>
                </a:solidFill>
                <a:latin typeface="Times New Roman" pitchFamily="18" charset="0"/>
                <a:cs typeface="Times New Roman" pitchFamily="18" charset="0"/>
              </a:rPr>
              <a:t>b.Đồ </a:t>
            </a:r>
            <a:r>
              <a:rPr lang="en-US" sz="4000" i="1" u="sng">
                <a:solidFill>
                  <a:schemeClr val="accent2">
                    <a:lumMod val="75000"/>
                  </a:schemeClr>
                </a:solidFill>
                <a:latin typeface="Times New Roman" pitchFamily="18" charset="0"/>
                <a:cs typeface="Times New Roman" pitchFamily="18" charset="0"/>
              </a:rPr>
              <a:t>họa và hội họa</a:t>
            </a:r>
            <a:endParaRPr lang="en-US" sz="4000">
              <a:solidFill>
                <a:schemeClr val="accent2">
                  <a:lumMod val="75000"/>
                </a:schemeClr>
              </a:solidFill>
              <a:latin typeface="Times New Roman" pitchFamily="18" charset="0"/>
              <a:cs typeface="Times New Roman" pitchFamily="18" charset="0"/>
            </a:endParaRPr>
          </a:p>
        </p:txBody>
      </p:sp>
      <p:sp>
        <p:nvSpPr>
          <p:cNvPr id="8" name="Rectangle 7"/>
          <p:cNvSpPr/>
          <p:nvPr/>
        </p:nvSpPr>
        <p:spPr>
          <a:xfrm>
            <a:off x="457200" y="2274838"/>
            <a:ext cx="8001000" cy="3539430"/>
          </a:xfrm>
          <a:prstGeom prst="rect">
            <a:avLst/>
          </a:prstGeom>
        </p:spPr>
        <p:txBody>
          <a:bodyPr wrap="square">
            <a:spAutoFit/>
          </a:bodyPr>
          <a:lstStyle/>
          <a:p>
            <a:pPr algn="just"/>
            <a:r>
              <a:rPr lang="en-US" sz="3200">
                <a:solidFill>
                  <a:srgbClr val="FF0000"/>
                </a:solidFill>
                <a:latin typeface="Times New Roman" pitchFamily="18" charset="0"/>
                <a:cs typeface="Times New Roman" pitchFamily="18" charset="0"/>
              </a:rPr>
              <a:t>Các dòng tranh dân gian phát triển mạnh, có nôi dung và hình thức ổn định . Tranh dân gian là sản phẩm của trí tuệ tâp thể qua nhiều thế hệ nên  không chỉ đáp ưng được nhu cầu về tinh thần , tam linh và thẩm mỹ của nhân dân lao động mà còn ẩn chứa nhưng nội dung giáo dục đạo đức nhân cách trong cuộc sống hằng ngày</a:t>
            </a:r>
            <a:r>
              <a:rPr lang="en-US" sz="3200">
                <a:latin typeface="Times New Roman" pitchFamily="18" charset="0"/>
                <a:cs typeface="Times New Roman" pitchFamily="18" charset="0"/>
              </a:rPr>
              <a:t>.</a:t>
            </a:r>
          </a:p>
        </p:txBody>
      </p:sp>
    </p:spTree>
    <p:extLst>
      <p:ext uri="{BB962C8B-B14F-4D97-AF65-F5344CB8AC3E}">
        <p14:creationId xmlns:p14="http://schemas.microsoft.com/office/powerpoint/2010/main" val="361539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5" descr="lợn có xoáy âm dương_dông h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46482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6" descr="tranh thờ Ngũ Hổ_hàng tr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81200"/>
            <a:ext cx="34004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7"/>
          <p:cNvSpPr>
            <a:spLocks/>
          </p:cNvSpPr>
          <p:nvPr/>
        </p:nvSpPr>
        <p:spPr bwMode="auto">
          <a:xfrm>
            <a:off x="304800" y="4648200"/>
            <a:ext cx="4724400" cy="533400"/>
          </a:xfrm>
          <a:prstGeom prst="borderCallout1">
            <a:avLst>
              <a:gd name="adj1" fmla="val -14287"/>
              <a:gd name="adj2" fmla="val 97579"/>
              <a:gd name="adj3" fmla="val -14287"/>
              <a:gd name="adj4" fmla="val 12903"/>
            </a:avLst>
          </a:prstGeom>
          <a:noFill/>
          <a:ln w="9525">
            <a:solidFill>
              <a:schemeClr val="tx1"/>
            </a:solidFill>
            <a:miter lim="800000"/>
            <a:headEnd type="none" w="sm" len="sm"/>
            <a:tailEnd type="none" w="sm" len="sm"/>
          </a:ln>
          <a:effectLst/>
        </p:spPr>
        <p:txBody>
          <a:bodyPr anchor="ctr"/>
          <a:lstStyle/>
          <a:p>
            <a:pPr algn="ctr">
              <a:defRPr/>
            </a:pPr>
            <a:r>
              <a:rPr lang="en-US" b="1">
                <a:solidFill>
                  <a:schemeClr val="tx2"/>
                </a:solidFill>
                <a:effectLst>
                  <a:outerShdw blurRad="38100" dist="38100" dir="2700000" algn="tl">
                    <a:srgbClr val="000000"/>
                  </a:outerShdw>
                </a:effectLst>
                <a:latin typeface="VNI-Peignot" pitchFamily="2" charset="0"/>
              </a:rPr>
              <a:t>Tranh “Lôïn coù xoaùy aâm döông” cuûa Ñoâng Hoà</a:t>
            </a:r>
          </a:p>
        </p:txBody>
      </p:sp>
      <p:sp>
        <p:nvSpPr>
          <p:cNvPr id="7" name="AutoShape 38"/>
          <p:cNvSpPr>
            <a:spLocks/>
          </p:cNvSpPr>
          <p:nvPr/>
        </p:nvSpPr>
        <p:spPr bwMode="auto">
          <a:xfrm>
            <a:off x="533400" y="5791200"/>
            <a:ext cx="4038600" cy="685800"/>
          </a:xfrm>
          <a:prstGeom prst="callout2">
            <a:avLst>
              <a:gd name="adj1" fmla="val 16667"/>
              <a:gd name="adj2" fmla="val 101889"/>
              <a:gd name="adj3" fmla="val 16667"/>
              <a:gd name="adj4" fmla="val 112069"/>
              <a:gd name="adj5" fmla="val -66667"/>
              <a:gd name="adj6" fmla="val 122644"/>
            </a:avLst>
          </a:prstGeom>
          <a:noFill/>
          <a:ln w="9525">
            <a:solidFill>
              <a:schemeClr val="tx1"/>
            </a:solidFill>
            <a:miter lim="800000"/>
            <a:headEnd type="none" w="sm" len="sm"/>
            <a:tailEnd type="none" w="sm" len="sm"/>
          </a:ln>
          <a:effectLst/>
        </p:spPr>
        <p:txBody>
          <a:bodyPr anchor="ctr"/>
          <a:lstStyle/>
          <a:p>
            <a:pPr algn="ctr">
              <a:defRPr/>
            </a:pPr>
            <a:r>
              <a:rPr lang="en-US">
                <a:effectLst>
                  <a:outerShdw blurRad="38100" dist="38100" dir="2700000" algn="tl">
                    <a:srgbClr val="000000"/>
                  </a:outerShdw>
                </a:effectLst>
                <a:latin typeface="VNI-Times" pitchFamily="2" charset="0"/>
              </a:rPr>
              <a:t>Tranh thôø “Nguõ hoå” cuûa Haøng Troáng</a:t>
            </a:r>
          </a:p>
        </p:txBody>
      </p:sp>
      <p:sp>
        <p:nvSpPr>
          <p:cNvPr id="8" name="Rectangle 34"/>
          <p:cNvSpPr txBox="1">
            <a:spLocks noChangeArrowheads="1"/>
          </p:cNvSpPr>
          <p:nvPr/>
        </p:nvSpPr>
        <p:spPr>
          <a:xfrm>
            <a:off x="0" y="685800"/>
            <a:ext cx="91440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Char char="Ø"/>
            </a:pPr>
            <a:r>
              <a:rPr lang="en-US" sz="2400" smtClean="0">
                <a:solidFill>
                  <a:srgbClr val="3366FF"/>
                </a:solidFill>
              </a:rPr>
              <a:t> </a:t>
            </a:r>
            <a:r>
              <a:rPr lang="en-US" sz="2400" smtClean="0">
                <a:solidFill>
                  <a:srgbClr val="3366FF"/>
                </a:solidFill>
                <a:latin typeface="Times New Roman" pitchFamily="18" charset="0"/>
              </a:rPr>
              <a:t>Cùng với dòng tranh dân gian Đông Hồ và Hàng Trống đã nổi tiếng từ lâu đời còn có dòng tranh Kim Hoàng (Hoài Đức, Hà Tây), tranh làng Sình (Phú Mậu, Huế).</a:t>
            </a:r>
          </a:p>
        </p:txBody>
      </p:sp>
    </p:spTree>
    <p:extLst>
      <p:ext uri="{BB962C8B-B14F-4D97-AF65-F5344CB8AC3E}">
        <p14:creationId xmlns:p14="http://schemas.microsoft.com/office/powerpoint/2010/main" val="326408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ranhKimhoang"/>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609600" y="381000"/>
            <a:ext cx="38639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533400" y="5715000"/>
            <a:ext cx="381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Char char="•"/>
            </a:pPr>
            <a:r>
              <a:rPr lang="en-US" altLang="en-US" sz="3200">
                <a:solidFill>
                  <a:srgbClr val="FF0000"/>
                </a:solidFill>
                <a:latin typeface="VNI-Times" pitchFamily="2" charset="0"/>
              </a:rPr>
              <a:t>Tranh Kim Hoaøng -Triều Nguyễn</a:t>
            </a:r>
          </a:p>
        </p:txBody>
      </p:sp>
      <p:pic>
        <p:nvPicPr>
          <p:cNvPr id="6" name="Picture 7" descr="Tranh làng Sình"/>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5029200" y="381000"/>
            <a:ext cx="38179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5029200" y="5715000"/>
            <a:ext cx="381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Char char="•"/>
            </a:pPr>
            <a:r>
              <a:rPr lang="en-US" altLang="en-US" sz="3200">
                <a:solidFill>
                  <a:srgbClr val="FF0000"/>
                </a:solidFill>
                <a:latin typeface="VNI-Times" pitchFamily="2" charset="0"/>
              </a:rPr>
              <a:t>Tranh Laøng Sình</a:t>
            </a:r>
          </a:p>
        </p:txBody>
      </p:sp>
    </p:spTree>
    <p:extLst>
      <p:ext uri="{BB962C8B-B14F-4D97-AF65-F5344CB8AC3E}">
        <p14:creationId xmlns:p14="http://schemas.microsoft.com/office/powerpoint/2010/main" val="332451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7"/>
                                        </p:tgtEl>
                                        <p:attrNameLst>
                                          <p:attrName>style.visibility</p:attrName>
                                        </p:attrNameLst>
                                      </p:cBhvr>
                                      <p:to>
                                        <p:strVal val="visible"/>
                                      </p:to>
                                    </p:set>
                                    <p:anim calcmode="discrete" valueType="clr">
                                      <p:cBhvr override="childStyle">
                                        <p:cTn id="2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
                                        </p:tgtEl>
                                        <p:attrNameLst>
                                          <p:attrName>fillcolor</p:attrName>
                                        </p:attrNameLst>
                                      </p:cBhvr>
                                      <p:tavLst>
                                        <p:tav tm="0">
                                          <p:val>
                                            <p:clrVal>
                                              <a:schemeClr val="accent2"/>
                                            </p:clrVal>
                                          </p:val>
                                        </p:tav>
                                        <p:tav tm="50000">
                                          <p:val>
                                            <p:clrVal>
                                              <a:schemeClr val="hlink"/>
                                            </p:clrVal>
                                          </p:val>
                                        </p:tav>
                                      </p:tavLst>
                                    </p:anim>
                                    <p:set>
                                      <p:cBhvr>
                                        <p:cTn id="26"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24" y="0"/>
            <a:ext cx="9756423" cy="6858000"/>
          </a:xfrm>
          <a:prstGeom prst="rect">
            <a:avLst/>
          </a:prstGeom>
        </p:spPr>
      </p:pic>
      <p:sp>
        <p:nvSpPr>
          <p:cNvPr id="4" name="Rectangle 3"/>
          <p:cNvSpPr/>
          <p:nvPr/>
        </p:nvSpPr>
        <p:spPr>
          <a:xfrm>
            <a:off x="-14748" y="8675"/>
            <a:ext cx="8853948" cy="1323439"/>
          </a:xfrm>
          <a:prstGeom prst="rect">
            <a:avLst/>
          </a:prstGeom>
        </p:spPr>
        <p:txBody>
          <a:bodyPr wrap="square">
            <a:spAutoFit/>
          </a:bodyPr>
          <a:lstStyle/>
          <a:p>
            <a:r>
              <a:rPr lang="en-US" sz="4000" b="1" u="sng">
                <a:solidFill>
                  <a:srgbClr val="FF0000"/>
                </a:solidFill>
                <a:latin typeface="Times New Roman" pitchFamily="18" charset="0"/>
                <a:cs typeface="Times New Roman" pitchFamily="18" charset="0"/>
              </a:rPr>
              <a:t>II Một số thành tựu về mỹ thuật</a:t>
            </a:r>
            <a:endParaRPr lang="en-US" sz="4000">
              <a:solidFill>
                <a:srgbClr val="FF0000"/>
              </a:solidFill>
              <a:latin typeface="Times New Roman" pitchFamily="18" charset="0"/>
              <a:cs typeface="Times New Roman" pitchFamily="18" charset="0"/>
            </a:endParaRPr>
          </a:p>
          <a:p>
            <a:endParaRPr lang="en-US" sz="4000">
              <a:latin typeface="Times New Roman" pitchFamily="18" charset="0"/>
              <a:cs typeface="Times New Roman" pitchFamily="18" charset="0"/>
            </a:endParaRPr>
          </a:p>
        </p:txBody>
      </p:sp>
      <p:sp>
        <p:nvSpPr>
          <p:cNvPr id="5" name="Rectangle 4"/>
          <p:cNvSpPr/>
          <p:nvPr/>
        </p:nvSpPr>
        <p:spPr>
          <a:xfrm>
            <a:off x="270386" y="1450258"/>
            <a:ext cx="6816214" cy="1323439"/>
          </a:xfrm>
          <a:prstGeom prst="rect">
            <a:avLst/>
          </a:prstGeom>
        </p:spPr>
        <p:txBody>
          <a:bodyPr wrap="square">
            <a:spAutoFit/>
          </a:bodyPr>
          <a:lstStyle/>
          <a:p>
            <a:r>
              <a:rPr lang="en-US" sz="4000" i="1" u="sng" smtClean="0">
                <a:solidFill>
                  <a:schemeClr val="accent2">
                    <a:lumMod val="75000"/>
                  </a:schemeClr>
                </a:solidFill>
                <a:latin typeface="Times New Roman" pitchFamily="18" charset="0"/>
                <a:cs typeface="Times New Roman" pitchFamily="18" charset="0"/>
              </a:rPr>
              <a:t>b.Đồ </a:t>
            </a:r>
            <a:r>
              <a:rPr lang="en-US" sz="4000" i="1" u="sng">
                <a:solidFill>
                  <a:schemeClr val="accent2">
                    <a:lumMod val="75000"/>
                  </a:schemeClr>
                </a:solidFill>
                <a:latin typeface="Times New Roman" pitchFamily="18" charset="0"/>
                <a:cs typeface="Times New Roman" pitchFamily="18" charset="0"/>
              </a:rPr>
              <a:t>họa và hội </a:t>
            </a:r>
            <a:r>
              <a:rPr lang="en-US" sz="4000" i="1" u="sng" smtClean="0">
                <a:solidFill>
                  <a:schemeClr val="accent2">
                    <a:lumMod val="75000"/>
                  </a:schemeClr>
                </a:solidFill>
                <a:latin typeface="Times New Roman" pitchFamily="18" charset="0"/>
                <a:cs typeface="Times New Roman" pitchFamily="18" charset="0"/>
              </a:rPr>
              <a:t>họa </a:t>
            </a:r>
            <a:r>
              <a:rPr lang="en-US" sz="4000" b="1">
                <a:solidFill>
                  <a:srgbClr val="FF0000"/>
                </a:solidFill>
                <a:latin typeface="Times New Roman" pitchFamily="18" charset="0"/>
                <a:cs typeface="Times New Roman" pitchFamily="18" charset="0"/>
              </a:rPr>
              <a:t>( ghi bài)</a:t>
            </a:r>
            <a:endParaRPr lang="en-US" sz="4000">
              <a:latin typeface="Times New Roman" pitchFamily="18" charset="0"/>
              <a:cs typeface="Times New Roman" pitchFamily="18" charset="0"/>
            </a:endParaRPr>
          </a:p>
          <a:p>
            <a:pPr lvl="0"/>
            <a:endParaRPr lang="en-US" sz="4000">
              <a:solidFill>
                <a:schemeClr val="accent2">
                  <a:lumMod val="75000"/>
                </a:schemeClr>
              </a:solidFill>
              <a:latin typeface="Times New Roman" pitchFamily="18" charset="0"/>
              <a:cs typeface="Times New Roman" pitchFamily="18" charset="0"/>
            </a:endParaRPr>
          </a:p>
        </p:txBody>
      </p:sp>
      <p:sp>
        <p:nvSpPr>
          <p:cNvPr id="6" name="Rectangle 5"/>
          <p:cNvSpPr/>
          <p:nvPr/>
        </p:nvSpPr>
        <p:spPr>
          <a:xfrm>
            <a:off x="319548" y="742372"/>
            <a:ext cx="6925294" cy="707886"/>
          </a:xfrm>
          <a:prstGeom prst="rect">
            <a:avLst/>
          </a:prstGeom>
        </p:spPr>
        <p:txBody>
          <a:bodyPr wrap="none">
            <a:spAutoFit/>
          </a:bodyPr>
          <a:lstStyle/>
          <a:p>
            <a:r>
              <a:rPr lang="en-US" sz="4000" b="1" i="1">
                <a:latin typeface="Times New Roman" pitchFamily="18" charset="0"/>
                <a:cs typeface="Times New Roman" pitchFamily="18" charset="0"/>
              </a:rPr>
              <a:t>2 Điêu khắc , đồ họa và hội họa</a:t>
            </a:r>
            <a:endParaRPr lang="en-US" sz="4000">
              <a:latin typeface="Times New Roman" pitchFamily="18" charset="0"/>
              <a:cs typeface="Times New Roman" pitchFamily="18" charset="0"/>
            </a:endParaRPr>
          </a:p>
        </p:txBody>
      </p:sp>
      <p:sp>
        <p:nvSpPr>
          <p:cNvPr id="8" name="Rectangle 7"/>
          <p:cNvSpPr/>
          <p:nvPr/>
        </p:nvSpPr>
        <p:spPr>
          <a:xfrm>
            <a:off x="533400" y="2111978"/>
            <a:ext cx="7924800" cy="3785652"/>
          </a:xfrm>
          <a:prstGeom prst="rect">
            <a:avLst/>
          </a:prstGeom>
        </p:spPr>
        <p:txBody>
          <a:bodyPr wrap="square">
            <a:spAutoFit/>
          </a:bodyPr>
          <a:lstStyle/>
          <a:p>
            <a:pPr lvl="0"/>
            <a:r>
              <a:rPr lang="en-US" sz="4000" smtClean="0">
                <a:latin typeface="Times New Roman" pitchFamily="18" charset="0"/>
                <a:cs typeface="Times New Roman" pitchFamily="18" charset="0"/>
              </a:rPr>
              <a:t>- Các </a:t>
            </a:r>
            <a:r>
              <a:rPr lang="en-US" sz="4000">
                <a:latin typeface="Times New Roman" pitchFamily="18" charset="0"/>
                <a:cs typeface="Times New Roman" pitchFamily="18" charset="0"/>
              </a:rPr>
              <a:t>dòng tranh dân gian phát triển</a:t>
            </a:r>
          </a:p>
          <a:p>
            <a:pPr lvl="0"/>
            <a:r>
              <a:rPr lang="en-US" sz="4000" smtClean="0">
                <a:latin typeface="Times New Roman" pitchFamily="18" charset="0"/>
                <a:cs typeface="Times New Roman" pitchFamily="18" charset="0"/>
              </a:rPr>
              <a:t>- Bộ </a:t>
            </a:r>
            <a:r>
              <a:rPr lang="en-US" sz="4000">
                <a:latin typeface="Times New Roman" pitchFamily="18" charset="0"/>
                <a:cs typeface="Times New Roman" pitchFamily="18" charset="0"/>
              </a:rPr>
              <a:t>tranh khắc đồ sộ “Bách khoa tòan thư văn hóa vật chất việt nam” ra đời</a:t>
            </a:r>
          </a:p>
          <a:p>
            <a:pPr lvl="0"/>
            <a:r>
              <a:rPr lang="en-US" sz="4000" smtClean="0">
                <a:latin typeface="Times New Roman" pitchFamily="18" charset="0"/>
                <a:cs typeface="Times New Roman" pitchFamily="18" charset="0"/>
              </a:rPr>
              <a:t>- Thành lập </a:t>
            </a:r>
            <a:r>
              <a:rPr lang="en-US" sz="4000">
                <a:latin typeface="Times New Roman" pitchFamily="18" charset="0"/>
                <a:cs typeface="Times New Roman" pitchFamily="18" charset="0"/>
              </a:rPr>
              <a:t>trường Mỹ Thuật Đông </a:t>
            </a:r>
            <a:r>
              <a:rPr lang="en-US" sz="4000" smtClean="0">
                <a:latin typeface="Times New Roman" pitchFamily="18" charset="0"/>
                <a:cs typeface="Times New Roman" pitchFamily="18" charset="0"/>
              </a:rPr>
              <a:t>Dương</a:t>
            </a:r>
            <a:r>
              <a:rPr lang="en-US" sz="4000">
                <a:latin typeface="Times New Roman" pitchFamily="18" charset="0"/>
                <a:cs typeface="Times New Roman" pitchFamily="18" charset="0"/>
              </a:rPr>
              <a:t>( 1925)</a:t>
            </a:r>
          </a:p>
        </p:txBody>
      </p:sp>
    </p:spTree>
    <p:extLst>
      <p:ext uri="{BB962C8B-B14F-4D97-AF65-F5344CB8AC3E}">
        <p14:creationId xmlns:p14="http://schemas.microsoft.com/office/powerpoint/2010/main" val="2338072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52400" y="228600"/>
            <a:ext cx="91440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Char char="Ø"/>
            </a:pPr>
            <a:r>
              <a:rPr lang="en-US" sz="2000" smtClean="0">
                <a:solidFill>
                  <a:srgbClr val="3366FF"/>
                </a:solidFill>
              </a:rPr>
              <a:t> </a:t>
            </a:r>
            <a:r>
              <a:rPr lang="en-US" sz="2000" smtClean="0">
                <a:solidFill>
                  <a:srgbClr val="3366FF"/>
                </a:solidFill>
                <a:latin typeface="Times New Roman" pitchFamily="18" charset="0"/>
              </a:rPr>
              <a:t>Tác phẩm hội hoạ tuy không còn lại bao nhiêu, nhưng một số tranh vẽ trên tường, trên kính, ở các công trình kiến trúc cho thấy hội hoạ nước ta vào thời Nguyễn đã sự tiếp xúc với hội hoạ châu Âu.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74839"/>
            <a:ext cx="29908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52400" y="4893055"/>
            <a:ext cx="3685624" cy="400110"/>
          </a:xfrm>
          <a:prstGeom prst="rect">
            <a:avLst/>
          </a:prstGeom>
          <a:noFill/>
        </p:spPr>
        <p:txBody>
          <a:bodyPr wrap="none" lIns="91440" tIns="45720" rIns="91440" bIns="45720">
            <a:spAutoFit/>
          </a:bodyPr>
          <a:lstStyle/>
          <a:p>
            <a:pPr algn="ctr"/>
            <a:r>
              <a:rPr lang="en-US" sz="20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Hình trang trí ở lăng Khải Định</a:t>
            </a:r>
            <a:endParaRPr lang="en-US" sz="2000" b="1" cap="none" spc="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3" name="Rectangle 12"/>
          <p:cNvSpPr/>
          <p:nvPr/>
        </p:nvSpPr>
        <p:spPr>
          <a:xfrm>
            <a:off x="4292607" y="4905345"/>
            <a:ext cx="4851393" cy="400110"/>
          </a:xfrm>
          <a:prstGeom prst="rect">
            <a:avLst/>
          </a:prstGeom>
          <a:noFill/>
        </p:spPr>
        <p:txBody>
          <a:bodyPr wrap="none" lIns="91440" tIns="45720" rIns="91440" bIns="45720">
            <a:spAutoFit/>
          </a:bodyPr>
          <a:lstStyle/>
          <a:p>
            <a:pPr algn="ctr"/>
            <a:r>
              <a:rPr lang="en-US" sz="2000"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Tranh khảm sành sứ trong</a:t>
            </a:r>
            <a:r>
              <a:rPr lang="en-US" sz="20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lăng Khải Định</a:t>
            </a:r>
            <a:endParaRPr lang="en-US" sz="2000" b="1" cap="none" spc="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607" y="1289332"/>
            <a:ext cx="4241793" cy="356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03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wheel(1)">
                                      <p:cBhvr>
                                        <p:cTn id="14" dur="2000"/>
                                        <p:tgtEl>
                                          <p:spTgt spid="2051"/>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circle(in)">
                                      <p:cBhvr>
                                        <p:cTn id="22" dur="2000"/>
                                        <p:tgtEl>
                                          <p:spTgt spid="205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5" name="Rectangle 4"/>
          <p:cNvSpPr/>
          <p:nvPr/>
        </p:nvSpPr>
        <p:spPr>
          <a:xfrm>
            <a:off x="990600" y="0"/>
            <a:ext cx="8382000" cy="1569660"/>
          </a:xfrm>
          <a:prstGeom prst="rect">
            <a:avLst/>
          </a:prstGeom>
        </p:spPr>
        <p:txBody>
          <a:bodyPr wrap="square">
            <a:spAutoFit/>
          </a:bodyPr>
          <a:lstStyle/>
          <a:p>
            <a:r>
              <a:rPr lang="en-US" sz="4800" b="1">
                <a:solidFill>
                  <a:srgbClr val="FF0000"/>
                </a:solidFill>
                <a:latin typeface="Times New Roman" pitchFamily="18" charset="0"/>
                <a:cs typeface="Times New Roman" pitchFamily="18" charset="0"/>
              </a:rPr>
              <a:t>III </a:t>
            </a:r>
            <a:r>
              <a:rPr lang="en-US" sz="4800" b="1" smtClean="0">
                <a:solidFill>
                  <a:srgbClr val="FF0000"/>
                </a:solidFill>
                <a:latin typeface="Times New Roman" pitchFamily="18" charset="0"/>
                <a:cs typeface="Times New Roman" pitchFamily="18" charset="0"/>
              </a:rPr>
              <a:t>.Một </a:t>
            </a:r>
            <a:r>
              <a:rPr lang="en-US" sz="4800" b="1">
                <a:solidFill>
                  <a:srgbClr val="FF0000"/>
                </a:solidFill>
                <a:latin typeface="Times New Roman" pitchFamily="18" charset="0"/>
                <a:cs typeface="Times New Roman" pitchFamily="18" charset="0"/>
              </a:rPr>
              <a:t>vài đặc điểm của Mỹ Thuật thời </a:t>
            </a:r>
            <a:r>
              <a:rPr lang="en-US" sz="4800" b="1" smtClean="0">
                <a:solidFill>
                  <a:srgbClr val="FF0000"/>
                </a:solidFill>
                <a:latin typeface="Times New Roman" pitchFamily="18" charset="0"/>
                <a:cs typeface="Times New Roman" pitchFamily="18" charset="0"/>
              </a:rPr>
              <a:t>Nguyễn</a:t>
            </a:r>
            <a:r>
              <a:rPr lang="en-US" sz="4800" b="1" smtClean="0">
                <a:latin typeface="Times New Roman" pitchFamily="18" charset="0"/>
                <a:cs typeface="Times New Roman" pitchFamily="18" charset="0"/>
              </a:rPr>
              <a:t>( Ghi Bài)</a:t>
            </a:r>
            <a:endParaRPr lang="en-US" sz="4800">
              <a:solidFill>
                <a:srgbClr val="FF0000"/>
              </a:solidFill>
              <a:latin typeface="Times New Roman" pitchFamily="18" charset="0"/>
              <a:cs typeface="Times New Roman" pitchFamily="18" charset="0"/>
            </a:endParaRPr>
          </a:p>
        </p:txBody>
      </p:sp>
      <p:sp>
        <p:nvSpPr>
          <p:cNvPr id="6" name="Rectangle 5"/>
          <p:cNvSpPr/>
          <p:nvPr/>
        </p:nvSpPr>
        <p:spPr>
          <a:xfrm>
            <a:off x="990600" y="1828800"/>
            <a:ext cx="7696200" cy="4678204"/>
          </a:xfrm>
          <a:prstGeom prst="rect">
            <a:avLst/>
          </a:prstGeom>
        </p:spPr>
        <p:txBody>
          <a:bodyPr wrap="square">
            <a:spAutoFit/>
          </a:bodyPr>
          <a:lstStyle/>
          <a:p>
            <a:pPr lvl="0"/>
            <a:r>
              <a:rPr lang="en-US" sz="4000" smtClean="0">
                <a:latin typeface="Times New Roman" pitchFamily="18" charset="0"/>
                <a:cs typeface="Times New Roman" pitchFamily="18" charset="0"/>
              </a:rPr>
              <a:t>- Kiến </a:t>
            </a:r>
            <a:r>
              <a:rPr lang="en-US" sz="4000">
                <a:latin typeface="Times New Roman" pitchFamily="18" charset="0"/>
                <a:cs typeface="Times New Roman" pitchFamily="18" charset="0"/>
              </a:rPr>
              <a:t>trúc hài hòa với thiên nhiên , luôn kết hợp với nghệ thuật trang trí , có kết cấu tổng thể chặt chẽ </a:t>
            </a:r>
          </a:p>
          <a:p>
            <a:pPr lvl="0"/>
            <a:r>
              <a:rPr lang="en-US" sz="4000" smtClean="0">
                <a:latin typeface="Times New Roman" pitchFamily="18" charset="0"/>
                <a:cs typeface="Times New Roman" pitchFamily="18" charset="0"/>
              </a:rPr>
              <a:t>- Điêu </a:t>
            </a:r>
            <a:r>
              <a:rPr lang="en-US" sz="4000">
                <a:latin typeface="Times New Roman" pitchFamily="18" charset="0"/>
                <a:cs typeface="Times New Roman" pitchFamily="18" charset="0"/>
              </a:rPr>
              <a:t>khắc và hội họa đã phát triển đa dạng , kế thừa truyền thống dân tộc và bước đầu tiếp thu nghệ thuật Châu Âu.</a:t>
            </a:r>
          </a:p>
          <a:p>
            <a:r>
              <a:rPr lang="en-US"/>
              <a:t> </a:t>
            </a:r>
          </a:p>
        </p:txBody>
      </p:sp>
    </p:spTree>
    <p:extLst>
      <p:ext uri="{BB962C8B-B14F-4D97-AF65-F5344CB8AC3E}">
        <p14:creationId xmlns:p14="http://schemas.microsoft.com/office/powerpoint/2010/main" val="99970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96" y="0"/>
            <a:ext cx="9604896" cy="6858000"/>
          </a:xfrm>
          <a:prstGeom prst="rect">
            <a:avLst/>
          </a:prstGeom>
        </p:spPr>
      </p:pic>
      <p:sp>
        <p:nvSpPr>
          <p:cNvPr id="5" name="Rectangle 4"/>
          <p:cNvSpPr/>
          <p:nvPr/>
        </p:nvSpPr>
        <p:spPr>
          <a:xfrm>
            <a:off x="838200" y="762000"/>
            <a:ext cx="2820003" cy="923330"/>
          </a:xfrm>
          <a:prstGeom prst="rect">
            <a:avLst/>
          </a:prstGeom>
          <a:noFill/>
        </p:spPr>
        <p:txBody>
          <a:bodyPr wrap="none" lIns="91440" tIns="45720" rIns="91440" bIns="45720">
            <a:spAutoFit/>
          </a:bodyPr>
          <a:lstStyle/>
          <a:p>
            <a:pPr algn="ctr"/>
            <a:r>
              <a:rPr lang="en-US" sz="54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Củng Cố</a:t>
            </a:r>
            <a:endParaRPr lang="en-US" sz="5400" b="1" cap="none" spc="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6" name="Text Box 5"/>
          <p:cNvSpPr txBox="1">
            <a:spLocks noChangeArrowheads="1"/>
          </p:cNvSpPr>
          <p:nvPr/>
        </p:nvSpPr>
        <p:spPr bwMode="auto">
          <a:xfrm>
            <a:off x="533400" y="16764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3200" b="1" smtClean="0">
                <a:solidFill>
                  <a:srgbClr val="FF0000"/>
                </a:solidFill>
                <a:latin typeface="VNI-Times" pitchFamily="2" charset="0"/>
              </a:rPr>
              <a:t>Neâu </a:t>
            </a:r>
            <a:r>
              <a:rPr lang="en-US" altLang="en-US" sz="3200" b="1">
                <a:solidFill>
                  <a:srgbClr val="FF0000"/>
                </a:solidFill>
                <a:latin typeface="VNI-Times" pitchFamily="2" charset="0"/>
              </a:rPr>
              <a:t>vaøi neùt veà boái caûnh lòch söû thôøi Nguyeãn.</a:t>
            </a:r>
            <a:r>
              <a:rPr lang="en-US" altLang="en-US" sz="3200" b="1" i="1">
                <a:solidFill>
                  <a:srgbClr val="FF0000"/>
                </a:solidFill>
                <a:latin typeface="VNI-Times" pitchFamily="2" charset="0"/>
              </a:rPr>
              <a:t> </a:t>
            </a:r>
          </a:p>
        </p:txBody>
      </p:sp>
      <p:sp>
        <p:nvSpPr>
          <p:cNvPr id="7" name="Rectangle 7"/>
          <p:cNvSpPr>
            <a:spLocks noChangeArrowheads="1"/>
          </p:cNvSpPr>
          <p:nvPr/>
        </p:nvSpPr>
        <p:spPr bwMode="auto">
          <a:xfrm>
            <a:off x="0" y="1695162"/>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endParaRPr lang="en-US" altLang="en-US" sz="3200">
              <a:latin typeface="VNI-Times" pitchFamily="2" charset="0"/>
            </a:endParaRPr>
          </a:p>
        </p:txBody>
      </p:sp>
      <p:sp>
        <p:nvSpPr>
          <p:cNvPr id="8" name="Rectangle 8"/>
          <p:cNvSpPr>
            <a:spLocks noChangeArrowheads="1"/>
          </p:cNvSpPr>
          <p:nvPr/>
        </p:nvSpPr>
        <p:spPr bwMode="auto">
          <a:xfrm>
            <a:off x="565355" y="2571462"/>
            <a:ext cx="7425813" cy="245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en-US" sz="3200">
                <a:latin typeface="VNI-Times" pitchFamily="2" charset="0"/>
              </a:rPr>
              <a:t> -Nhaø Nguyeãn choïn Hueá laøm Kinh ñoâ, thieát laäp cheá ñoä quaân chuû chuyeân quyeàn.</a:t>
            </a:r>
          </a:p>
          <a:p>
            <a:pPr eaLnBrk="1" hangingPunct="1">
              <a:spcBef>
                <a:spcPct val="20000"/>
              </a:spcBef>
            </a:pPr>
            <a:r>
              <a:rPr lang="en-US" altLang="en-US" sz="3200" smtClean="0">
                <a:solidFill>
                  <a:srgbClr val="FF0000"/>
                </a:solidFill>
                <a:latin typeface="VNI-Times" pitchFamily="2" charset="0"/>
              </a:rPr>
              <a:t> - </a:t>
            </a:r>
            <a:r>
              <a:rPr lang="en-US" altLang="en-US" sz="3200" smtClean="0">
                <a:latin typeface="VNI-Times" pitchFamily="2" charset="0"/>
              </a:rPr>
              <a:t>Nhaø </a:t>
            </a:r>
            <a:r>
              <a:rPr lang="en-US" altLang="en-US" sz="3200">
                <a:latin typeface="VNI-Times" pitchFamily="2" charset="0"/>
              </a:rPr>
              <a:t>Nguyeãn laø trieàu ñaïi cuoái cuøng cuûa cheá ñoä phong kieán trong lòch söû Vieät Nam.</a:t>
            </a:r>
          </a:p>
          <a:p>
            <a:pPr marL="342900" indent="-342900" eaLnBrk="1" hangingPunct="1">
              <a:spcBef>
                <a:spcPct val="20000"/>
              </a:spcBef>
              <a:buFontTx/>
              <a:buChar char="•"/>
            </a:pPr>
            <a:endParaRPr lang="en-US" altLang="en-US" sz="3200">
              <a:latin typeface="VNI-Times" pitchFamily="2" charset="0"/>
            </a:endParaRPr>
          </a:p>
          <a:p>
            <a:pPr marL="342900" indent="-342900" eaLnBrk="1" hangingPunct="1">
              <a:spcBef>
                <a:spcPct val="20000"/>
              </a:spcBef>
              <a:buFontTx/>
              <a:buChar char="•"/>
            </a:pPr>
            <a:endParaRPr lang="en-US" altLang="en-US" sz="3200"/>
          </a:p>
        </p:txBody>
      </p:sp>
    </p:spTree>
    <p:extLst>
      <p:ext uri="{BB962C8B-B14F-4D97-AF65-F5344CB8AC3E}">
        <p14:creationId xmlns:p14="http://schemas.microsoft.com/office/powerpoint/2010/main" val="71570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nodePh="1">
                                  <p:stCondLst>
                                    <p:cond delay="0"/>
                                  </p:stCondLst>
                                  <p:endCondLst>
                                    <p:cond evt="begin" delay="0">
                                      <p:tn val="12"/>
                                    </p:cond>
                                  </p:end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96" y="0"/>
            <a:ext cx="9604896" cy="6858000"/>
          </a:xfrm>
          <a:prstGeom prst="rect">
            <a:avLst/>
          </a:prstGeom>
        </p:spPr>
      </p:pic>
      <p:sp>
        <p:nvSpPr>
          <p:cNvPr id="5" name="Rectangle 4"/>
          <p:cNvSpPr/>
          <p:nvPr/>
        </p:nvSpPr>
        <p:spPr>
          <a:xfrm>
            <a:off x="1161667" y="1686232"/>
            <a:ext cx="7167347" cy="3416320"/>
          </a:xfrm>
          <a:prstGeom prst="rect">
            <a:avLst/>
          </a:prstGeom>
          <a:noFill/>
        </p:spPr>
        <p:txBody>
          <a:bodyPr wrap="none" lIns="91440" tIns="45720" rIns="91440" bIns="45720">
            <a:spAutoFit/>
          </a:bodyPr>
          <a:lstStyle/>
          <a:p>
            <a:r>
              <a:rPr lang="en-US" sz="5400"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Dặn Dò:</a:t>
            </a:r>
          </a:p>
          <a:p>
            <a:pPr marL="685800" indent="-685800">
              <a:buFontTx/>
              <a:buChar char="-"/>
            </a:pPr>
            <a:r>
              <a:rPr lang="en-US" sz="5400" b="1" cap="none" spc="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Xem lại bài</a:t>
            </a:r>
          </a:p>
          <a:p>
            <a:pPr marL="685800" indent="-685800">
              <a:buFontTx/>
              <a:buChar char="-"/>
            </a:pPr>
            <a:r>
              <a:rPr lang="en-US" sz="5400"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Chuẩn bị bài mới</a:t>
            </a:r>
          </a:p>
          <a:p>
            <a:pPr marL="685800" indent="-685800">
              <a:buFontTx/>
              <a:buChar char="-"/>
            </a:pPr>
            <a:r>
              <a:rPr lang="en-US" sz="5400"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Đem dụng cụ đầy đủ.</a:t>
            </a:r>
            <a:endParaRPr lang="en-US" sz="5400" b="1" cap="none" spc="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1523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9296400" cy="6972300"/>
          </a:xfrm>
          <a:prstGeom prst="rect">
            <a:avLst/>
          </a:prstGeom>
        </p:spPr>
      </p:pic>
      <p:sp>
        <p:nvSpPr>
          <p:cNvPr id="5" name="Rectangle 2"/>
          <p:cNvSpPr txBox="1">
            <a:spLocks noChangeArrowheads="1"/>
          </p:cNvSpPr>
          <p:nvPr/>
        </p:nvSpPr>
        <p:spPr>
          <a:xfrm>
            <a:off x="2362200" y="39329"/>
            <a:ext cx="533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u="sng" smtClean="0">
                <a:solidFill>
                  <a:srgbClr val="FF5050"/>
                </a:solidFill>
                <a:effectLst>
                  <a:outerShdw blurRad="38100" dist="38100" dir="2700000" algn="tl">
                    <a:srgbClr val="C0C0C0"/>
                  </a:outerShdw>
                </a:effectLst>
                <a:latin typeface="VNI-Times" pitchFamily="2" charset="0"/>
              </a:rPr>
              <a:t>I.Vaøi neùt veà boái caûnh lòch söû:</a:t>
            </a:r>
            <a:endParaRPr lang="en-US" sz="3200" b="1" u="sng">
              <a:solidFill>
                <a:srgbClr val="FF5050"/>
              </a:solidFill>
              <a:effectLst>
                <a:outerShdw blurRad="38100" dist="38100" dir="2700000" algn="tl">
                  <a:srgbClr val="C0C0C0"/>
                </a:outerShdw>
              </a:effectLst>
              <a:latin typeface="VNI-Times" pitchFamily="2" charset="0"/>
            </a:endParaRPr>
          </a:p>
        </p:txBody>
      </p:sp>
      <p:sp>
        <p:nvSpPr>
          <p:cNvPr id="6" name="Rectangle 5"/>
          <p:cNvSpPr/>
          <p:nvPr/>
        </p:nvSpPr>
        <p:spPr>
          <a:xfrm>
            <a:off x="2417992" y="975992"/>
            <a:ext cx="6726008" cy="646331"/>
          </a:xfrm>
          <a:prstGeom prst="rect">
            <a:avLst/>
          </a:prstGeom>
        </p:spPr>
        <p:txBody>
          <a:bodyPr wrap="none">
            <a:spAutoFit/>
          </a:bodyPr>
          <a:lstStyle/>
          <a:p>
            <a:r>
              <a:rPr lang="en-US" sz="3600" smtClean="0">
                <a:solidFill>
                  <a:srgbClr val="FF0000"/>
                </a:solidFill>
                <a:latin typeface="Times New Roman" pitchFamily="18" charset="0"/>
                <a:cs typeface="Times New Roman" pitchFamily="18" charset="0"/>
              </a:rPr>
              <a:t>? Các em biết gì về Triều Nguyễn ?</a:t>
            </a:r>
            <a:endParaRPr lang="en-US" sz="3600">
              <a:solidFill>
                <a:srgbClr val="FF0000"/>
              </a:solidFill>
              <a:latin typeface="Times New Roman" pitchFamily="18" charset="0"/>
              <a:cs typeface="Times New Roman" pitchFamily="18" charset="0"/>
            </a:endParaRPr>
          </a:p>
        </p:txBody>
      </p:sp>
      <p:sp>
        <p:nvSpPr>
          <p:cNvPr id="7" name="Rectangle 6"/>
          <p:cNvSpPr/>
          <p:nvPr/>
        </p:nvSpPr>
        <p:spPr>
          <a:xfrm>
            <a:off x="152400" y="2136339"/>
            <a:ext cx="8686800" cy="4524315"/>
          </a:xfrm>
          <a:prstGeom prst="rect">
            <a:avLst/>
          </a:prstGeom>
        </p:spPr>
        <p:txBody>
          <a:bodyPr wrap="square">
            <a:spAutoFit/>
          </a:bodyPr>
          <a:lstStyle/>
          <a:p>
            <a:pPr algn="just"/>
            <a:r>
              <a:rPr lang="en-US" sz="3200">
                <a:solidFill>
                  <a:srgbClr val="00B050"/>
                </a:solidFill>
                <a:latin typeface="Times New Roman" pitchFamily="18" charset="0"/>
                <a:cs typeface="Times New Roman" pitchFamily="18" charset="0"/>
              </a:rPr>
              <a:t>Dưới Triều Nguyễn , đất nước thống nhất , vua nắm mọi quyền hành , không lập tể tướng , không lấy trạng nguyên , không phong tước cho những người ngoài họ vua , ban hành luật  “ Gia Long “ gần như sao chép luật nhà Thanh , tìm cách củng cố sự độc tôn của Nho Giáo </a:t>
            </a:r>
            <a:r>
              <a:rPr lang="en-US" sz="3200" smtClean="0">
                <a:solidFill>
                  <a:srgbClr val="00B050"/>
                </a:solidFill>
                <a:latin typeface="Times New Roman" pitchFamily="18" charset="0"/>
                <a:cs typeface="Times New Roman" pitchFamily="18" charset="0"/>
              </a:rPr>
              <a:t>.</a:t>
            </a:r>
          </a:p>
          <a:p>
            <a:pPr algn="just"/>
            <a:r>
              <a:rPr lang="en-US" sz="3200" smtClean="0">
                <a:solidFill>
                  <a:srgbClr val="00B050"/>
                </a:solidFill>
                <a:latin typeface="Times New Roman" pitchFamily="18" charset="0"/>
                <a:cs typeface="Times New Roman" pitchFamily="18" charset="0"/>
              </a:rPr>
              <a:t>Thực </a:t>
            </a:r>
            <a:r>
              <a:rPr lang="en-US" sz="3200">
                <a:solidFill>
                  <a:srgbClr val="00B050"/>
                </a:solidFill>
                <a:latin typeface="Times New Roman" pitchFamily="18" charset="0"/>
                <a:cs typeface="Times New Roman" pitchFamily="18" charset="0"/>
              </a:rPr>
              <a:t>hiện chính sách “Bế quan tỏa cảng “ làm đất                               nước chậm phát </a:t>
            </a:r>
            <a:r>
              <a:rPr lang="en-US" sz="3200" smtClean="0">
                <a:solidFill>
                  <a:srgbClr val="00B050"/>
                </a:solidFill>
                <a:latin typeface="Times New Roman" pitchFamily="18" charset="0"/>
                <a:cs typeface="Times New Roman" pitchFamily="18" charset="0"/>
              </a:rPr>
              <a:t>triển.</a:t>
            </a:r>
            <a:endParaRPr lang="en-US" sz="3200">
              <a:solidFill>
                <a:srgbClr val="00B050"/>
              </a:solidFill>
              <a:latin typeface="Times New Roman" pitchFamily="18" charset="0"/>
              <a:cs typeface="Times New Roman" pitchFamily="18" charset="0"/>
            </a:endParaRPr>
          </a:p>
          <a:p>
            <a:pPr algn="just"/>
            <a:r>
              <a:rPr lang="en-US" sz="3200">
                <a:solidFill>
                  <a:srgbClr val="00B050"/>
                </a:solidFill>
                <a:latin typeface="Times New Roman" pitchFamily="18" charset="0"/>
                <a:cs typeface="Times New Roman" pitchFamily="18" charset="0"/>
              </a:rPr>
              <a:t> </a:t>
            </a:r>
            <a:endParaRPr lang="en-US" sz="320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5459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9296400" cy="6972300"/>
          </a:xfrm>
          <a:prstGeom prst="rect">
            <a:avLst/>
          </a:prstGeom>
        </p:spPr>
      </p:pic>
      <p:sp>
        <p:nvSpPr>
          <p:cNvPr id="5" name="Rectangle 2"/>
          <p:cNvSpPr txBox="1">
            <a:spLocks noChangeArrowheads="1"/>
          </p:cNvSpPr>
          <p:nvPr/>
        </p:nvSpPr>
        <p:spPr>
          <a:xfrm>
            <a:off x="2362200" y="39329"/>
            <a:ext cx="533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u="sng" smtClean="0">
                <a:solidFill>
                  <a:srgbClr val="FF5050"/>
                </a:solidFill>
                <a:effectLst>
                  <a:outerShdw blurRad="38100" dist="38100" dir="2700000" algn="tl">
                    <a:srgbClr val="C0C0C0"/>
                  </a:outerShdw>
                </a:effectLst>
                <a:latin typeface="VNI-Times" pitchFamily="2" charset="0"/>
              </a:rPr>
              <a:t>I.Vaøi neùt veà boái caûnh lòch söû:</a:t>
            </a:r>
            <a:endParaRPr lang="en-US" sz="3200" b="1" u="sng">
              <a:solidFill>
                <a:srgbClr val="FF5050"/>
              </a:solidFill>
              <a:effectLst>
                <a:outerShdw blurRad="38100" dist="38100" dir="2700000" algn="tl">
                  <a:srgbClr val="C0C0C0"/>
                </a:outerShdw>
              </a:effectLst>
              <a:latin typeface="VNI-Times" pitchFamily="2" charset="0"/>
            </a:endParaRPr>
          </a:p>
        </p:txBody>
      </p:sp>
      <p:sp>
        <p:nvSpPr>
          <p:cNvPr id="6" name="Rectangle 5"/>
          <p:cNvSpPr/>
          <p:nvPr/>
        </p:nvSpPr>
        <p:spPr>
          <a:xfrm>
            <a:off x="2245282" y="873470"/>
            <a:ext cx="7066358" cy="584775"/>
          </a:xfrm>
          <a:prstGeom prst="rect">
            <a:avLst/>
          </a:prstGeom>
        </p:spPr>
        <p:txBody>
          <a:bodyPr wrap="none">
            <a:spAutoFit/>
          </a:bodyPr>
          <a:lstStyle/>
          <a:p>
            <a:r>
              <a:rPr lang="en-US" sz="3200" b="1">
                <a:solidFill>
                  <a:srgbClr val="FF0000"/>
                </a:solidFill>
                <a:latin typeface="Times New Roman" pitchFamily="18" charset="0"/>
                <a:cs typeface="Times New Roman" pitchFamily="18" charset="0"/>
              </a:rPr>
              <a:t>? Nho Giáo</a:t>
            </a:r>
            <a:r>
              <a:rPr lang="en-US" sz="3200">
                <a:solidFill>
                  <a:srgbClr val="FF0000"/>
                </a:solidFill>
                <a:latin typeface="Times New Roman" pitchFamily="18" charset="0"/>
                <a:cs typeface="Times New Roman" pitchFamily="18" charset="0"/>
              </a:rPr>
              <a:t> là gì? Bắt đầu từ ai và ở đâu?</a:t>
            </a:r>
          </a:p>
        </p:txBody>
      </p:sp>
      <p:sp>
        <p:nvSpPr>
          <p:cNvPr id="7" name="Rectangle 6"/>
          <p:cNvSpPr/>
          <p:nvPr/>
        </p:nvSpPr>
        <p:spPr>
          <a:xfrm>
            <a:off x="3429000" y="1458245"/>
            <a:ext cx="5638800" cy="4832092"/>
          </a:xfrm>
          <a:prstGeom prst="rect">
            <a:avLst/>
          </a:prstGeom>
        </p:spPr>
        <p:txBody>
          <a:bodyPr wrap="square">
            <a:spAutoFit/>
          </a:bodyPr>
          <a:lstStyle/>
          <a:p>
            <a:pPr algn="just"/>
            <a:r>
              <a:rPr lang="en-US" sz="2800" b="1">
                <a:solidFill>
                  <a:srgbClr val="00B050"/>
                </a:solidFill>
                <a:latin typeface="Times New Roman" pitchFamily="18" charset="0"/>
                <a:cs typeface="Times New Roman" pitchFamily="18" charset="0"/>
              </a:rPr>
              <a:t>Nho giáo</a:t>
            </a:r>
            <a:r>
              <a:rPr lang="en-US" sz="2800">
                <a:solidFill>
                  <a:srgbClr val="00B050"/>
                </a:solidFill>
                <a:latin typeface="Times New Roman" pitchFamily="18" charset="0"/>
                <a:cs typeface="Times New Roman" pitchFamily="18" charset="0"/>
              </a:rPr>
              <a:t> : còn được gọi là Khổng Giáo, là 1 hệ thống triết lý do Khổng Tử phát triển 1 xã hội thịnh trị .Đến đời Hán Vũ Đế , Nho giáo được đưa lên làm quốc Giáo , đựoc dùng làm công cụ thống nhất đất nước về tư tưởng , trở thành hệ tư tưởng chính thống bảo vệ nền quân chủ Trung Hoa suốt 2000 năm.</a:t>
            </a:r>
          </a:p>
          <a:p>
            <a:pPr algn="just"/>
            <a:r>
              <a:rPr lang="en-US" sz="2800" i="1">
                <a:solidFill>
                  <a:srgbClr val="00B050"/>
                </a:solidFill>
                <a:latin typeface="Times New Roman" pitchFamily="18" charset="0"/>
                <a:cs typeface="Times New Roman" pitchFamily="18" charset="0"/>
              </a:rPr>
              <a:t> Đặt ra Tam Cương</a:t>
            </a:r>
            <a:r>
              <a:rPr lang="en-US" sz="2800">
                <a:solidFill>
                  <a:srgbClr val="00B050"/>
                </a:solidFill>
                <a:latin typeface="Times New Roman" pitchFamily="18" charset="0"/>
                <a:cs typeface="Times New Roman" pitchFamily="18" charset="0"/>
              </a:rPr>
              <a:t>, </a:t>
            </a:r>
            <a:r>
              <a:rPr lang="en-US" sz="2800" i="1">
                <a:solidFill>
                  <a:srgbClr val="00B050"/>
                </a:solidFill>
                <a:latin typeface="Times New Roman" pitchFamily="18" charset="0"/>
                <a:cs typeface="Times New Roman" pitchFamily="18" charset="0"/>
              </a:rPr>
              <a:t>Ngũ Thường</a:t>
            </a:r>
            <a:r>
              <a:rPr lang="en-US" sz="2800">
                <a:solidFill>
                  <a:srgbClr val="00B050"/>
                </a:solidFill>
                <a:latin typeface="Times New Roman" pitchFamily="18" charset="0"/>
                <a:cs typeface="Times New Roman" pitchFamily="18" charset="0"/>
              </a:rPr>
              <a:t>, </a:t>
            </a:r>
            <a:r>
              <a:rPr lang="en-US" sz="2800" i="1">
                <a:solidFill>
                  <a:srgbClr val="00B050"/>
                </a:solidFill>
                <a:latin typeface="Times New Roman" pitchFamily="18" charset="0"/>
                <a:cs typeface="Times New Roman" pitchFamily="18" charset="0"/>
              </a:rPr>
              <a:t>Tam Tòng</a:t>
            </a:r>
            <a:r>
              <a:rPr lang="en-US" sz="2800">
                <a:solidFill>
                  <a:srgbClr val="00B050"/>
                </a:solidFill>
                <a:latin typeface="Times New Roman" pitchFamily="18" charset="0"/>
                <a:cs typeface="Times New Roman" pitchFamily="18" charset="0"/>
              </a:rPr>
              <a:t>, </a:t>
            </a:r>
            <a:r>
              <a:rPr lang="en-US" sz="2800" i="1">
                <a:solidFill>
                  <a:srgbClr val="00B050"/>
                </a:solidFill>
                <a:latin typeface="Times New Roman" pitchFamily="18" charset="0"/>
                <a:cs typeface="Times New Roman" pitchFamily="18" charset="0"/>
              </a:rPr>
              <a:t>Tứ Đức</a:t>
            </a:r>
            <a:endParaRPr lang="en-US" sz="2800">
              <a:solidFill>
                <a:srgbClr val="00B050"/>
              </a:solidFill>
              <a:latin typeface="Times New Roman" pitchFamily="18" charset="0"/>
              <a:cs typeface="Times New Roman" pitchFamily="18" charset="0"/>
            </a:endParaRPr>
          </a:p>
        </p:txBody>
      </p:sp>
      <p:pic>
        <p:nvPicPr>
          <p:cNvPr id="8" name="Picture 15" descr="Ong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29774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66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9296400" cy="6972300"/>
          </a:xfrm>
          <a:prstGeom prst="rect">
            <a:avLst/>
          </a:prstGeom>
        </p:spPr>
      </p:pic>
      <p:sp>
        <p:nvSpPr>
          <p:cNvPr id="5" name="Rectangle 4"/>
          <p:cNvSpPr/>
          <p:nvPr/>
        </p:nvSpPr>
        <p:spPr>
          <a:xfrm>
            <a:off x="2590800" y="832991"/>
            <a:ext cx="6553200" cy="1077218"/>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Vị vua đầu tiên và cuối cùng của triều Nguyễn là ai? Niên hiệu là gì ?</a:t>
            </a:r>
          </a:p>
        </p:txBody>
      </p:sp>
      <p:sp>
        <p:nvSpPr>
          <p:cNvPr id="6" name="Rectangle 2"/>
          <p:cNvSpPr txBox="1">
            <a:spLocks noChangeArrowheads="1"/>
          </p:cNvSpPr>
          <p:nvPr/>
        </p:nvSpPr>
        <p:spPr>
          <a:xfrm>
            <a:off x="2362200" y="39329"/>
            <a:ext cx="533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u="sng" smtClean="0">
                <a:solidFill>
                  <a:srgbClr val="FF5050"/>
                </a:solidFill>
                <a:effectLst>
                  <a:outerShdw blurRad="38100" dist="38100" dir="2700000" algn="tl">
                    <a:srgbClr val="C0C0C0"/>
                  </a:outerShdw>
                </a:effectLst>
                <a:latin typeface="VNI-Times" pitchFamily="2" charset="0"/>
              </a:rPr>
              <a:t>I.Vaøi neùt veà boái caûnh lòch söû:</a:t>
            </a:r>
            <a:endParaRPr lang="en-US" sz="3200" b="1" u="sng">
              <a:solidFill>
                <a:srgbClr val="FF5050"/>
              </a:solidFill>
              <a:effectLst>
                <a:outerShdw blurRad="38100" dist="38100" dir="2700000" algn="tl">
                  <a:srgbClr val="C0C0C0"/>
                </a:outerShdw>
              </a:effectLst>
              <a:latin typeface="VNI-Times" pitchFamily="2" charset="0"/>
            </a:endParaRPr>
          </a:p>
        </p:txBody>
      </p:sp>
      <p:sp>
        <p:nvSpPr>
          <p:cNvPr id="7" name="Rectangle 6"/>
          <p:cNvSpPr/>
          <p:nvPr/>
        </p:nvSpPr>
        <p:spPr>
          <a:xfrm>
            <a:off x="464573" y="1975332"/>
            <a:ext cx="8512277" cy="1569660"/>
          </a:xfrm>
          <a:prstGeom prst="rect">
            <a:avLst/>
          </a:prstGeom>
        </p:spPr>
        <p:txBody>
          <a:bodyPr wrap="square">
            <a:spAutoFit/>
          </a:bodyPr>
          <a:lstStyle/>
          <a:p>
            <a:r>
              <a:rPr lang="en-US" sz="2400" b="1">
                <a:solidFill>
                  <a:srgbClr val="00B050"/>
                </a:solidFill>
                <a:latin typeface="Times New Roman" pitchFamily="18" charset="0"/>
                <a:cs typeface="Times New Roman" pitchFamily="18" charset="0"/>
              </a:rPr>
              <a:t>Vua Gia Long</a:t>
            </a:r>
            <a:r>
              <a:rPr lang="en-US" sz="2400">
                <a:solidFill>
                  <a:srgbClr val="00B050"/>
                </a:solidFill>
                <a:latin typeface="Times New Roman" pitchFamily="18" charset="0"/>
                <a:cs typeface="Times New Roman" pitchFamily="18" charset="0"/>
              </a:rPr>
              <a:t> ( 1762-1820 ) tên thật là Nguyễn Phúc Ánh </a:t>
            </a:r>
          </a:p>
          <a:p>
            <a:r>
              <a:rPr lang="en-US" sz="2400">
                <a:solidFill>
                  <a:srgbClr val="00B050"/>
                </a:solidFill>
                <a:latin typeface="Times New Roman" pitchFamily="18" charset="0"/>
                <a:cs typeface="Times New Roman" pitchFamily="18" charset="0"/>
              </a:rPr>
              <a:t> </a:t>
            </a:r>
          </a:p>
          <a:p>
            <a:r>
              <a:rPr lang="en-US" sz="2400" smtClean="0">
                <a:solidFill>
                  <a:srgbClr val="00B050"/>
                </a:solidFill>
                <a:latin typeface="Times New Roman" pitchFamily="18" charset="0"/>
                <a:cs typeface="Times New Roman" pitchFamily="18" charset="0"/>
              </a:rPr>
              <a:t>  </a:t>
            </a:r>
            <a:r>
              <a:rPr lang="en-US" sz="2400" b="1">
                <a:solidFill>
                  <a:srgbClr val="00B050"/>
                </a:solidFill>
                <a:latin typeface="Times New Roman" pitchFamily="18" charset="0"/>
                <a:cs typeface="Times New Roman" pitchFamily="18" charset="0"/>
              </a:rPr>
              <a:t>Vua Bảo Đại</a:t>
            </a:r>
            <a:r>
              <a:rPr lang="en-US" sz="2400">
                <a:solidFill>
                  <a:srgbClr val="00B050"/>
                </a:solidFill>
                <a:latin typeface="Times New Roman" pitchFamily="18" charset="0"/>
                <a:cs typeface="Times New Roman" pitchFamily="18" charset="0"/>
              </a:rPr>
              <a:t> (1926 -1945 ) tên thật là Nguyễn Phúc Vĩnh Thụy , Mất tại Pari</a:t>
            </a:r>
          </a:p>
        </p:txBody>
      </p:sp>
      <p:pic>
        <p:nvPicPr>
          <p:cNvPr id="8" name="Picture 7" descr="Gia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369392"/>
            <a:ext cx="177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aod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426542"/>
            <a:ext cx="177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749767" y="6248400"/>
            <a:ext cx="1619033" cy="369332"/>
          </a:xfrm>
          <a:prstGeom prst="rect">
            <a:avLst/>
          </a:prstGeom>
        </p:spPr>
        <p:txBody>
          <a:bodyPr wrap="none">
            <a:spAutoFit/>
          </a:bodyPr>
          <a:lstStyle/>
          <a:p>
            <a:r>
              <a:rPr lang="en-US" b="1" smtClean="0">
                <a:latin typeface="Times New Roman" pitchFamily="18" charset="0"/>
                <a:cs typeface="Times New Roman" pitchFamily="18" charset="0"/>
              </a:rPr>
              <a:t>Vua Gia Long</a:t>
            </a:r>
            <a:r>
              <a:rPr lang="en-US" smtClean="0">
                <a:latin typeface="Times New Roman" pitchFamily="18" charset="0"/>
                <a:cs typeface="Times New Roman" pitchFamily="18" charset="0"/>
              </a:rPr>
              <a:t> </a:t>
            </a:r>
            <a:endParaRPr lang="en-US"/>
          </a:p>
        </p:txBody>
      </p:sp>
      <p:sp>
        <p:nvSpPr>
          <p:cNvPr id="11" name="Rectangle 10"/>
          <p:cNvSpPr/>
          <p:nvPr/>
        </p:nvSpPr>
        <p:spPr>
          <a:xfrm>
            <a:off x="5179215" y="6221050"/>
            <a:ext cx="1477969" cy="369332"/>
          </a:xfrm>
          <a:prstGeom prst="rect">
            <a:avLst/>
          </a:prstGeom>
        </p:spPr>
        <p:txBody>
          <a:bodyPr wrap="none">
            <a:spAutoFit/>
          </a:bodyPr>
          <a:lstStyle/>
          <a:p>
            <a:r>
              <a:rPr lang="en-US" b="1" smtClean="0">
                <a:latin typeface="Times New Roman" pitchFamily="18" charset="0"/>
                <a:cs typeface="Times New Roman" pitchFamily="18" charset="0"/>
              </a:rPr>
              <a:t>Vua Bảo Đại</a:t>
            </a:r>
            <a:r>
              <a:rPr lang="en-US" smtClean="0">
                <a:latin typeface="Times New Roman" pitchFamily="18" charset="0"/>
                <a:cs typeface="Times New Roman" pitchFamily="18" charset="0"/>
              </a:rPr>
              <a:t> </a:t>
            </a:r>
            <a:endParaRPr lang="en-US"/>
          </a:p>
        </p:txBody>
      </p:sp>
    </p:spTree>
    <p:extLst>
      <p:ext uri="{BB962C8B-B14F-4D97-AF65-F5344CB8AC3E}">
        <p14:creationId xmlns:p14="http://schemas.microsoft.com/office/powerpoint/2010/main" val="136503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9296400" cy="6972300"/>
          </a:xfrm>
          <a:prstGeom prst="rect">
            <a:avLst/>
          </a:prstGeom>
        </p:spPr>
      </p:pic>
      <p:sp>
        <p:nvSpPr>
          <p:cNvPr id="5" name="Rectangle 2"/>
          <p:cNvSpPr txBox="1">
            <a:spLocks noChangeArrowheads="1"/>
          </p:cNvSpPr>
          <p:nvPr/>
        </p:nvSpPr>
        <p:spPr>
          <a:xfrm>
            <a:off x="2362200" y="152400"/>
            <a:ext cx="533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u="sng" smtClean="0">
                <a:solidFill>
                  <a:srgbClr val="FF5050"/>
                </a:solidFill>
                <a:effectLst>
                  <a:outerShdw blurRad="38100" dist="38100" dir="2700000" algn="tl">
                    <a:srgbClr val="C0C0C0"/>
                  </a:outerShdw>
                </a:effectLst>
                <a:latin typeface="VNI-Times" pitchFamily="2" charset="0"/>
              </a:rPr>
              <a:t>I.Vaøi neùt veà boái caûnh lòch söû: ( ghi bai)</a:t>
            </a:r>
            <a:endParaRPr lang="en-US" sz="4000" b="1" u="sng">
              <a:solidFill>
                <a:srgbClr val="FF5050"/>
              </a:solidFill>
              <a:effectLst>
                <a:outerShdw blurRad="38100" dist="38100" dir="2700000" algn="tl">
                  <a:srgbClr val="C0C0C0"/>
                </a:outerShdw>
              </a:effectLst>
              <a:latin typeface="VNI-Times" pitchFamily="2" charset="0"/>
            </a:endParaRPr>
          </a:p>
        </p:txBody>
      </p:sp>
      <p:sp>
        <p:nvSpPr>
          <p:cNvPr id="6" name="Rectangle 5"/>
          <p:cNvSpPr/>
          <p:nvPr/>
        </p:nvSpPr>
        <p:spPr>
          <a:xfrm>
            <a:off x="846803" y="1752600"/>
            <a:ext cx="8364794" cy="3970318"/>
          </a:xfrm>
          <a:prstGeom prst="rect">
            <a:avLst/>
          </a:prstGeom>
        </p:spPr>
        <p:txBody>
          <a:bodyPr wrap="square">
            <a:spAutoFit/>
          </a:bodyPr>
          <a:lstStyle/>
          <a:p>
            <a:r>
              <a:rPr lang="en-US" sz="3200" smtClean="0">
                <a:latin typeface="Times New Roman" pitchFamily="18" charset="0"/>
                <a:cs typeface="Times New Roman" pitchFamily="18" charset="0"/>
              </a:rPr>
              <a:t>- </a:t>
            </a:r>
            <a:r>
              <a:rPr lang="en-US" sz="3600">
                <a:latin typeface="Times New Roman" pitchFamily="18" charset="0"/>
                <a:cs typeface="Times New Roman" pitchFamily="18" charset="0"/>
              </a:rPr>
              <a:t>Sau khi thống nhất đất nước, nhà Nguyễn :</a:t>
            </a:r>
          </a:p>
          <a:p>
            <a:pPr lvl="0"/>
            <a:r>
              <a:rPr lang="en-US" sz="3600">
                <a:latin typeface="Times New Roman" pitchFamily="18" charset="0"/>
                <a:cs typeface="Times New Roman" pitchFamily="18" charset="0"/>
              </a:rPr>
              <a:t>Chọn Huế làm kinh đô</a:t>
            </a:r>
          </a:p>
          <a:p>
            <a:pPr lvl="0"/>
            <a:r>
              <a:rPr lang="en-US" sz="3600">
                <a:latin typeface="Times New Roman" pitchFamily="18" charset="0"/>
                <a:cs typeface="Times New Roman" pitchFamily="18" charset="0"/>
              </a:rPr>
              <a:t>Thiết lập chế độ quân chủ chuyên quyền</a:t>
            </a:r>
          </a:p>
          <a:p>
            <a:pPr lvl="0"/>
            <a:r>
              <a:rPr lang="en-US" sz="3600" smtClean="0">
                <a:latin typeface="Times New Roman" pitchFamily="18" charset="0"/>
                <a:cs typeface="Times New Roman" pitchFamily="18" charset="0"/>
              </a:rPr>
              <a:t>- Đề </a:t>
            </a:r>
            <a:r>
              <a:rPr lang="en-US" sz="3600">
                <a:latin typeface="Times New Roman" pitchFamily="18" charset="0"/>
                <a:cs typeface="Times New Roman" pitchFamily="18" charset="0"/>
              </a:rPr>
              <a:t>cao tư tưởng Nho giáo</a:t>
            </a:r>
          </a:p>
          <a:p>
            <a:pPr lvl="0"/>
            <a:r>
              <a:rPr lang="en-US" sz="3600" smtClean="0">
                <a:latin typeface="Times New Roman" pitchFamily="18" charset="0"/>
                <a:cs typeface="Times New Roman" pitchFamily="18" charset="0"/>
              </a:rPr>
              <a:t>- Tiến </a:t>
            </a:r>
            <a:r>
              <a:rPr lang="en-US" sz="3600">
                <a:latin typeface="Times New Roman" pitchFamily="18" charset="0"/>
                <a:cs typeface="Times New Roman" pitchFamily="18" charset="0"/>
              </a:rPr>
              <a:t>hành cải cách nông nghiệp</a:t>
            </a:r>
          </a:p>
          <a:p>
            <a:pPr lvl="0"/>
            <a:r>
              <a:rPr lang="en-US" sz="3600" smtClean="0">
                <a:latin typeface="Times New Roman" pitchFamily="18" charset="0"/>
                <a:cs typeface="Times New Roman" pitchFamily="18" charset="0"/>
              </a:rPr>
              <a:t>- Thực </a:t>
            </a:r>
            <a:r>
              <a:rPr lang="en-US" sz="3600">
                <a:latin typeface="Times New Roman" pitchFamily="18" charset="0"/>
                <a:cs typeface="Times New Roman" pitchFamily="18" charset="0"/>
              </a:rPr>
              <a:t>hiên chính sách“Bế quan tỏa cảng “</a:t>
            </a:r>
          </a:p>
          <a:p>
            <a:r>
              <a:rPr lang="en-US" sz="3600">
                <a:latin typeface="Times New Roman" pitchFamily="18" charset="0"/>
                <a:cs typeface="Times New Roman" pitchFamily="18" charset="0"/>
                <a:sym typeface="Wingdings"/>
              </a:rPr>
              <a:t></a:t>
            </a:r>
            <a:r>
              <a:rPr lang="en-US" sz="3600">
                <a:latin typeface="Times New Roman" pitchFamily="18" charset="0"/>
                <a:cs typeface="Times New Roman" pitchFamily="18" charset="0"/>
              </a:rPr>
              <a:t> Đất nước chậm phát triển</a:t>
            </a:r>
          </a:p>
        </p:txBody>
      </p:sp>
    </p:spTree>
    <p:extLst>
      <p:ext uri="{BB962C8B-B14F-4D97-AF65-F5344CB8AC3E}">
        <p14:creationId xmlns:p14="http://schemas.microsoft.com/office/powerpoint/2010/main" val="274319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12" y="-144378"/>
            <a:ext cx="9328212" cy="7002378"/>
          </a:xfrm>
          <a:prstGeom prst="rect">
            <a:avLst/>
          </a:prstGeom>
        </p:spPr>
      </p:pic>
      <p:sp>
        <p:nvSpPr>
          <p:cNvPr id="3" name="Rectangle 2"/>
          <p:cNvSpPr/>
          <p:nvPr/>
        </p:nvSpPr>
        <p:spPr>
          <a:xfrm>
            <a:off x="-14748" y="8675"/>
            <a:ext cx="8853948" cy="1323439"/>
          </a:xfrm>
          <a:prstGeom prst="rect">
            <a:avLst/>
          </a:prstGeom>
        </p:spPr>
        <p:txBody>
          <a:bodyPr wrap="square">
            <a:spAutoFit/>
          </a:bodyPr>
          <a:lstStyle/>
          <a:p>
            <a:r>
              <a:rPr lang="en-US" sz="4000" b="1" u="sng">
                <a:solidFill>
                  <a:srgbClr val="FF0000"/>
                </a:solidFill>
                <a:latin typeface="Times New Roman" pitchFamily="18" charset="0"/>
                <a:cs typeface="Times New Roman" pitchFamily="18" charset="0"/>
              </a:rPr>
              <a:t>II Một số thành tựu về mỹ thuật</a:t>
            </a:r>
            <a:endParaRPr lang="en-US" sz="4000">
              <a:solidFill>
                <a:srgbClr val="FF0000"/>
              </a:solidFill>
              <a:latin typeface="Times New Roman" pitchFamily="18" charset="0"/>
              <a:cs typeface="Times New Roman" pitchFamily="18" charset="0"/>
            </a:endParaRPr>
          </a:p>
          <a:p>
            <a:r>
              <a:rPr lang="en-US" sz="4000" b="1" i="1">
                <a:latin typeface="Times New Roman" pitchFamily="18" charset="0"/>
                <a:cs typeface="Times New Roman" pitchFamily="18" charset="0"/>
              </a:rPr>
              <a:t>1 Kiến trúc kinh đô Huế</a:t>
            </a:r>
            <a:endParaRPr lang="en-US" sz="4000">
              <a:latin typeface="Times New Roman" pitchFamily="18" charset="0"/>
              <a:cs typeface="Times New Roman" pitchFamily="18" charset="0"/>
            </a:endParaRPr>
          </a:p>
        </p:txBody>
      </p:sp>
      <p:sp>
        <p:nvSpPr>
          <p:cNvPr id="4" name="Rectangle 3"/>
          <p:cNvSpPr/>
          <p:nvPr/>
        </p:nvSpPr>
        <p:spPr>
          <a:xfrm>
            <a:off x="-46703" y="1447800"/>
            <a:ext cx="6925294" cy="707886"/>
          </a:xfrm>
          <a:prstGeom prst="rect">
            <a:avLst/>
          </a:prstGeom>
        </p:spPr>
        <p:txBody>
          <a:bodyPr wrap="none">
            <a:spAutoFit/>
          </a:bodyPr>
          <a:lstStyle/>
          <a:p>
            <a:r>
              <a:rPr lang="en-US" sz="4000" b="1" i="1">
                <a:latin typeface="Times New Roman" pitchFamily="18" charset="0"/>
                <a:cs typeface="Times New Roman" pitchFamily="18" charset="0"/>
              </a:rPr>
              <a:t>2 Điêu khắc , đồ họa và hội họa</a:t>
            </a:r>
            <a:endParaRPr lang="en-US" sz="4000">
              <a:latin typeface="Times New Roman" pitchFamily="18" charset="0"/>
              <a:cs typeface="Times New Roman" pitchFamily="18" charset="0"/>
            </a:endParaRPr>
          </a:p>
        </p:txBody>
      </p:sp>
      <p:sp>
        <p:nvSpPr>
          <p:cNvPr id="6" name="Rectangle 5"/>
          <p:cNvSpPr/>
          <p:nvPr/>
        </p:nvSpPr>
        <p:spPr>
          <a:xfrm>
            <a:off x="319548" y="2155686"/>
            <a:ext cx="4572000" cy="1323439"/>
          </a:xfrm>
          <a:prstGeom prst="rect">
            <a:avLst/>
          </a:prstGeom>
        </p:spPr>
        <p:txBody>
          <a:bodyPr>
            <a:spAutoFit/>
          </a:bodyPr>
          <a:lstStyle/>
          <a:p>
            <a:pPr lvl="0"/>
            <a:r>
              <a:rPr lang="en-US" sz="4000" i="1" u="sng" smtClean="0">
                <a:solidFill>
                  <a:schemeClr val="accent2">
                    <a:lumMod val="75000"/>
                  </a:schemeClr>
                </a:solidFill>
                <a:latin typeface="Times New Roman" pitchFamily="18" charset="0"/>
                <a:cs typeface="Times New Roman" pitchFamily="18" charset="0"/>
              </a:rPr>
              <a:t>a.Điêu </a:t>
            </a:r>
            <a:r>
              <a:rPr lang="en-US" sz="4000" i="1" u="sng">
                <a:solidFill>
                  <a:schemeClr val="accent2">
                    <a:lumMod val="75000"/>
                  </a:schemeClr>
                </a:solidFill>
                <a:latin typeface="Times New Roman" pitchFamily="18" charset="0"/>
                <a:cs typeface="Times New Roman" pitchFamily="18" charset="0"/>
              </a:rPr>
              <a:t>khắc</a:t>
            </a:r>
            <a:endParaRPr lang="en-US" sz="4000">
              <a:solidFill>
                <a:schemeClr val="accent2">
                  <a:lumMod val="75000"/>
                </a:schemeClr>
              </a:solidFill>
              <a:latin typeface="Times New Roman" pitchFamily="18" charset="0"/>
              <a:cs typeface="Times New Roman" pitchFamily="18" charset="0"/>
            </a:endParaRPr>
          </a:p>
          <a:p>
            <a:pPr lvl="0"/>
            <a:r>
              <a:rPr lang="en-US" sz="4000" i="1" u="sng" smtClean="0">
                <a:solidFill>
                  <a:schemeClr val="accent2">
                    <a:lumMod val="75000"/>
                  </a:schemeClr>
                </a:solidFill>
                <a:latin typeface="Times New Roman" pitchFamily="18" charset="0"/>
                <a:cs typeface="Times New Roman" pitchFamily="18" charset="0"/>
              </a:rPr>
              <a:t>b.Đồ </a:t>
            </a:r>
            <a:r>
              <a:rPr lang="en-US" sz="4000" i="1" u="sng">
                <a:solidFill>
                  <a:schemeClr val="accent2">
                    <a:lumMod val="75000"/>
                  </a:schemeClr>
                </a:solidFill>
                <a:latin typeface="Times New Roman" pitchFamily="18" charset="0"/>
                <a:cs typeface="Times New Roman" pitchFamily="18" charset="0"/>
              </a:rPr>
              <a:t>họa và hội họa</a:t>
            </a:r>
            <a:endParaRPr lang="en-US" sz="400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36860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48" y="8675"/>
            <a:ext cx="8853948" cy="1323439"/>
          </a:xfrm>
          <a:prstGeom prst="rect">
            <a:avLst/>
          </a:prstGeom>
        </p:spPr>
        <p:txBody>
          <a:bodyPr wrap="square">
            <a:spAutoFit/>
          </a:bodyPr>
          <a:lstStyle/>
          <a:p>
            <a:r>
              <a:rPr lang="en-US" sz="4000" b="1" u="sng">
                <a:solidFill>
                  <a:srgbClr val="FF0000"/>
                </a:solidFill>
                <a:latin typeface="Times New Roman" pitchFamily="18" charset="0"/>
                <a:cs typeface="Times New Roman" pitchFamily="18" charset="0"/>
              </a:rPr>
              <a:t>II Một số thành tựu về mỹ thuật</a:t>
            </a:r>
            <a:endParaRPr lang="en-US" sz="4000">
              <a:solidFill>
                <a:srgbClr val="FF0000"/>
              </a:solidFill>
              <a:latin typeface="Times New Roman" pitchFamily="18" charset="0"/>
              <a:cs typeface="Times New Roman" pitchFamily="18" charset="0"/>
            </a:endParaRPr>
          </a:p>
          <a:p>
            <a:r>
              <a:rPr lang="en-US" sz="4000" b="1" i="1">
                <a:latin typeface="Times New Roman" pitchFamily="18" charset="0"/>
                <a:cs typeface="Times New Roman" pitchFamily="18" charset="0"/>
              </a:rPr>
              <a:t>1 Kiến trúc kinh đô Huế</a:t>
            </a:r>
            <a:endParaRPr lang="en-US" sz="4000">
              <a:latin typeface="Times New Roman" pitchFamily="18" charset="0"/>
              <a:cs typeface="Times New Roman" pitchFamily="18" charset="0"/>
            </a:endParaRPr>
          </a:p>
        </p:txBody>
      </p:sp>
      <p:pic>
        <p:nvPicPr>
          <p:cNvPr id="6" name="Picture 28" descr="SGK%20My%20thuat%209%20-%201"/>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152400" y="1519270"/>
            <a:ext cx="4373826" cy="3185809"/>
          </a:xfrm>
          <a:prstGeom prst="rect">
            <a:avLst/>
          </a:prstGeom>
          <a:noFill/>
          <a:ln w="317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907634" y="4891444"/>
            <a:ext cx="2250937" cy="584775"/>
          </a:xfrm>
          <a:prstGeom prst="rect">
            <a:avLst/>
          </a:prstGeom>
        </p:spPr>
        <p:txBody>
          <a:bodyPr wrap="none">
            <a:spAutoFit/>
          </a:bodyPr>
          <a:lstStyle/>
          <a:p>
            <a:pPr algn="ctr">
              <a:defRPr/>
            </a:pPr>
            <a:r>
              <a:rPr lang="en-US" sz="3200">
                <a:solidFill>
                  <a:schemeClr val="tx2"/>
                </a:solidFill>
                <a:effectLst>
                  <a:outerShdw blurRad="38100" dist="38100" dir="2700000" algn="tl">
                    <a:srgbClr val="000000"/>
                  </a:outerShdw>
                </a:effectLst>
                <a:latin typeface="VNI-Murray" pitchFamily="2" charset="0"/>
              </a:rPr>
              <a:t>Ñieän Thaùi Hoaø</a:t>
            </a:r>
          </a:p>
        </p:txBody>
      </p:sp>
      <p:pic>
        <p:nvPicPr>
          <p:cNvPr id="8" name="Picture 20" descr="Kinh thành Huế về đê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969" y="1309991"/>
            <a:ext cx="4095231" cy="3395088"/>
          </a:xfrm>
          <a:prstGeom prst="rect">
            <a:avLst/>
          </a:prstGeom>
          <a:noFill/>
          <a:ln w="3175" cap="rnd">
            <a:solidFill>
              <a:srgbClr val="FFFFFF"/>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5153576" y="4953000"/>
            <a:ext cx="3062057" cy="461665"/>
          </a:xfrm>
          <a:prstGeom prst="rect">
            <a:avLst/>
          </a:prstGeom>
        </p:spPr>
        <p:txBody>
          <a:bodyPr wrap="none">
            <a:spAutoFit/>
          </a:bodyPr>
          <a:lstStyle/>
          <a:p>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kinh thành huế về đêm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22036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7842" y="5065370"/>
            <a:ext cx="2798843" cy="923330"/>
          </a:xfrm>
          <a:prstGeom prst="rect">
            <a:avLst/>
          </a:prstGeom>
          <a:noFill/>
        </p:spPr>
        <p:txBody>
          <a:bodyPr wrap="none" lIns="91440" tIns="45720" rIns="91440" bIns="45720">
            <a:spAutoFit/>
          </a:bodyPr>
          <a:lstStyle/>
          <a:p>
            <a:pPr algn="ctr"/>
            <a:r>
              <a:rPr lang="en-US" sz="54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Ngọ môn</a:t>
            </a:r>
            <a:endParaRPr lang="en-US" sz="54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5357714" y="5065370"/>
            <a:ext cx="2294219" cy="923330"/>
          </a:xfrm>
          <a:prstGeom prst="rect">
            <a:avLst/>
          </a:prstGeom>
          <a:noFill/>
        </p:spPr>
        <p:txBody>
          <a:bodyPr wrap="none" lIns="91440" tIns="45720" rIns="91440" bIns="45720">
            <a:spAutoFit/>
          </a:bodyPr>
          <a:lstStyle/>
          <a:p>
            <a:pPr algn="ctr"/>
            <a:r>
              <a:rPr lang="en-US" sz="5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Đại Nội</a:t>
            </a:r>
            <a:endParaRPr lang="en-US" sz="54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285136" y="277581"/>
            <a:ext cx="8853948" cy="1323439"/>
          </a:xfrm>
          <a:prstGeom prst="rect">
            <a:avLst/>
          </a:prstGeom>
        </p:spPr>
        <p:txBody>
          <a:bodyPr wrap="square">
            <a:spAutoFit/>
          </a:bodyPr>
          <a:lstStyle/>
          <a:p>
            <a:r>
              <a:rPr lang="en-US" sz="4000" b="1" u="sng">
                <a:solidFill>
                  <a:srgbClr val="FF0000"/>
                </a:solidFill>
                <a:latin typeface="Times New Roman" pitchFamily="18" charset="0"/>
                <a:cs typeface="Times New Roman" pitchFamily="18" charset="0"/>
              </a:rPr>
              <a:t>II Một số thành tựu về mỹ thuật</a:t>
            </a:r>
            <a:endParaRPr lang="en-US" sz="4000">
              <a:solidFill>
                <a:srgbClr val="FF0000"/>
              </a:solidFill>
              <a:latin typeface="Times New Roman" pitchFamily="18" charset="0"/>
              <a:cs typeface="Times New Roman" pitchFamily="18" charset="0"/>
            </a:endParaRPr>
          </a:p>
          <a:p>
            <a:r>
              <a:rPr lang="en-US" sz="4000" b="1" i="1">
                <a:latin typeface="Times New Roman" pitchFamily="18" charset="0"/>
                <a:cs typeface="Times New Roman" pitchFamily="18" charset="0"/>
              </a:rPr>
              <a:t>1 Kiến trúc kinh đô Huế</a:t>
            </a:r>
            <a:endParaRPr lang="en-US" sz="4000">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12" y="2129194"/>
            <a:ext cx="4229101" cy="256698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4904" y="2219552"/>
            <a:ext cx="4090750" cy="2386271"/>
          </a:xfrm>
          <a:prstGeom prst="rect">
            <a:avLst/>
          </a:prstGeom>
        </p:spPr>
      </p:pic>
    </p:spTree>
    <p:extLst>
      <p:ext uri="{BB962C8B-B14F-4D97-AF65-F5344CB8AC3E}">
        <p14:creationId xmlns:p14="http://schemas.microsoft.com/office/powerpoint/2010/main" val="180837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1572</Words>
  <Application>Microsoft Office PowerPoint</Application>
  <PresentationFormat>On-screen Show (4:3)</PresentationFormat>
  <Paragraphs>105</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Times New Roman</vt:lpstr>
      <vt:lpstr>VNI-Murray</vt:lpstr>
      <vt:lpstr>VNI-Peignot</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saocodon</dc:creator>
  <cp:lastModifiedBy>SD_LANH</cp:lastModifiedBy>
  <cp:revision>41</cp:revision>
  <dcterms:created xsi:type="dcterms:W3CDTF">2020-04-14T12:21:53Z</dcterms:created>
  <dcterms:modified xsi:type="dcterms:W3CDTF">2024-01-31T00:28:02Z</dcterms:modified>
</cp:coreProperties>
</file>