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40" r:id="rId5"/>
    <p:sldId id="308" r:id="rId6"/>
    <p:sldId id="353" r:id="rId7"/>
    <p:sldId id="281" r:id="rId8"/>
    <p:sldId id="341" r:id="rId9"/>
    <p:sldId id="342" r:id="rId10"/>
    <p:sldId id="354" r:id="rId11"/>
    <p:sldId id="344" r:id="rId12"/>
    <p:sldId id="345" r:id="rId13"/>
    <p:sldId id="346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7FF"/>
    <a:srgbClr val="AE4AFF"/>
    <a:srgbClr val="FFBFC4"/>
    <a:srgbClr val="FFDAAB"/>
    <a:srgbClr val="00B2A5"/>
    <a:srgbClr val="F7941E"/>
    <a:srgbClr val="008A80"/>
    <a:srgbClr val="00A9A5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3076"/>
  </p:normalViewPr>
  <p:slideViewPr>
    <p:cSldViewPr snapToGrid="0" showGuides="1">
      <p:cViewPr varScale="1">
        <p:scale>
          <a:sx n="119" d="100"/>
          <a:sy n="119" d="100"/>
        </p:scale>
        <p:origin x="8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GB" sz="1200" u="none" strike="noStrike" kern="12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  <a:ea typeface="+mn-ea"/>
                <a:cs typeface="+mn-cs"/>
              </a:rPr>
              <a:t>Each student</a:t>
            </a:r>
            <a:r>
              <a:rPr lang="vi-VN" sz="1200" u="none" strike="noStrike" kern="12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  <a:ea typeface="+mn-ea"/>
                <a:cs typeface="+mn-cs"/>
              </a:rPr>
              <a:t> gets a piece of paper, draws a table with 3 rows and 3 columns, then fill in the table with names of some festivals randomly.</a:t>
            </a:r>
            <a:endParaRPr lang="en-US" sz="1200" u="none" strike="noStrike" kern="1200" dirty="0"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n-lt"/>
              <a:ea typeface="+mn-ea"/>
              <a:cs typeface="+mn-cs"/>
            </a:endParaRPr>
          </a:p>
          <a:p>
            <a:pPr lvl="0" fontAlgn="base"/>
            <a:r>
              <a:rPr lang="en-GB" sz="1200" u="none" strike="noStrike" kern="12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  <a:ea typeface="+mn-ea"/>
                <a:cs typeface="+mn-cs"/>
              </a:rPr>
              <a:t>Teacher</a:t>
            </a:r>
            <a:r>
              <a:rPr lang="vi-VN" sz="1200" u="none" strike="noStrike" kern="12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  <a:ea typeface="+mn-ea"/>
                <a:cs typeface="+mn-cs"/>
              </a:rPr>
              <a:t> calls out the names of some festivals. Each time the teacher calls out a word, the students search for the right square on their paper and mark.</a:t>
            </a:r>
            <a:endParaRPr lang="en-US" sz="1200" u="none" strike="noStrike" kern="1200" dirty="0"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n-lt"/>
              <a:ea typeface="+mn-ea"/>
              <a:cs typeface="+mn-cs"/>
            </a:endParaRPr>
          </a:p>
          <a:p>
            <a:pPr lvl="0" fontAlgn="base"/>
            <a:r>
              <a:rPr lang="en-GB" sz="1200" u="none" strike="noStrike" kern="12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  <a:ea typeface="+mn-ea"/>
                <a:cs typeface="+mn-cs"/>
              </a:rPr>
              <a:t>The student who has </a:t>
            </a:r>
            <a:r>
              <a:rPr lang="vi-VN" sz="1200" u="none" strike="noStrike" kern="1200" dirty="0">
                <a:solidFill>
                  <a:schemeClr val="tx1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n-lt"/>
                <a:ea typeface="+mn-ea"/>
                <a:cs typeface="+mn-cs"/>
              </a:rPr>
              <a:t>3 words highlighted in a row yells “Bingo” and wins.</a:t>
            </a:r>
            <a:endParaRPr lang="en-US" sz="1200" u="none" strike="noStrike" kern="1200" dirty="0"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7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46312"/>
            <a:ext cx="5893690" cy="4081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Bingo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642636"/>
            <a:ext cx="5893690" cy="23062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Listening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</a:rPr>
              <a:t>Look at the animal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vi-VN" dirty="0">
                <a:solidFill>
                  <a:schemeClr val="tx1"/>
                </a:solidFill>
              </a:rPr>
              <a:t> the questions with a partner.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Mark talking about how his family celebrates a festival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vi-VN" dirty="0">
                <a:solidFill>
                  <a:schemeClr val="tx1"/>
                </a:solidFill>
              </a:rPr>
              <a:t> your answers.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Listening again and decide whether the following statements are true or false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55659"/>
            <a:ext cx="5893690" cy="1468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Writing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Think about a festival that your family usually celebrates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Fill in the blanks with your answers.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Write an email of about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words to tell Mark about the festival. Use the notes in 4.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922721" y="4517834"/>
            <a:ext cx="747640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</p:spTree>
    <p:extLst>
      <p:ext uri="{BB962C8B-B14F-4D97-AF65-F5344CB8AC3E}">
        <p14:creationId xmlns:p14="http://schemas.microsoft.com/office/powerpoint/2010/main" val="121145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28519" y="1291740"/>
            <a:ext cx="10844742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/>
              <a:t>Think about a festival that your family usually celebrates. Fill in the blanks with your answers. </a:t>
            </a:r>
            <a:endParaRPr lang="en-US" sz="2600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3FE6A9-E2B7-3B4F-B7BD-A745F08B7C23}"/>
              </a:ext>
            </a:extLst>
          </p:cNvPr>
          <p:cNvSpPr/>
          <p:nvPr/>
        </p:nvSpPr>
        <p:spPr>
          <a:xfrm>
            <a:off x="4410635" y="3205778"/>
            <a:ext cx="2893807" cy="1731982"/>
          </a:xfrm>
          <a:prstGeom prst="ellipse">
            <a:avLst/>
          </a:prstGeom>
          <a:solidFill>
            <a:srgbClr val="FFBFC4"/>
          </a:solidFill>
          <a:ln>
            <a:solidFill>
              <a:srgbClr val="FFB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festival is it?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C1D352-56FA-4549-96BA-B7FBE858D75D}"/>
              </a:ext>
            </a:extLst>
          </p:cNvPr>
          <p:cNvSpPr/>
          <p:nvPr/>
        </p:nvSpPr>
        <p:spPr>
          <a:xfrm>
            <a:off x="1128519" y="2339787"/>
            <a:ext cx="2893807" cy="17319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food does your family eat? __________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91EF63-03B4-BE45-9CF0-6D0A6D727917}"/>
              </a:ext>
            </a:extLst>
          </p:cNvPr>
          <p:cNvSpPr/>
          <p:nvPr/>
        </p:nvSpPr>
        <p:spPr>
          <a:xfrm>
            <a:off x="7692751" y="2184292"/>
            <a:ext cx="2893807" cy="17319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When do you celebrate it?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C8AE68-CF80-D349-837C-AB688B9E8BEC}"/>
              </a:ext>
            </a:extLst>
          </p:cNvPr>
          <p:cNvSpPr/>
          <p:nvPr/>
        </p:nvSpPr>
        <p:spPr>
          <a:xfrm>
            <a:off x="1128518" y="5047128"/>
            <a:ext cx="2893807" cy="1731982"/>
          </a:xfrm>
          <a:prstGeom prst="ellipse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activities does your family do?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2F9CBB-BD95-294C-B490-32537C72534D}"/>
              </a:ext>
            </a:extLst>
          </p:cNvPr>
          <p:cNvSpPr/>
          <p:nvPr/>
        </p:nvSpPr>
        <p:spPr>
          <a:xfrm>
            <a:off x="7692751" y="5047128"/>
            <a:ext cx="2893807" cy="1731982"/>
          </a:xfrm>
          <a:prstGeom prst="ellipse">
            <a:avLst/>
          </a:prstGeom>
          <a:solidFill>
            <a:srgbClr val="EC87FF"/>
          </a:solidFill>
          <a:ln>
            <a:solidFill>
              <a:srgbClr val="EC8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Do you like the festival? Why or why not?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248C1C-D4C3-1B4D-9EBF-11C26EBB175F}"/>
              </a:ext>
            </a:extLst>
          </p:cNvPr>
          <p:cNvCxnSpPr>
            <a:stCxn id="12" idx="6"/>
            <a:endCxn id="2" idx="1"/>
          </p:cNvCxnSpPr>
          <p:nvPr/>
        </p:nvCxnSpPr>
        <p:spPr>
          <a:xfrm>
            <a:off x="4022326" y="3205778"/>
            <a:ext cx="812097" cy="2536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BC6EB2-DCA5-A942-A51A-0CBAB337FC11}"/>
              </a:ext>
            </a:extLst>
          </p:cNvPr>
          <p:cNvCxnSpPr>
            <a:cxnSpLocks/>
            <a:stCxn id="16" idx="7"/>
            <a:endCxn id="2" idx="3"/>
          </p:cNvCxnSpPr>
          <p:nvPr/>
        </p:nvCxnSpPr>
        <p:spPr>
          <a:xfrm flipV="1">
            <a:off x="3598537" y="4684117"/>
            <a:ext cx="1235886" cy="616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B92E94-5E41-D54E-9E10-60A4B2F215D2}"/>
              </a:ext>
            </a:extLst>
          </p:cNvPr>
          <p:cNvCxnSpPr>
            <a:cxnSpLocks/>
            <a:stCxn id="2" idx="7"/>
            <a:endCxn id="14" idx="2"/>
          </p:cNvCxnSpPr>
          <p:nvPr/>
        </p:nvCxnSpPr>
        <p:spPr>
          <a:xfrm flipV="1">
            <a:off x="6880654" y="3050283"/>
            <a:ext cx="812097" cy="409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6F52A0-1CE4-1943-8412-EEA7EB454FC8}"/>
              </a:ext>
            </a:extLst>
          </p:cNvPr>
          <p:cNvCxnSpPr>
            <a:cxnSpLocks/>
            <a:stCxn id="2" idx="5"/>
            <a:endCxn id="17" idx="1"/>
          </p:cNvCxnSpPr>
          <p:nvPr/>
        </p:nvCxnSpPr>
        <p:spPr>
          <a:xfrm>
            <a:off x="6880654" y="4684117"/>
            <a:ext cx="1235885" cy="616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9964774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Now write an email of about 70 words to tell Mark about the festival. Use the notes in 4. </a:t>
            </a:r>
            <a:endParaRPr lang="en-US" sz="2600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AB231-08C6-5E4B-AFE3-6B9DF38AE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906" y="2043952"/>
            <a:ext cx="4149665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050" name="Picture 2" descr="Bảng Giá Dịch Vụ Chăm Sóc Fanpage TRỌN GÓI Giá RẺ HCM">
            <a:extLst>
              <a:ext uri="{FF2B5EF4-FFF2-40B4-BE49-F238E27FC236}">
                <a16:creationId xmlns:a16="http://schemas.microsoft.com/office/drawing/2014/main" id="{A484357E-9811-4683-80D6-74B4B730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2405780"/>
            <a:ext cx="5202145" cy="2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2173821" y="160251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1149944" y="1966460"/>
            <a:ext cx="10137289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- listen for special information about a festival</a:t>
            </a:r>
          </a:p>
          <a:p>
            <a:pPr>
              <a:lnSpc>
                <a:spcPct val="150000"/>
              </a:lnSpc>
            </a:pPr>
            <a:r>
              <a:rPr lang="en-US" sz="2800"/>
              <a:t>- write </a:t>
            </a:r>
            <a:r>
              <a:rPr lang="en-US" sz="2800" dirty="0"/>
              <a:t>an email to describe a festival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4696324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6: 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8441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F8FC7-B62C-E04E-BF6F-5F5A3A139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664" y="2668863"/>
            <a:ext cx="6250641" cy="41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62287" y="1728439"/>
            <a:ext cx="105177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b="1" dirty="0"/>
              <a:t>1. Knowledge:  </a:t>
            </a:r>
            <a:endParaRPr lang="en-US" sz="2800" dirty="0"/>
          </a:p>
          <a:p>
            <a:r>
              <a:rPr lang="en-US" sz="2800" dirty="0"/>
              <a:t>- listen for special information about a festival</a:t>
            </a:r>
          </a:p>
          <a:p>
            <a:r>
              <a:rPr lang="en-US" sz="2800" dirty="0"/>
              <a:t>- write an email to describe a festival</a:t>
            </a:r>
          </a:p>
          <a:p>
            <a:r>
              <a:rPr lang="en-US" sz="2800" b="1" dirty="0"/>
              <a:t>2. Core competence:  </a:t>
            </a:r>
            <a:endParaRPr lang="en-US" sz="2800" dirty="0"/>
          </a:p>
          <a:p>
            <a:r>
              <a:rPr lang="en-US" sz="2800" dirty="0"/>
              <a:t>- develop communication skills and creativity</a:t>
            </a:r>
          </a:p>
          <a:p>
            <a:r>
              <a:rPr lang="en-US" sz="2800" dirty="0"/>
              <a:t>- be collaborative and supportive in pair work and teamwork</a:t>
            </a:r>
          </a:p>
          <a:p>
            <a:r>
              <a:rPr lang="en-US" sz="2800" dirty="0"/>
              <a:t>- actively join in class activities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799" y="5006939"/>
            <a:ext cx="243712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(Post-Listen  and Write)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46312"/>
            <a:ext cx="5893690" cy="4081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Bingo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642636"/>
            <a:ext cx="5893690" cy="23062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Listening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</a:rPr>
              <a:t>Look at the animal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vi-VN" dirty="0">
                <a:solidFill>
                  <a:schemeClr val="tx1"/>
                </a:solidFill>
              </a:rPr>
              <a:t> the questions with a partner.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Mark talking about how his family celebrates a festival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vi-VN" dirty="0">
                <a:solidFill>
                  <a:schemeClr val="tx1"/>
                </a:solidFill>
              </a:rPr>
              <a:t> your answers.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Listening again and decide whether the following statements are true or false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55659"/>
            <a:ext cx="5893690" cy="14680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Writing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Think about a festival that your family usually celebrates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Fill in the blanks with your answers.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Write an email of about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words to tell Mark about the festival. Use the notes in 4.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endCxn id="19" idx="0"/>
          </p:cNvCxnSpPr>
          <p:nvPr/>
        </p:nvCxnSpPr>
        <p:spPr>
          <a:xfrm>
            <a:off x="2922721" y="4517834"/>
            <a:ext cx="747640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3056" y="6149730"/>
            <a:ext cx="5899473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0310" y="5630422"/>
            <a:ext cx="5902219" cy="4125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6: </a:t>
            </a:r>
            <a:r>
              <a:rPr lang="en-GB" dirty="0">
                <a:solidFill>
                  <a:schemeClr val="tx1"/>
                </a:solidFill>
              </a:rPr>
              <a:t>Class gallery.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1837" y="147188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3910163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Game: Bingo!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2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waken up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students’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interest.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40513-5C7A-C844-B197-3ACD12146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0" y="2467982"/>
            <a:ext cx="4201459" cy="42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46312"/>
            <a:ext cx="5893690" cy="4081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Bingo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642636"/>
            <a:ext cx="5893690" cy="23062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b="1" dirty="0">
                <a:solidFill>
                  <a:srgbClr val="FF0000"/>
                </a:solidFill>
                <a:cs typeface="Calibri" panose="020F0502020204030204" pitchFamily="34" charset="0"/>
              </a:rPr>
              <a:t>Listening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</a:rPr>
              <a:t>Look at the animal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vi-VN" dirty="0">
                <a:solidFill>
                  <a:schemeClr val="tx1"/>
                </a:solidFill>
              </a:rPr>
              <a:t> the questions with a partner.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Listen to Mark talking about how his family celebrates a festival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vi-VN" dirty="0">
                <a:solidFill>
                  <a:schemeClr val="tx1"/>
                </a:solidFill>
              </a:rPr>
              <a:t> your answers.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</a:rPr>
              <a:t>Listening again and decide whether the following statements are true or false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</p:spTree>
    <p:extLst>
      <p:ext uri="{BB962C8B-B14F-4D97-AF65-F5344CB8AC3E}">
        <p14:creationId xmlns:p14="http://schemas.microsoft.com/office/powerpoint/2010/main" val="9297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2" y="1357587"/>
            <a:ext cx="1084889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Look at the animal below. Discuss the following questions with a partner. </a:t>
            </a:r>
            <a:endParaRPr lang="en-US" sz="2600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EBEE4-68F4-4528-B5D9-C637CEE94398}"/>
              </a:ext>
            </a:extLst>
          </p:cNvPr>
          <p:cNvSpPr txBox="1"/>
          <p:nvPr/>
        </p:nvSpPr>
        <p:spPr>
          <a:xfrm>
            <a:off x="3116399" y="2350596"/>
            <a:ext cx="4822745" cy="1055608"/>
          </a:xfrm>
          <a:prstGeom prst="wedgeRoundRectCallout">
            <a:avLst>
              <a:gd name="adj1" fmla="val -35490"/>
              <a:gd name="adj2" fmla="val 96460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is it?</a:t>
            </a:r>
          </a:p>
          <a:p>
            <a:pPr marL="514350" indent="-514350" algn="just">
              <a:buAutoNum type="arabicPeriod"/>
            </a:pPr>
            <a:r>
              <a:rPr lang="en-US" sz="2800" dirty="0">
                <a:solidFill>
                  <a:srgbClr val="242021"/>
                </a:solidFill>
                <a:latin typeface="ChronicaPro-Book"/>
              </a:rPr>
              <a:t>What festival is it a part of?</a:t>
            </a:r>
            <a:endParaRPr lang="en-US" sz="2800" dirty="0"/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5" y="3873665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2CA81C-8CDE-A64C-8D00-5667BEA5A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763" y="3511548"/>
            <a:ext cx="2724273" cy="25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6618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Listen to Mark talking about how his family celebrates a festival</a:t>
            </a:r>
            <a:r>
              <a:rPr lang="vi-VN" sz="2800" b="1" dirty="0"/>
              <a:t>. </a:t>
            </a:r>
          </a:p>
          <a:p>
            <a:pPr algn="just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Check your answers</a:t>
            </a:r>
            <a:r>
              <a:rPr lang="vi-VN" sz="2800" b="1" dirty="0"/>
              <a:t>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1850D8-831A-284C-A836-C47E150E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368" y="3479275"/>
            <a:ext cx="2724273" cy="254914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4EAB325-10C1-9C4F-9331-64128AB4CC28}"/>
              </a:ext>
            </a:extLst>
          </p:cNvPr>
          <p:cNvSpPr/>
          <p:nvPr/>
        </p:nvSpPr>
        <p:spPr>
          <a:xfrm>
            <a:off x="1042458" y="2559932"/>
            <a:ext cx="6118512" cy="2011680"/>
          </a:xfrm>
          <a:prstGeom prst="roundRect">
            <a:avLst/>
          </a:prstGeom>
          <a:noFill/>
          <a:ln w="28575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3CC26-CB9E-D84F-AE59-0BC591FA77DD}"/>
              </a:ext>
            </a:extLst>
          </p:cNvPr>
          <p:cNvSpPr/>
          <p:nvPr/>
        </p:nvSpPr>
        <p:spPr>
          <a:xfrm>
            <a:off x="1146169" y="266747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242021"/>
                </a:solidFill>
                <a:latin typeface="ChronicaPro-Book"/>
              </a:rPr>
              <a:t>1. What is it?</a:t>
            </a:r>
          </a:p>
          <a:p>
            <a:pPr algn="just"/>
            <a:endParaRPr lang="en-US" sz="2800" dirty="0">
              <a:solidFill>
                <a:srgbClr val="242021"/>
              </a:solidFill>
              <a:latin typeface="ChronicaPro-Book"/>
            </a:endParaRPr>
          </a:p>
          <a:p>
            <a:pPr algn="just"/>
            <a:r>
              <a:rPr lang="en-US" sz="2800" dirty="0">
                <a:solidFill>
                  <a:srgbClr val="242021"/>
                </a:solidFill>
                <a:latin typeface="ChronicaPro-Book"/>
              </a:rPr>
              <a:t>2. What festival is it a part of?</a:t>
            </a:r>
          </a:p>
          <a:p>
            <a:pPr algn="just"/>
            <a:endParaRPr lang="en-U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D870B7-19C8-5B4E-8A66-44D4AA1EFF5E}"/>
              </a:ext>
            </a:extLst>
          </p:cNvPr>
          <p:cNvSpPr/>
          <p:nvPr/>
        </p:nvSpPr>
        <p:spPr>
          <a:xfrm>
            <a:off x="1524479" y="30983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i="1" dirty="0">
                <a:solidFill>
                  <a:srgbClr val="FF0000"/>
                </a:solidFill>
                <a:latin typeface="ChronicaPro-Book"/>
              </a:rPr>
              <a:t>A turkey.</a:t>
            </a:r>
          </a:p>
          <a:p>
            <a:pPr algn="just"/>
            <a:endParaRPr lang="en-US" sz="2800" dirty="0">
              <a:solidFill>
                <a:srgbClr val="FF0000"/>
              </a:solidFill>
              <a:latin typeface="ChronicaPro-Book"/>
            </a:endParaRPr>
          </a:p>
          <a:p>
            <a:pPr algn="just"/>
            <a:r>
              <a:rPr lang="en-US" sz="2800" i="1" dirty="0">
                <a:solidFill>
                  <a:srgbClr val="FF0000"/>
                </a:solidFill>
                <a:latin typeface="ChronicaPro-Book"/>
              </a:rPr>
              <a:t>Thanksgiving.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67750"/>
            <a:ext cx="1097383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Listening again and decide whether the following statements are true or false</a:t>
            </a:r>
            <a:r>
              <a:rPr lang="vi-VN" sz="2600" b="1" dirty="0"/>
              <a:t>.</a:t>
            </a:r>
            <a:endParaRPr lang="en-US" sz="2600"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75CE4E-0C26-594C-9129-5C89DAB4C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02784"/>
              </p:ext>
            </p:extLst>
          </p:nvPr>
        </p:nvGraphicFramePr>
        <p:xfrm>
          <a:off x="1182146" y="1962833"/>
          <a:ext cx="1055444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9736">
                  <a:extLst>
                    <a:ext uri="{9D8B030D-6E8A-4147-A177-3AD203B41FA5}">
                      <a16:colId xmlns:a16="http://schemas.microsoft.com/office/drawing/2014/main" val="151979562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075644097"/>
                    </a:ext>
                  </a:extLst>
                </a:gridCol>
                <a:gridCol w="978946">
                  <a:extLst>
                    <a:ext uri="{9D8B030D-6E8A-4147-A177-3AD203B41FA5}">
                      <a16:colId xmlns:a16="http://schemas.microsoft.com/office/drawing/2014/main" val="1913754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True</a:t>
                      </a: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False</a:t>
                      </a: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7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people from the USA celebrate Thanksgiving. </a:t>
                      </a:r>
                      <a:endParaRPr lang="en-US" sz="2600" dirty="0">
                        <a:effectLst/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22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celebrate it on the third Thursday of November. </a:t>
                      </a:r>
                      <a:endParaRPr lang="en-US" sz="2600" dirty="0">
                        <a:effectLst/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7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members and friends usually gather to have a feast. </a:t>
                      </a:r>
                      <a:endParaRPr lang="en-US" sz="2600" dirty="0">
                        <a:effectLst/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88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his family, only adults prepare the feast. </a:t>
                      </a:r>
                      <a:endParaRPr lang="en-US" sz="2600" dirty="0">
                        <a:effectLst/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7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Cornbread is one of the traditional dishes. </a:t>
                      </a:r>
                      <a:endParaRPr lang="en-US" sz="2600" dirty="0">
                        <a:effectLst/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the feast, they play board games. </a:t>
                      </a:r>
                      <a:endParaRPr lang="en-US" sz="2600" dirty="0">
                        <a:effectLst/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A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1655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54F1326-6E22-934B-81B0-3200743F25C0}"/>
              </a:ext>
            </a:extLst>
          </p:cNvPr>
          <p:cNvSpPr/>
          <p:nvPr/>
        </p:nvSpPr>
        <p:spPr>
          <a:xfrm>
            <a:off x="11013951" y="246829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✓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D86345-DF24-B142-8FF8-FC5D64B6B270}"/>
              </a:ext>
            </a:extLst>
          </p:cNvPr>
          <p:cNvSpPr/>
          <p:nvPr/>
        </p:nvSpPr>
        <p:spPr>
          <a:xfrm>
            <a:off x="11013951" y="2929955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✓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28EFF3-68D3-324A-A00F-44AB6F9F4433}"/>
              </a:ext>
            </a:extLst>
          </p:cNvPr>
          <p:cNvSpPr/>
          <p:nvPr/>
        </p:nvSpPr>
        <p:spPr>
          <a:xfrm>
            <a:off x="9970459" y="3438880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✓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FC9FC9-26C3-9341-BF1A-6E0696DD02E5}"/>
              </a:ext>
            </a:extLst>
          </p:cNvPr>
          <p:cNvSpPr/>
          <p:nvPr/>
        </p:nvSpPr>
        <p:spPr>
          <a:xfrm>
            <a:off x="11013951" y="3974801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✓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88E2C-81F9-A742-A9AC-FD2F8D310204}"/>
              </a:ext>
            </a:extLst>
          </p:cNvPr>
          <p:cNvSpPr/>
          <p:nvPr/>
        </p:nvSpPr>
        <p:spPr>
          <a:xfrm>
            <a:off x="9970459" y="4407736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✓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848B55-DA1A-F84F-93EA-8E5EEC850978}"/>
              </a:ext>
            </a:extLst>
          </p:cNvPr>
          <p:cNvSpPr/>
          <p:nvPr/>
        </p:nvSpPr>
        <p:spPr>
          <a:xfrm>
            <a:off x="9970459" y="4937691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✓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2683</TotalTime>
  <Words>778</Words>
  <Application>Microsoft Macintosh PowerPoint</Application>
  <PresentationFormat>Widescreen</PresentationFormat>
  <Paragraphs>132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212</cp:revision>
  <dcterms:created xsi:type="dcterms:W3CDTF">2020-12-09T02:04:09Z</dcterms:created>
  <dcterms:modified xsi:type="dcterms:W3CDTF">2022-05-29T16:35:16Z</dcterms:modified>
</cp:coreProperties>
</file>