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275" r:id="rId4"/>
    <p:sldId id="302" r:id="rId5"/>
    <p:sldId id="308" r:id="rId6"/>
    <p:sldId id="344" r:id="rId7"/>
    <p:sldId id="281" r:id="rId8"/>
    <p:sldId id="338" r:id="rId9"/>
    <p:sldId id="345" r:id="rId10"/>
    <p:sldId id="340" r:id="rId11"/>
    <p:sldId id="341" r:id="rId12"/>
    <p:sldId id="346" r:id="rId13"/>
    <p:sldId id="313" r:id="rId14"/>
    <p:sldId id="347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3076"/>
  </p:normalViewPr>
  <p:slideViewPr>
    <p:cSldViewPr snapToGrid="0" showGuides="1">
      <p:cViewPr>
        <p:scale>
          <a:sx n="75" d="100"/>
          <a:sy n="75" d="100"/>
        </p:scale>
        <p:origin x="-89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A new festival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A new festival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Project: A new festival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Project: A new festival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as many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names of festivals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possible in 2 minutes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1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0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7131" y="1188697"/>
            <a:ext cx="112771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Choose the correct question A or B. 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241740" y="120051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525" y="10978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C1E9F8E-F204-7F49-AD25-FE0903C525B7}"/>
              </a:ext>
            </a:extLst>
          </p:cNvPr>
          <p:cNvSpPr/>
          <p:nvPr/>
        </p:nvSpPr>
        <p:spPr>
          <a:xfrm>
            <a:off x="849916" y="1672298"/>
            <a:ext cx="108544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  A. </a:t>
            </a:r>
            <a:r>
              <a:rPr lang="en-US" sz="2400" dirty="0"/>
              <a:t>Did you go to the Lim Festival yesterday? 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Are you go to the Lim Festival yesterday?</a:t>
            </a:r>
          </a:p>
          <a:p>
            <a:endParaRPr lang="en-US" sz="2400" dirty="0"/>
          </a:p>
          <a:p>
            <a:r>
              <a:rPr lang="en-US" sz="2400" b="1" dirty="0"/>
              <a:t>2.  A. </a:t>
            </a:r>
            <a:r>
              <a:rPr lang="en-US" sz="2400" dirty="0"/>
              <a:t>Are they always celebrate the festival in May? 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Do they always celebrate the festival in May? </a:t>
            </a:r>
          </a:p>
          <a:p>
            <a:endParaRPr lang="en-US" sz="2400" dirty="0"/>
          </a:p>
          <a:p>
            <a:r>
              <a:rPr lang="en-US" sz="2400" b="1" dirty="0"/>
              <a:t>3.  A. </a:t>
            </a:r>
            <a:r>
              <a:rPr lang="en-US" sz="2400" dirty="0"/>
              <a:t>Will you wear a costume for Halloween? </a:t>
            </a:r>
          </a:p>
          <a:p>
            <a:r>
              <a:rPr lang="en-US" sz="2400" b="1" dirty="0"/>
              <a:t>      B. </a:t>
            </a:r>
            <a:r>
              <a:rPr lang="en-US" sz="2400" dirty="0"/>
              <a:t>Will do you wear a costume for Halloween?</a:t>
            </a:r>
          </a:p>
          <a:p>
            <a:endParaRPr lang="en-US" sz="2400" dirty="0"/>
          </a:p>
          <a:p>
            <a:r>
              <a:rPr lang="en-US" sz="2400" b="1" dirty="0"/>
              <a:t>4.  A. </a:t>
            </a:r>
            <a:r>
              <a:rPr lang="en-US" sz="2400" dirty="0"/>
              <a:t>Does he interested in joining the festival?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Is he interested in joining the festival?</a:t>
            </a:r>
          </a:p>
          <a:p>
            <a:endParaRPr lang="en-US" sz="2400" dirty="0"/>
          </a:p>
          <a:p>
            <a:r>
              <a:rPr lang="en-US" sz="2400" b="1" dirty="0"/>
              <a:t>5.  A. </a:t>
            </a:r>
            <a:r>
              <a:rPr lang="en-US" sz="2400" dirty="0"/>
              <a:t>Do people listen to traditional songs at the Hoi </a:t>
            </a:r>
            <a:r>
              <a:rPr lang="en-US" sz="2400" dirty="0" err="1"/>
              <a:t>Mua</a:t>
            </a:r>
            <a:r>
              <a:rPr lang="en-US" sz="2400" dirty="0"/>
              <a:t> Festival last year? 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Did people listen to traditional songs at the Hoi </a:t>
            </a:r>
            <a:r>
              <a:rPr lang="en-US" sz="2400" dirty="0" err="1"/>
              <a:t>Mua</a:t>
            </a:r>
            <a:r>
              <a:rPr lang="en-US" sz="2400" dirty="0"/>
              <a:t> Festival last year? 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1A29A36B-2A67-614A-934A-0B131F55254B}"/>
              </a:ext>
            </a:extLst>
          </p:cNvPr>
          <p:cNvSpPr/>
          <p:nvPr/>
        </p:nvSpPr>
        <p:spPr>
          <a:xfrm>
            <a:off x="1215615" y="1701595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7866FC0B-7DB9-8342-8386-F3162F0B3CCF}"/>
              </a:ext>
            </a:extLst>
          </p:cNvPr>
          <p:cNvSpPr/>
          <p:nvPr/>
        </p:nvSpPr>
        <p:spPr>
          <a:xfrm>
            <a:off x="1215615" y="3227096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CD3BBBCB-B5BE-B24F-9A11-F0AC25627AC5}"/>
              </a:ext>
            </a:extLst>
          </p:cNvPr>
          <p:cNvSpPr/>
          <p:nvPr/>
        </p:nvSpPr>
        <p:spPr>
          <a:xfrm>
            <a:off x="1215615" y="3888611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267D0AA8-8E3F-064C-AAD1-83D06903E61F}"/>
              </a:ext>
            </a:extLst>
          </p:cNvPr>
          <p:cNvSpPr/>
          <p:nvPr/>
        </p:nvSpPr>
        <p:spPr>
          <a:xfrm>
            <a:off x="1215615" y="5380478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ED048D2A-3D35-E44A-A77B-961465F51C56}"/>
              </a:ext>
            </a:extLst>
          </p:cNvPr>
          <p:cNvSpPr/>
          <p:nvPr/>
        </p:nvSpPr>
        <p:spPr>
          <a:xfrm>
            <a:off x="1215615" y="6490715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7131" y="1188697"/>
            <a:ext cx="112771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Answer the following questions about yourself.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241740" y="120051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525" y="10978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C9833CB-3A8D-3D48-ACB6-8B064CEF140F}"/>
              </a:ext>
            </a:extLst>
          </p:cNvPr>
          <p:cNvSpPr/>
          <p:nvPr/>
        </p:nvSpPr>
        <p:spPr>
          <a:xfrm>
            <a:off x="797131" y="1827361"/>
            <a:ext cx="8656358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3F3F"/>
                </a:solidFill>
                <a:latin typeface="ChronicaPro"/>
              </a:rPr>
              <a:t>1. </a:t>
            </a:r>
            <a:r>
              <a:rPr lang="en-US" sz="2800" dirty="0">
                <a:latin typeface="ChronicaPro"/>
              </a:rPr>
              <a:t>Are you interested in festivals?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3F3F"/>
                </a:solidFill>
                <a:latin typeface="ChronicaPro"/>
              </a:rPr>
              <a:t>2. </a:t>
            </a:r>
            <a:r>
              <a:rPr lang="en-US" sz="2800" dirty="0">
                <a:latin typeface="ChronicaPro"/>
              </a:rPr>
              <a:t>Do you eat </a:t>
            </a:r>
            <a:r>
              <a:rPr lang="en-US" sz="2800" i="1" dirty="0">
                <a:latin typeface="ChronicaProBookIt"/>
              </a:rPr>
              <a:t>banh </a:t>
            </a:r>
            <a:r>
              <a:rPr lang="en-US" sz="2800" i="1" dirty="0" err="1">
                <a:latin typeface="ChronicaProBookIt"/>
              </a:rPr>
              <a:t>chung</a:t>
            </a:r>
            <a:r>
              <a:rPr lang="en-US" sz="2800" i="1" dirty="0">
                <a:latin typeface="ChronicaProBookIt"/>
              </a:rPr>
              <a:t> </a:t>
            </a:r>
            <a:r>
              <a:rPr lang="en-US" sz="2800" dirty="0">
                <a:latin typeface="ChronicaPro"/>
              </a:rPr>
              <a:t>at Tet?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3F3F"/>
                </a:solidFill>
                <a:latin typeface="ChronicaPro"/>
              </a:rPr>
              <a:t>3. </a:t>
            </a:r>
            <a:r>
              <a:rPr lang="en-US" sz="2800" dirty="0">
                <a:latin typeface="ChronicaPro"/>
              </a:rPr>
              <a:t>Can you cook any traditional food?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3F3F"/>
                </a:solidFill>
                <a:latin typeface="ChronicaPro"/>
              </a:rPr>
              <a:t>4. </a:t>
            </a:r>
            <a:r>
              <a:rPr lang="en-US" sz="2800" dirty="0">
                <a:latin typeface="ChronicaPro"/>
              </a:rPr>
              <a:t>Did you see a fireworks display last year?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3F3F"/>
                </a:solidFill>
                <a:latin typeface="ChronicaPro"/>
              </a:rPr>
              <a:t>5. </a:t>
            </a:r>
            <a:r>
              <a:rPr lang="en-US" sz="2800" dirty="0">
                <a:latin typeface="ChronicaPro"/>
              </a:rPr>
              <a:t>Does your family gather together at Tet?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3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A new festival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40910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6018" y="2037449"/>
            <a:ext cx="5337561" cy="4083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Think of a new festival that you would like to celebrate. Discuss the following points: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Name of the festival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Time and place of the festival 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Festival activities</a:t>
            </a:r>
          </a:p>
          <a:p>
            <a:pPr>
              <a:lnSpc>
                <a:spcPct val="120000"/>
              </a:lnSpc>
            </a:pPr>
            <a:endParaRPr lang="en-US" sz="2000" dirty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Draw pictures of the new festival or cut out pictures from magazines.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Present your festival to the class. </a:t>
            </a:r>
            <a:endParaRPr lang="en-US" sz="2000" b="1" dirty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Vote for the best poster.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1169" y="50451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465" y="4938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1169" y="408940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703" y="39963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7680" y="214008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20374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DC4E21-B3CB-4743-A803-5FDC9E755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579" y="1817974"/>
            <a:ext cx="5828421" cy="3590633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D8B01AEB-8287-9F49-A891-FE810D556956}"/>
              </a:ext>
            </a:extLst>
          </p:cNvPr>
          <p:cNvSpPr/>
          <p:nvPr/>
        </p:nvSpPr>
        <p:spPr>
          <a:xfrm>
            <a:off x="391169" y="570799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080AEC5-7008-1443-B0B2-7C3003EB5635}"/>
              </a:ext>
            </a:extLst>
          </p:cNvPr>
          <p:cNvSpPr txBox="1"/>
          <p:nvPr/>
        </p:nvSpPr>
        <p:spPr>
          <a:xfrm>
            <a:off x="430465" y="56013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A new festival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8031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39BCB6C7-B20C-4842-8CED-B55AFBFAC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714369"/>
              </p:ext>
            </p:extLst>
          </p:nvPr>
        </p:nvGraphicFramePr>
        <p:xfrm>
          <a:off x="2841038" y="2097363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10 –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7333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FESTIVALS AROUND THE WORLD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114323759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9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A new festival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Brainstorming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8840" y="2692911"/>
            <a:ext cx="576530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revise the vocabulary related to the topic and lead in the next part of the lesson.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enhance students’ skills of cooperating with team mates.</a:t>
            </a:r>
            <a:endParaRPr lang="en-US" sz="27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22196" y="393582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07" y="27275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74966" y="480794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4B70701-3033-5346-9B1C-84D63511C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" y="2692911"/>
            <a:ext cx="3972100" cy="28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5963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98528"/>
            <a:ext cx="1084038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Circle the correct words or phrases in brackets. 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BD1F29E-4699-3446-B98F-1FF915AA8375}"/>
              </a:ext>
            </a:extLst>
          </p:cNvPr>
          <p:cNvSpPr/>
          <p:nvPr/>
        </p:nvSpPr>
        <p:spPr>
          <a:xfrm>
            <a:off x="989673" y="1962833"/>
            <a:ext cx="99293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hronicaPro"/>
              </a:rPr>
              <a:t>There wasn’t a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light / f</a:t>
            </a:r>
            <a:r>
              <a:rPr lang="en-US" sz="2600" i="1" u="sng" dirty="0">
                <a:solidFill>
                  <a:srgbClr val="FF0000"/>
                </a:solidFill>
                <a:latin typeface="ChronicaPro"/>
              </a:rPr>
              <a:t>ireworks</a:t>
            </a:r>
            <a:r>
              <a:rPr lang="en-US" sz="2600" dirty="0">
                <a:latin typeface="ChronicaPro"/>
              </a:rPr>
              <a:t>) display on New Year’s Eve last year.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hronicaPro"/>
              </a:rPr>
              <a:t>She was the best actress at the (</a:t>
            </a:r>
            <a:r>
              <a:rPr lang="en-US" sz="2600" i="1" u="sng" dirty="0">
                <a:solidFill>
                  <a:srgbClr val="FF0000"/>
                </a:solidFill>
                <a:latin typeface="ChronicaPro"/>
              </a:rPr>
              <a:t>Cannes Film 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Festival / music festival</a:t>
            </a:r>
            <a:r>
              <a:rPr lang="en-US" sz="2600" dirty="0">
                <a:latin typeface="ChronicaPro"/>
              </a:rPr>
              <a:t>) last year.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hronicaPro"/>
              </a:rPr>
              <a:t>At Easter, children enjoy (</a:t>
            </a:r>
            <a:r>
              <a:rPr lang="en-US" sz="2600" i="1" u="sng" dirty="0">
                <a:solidFill>
                  <a:srgbClr val="FF0000"/>
                </a:solidFill>
                <a:latin typeface="ChronicaPro"/>
              </a:rPr>
              <a:t>painting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 / buying</a:t>
            </a:r>
            <a:r>
              <a:rPr lang="en-US" sz="2600" dirty="0">
                <a:latin typeface="ChronicaPro"/>
              </a:rPr>
              <a:t>) Easter eggs.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hronicaPro"/>
              </a:rPr>
              <a:t>People prepare (</a:t>
            </a:r>
            <a:r>
              <a:rPr lang="en-US" sz="2600" i="1" u="sng" dirty="0">
                <a:solidFill>
                  <a:srgbClr val="FF0000"/>
                </a:solidFill>
                <a:latin typeface="ChronicaPro"/>
              </a:rPr>
              <a:t>moon cakes 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/ candy apples</a:t>
            </a:r>
            <a:r>
              <a:rPr lang="en-US" sz="2600" dirty="0">
                <a:latin typeface="ChronicaPro"/>
              </a:rPr>
              <a:t>) for Halloween.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hronicaPro"/>
              </a:rPr>
              <a:t>For (</a:t>
            </a:r>
            <a:r>
              <a:rPr lang="en-US" sz="2600" i="1" u="sng" dirty="0">
                <a:solidFill>
                  <a:srgbClr val="FF0000"/>
                </a:solidFill>
                <a:latin typeface="ChronicaPro"/>
              </a:rPr>
              <a:t>Thanksgiving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 / Tet</a:t>
            </a:r>
            <a:r>
              <a:rPr lang="en-US" sz="2600" dirty="0">
                <a:latin typeface="ChronicaPro"/>
              </a:rPr>
              <a:t>), people have a feast with turkey, cornbread, and sweet potatoes.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0AA119F4-312A-3349-8ED7-F6C2796D7319}"/>
              </a:ext>
            </a:extLst>
          </p:cNvPr>
          <p:cNvSpPr/>
          <p:nvPr/>
        </p:nvSpPr>
        <p:spPr>
          <a:xfrm>
            <a:off x="4496697" y="2162287"/>
            <a:ext cx="1366221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561387B-13BD-E248-8391-5C2F6A38A588}"/>
              </a:ext>
            </a:extLst>
          </p:cNvPr>
          <p:cNvSpPr/>
          <p:nvPr/>
        </p:nvSpPr>
        <p:spPr>
          <a:xfrm>
            <a:off x="5862918" y="2734230"/>
            <a:ext cx="2796988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E700A9AC-083A-4A42-B73F-DB8D3F378B25}"/>
              </a:ext>
            </a:extLst>
          </p:cNvPr>
          <p:cNvSpPr/>
          <p:nvPr/>
        </p:nvSpPr>
        <p:spPr>
          <a:xfrm>
            <a:off x="4864251" y="3984629"/>
            <a:ext cx="1181548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838F117C-6CB3-5F45-B3E2-89039F5CC3B6}"/>
              </a:ext>
            </a:extLst>
          </p:cNvPr>
          <p:cNvSpPr/>
          <p:nvPr/>
        </p:nvSpPr>
        <p:spPr>
          <a:xfrm>
            <a:off x="5519571" y="4556572"/>
            <a:ext cx="1849417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83D5D0E5-4FC2-D948-AA8E-E1D579A872B9}"/>
              </a:ext>
            </a:extLst>
          </p:cNvPr>
          <p:cNvSpPr/>
          <p:nvPr/>
        </p:nvSpPr>
        <p:spPr>
          <a:xfrm>
            <a:off x="2088777" y="5154706"/>
            <a:ext cx="1891552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2458" y="1345770"/>
            <a:ext cx="1114954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Complete each sentence by filling in the blank with a word or phrase in the box. </a:t>
            </a:r>
            <a:endParaRPr lang="en-US" sz="2600" dirty="0"/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2A6B74CB-9C82-8D4E-96D9-59AE48B72DB8}"/>
              </a:ext>
            </a:extLst>
          </p:cNvPr>
          <p:cNvSpPr/>
          <p:nvPr/>
        </p:nvSpPr>
        <p:spPr>
          <a:xfrm>
            <a:off x="1495314" y="2094156"/>
            <a:ext cx="9628094" cy="50560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floats            Bunny            lion dances            costumes            gathering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281E6A1-934A-B249-B211-2A6463009A45}"/>
              </a:ext>
            </a:extLst>
          </p:cNvPr>
          <p:cNvSpPr/>
          <p:nvPr/>
        </p:nvSpPr>
        <p:spPr>
          <a:xfrm>
            <a:off x="1081145" y="2786351"/>
            <a:ext cx="10456432" cy="363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best part of the Mid-Autumn Festival is the performance of </a:t>
            </a:r>
            <a:r>
              <a:rPr lang="en-US" sz="260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There are flower ____________ in the Tulip Festival.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We like to wear traditional ____________ at Tet.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One of the symbols of Easter is the Easter ____________.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Twins Day Festival is the largest ____________ for twins in the world.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E4B4D46-EE70-4541-B040-1FA70F789D8B}"/>
              </a:ext>
            </a:extLst>
          </p:cNvPr>
          <p:cNvSpPr txBox="1"/>
          <p:nvPr/>
        </p:nvSpPr>
        <p:spPr>
          <a:xfrm>
            <a:off x="1409253" y="3472599"/>
            <a:ext cx="9005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lion dances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9DA22C6-22BE-624D-A853-7E35A2C6718F}"/>
              </a:ext>
            </a:extLst>
          </p:cNvPr>
          <p:cNvSpPr txBox="1"/>
          <p:nvPr/>
        </p:nvSpPr>
        <p:spPr>
          <a:xfrm>
            <a:off x="4294096" y="4109533"/>
            <a:ext cx="9005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floats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53F31E1-2246-FD4E-ADD4-DFF8CE5B7F99}"/>
              </a:ext>
            </a:extLst>
          </p:cNvPr>
          <p:cNvSpPr txBox="1"/>
          <p:nvPr/>
        </p:nvSpPr>
        <p:spPr>
          <a:xfrm>
            <a:off x="5294556" y="4700963"/>
            <a:ext cx="9005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costumes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48ED5FA-47B7-2149-B6EA-A784E37E8D9F}"/>
              </a:ext>
            </a:extLst>
          </p:cNvPr>
          <p:cNvSpPr txBox="1"/>
          <p:nvPr/>
        </p:nvSpPr>
        <p:spPr>
          <a:xfrm>
            <a:off x="7252448" y="5303892"/>
            <a:ext cx="9005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278E3AA-89AE-3846-841E-2B47F12F3B09}"/>
              </a:ext>
            </a:extLst>
          </p:cNvPr>
          <p:cNvSpPr txBox="1"/>
          <p:nvPr/>
        </p:nvSpPr>
        <p:spPr>
          <a:xfrm>
            <a:off x="6600305" y="5869332"/>
            <a:ext cx="9005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gathering</a:t>
            </a:r>
          </a:p>
        </p:txBody>
      </p:sp>
    </p:spTree>
    <p:extLst>
      <p:ext uri="{BB962C8B-B14F-4D97-AF65-F5344CB8AC3E}">
        <p14:creationId xmlns:p14="http://schemas.microsoft.com/office/powerpoint/2010/main" val="8238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7240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2839</TotalTime>
  <Words>922</Words>
  <Application>Microsoft Office PowerPoint</Application>
  <PresentationFormat>Custom</PresentationFormat>
  <Paragraphs>154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157</cp:revision>
  <dcterms:created xsi:type="dcterms:W3CDTF">2020-12-09T02:04:09Z</dcterms:created>
  <dcterms:modified xsi:type="dcterms:W3CDTF">2023-03-14T02:02:25Z</dcterms:modified>
</cp:coreProperties>
</file>