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2" r:id="rId2"/>
    <p:sldId id="373" r:id="rId3"/>
    <p:sldId id="363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397" r:id="rId13"/>
    <p:sldId id="399" r:id="rId14"/>
    <p:sldId id="400" r:id="rId15"/>
    <p:sldId id="314" r:id="rId16"/>
    <p:sldId id="330" r:id="rId17"/>
    <p:sldId id="3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8DA4"/>
    <a:srgbClr val="CC3300"/>
    <a:srgbClr val="FFDAAB"/>
    <a:srgbClr val="0FB7BD"/>
    <a:srgbClr val="00A9A5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291577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4705"/>
              </p:ext>
            </p:extLst>
          </p:nvPr>
        </p:nvGraphicFramePr>
        <p:xfrm>
          <a:off x="382773" y="2402967"/>
          <a:ext cx="11536326" cy="29214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Headlines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Natural disasters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dirty="0"/>
                        <a:t>1. 30 seconds of a slight shaking in Ha </a:t>
                      </a:r>
                      <a:r>
                        <a:rPr lang="en-US" sz="2800" dirty="0" err="1"/>
                        <a:t>Noi</a:t>
                      </a:r>
                      <a:r>
                        <a:rPr lang="en-US" sz="2800" dirty="0"/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dirty="0"/>
                        <a:t>2. A thick layer of ash covers Tonga.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016950" y="3592337"/>
            <a:ext cx="338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A. volcanic eruption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16949" y="4547219"/>
            <a:ext cx="321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B. earthquake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29388 -0.1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9296 0.1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meanings.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79016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2800" b="1" dirty="0"/>
                        <a:t>1. violently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2800" b="1" dirty="0"/>
                        <a:t>2. tsunami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/>
                        <a:t>missing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/>
                        <a:t>trembling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dirty="0"/>
                        <a:t>fear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72665" y="2604979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2665" y="3357063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2665" y="4018508"/>
            <a:ext cx="466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c. the bad feeling you have when you are frightened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665" y="5129213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2665" y="6011714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11111E-6 L -0.37435 -0.3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37526 -0.3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37617 0.24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37526 0.26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7526 0.2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964" y="2001386"/>
            <a:ext cx="11378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Where and when did the eruption happen? </a:t>
            </a:r>
          </a:p>
          <a:p>
            <a:r>
              <a:rPr lang="en-US" sz="2800" dirty="0"/>
              <a:t>=&gt; ___________________________________________________________</a:t>
            </a:r>
          </a:p>
          <a:p>
            <a:r>
              <a:rPr lang="en-US" sz="2800" dirty="0"/>
              <a:t>2. What did the eruption cause? </a:t>
            </a:r>
          </a:p>
          <a:p>
            <a:r>
              <a:rPr lang="en-US" sz="2800" dirty="0"/>
              <a:t>=&gt; ___________________________________________________________</a:t>
            </a:r>
          </a:p>
          <a:p>
            <a:r>
              <a:rPr lang="en-US" sz="2800" dirty="0"/>
              <a:t>3. What were the other effects of the eruption?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dirty="0"/>
              <a:t>___________________________________________________________</a:t>
            </a:r>
          </a:p>
          <a:p>
            <a:r>
              <a:rPr lang="en-US" sz="2800" dirty="0"/>
              <a:t>      ___________________________________________________________</a:t>
            </a:r>
          </a:p>
          <a:p>
            <a:r>
              <a:rPr lang="en-US" sz="2800" dirty="0"/>
              <a:t>4. How long did the buildings shake? </a:t>
            </a:r>
          </a:p>
          <a:p>
            <a:r>
              <a:rPr lang="en-US" sz="2800" dirty="0"/>
              <a:t>=&gt; ___________________________________________________________</a:t>
            </a:r>
          </a:p>
          <a:p>
            <a:r>
              <a:rPr lang="en-US" sz="2800" dirty="0"/>
              <a:t>5. What caused the shaking?</a:t>
            </a:r>
          </a:p>
          <a:p>
            <a:r>
              <a:rPr lang="en-US" sz="2800" dirty="0"/>
              <a:t>=&gt; ___________________________________________________________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6653" y="2391251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653" y="3248067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6653" y="4149774"/>
            <a:ext cx="1077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It destroyed hundreds of homes on some small islands, and more than twenty people on these islands are missing.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6653" y="5366820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3214" y="6255444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28094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78481"/>
              </p:ext>
            </p:extLst>
          </p:nvPr>
        </p:nvGraphicFramePr>
        <p:xfrm>
          <a:off x="487066" y="1897233"/>
          <a:ext cx="11293810" cy="4052820"/>
        </p:xfrm>
        <a:graphic>
          <a:graphicData uri="http://schemas.openxmlformats.org/drawingml/2006/table">
            <a:tbl>
              <a:tblPr firstRow="1" firstCol="1" bandRow="1"/>
              <a:tblGrid>
                <a:gridCol w="5658553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5635257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</a:tblGrid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Questions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51967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200" dirty="0"/>
                        <a:t>. What kind of natural disaster was it?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sz="2200" dirty="0"/>
                        <a:t>. Five days of heavy rain caused it.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23796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200" dirty="0"/>
                        <a:t>. When and where did it happen?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200" dirty="0"/>
                        <a:t>. Many houses were flooded, two villagers died, and five others were missing.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470322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200" dirty="0"/>
                        <a:t>. What caused it?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sz="2200" dirty="0"/>
                        <a:t>. It was a serious flood.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6749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200" dirty="0"/>
                        <a:t>. What were its effects?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en-US" sz="2200" dirty="0"/>
                        <a:t>. Rescue workers looked for the missing people, and volunteers gave food and drinks to the victims.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68004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200" dirty="0"/>
                        <a:t>. How did people help the victims?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200" dirty="0"/>
                        <a:t>. It happened in a village in </a:t>
                      </a:r>
                      <a:r>
                        <a:rPr lang="en-US" sz="2200" dirty="0" err="1"/>
                        <a:t>Phu</a:t>
                      </a:r>
                      <a:r>
                        <a:rPr lang="en-US" sz="2200" dirty="0"/>
                        <a:t> Yen last week.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066" y="6081822"/>
            <a:ext cx="1129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1. c             2. e                  3. a                   4. b                 5. d</a:t>
            </a:r>
          </a:p>
        </p:txBody>
      </p: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235178"/>
            <a:ext cx="7405550" cy="416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3774558" cy="2400657"/>
          </a:xfrm>
          <a:prstGeom prst="rect">
            <a:avLst/>
          </a:prstGeom>
          <a:solidFill>
            <a:srgbClr val="048DA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FF00"/>
                </a:solidFill>
              </a:rPr>
              <a:t>Example</a:t>
            </a:r>
            <a:r>
              <a:rPr lang="en-US" sz="2500" dirty="0">
                <a:solidFill>
                  <a:srgbClr val="FFFF00"/>
                </a:solidFill>
              </a:rPr>
              <a:t>: </a:t>
            </a:r>
          </a:p>
          <a:p>
            <a:pPr algn="just"/>
            <a:r>
              <a:rPr lang="en-US" sz="2500" dirty="0">
                <a:solidFill>
                  <a:srgbClr val="FFFF00"/>
                </a:solidFill>
              </a:rPr>
              <a:t>Five days of heavy rain caused a serious flood in a village in </a:t>
            </a:r>
            <a:r>
              <a:rPr lang="en-US" sz="2500" dirty="0" err="1">
                <a:solidFill>
                  <a:srgbClr val="FFFF00"/>
                </a:solidFill>
              </a:rPr>
              <a:t>Phu</a:t>
            </a:r>
            <a:r>
              <a:rPr lang="en-US" sz="2500" dirty="0">
                <a:solidFill>
                  <a:srgbClr val="FFFF00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054828" y="2298466"/>
            <a:ext cx="8679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In this lesson, you have</a:t>
            </a:r>
            <a:r>
              <a:rPr lang="en-US" sz="2800" dirty="0">
                <a:solidFill>
                  <a:srgbClr val="FF0000"/>
                </a:solidFill>
                <a:latin typeface="Calibri (Body)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learnt new words related to 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read 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Write a short piece of news about the natural disaster. 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Make sentences using all the 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92876" y="2692911"/>
            <a:ext cx="57408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5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algn="just"/>
            <a:r>
              <a:rPr lang="en-US" sz="2500" dirty="0"/>
              <a:t>	To review words related to natural disasters and introduce the new lesson.</a:t>
            </a:r>
          </a:p>
        </p:txBody>
      </p:sp>
      <p:pic>
        <p:nvPicPr>
          <p:cNvPr id="32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42086" y="23806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9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5"/>
            <a:ext cx="4625162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/>
              <a:t>Natural disasters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40233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9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Erupt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4516" y="263080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Ash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14" y="4161447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Tro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0683" y="3564755"/>
            <a:ext cx="865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æʃ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609310" y="2220925"/>
            <a:ext cx="4819584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Tsunami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352" y="4118924"/>
            <a:ext cx="2933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Trận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sóng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thần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786" y="3245784"/>
            <a:ext cx="2257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tsu</a:t>
            </a:r>
            <a:r>
              <a:rPr lang="en-US" sz="3000" dirty="0">
                <a:solidFill>
                  <a:srgbClr val="FF0000"/>
                </a:solidFill>
              </a:rPr>
              <a:t>ːˈ</a:t>
            </a:r>
            <a:r>
              <a:rPr lang="en-US" sz="3000" dirty="0" err="1">
                <a:solidFill>
                  <a:srgbClr val="FF0000"/>
                </a:solidFill>
              </a:rPr>
              <a:t>nɑ</a:t>
            </a:r>
            <a:r>
              <a:rPr lang="en-US" sz="3000" dirty="0">
                <a:solidFill>
                  <a:srgbClr val="FF0000"/>
                </a:solidFill>
              </a:rPr>
              <a:t>ː.mi/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65" y="1318437"/>
            <a:ext cx="8530175" cy="525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6954" y="2439426"/>
            <a:ext cx="34024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Tremble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936" y="4150819"/>
            <a:ext cx="2226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0000FF"/>
                </a:solidFill>
              </a:rPr>
              <a:t>Rung </a:t>
            </a:r>
            <a:r>
              <a:rPr lang="en-US" sz="3000" b="1" dirty="0" err="1">
                <a:solidFill>
                  <a:srgbClr val="0000FF"/>
                </a:solidFill>
              </a:rPr>
              <a:t>lắc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96" y="3373373"/>
            <a:ext cx="2855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/ˈ</a:t>
            </a:r>
            <a:r>
              <a:rPr lang="en-US" sz="3000" dirty="0" err="1">
                <a:solidFill>
                  <a:srgbClr val="FF0000"/>
                </a:solidFill>
              </a:rPr>
              <a:t>trembəl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5" y="1275814"/>
            <a:ext cx="7735847" cy="4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41805"/>
              </p:ext>
            </p:extLst>
          </p:nvPr>
        </p:nvGraphicFramePr>
        <p:xfrm>
          <a:off x="659219" y="1589285"/>
          <a:ext cx="11004698" cy="47158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45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æʃ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89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ːˈ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nɑ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ː.mi/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89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trembəl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lắc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16024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Tro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Trận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sóng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thần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</a:rPr>
              <a:t>Rung </a:t>
            </a:r>
            <a:r>
              <a:rPr lang="en-US" sz="3000" b="1" dirty="0" err="1">
                <a:solidFill>
                  <a:srgbClr val="0000FF"/>
                </a:solidFill>
              </a:rPr>
              <a:t>lắc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28685 0.1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3812</TotalTime>
  <Words>674</Words>
  <Application>Microsoft Office PowerPoint</Application>
  <PresentationFormat>Widescreen</PresentationFormat>
  <Paragraphs>150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.VnBahamasB</vt:lpstr>
      <vt:lpstr>Adobe Gothic Std B</vt:lpstr>
      <vt:lpstr>Arial</vt:lpstr>
      <vt:lpstr>Calibri</vt:lpstr>
      <vt:lpstr>Calibri (Body)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541</cp:revision>
  <dcterms:created xsi:type="dcterms:W3CDTF">2020-12-09T02:04:09Z</dcterms:created>
  <dcterms:modified xsi:type="dcterms:W3CDTF">2024-02-18T09:21:37Z</dcterms:modified>
</cp:coreProperties>
</file>