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72" r:id="rId2"/>
    <p:sldId id="373" r:id="rId3"/>
    <p:sldId id="363" r:id="rId4"/>
    <p:sldId id="279" r:id="rId5"/>
    <p:sldId id="376" r:id="rId6"/>
    <p:sldId id="377" r:id="rId7"/>
    <p:sldId id="378" r:id="rId8"/>
    <p:sldId id="379" r:id="rId9"/>
    <p:sldId id="380" r:id="rId10"/>
    <p:sldId id="347" r:id="rId11"/>
    <p:sldId id="408" r:id="rId12"/>
    <p:sldId id="402" r:id="rId13"/>
    <p:sldId id="404" r:id="rId14"/>
    <p:sldId id="397" r:id="rId15"/>
    <p:sldId id="406" r:id="rId16"/>
    <p:sldId id="407" r:id="rId17"/>
    <p:sldId id="314" r:id="rId18"/>
    <p:sldId id="330" r:id="rId19"/>
    <p:sldId id="39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7183"/>
    <a:srgbClr val="006462"/>
    <a:srgbClr val="00A9A5"/>
    <a:srgbClr val="048DA4"/>
    <a:srgbClr val="0000FF"/>
    <a:srgbClr val="CC3300"/>
    <a:srgbClr val="FFDAAB"/>
    <a:srgbClr val="0FB7BD"/>
    <a:srgbClr val="F7941E"/>
    <a:srgbClr val="CB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B8221-252E-4177-8EC7-8A6CE5C3AEEE}" v="179" dt="2022-01-21T04:36:04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471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64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42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9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66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67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55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57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66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4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312842"/>
            <a:ext cx="107596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Look at the picture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0" t="16151" r="50378" b="9532"/>
          <a:stretch>
            <a:fillRect/>
          </a:stretch>
        </p:blipFill>
        <p:spPr bwMode="auto">
          <a:xfrm>
            <a:off x="228048" y="2015406"/>
            <a:ext cx="4673564" cy="4612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74512" y="218080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000" dirty="0">
                <a:solidFill>
                  <a:srgbClr val="0000FF"/>
                </a:solidFill>
              </a:rPr>
              <a:t>What can you see in the picture?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0000FF"/>
                </a:solidFill>
              </a:rPr>
              <a:t>2. When do we need these things? </a:t>
            </a:r>
          </a:p>
        </p:txBody>
      </p:sp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3611F-FC3A-55D1-E0AC-AE097130B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826" y="81981"/>
            <a:ext cx="10615974" cy="6094982"/>
          </a:xfrm>
        </p:spPr>
        <p:txBody>
          <a:bodyPr/>
          <a:lstStyle/>
          <a:p>
            <a:pPr marL="0" marR="219710" indent="0" algn="just">
              <a:lnSpc>
                <a:spcPct val="115000"/>
              </a:lnSpc>
              <a:spcBef>
                <a:spcPts val="0"/>
              </a:spcBef>
              <a:spcAft>
                <a:spcPts val="365"/>
              </a:spcAft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Suggested answer: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19710" indent="0" algn="just">
              <a:lnSpc>
                <a:spcPct val="115000"/>
              </a:lnSpc>
              <a:spcBef>
                <a:spcPts val="0"/>
              </a:spcBef>
              <a:spcAft>
                <a:spcPts val="365"/>
              </a:spcAft>
              <a:buNone/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torch, a mask, a lamp, a whistle, a bottle of water, some medicine, matches, a radio, some plasters, a candle, a multi-purpose knife, some batteries, a blanket </a:t>
            </a:r>
          </a:p>
          <a:p>
            <a:pPr marL="0" marR="219710" indent="0" algn="just">
              <a:lnSpc>
                <a:spcPct val="115000"/>
              </a:lnSpc>
              <a:spcBef>
                <a:spcPts val="0"/>
              </a:spcBef>
              <a:spcAft>
                <a:spcPts val="365"/>
              </a:spcAft>
              <a:buNone/>
            </a:pP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989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91574"/>
            <a:ext cx="1070651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Listen to a broadcast. Put the activities (1 – 6) in the correct column.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809577"/>
              </p:ext>
            </p:extLst>
          </p:nvPr>
        </p:nvGraphicFramePr>
        <p:xfrm>
          <a:off x="1521634" y="2045480"/>
          <a:ext cx="8962065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355">
                  <a:extLst>
                    <a:ext uri="{9D8B030D-6E8A-4147-A177-3AD203B41FA5}">
                      <a16:colId xmlns:a16="http://schemas.microsoft.com/office/drawing/2014/main" val="3427946441"/>
                    </a:ext>
                  </a:extLst>
                </a:gridCol>
                <a:gridCol w="2987355">
                  <a:extLst>
                    <a:ext uri="{9D8B030D-6E8A-4147-A177-3AD203B41FA5}">
                      <a16:colId xmlns:a16="http://schemas.microsoft.com/office/drawing/2014/main" val="3540940928"/>
                    </a:ext>
                  </a:extLst>
                </a:gridCol>
                <a:gridCol w="2987355">
                  <a:extLst>
                    <a:ext uri="{9D8B030D-6E8A-4147-A177-3AD203B41FA5}">
                      <a16:colId xmlns:a16="http://schemas.microsoft.com/office/drawing/2014/main" val="3543186079"/>
                    </a:ext>
                  </a:extLst>
                </a:gridCol>
              </a:tblGrid>
              <a:tr h="48618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Before a storm</a:t>
                      </a:r>
                    </a:p>
                  </a:txBody>
                  <a:tcPr>
                    <a:solidFill>
                      <a:srgbClr val="048D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During a storm</a:t>
                      </a:r>
                    </a:p>
                  </a:txBody>
                  <a:tcPr>
                    <a:solidFill>
                      <a:srgbClr val="048D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After a storm</a:t>
                      </a:r>
                    </a:p>
                  </a:txBody>
                  <a:tcPr>
                    <a:solidFill>
                      <a:srgbClr val="048D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943918"/>
                  </a:ext>
                </a:extLst>
              </a:tr>
              <a:tr h="486183">
                <a:tc>
                  <a:txBody>
                    <a:bodyPr/>
                    <a:lstStyle/>
                    <a:p>
                      <a:pPr algn="l"/>
                      <a:endParaRPr lang="en-US" sz="2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48DA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48DA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48D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88853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521634" y="3411252"/>
            <a:ext cx="90471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Listen to instructions from local authorities </a:t>
            </a:r>
          </a:p>
          <a:p>
            <a:r>
              <a:rPr lang="en-US" sz="2800" dirty="0"/>
              <a:t>2. Prepare an emergency kit </a:t>
            </a:r>
          </a:p>
          <a:p>
            <a:r>
              <a:rPr lang="en-US" sz="2800" dirty="0"/>
              <a:t>3. Stay inside the house </a:t>
            </a:r>
          </a:p>
          <a:p>
            <a:r>
              <a:rPr lang="en-US" sz="2800" dirty="0"/>
              <a:t>4. Keep away from dangerous areas </a:t>
            </a:r>
          </a:p>
          <a:p>
            <a:r>
              <a:rPr lang="en-US" sz="2800" dirty="0"/>
              <a:t>5. Avoid windows and glass doors </a:t>
            </a:r>
          </a:p>
          <a:p>
            <a:r>
              <a:rPr lang="en-US" sz="2800" dirty="0"/>
              <a:t>6. Strengthen houses</a:t>
            </a:r>
          </a:p>
        </p:txBody>
      </p:sp>
      <p:pic>
        <p:nvPicPr>
          <p:cNvPr id="6" name="05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38118" y="4160062"/>
            <a:ext cx="847872" cy="8478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20183" y="2583710"/>
            <a:ext cx="2094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2,6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52999" y="2593549"/>
            <a:ext cx="2094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3,5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928344" y="2583710"/>
            <a:ext cx="2094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1,4</a:t>
            </a:r>
          </a:p>
        </p:txBody>
      </p:sp>
    </p:spTree>
    <p:extLst>
      <p:ext uri="{BB962C8B-B14F-4D97-AF65-F5344CB8AC3E}">
        <p14:creationId xmlns:p14="http://schemas.microsoft.com/office/powerpoint/2010/main" val="2048393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1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14659" y="1180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7444" y="1077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8787" y="1174614"/>
            <a:ext cx="1070651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Listen again and tick (√) T (True) or F (False) for each sentence.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218320"/>
              </p:ext>
            </p:extLst>
          </p:nvPr>
        </p:nvGraphicFramePr>
        <p:xfrm>
          <a:off x="614659" y="1974308"/>
          <a:ext cx="10964197" cy="4320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9168">
                  <a:extLst>
                    <a:ext uri="{9D8B030D-6E8A-4147-A177-3AD203B41FA5}">
                      <a16:colId xmlns:a16="http://schemas.microsoft.com/office/drawing/2014/main" val="3920237352"/>
                    </a:ext>
                  </a:extLst>
                </a:gridCol>
                <a:gridCol w="1168449">
                  <a:extLst>
                    <a:ext uri="{9D8B030D-6E8A-4147-A177-3AD203B41FA5}">
                      <a16:colId xmlns:a16="http://schemas.microsoft.com/office/drawing/2014/main" val="4213215031"/>
                    </a:ext>
                  </a:extLst>
                </a:gridCol>
                <a:gridCol w="1136580">
                  <a:extLst>
                    <a:ext uri="{9D8B030D-6E8A-4147-A177-3AD203B41FA5}">
                      <a16:colId xmlns:a16="http://schemas.microsoft.com/office/drawing/2014/main" val="3804980635"/>
                    </a:ext>
                  </a:extLst>
                </a:gridCol>
              </a:tblGrid>
              <a:tr h="864033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solidFill>
                      <a:srgbClr val="0064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rgbClr val="FFFF00"/>
                          </a:solidFill>
                        </a:rPr>
                        <a:t>T</a:t>
                      </a:r>
                    </a:p>
                  </a:txBody>
                  <a:tcPr anchor="ctr">
                    <a:solidFill>
                      <a:srgbClr val="0064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rgbClr val="FFFF00"/>
                          </a:solidFill>
                        </a:rPr>
                        <a:t>F</a:t>
                      </a:r>
                    </a:p>
                  </a:txBody>
                  <a:tcPr anchor="ctr">
                    <a:solidFill>
                      <a:srgbClr val="0064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13394"/>
                  </a:ext>
                </a:extLst>
              </a:tr>
              <a:tr h="864033"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rgbClr val="FFFF00"/>
                          </a:solidFill>
                        </a:rPr>
                        <a:t>1. The broadcast is on TV. </a:t>
                      </a:r>
                    </a:p>
                  </a:txBody>
                  <a:tcPr anchor="ctr">
                    <a:solidFill>
                      <a:srgbClr val="00646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solidFill>
                      <a:srgbClr val="00646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>
                    <a:solidFill>
                      <a:srgbClr val="0064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602451"/>
                  </a:ext>
                </a:extLst>
              </a:tr>
              <a:tr h="864033"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rgbClr val="FFFF00"/>
                          </a:solidFill>
                        </a:rPr>
                        <a:t>2. You should bring flowerpots and rubbish bins into the house. </a:t>
                      </a:r>
                    </a:p>
                  </a:txBody>
                  <a:tcPr anchor="ctr">
                    <a:solidFill>
                      <a:srgbClr val="00646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solidFill>
                      <a:srgbClr val="00646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>
                    <a:solidFill>
                      <a:srgbClr val="0064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139926"/>
                  </a:ext>
                </a:extLst>
              </a:tr>
              <a:tr h="864033"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rgbClr val="FFFF00"/>
                          </a:solidFill>
                        </a:rPr>
                        <a:t>3. Right after the storm, you can leave your home.</a:t>
                      </a:r>
                    </a:p>
                  </a:txBody>
                  <a:tcPr anchor="ctr">
                    <a:solidFill>
                      <a:srgbClr val="00646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solidFill>
                      <a:srgbClr val="00646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>
                    <a:solidFill>
                      <a:srgbClr val="0064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366390"/>
                  </a:ext>
                </a:extLst>
              </a:tr>
              <a:tr h="864033"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rgbClr val="FFFF00"/>
                          </a:solidFill>
                        </a:rPr>
                        <a:t>4. The local authority may warn you about dangerous places. </a:t>
                      </a:r>
                    </a:p>
                  </a:txBody>
                  <a:tcPr anchor="ctr">
                    <a:solidFill>
                      <a:srgbClr val="00646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solidFill>
                      <a:srgbClr val="00646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solidFill>
                      <a:srgbClr val="0064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038149"/>
                  </a:ext>
                </a:extLst>
              </a:tr>
            </a:tbl>
          </a:graphicData>
        </a:graphic>
      </p:graphicFrame>
      <p:pic>
        <p:nvPicPr>
          <p:cNvPr id="6" name="05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9595" y="1207457"/>
            <a:ext cx="545577" cy="54557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383" y="3102676"/>
            <a:ext cx="378029" cy="3780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382" y="4793252"/>
            <a:ext cx="378029" cy="37802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700" y="3945375"/>
            <a:ext cx="378029" cy="37802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699" y="5667850"/>
            <a:ext cx="378029" cy="37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1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80941"/>
            <a:ext cx="10589561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500" b="1" dirty="0"/>
              <a:t>Work in pairs. Discuss what you should do before, during, and after a flood. Write your ideas in the columns.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039317"/>
              </p:ext>
            </p:extLst>
          </p:nvPr>
        </p:nvGraphicFramePr>
        <p:xfrm>
          <a:off x="487066" y="2584681"/>
          <a:ext cx="11261910" cy="2866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3970">
                  <a:extLst>
                    <a:ext uri="{9D8B030D-6E8A-4147-A177-3AD203B41FA5}">
                      <a16:colId xmlns:a16="http://schemas.microsoft.com/office/drawing/2014/main" val="3427946441"/>
                    </a:ext>
                  </a:extLst>
                </a:gridCol>
                <a:gridCol w="3753970">
                  <a:extLst>
                    <a:ext uri="{9D8B030D-6E8A-4147-A177-3AD203B41FA5}">
                      <a16:colId xmlns:a16="http://schemas.microsoft.com/office/drawing/2014/main" val="3540940928"/>
                    </a:ext>
                  </a:extLst>
                </a:gridCol>
                <a:gridCol w="3753970">
                  <a:extLst>
                    <a:ext uri="{9D8B030D-6E8A-4147-A177-3AD203B41FA5}">
                      <a16:colId xmlns:a16="http://schemas.microsoft.com/office/drawing/2014/main" val="3543186079"/>
                    </a:ext>
                  </a:extLst>
                </a:gridCol>
              </a:tblGrid>
              <a:tr h="143338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Before a flood</a:t>
                      </a:r>
                    </a:p>
                  </a:txBody>
                  <a:tcPr anchor="ctr">
                    <a:solidFill>
                      <a:srgbClr val="0371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During a flood</a:t>
                      </a:r>
                    </a:p>
                  </a:txBody>
                  <a:tcPr anchor="ctr">
                    <a:solidFill>
                      <a:srgbClr val="0371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After </a:t>
                      </a:r>
                      <a:r>
                        <a:rPr lang="en-US" sz="2800"/>
                        <a:t>a flood</a:t>
                      </a:r>
                      <a:endParaRPr lang="en-US" sz="2800" dirty="0"/>
                    </a:p>
                  </a:txBody>
                  <a:tcPr anchor="ctr">
                    <a:solidFill>
                      <a:srgbClr val="037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943918"/>
                  </a:ext>
                </a:extLst>
              </a:tr>
              <a:tr h="1433382">
                <a:tc>
                  <a:txBody>
                    <a:bodyPr/>
                    <a:lstStyle/>
                    <a:p>
                      <a:pPr algn="l"/>
                      <a:endParaRPr lang="en-US" sz="2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3718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3718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37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888536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04451" y="4018063"/>
            <a:ext cx="37160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-Prepare an emergency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kit.</a:t>
            </a:r>
          </a:p>
          <a:p>
            <a:r>
              <a:rPr lang="en-US" sz="2800" dirty="0">
                <a:solidFill>
                  <a:srgbClr val="FFFF00"/>
                </a:solidFill>
              </a:rPr>
              <a:t>.........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84245" y="4000073"/>
            <a:ext cx="36747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-Stay inside a safe and high place.</a:t>
            </a:r>
          </a:p>
          <a:p>
            <a:r>
              <a:rPr lang="en-US" sz="2800" dirty="0">
                <a:solidFill>
                  <a:srgbClr val="FFFF00"/>
                </a:solidFill>
              </a:rPr>
              <a:t>…….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59035" y="4040377"/>
            <a:ext cx="37899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-Avoid moving water.</a:t>
            </a:r>
          </a:p>
          <a:p>
            <a:endParaRPr lang="en-US" sz="2800" b="1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……..</a:t>
            </a:r>
          </a:p>
        </p:txBody>
      </p:sp>
    </p:spTree>
    <p:extLst>
      <p:ext uri="{BB962C8B-B14F-4D97-AF65-F5344CB8AC3E}">
        <p14:creationId xmlns:p14="http://schemas.microsoft.com/office/powerpoint/2010/main" val="946207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  <p:bldP spid="19" grpId="0"/>
      <p:bldP spid="16" grpId="0"/>
      <p:bldP spid="17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74617"/>
            <a:ext cx="10663989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/>
              <a:t>Write instructions (80 - 100 words) about things to do before, during, and after a flood.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8" t="29109" r="13002" b="9547"/>
          <a:stretch>
            <a:fillRect/>
          </a:stretch>
        </p:blipFill>
        <p:spPr bwMode="auto">
          <a:xfrm>
            <a:off x="4743709" y="1715020"/>
            <a:ext cx="5931379" cy="5133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752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0BD7A-778B-A7DF-B9E0-51D8EFF35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290086"/>
            <a:ext cx="10805160" cy="5886877"/>
          </a:xfrm>
        </p:spPr>
        <p:txBody>
          <a:bodyPr>
            <a:normAutofit fontScale="85000" lnSpcReduction="10000"/>
          </a:bodyPr>
          <a:lstStyle/>
          <a:p>
            <a:pPr marL="0" marR="219710" indent="0" algn="just">
              <a:lnSpc>
                <a:spcPct val="112000"/>
              </a:lnSpc>
              <a:spcBef>
                <a:spcPts val="0"/>
              </a:spcBef>
              <a:spcAft>
                <a:spcPts val="365"/>
              </a:spcAft>
              <a:buNone/>
            </a:pP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*Suggested answer: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19710" indent="0" algn="just">
              <a:lnSpc>
                <a:spcPct val="112000"/>
              </a:lnSpc>
              <a:spcBef>
                <a:spcPts val="0"/>
              </a:spcBef>
              <a:spcAft>
                <a:spcPts val="365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Here are the things you should do before, during, and after a flood.</a:t>
            </a:r>
          </a:p>
          <a:p>
            <a:pPr marL="0" marR="219710" indent="0" algn="just">
              <a:lnSpc>
                <a:spcPct val="112000"/>
              </a:lnSpc>
              <a:spcBef>
                <a:spcPts val="0"/>
              </a:spcBef>
              <a:spcAft>
                <a:spcPts val="365"/>
              </a:spcAft>
              <a:buNone/>
            </a:pP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Before: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19710" indent="0" algn="just">
              <a:lnSpc>
                <a:spcPct val="112000"/>
              </a:lnSpc>
              <a:spcBef>
                <a:spcPts val="0"/>
              </a:spcBef>
              <a:spcAft>
                <a:spcPts val="365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Prepare an emergency kit with necessary things.</a:t>
            </a:r>
          </a:p>
          <a:p>
            <a:pPr marL="0" marR="219710" indent="0" algn="just">
              <a:lnSpc>
                <a:spcPct val="112000"/>
              </a:lnSpc>
              <a:spcBef>
                <a:spcPts val="0"/>
              </a:spcBef>
              <a:spcAft>
                <a:spcPts val="365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Build barriers to stop floodwater from entering the house.</a:t>
            </a:r>
          </a:p>
          <a:p>
            <a:pPr marL="0" marR="219710" indent="0" algn="just">
              <a:lnSpc>
                <a:spcPct val="112000"/>
              </a:lnSpc>
              <a:spcBef>
                <a:spcPts val="0"/>
              </a:spcBef>
              <a:spcAft>
                <a:spcPts val="365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Move to a higher place if necessary.</a:t>
            </a:r>
          </a:p>
          <a:p>
            <a:pPr marL="0" marR="219710" indent="0" algn="just">
              <a:lnSpc>
                <a:spcPct val="112000"/>
              </a:lnSpc>
              <a:spcBef>
                <a:spcPts val="0"/>
              </a:spcBef>
              <a:spcAft>
                <a:spcPts val="365"/>
              </a:spcAft>
              <a:buNone/>
            </a:pP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During: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19710" indent="0" algn="just">
              <a:lnSpc>
                <a:spcPct val="112000"/>
              </a:lnSpc>
              <a:spcBef>
                <a:spcPts val="0"/>
              </a:spcBef>
              <a:spcAft>
                <a:spcPts val="365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Listen to the radio or television for warnings and information.</a:t>
            </a:r>
          </a:p>
          <a:p>
            <a:pPr marL="0" marR="219710" indent="0" algn="just">
              <a:lnSpc>
                <a:spcPct val="112000"/>
              </a:lnSpc>
              <a:spcBef>
                <a:spcPts val="0"/>
              </a:spcBef>
              <a:spcAft>
                <a:spcPts val="365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Be careful with flash flooding.</a:t>
            </a:r>
          </a:p>
          <a:p>
            <a:pPr marL="0" marR="219710" indent="0" algn="just">
              <a:lnSpc>
                <a:spcPct val="112000"/>
              </a:lnSpc>
              <a:spcBef>
                <a:spcPts val="0"/>
              </a:spcBef>
              <a:spcAft>
                <a:spcPts val="365"/>
              </a:spcAft>
              <a:buNone/>
            </a:pP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After: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19710" indent="0" algn="just">
              <a:lnSpc>
                <a:spcPct val="112000"/>
              </a:lnSpc>
              <a:spcBef>
                <a:spcPts val="0"/>
              </a:spcBef>
              <a:spcAft>
                <a:spcPts val="365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Avoid moving water.</a:t>
            </a:r>
          </a:p>
          <a:p>
            <a:pPr marL="0" marR="219710" indent="0" algn="just">
              <a:lnSpc>
                <a:spcPct val="112000"/>
              </a:lnSpc>
              <a:spcBef>
                <a:spcPts val="0"/>
              </a:spcBef>
              <a:spcAft>
                <a:spcPts val="365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Stay away from damaged areas unless the local authority needs your help.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280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09518" y="134905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2636874" y="2298466"/>
            <a:ext cx="909792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 (Body)"/>
              </a:rPr>
              <a:t>In this lesson, you have: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/>
              <a:t>learnt new words related to natural disasters.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/>
              <a:t>known more about things to do before, during, and after a storm.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/>
              <a:t>Written instructions about things to do before, during, and after a flood.</a:t>
            </a:r>
          </a:p>
          <a:p>
            <a:endParaRPr lang="en-US" sz="2800" dirty="0">
              <a:latin typeface="Calibri (Body)"/>
            </a:endParaRP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486" y="2609590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 ASSIGNMENTS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0448" y="2272146"/>
            <a:ext cx="7747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0000FF"/>
                </a:solidFill>
              </a:rPr>
              <a:t>Learn by heart all the words.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0000FF"/>
                </a:solidFill>
              </a:rPr>
              <a:t>Do exercises in the workbook.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0000FF"/>
                </a:solidFill>
              </a:rPr>
              <a:t>Prepare for Lesson 7 – Looking back + project.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433" y="3489337"/>
            <a:ext cx="3020335" cy="302033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865" y="1185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004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NATURAL DISASTERS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 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022836" y="1737257"/>
            <a:ext cx="447257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6: SKILLS 2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42" y="1568861"/>
            <a:ext cx="964452" cy="9164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874" y="2548102"/>
            <a:ext cx="7470125" cy="397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01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Conversation - Free people ic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93" y="2889216"/>
            <a:ext cx="3581112" cy="358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3842086" y="238064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93" y="69668"/>
            <a:ext cx="964452" cy="91649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992877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>
                <a:solidFill>
                  <a:schemeClr val="tx1"/>
                </a:solidFill>
              </a:rPr>
              <a:t>Chatting: What should people do before, during and after a storm?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66875" y="1220011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8796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Cloud 1"/>
          <p:cNvSpPr/>
          <p:nvPr/>
        </p:nvSpPr>
        <p:spPr>
          <a:xfrm>
            <a:off x="6320762" y="2438476"/>
            <a:ext cx="4625162" cy="2711302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What should people do before, during and after a storm?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9144001" y="1684879"/>
            <a:ext cx="648585" cy="700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792586" y="1357290"/>
            <a:ext cx="1913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Buy candles</a:t>
            </a:r>
          </a:p>
        </p:txBody>
      </p:sp>
      <p:pic>
        <p:nvPicPr>
          <p:cNvPr id="1026" name="Picture 2" descr="St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70" y="2020186"/>
            <a:ext cx="5747451" cy="3730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1805" y="2311833"/>
            <a:ext cx="307495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solidFill>
                  <a:srgbClr val="7030A0"/>
                </a:solidFill>
                <a:latin typeface=".VnBahamasB" panose="020BE200000000000000" pitchFamily="34" charset="0"/>
              </a:rPr>
              <a:t>Authority (n)</a:t>
            </a:r>
            <a:endParaRPr lang="en-US" sz="4000" b="1" dirty="0">
              <a:solidFill>
                <a:srgbClr val="7030A0"/>
              </a:solidFill>
              <a:latin typeface=".VnBahamasB" panose="020BE2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6458" y="4087022"/>
            <a:ext cx="2172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0000FF"/>
                </a:solidFill>
              </a:rPr>
              <a:t>Chính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quyền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8224" y="3245780"/>
            <a:ext cx="1704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/ɔːˈ</a:t>
            </a:r>
            <a:r>
              <a:rPr lang="en-US" sz="2800" dirty="0" err="1">
                <a:solidFill>
                  <a:srgbClr val="FF0000"/>
                </a:solidFill>
              </a:rPr>
              <a:t>θɒrəti</a:t>
            </a:r>
            <a:r>
              <a:rPr lang="en-US" sz="2800" dirty="0">
                <a:solidFill>
                  <a:srgbClr val="FF0000"/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291" y="1354902"/>
            <a:ext cx="8723771" cy="513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7126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109576" y="2226775"/>
            <a:ext cx="481958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solidFill>
                  <a:srgbClr val="7030A0"/>
                </a:solidFill>
                <a:latin typeface=".VnBahamasB" panose="020BE200000000000000" pitchFamily="34" charset="0"/>
              </a:rPr>
              <a:t>Warn (v)</a:t>
            </a:r>
            <a:endParaRPr lang="en-US" sz="4000" b="1" dirty="0">
              <a:solidFill>
                <a:srgbClr val="7030A0"/>
              </a:solidFill>
              <a:latin typeface=".VnBahamasB" panose="020BE2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0618" y="4033862"/>
            <a:ext cx="37768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b="1" dirty="0" err="1">
                <a:solidFill>
                  <a:srgbClr val="0000FF"/>
                </a:solidFill>
              </a:rPr>
              <a:t>Cảnh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báo</a:t>
            </a:r>
            <a:endParaRPr lang="en-US" sz="3000" b="1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66865" y="3160722"/>
            <a:ext cx="140294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 /</a:t>
            </a:r>
            <a:r>
              <a:rPr lang="en-US" sz="3000" dirty="0" err="1">
                <a:solidFill>
                  <a:srgbClr val="FF0000"/>
                </a:solidFill>
              </a:rPr>
              <a:t>wɔːn</a:t>
            </a:r>
            <a:r>
              <a:rPr lang="en-US" sz="3000" dirty="0">
                <a:solidFill>
                  <a:srgbClr val="FF0000"/>
                </a:solidFill>
              </a:rPr>
              <a:t>/ 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 t="22614" r="57648" b="9470"/>
          <a:stretch>
            <a:fillRect/>
          </a:stretch>
        </p:blipFill>
        <p:spPr bwMode="auto">
          <a:xfrm>
            <a:off x="5164576" y="1067653"/>
            <a:ext cx="5358475" cy="540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580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9277" y="2364998"/>
            <a:ext cx="319302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solidFill>
                  <a:srgbClr val="7030A0"/>
                </a:solidFill>
                <a:latin typeface=".VnBahamasB" panose="020BE200000000000000" pitchFamily="34" charset="0"/>
              </a:rPr>
              <a:t>Avoid (v)</a:t>
            </a:r>
            <a:endParaRPr lang="en-US" sz="4000" b="1" dirty="0">
              <a:solidFill>
                <a:srgbClr val="7030A0"/>
              </a:solidFill>
              <a:latin typeface=".VnBahamasB" panose="020BE2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3915" y="4172085"/>
            <a:ext cx="28814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b="1" dirty="0" err="1">
                <a:solidFill>
                  <a:srgbClr val="0000FF"/>
                </a:solidFill>
              </a:rPr>
              <a:t>Tránh</a:t>
            </a:r>
            <a:r>
              <a:rPr lang="en-US" sz="3000" b="1" dirty="0">
                <a:solidFill>
                  <a:srgbClr val="0000FF"/>
                </a:solidFill>
              </a:rPr>
              <a:t>, </a:t>
            </a:r>
            <a:r>
              <a:rPr lang="en-US" sz="3000" b="1" dirty="0" err="1">
                <a:solidFill>
                  <a:srgbClr val="0000FF"/>
                </a:solidFill>
              </a:rPr>
              <a:t>tránh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xa</a:t>
            </a:r>
            <a:endParaRPr lang="en-US" sz="3000" b="1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537" y="3298945"/>
            <a:ext cx="22231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 /</a:t>
            </a:r>
            <a:r>
              <a:rPr lang="en-US" sz="3000" dirty="0" err="1">
                <a:solidFill>
                  <a:srgbClr val="FF0000"/>
                </a:solidFill>
              </a:rPr>
              <a:t>əˈvɔɪd</a:t>
            </a:r>
            <a:r>
              <a:rPr lang="en-US" sz="3000" dirty="0">
                <a:solidFill>
                  <a:srgbClr val="FF0000"/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73" y="1498786"/>
            <a:ext cx="7992070" cy="4708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1664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404713"/>
              </p:ext>
            </p:extLst>
          </p:nvPr>
        </p:nvGraphicFramePr>
        <p:xfrm>
          <a:off x="499767" y="1525488"/>
          <a:ext cx="11323638" cy="485404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643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3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6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55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Vocabulary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159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Authority (n)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/ɔːˈ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θɒrəti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Chính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quyền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467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Warn (v)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/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wɔːn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Cảnh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báo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8467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Avoid (v)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/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əˈvɔɪd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Tránh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tránh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29127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336358"/>
              </p:ext>
            </p:extLst>
          </p:nvPr>
        </p:nvGraphicFramePr>
        <p:xfrm>
          <a:off x="287079" y="1477927"/>
          <a:ext cx="11536326" cy="392216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11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5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9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1362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39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Authority (n)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706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 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Warn (v)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706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 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Avoid (v)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40502" y="4547134"/>
            <a:ext cx="3211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000" b="1" dirty="0" err="1">
                <a:solidFill>
                  <a:srgbClr val="0000FF"/>
                </a:solidFill>
              </a:rPr>
              <a:t>Chính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quyền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40502" y="2582233"/>
            <a:ext cx="3211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000" b="1" dirty="0" err="1">
                <a:solidFill>
                  <a:srgbClr val="0000FF"/>
                </a:solidFill>
              </a:rPr>
              <a:t>Cảnh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báo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40502" y="3613945"/>
            <a:ext cx="4082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000" b="1" dirty="0" err="1">
                <a:solidFill>
                  <a:srgbClr val="0000FF"/>
                </a:solidFill>
              </a:rPr>
              <a:t>Tránh</a:t>
            </a:r>
            <a:r>
              <a:rPr lang="en-US" sz="3000" b="1" dirty="0">
                <a:solidFill>
                  <a:srgbClr val="0000FF"/>
                </a:solidFill>
              </a:rPr>
              <a:t>, </a:t>
            </a:r>
            <a:r>
              <a:rPr lang="en-US" sz="3000" b="1" dirty="0" err="1">
                <a:solidFill>
                  <a:srgbClr val="0000FF"/>
                </a:solidFill>
              </a:rPr>
              <a:t>tránh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xa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48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-0.28868 -0.27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0" y="-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-0.28946 0.155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-0.29388 0.15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1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4198</TotalTime>
  <Words>667</Words>
  <Application>Microsoft Office PowerPoint</Application>
  <PresentationFormat>Widescreen</PresentationFormat>
  <Paragraphs>137</Paragraphs>
  <Slides>19</Slides>
  <Notes>13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.VnBahamasB</vt:lpstr>
      <vt:lpstr>Adobe Gothic Std B</vt:lpstr>
      <vt:lpstr>Arial</vt:lpstr>
      <vt:lpstr>Calibri</vt:lpstr>
      <vt:lpstr>Calibri (Body)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This MC</cp:lastModifiedBy>
  <cp:revision>622</cp:revision>
  <dcterms:created xsi:type="dcterms:W3CDTF">2020-12-09T02:04:09Z</dcterms:created>
  <dcterms:modified xsi:type="dcterms:W3CDTF">2024-03-06T00:35:08Z</dcterms:modified>
</cp:coreProperties>
</file>