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2" r:id="rId3"/>
    <p:sldId id="454" r:id="rId4"/>
    <p:sldId id="453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BE2E-7984-E687-3FFA-0E6816023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2F3E8-86CA-4094-1CA6-CDBD2683B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47702-5EF4-45EA-043C-8A1EE4F9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8BCEB-2F54-98D5-D69B-9EC3CDB0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631AB-D26F-3EC3-5DDD-EC352071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6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B8AEB-8DA6-29B3-63AA-CE30908E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619C1-5334-725D-668E-DF3BCD7D1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A9B80-8F93-6B0B-FA55-803AA888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D34F0-2731-CD62-F3E1-8EFA841A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DB2AA-8C91-CAE5-64F4-AAE4025F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5A12E-45E9-42C2-C05E-572EE0CFB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71DF5-E20F-A867-ED10-439773897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55EFE-E5D2-D473-F897-8E5FB3E2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BE037-C30E-9CC5-6CD5-8AD6C3FA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9A06F-42EB-79CF-3FE5-69248AAE8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8044-B245-8AB3-1809-BD2AD308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3CECD-E555-6190-100F-D7EF6AE0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AAF0-DA66-557A-3B64-CB96FC745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2C7CE-375E-D3F8-B43A-7C3CDC0E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E1316-4156-75EF-2D0E-AE8AC42B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37880-EA51-6B5B-27C5-299533E28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367F6-066C-21DF-B059-12BEB8A8C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58D47-3CF8-48E3-6D1A-D3F141CB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DA7E-2730-32FC-DEE3-CBCD72A1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D9F9-90CA-A2FD-0A47-B8C88A8C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9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F33D-5EAE-3E65-DECC-9CC87946E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A8BE-1898-5CFF-199F-AF091DB64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AA01E-A2BF-DB6F-138A-0F134E657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731A4-B533-0D17-1A15-20E66E5C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8672B-95CE-8D9B-0F01-E48BD247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8D8A6-C355-9AED-5C53-FE5DA8B4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4F95-A546-CA25-12FC-F3252A04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69534-8DD0-54D5-F99C-0E8F2E4B3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CCB70-8DD0-90AB-31B6-0CF9E06CA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DFA64-80D9-6F5E-E307-73C4980F2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F602D-E1D6-F376-AC67-D3ED8579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CC141-A7B2-7497-03D0-FC3351003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E3B0AE-C885-A7DA-8FEF-57208BA3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A6193-7B3E-FE1B-214A-C3FEE270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6C7C-5CCB-E6BE-1A44-2EB39AD8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BDB08-1CEA-CE90-4B8D-95C839BD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629FB-474F-2FD2-C58F-30287123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09E0A-2562-10CD-17A8-E2CB9852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8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16B7D-0474-E32D-B5E8-2784338C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1090E7-CDBD-3630-8556-2ACB218E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3AC19-7F27-34C6-C495-2EF55B3A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8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C227-6C38-A0AB-7EBA-3AFEBBF6D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EE192-EB62-7DAB-FB31-7A8D898C1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B8C6E-DB28-8C5E-FA6C-547330614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00320-BCDB-2BCA-05AB-CE54A44D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E6E12-2046-CB3D-5348-CF9D7DC2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562C7-4DF1-85EA-0BDD-E2C82F01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9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6D41-5A3A-1B16-8B04-B72FC26FC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51BE3C-80B5-964A-3598-81E5782FEE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43D7E-1F04-A774-D465-073D92C19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8601B-E2C4-E52B-6CAE-D0E0B002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23BB8-00C4-EDDB-B65E-3B1D436E9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E437F-EF13-72F9-72DE-2D8F111F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6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87966B-AEF0-B5BC-63B0-381C7238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607AF-73BD-C9C0-1DF9-B1E5E2A3E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B54D3-7F0B-0AC0-4E9D-947F51A01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6BBF-F668-47B9-823E-ED445C53A47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AE1D6-C9E8-288D-743D-FF4E0AC4E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F65AC-46A8-EAD7-5BDB-DF5F68F1B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4BA70-8E02-4F15-9762-CC10FEE5A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FC1B-A859-BD76-25A8-1BB23DF036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lip nghệ thuật Giáo dục Giáo viên Trường giáo sư - png tải về - Miễn phí  trong suốt Phim Hoạt Hình png Tải về.">
            <a:extLst>
              <a:ext uri="{FF2B5EF4-FFF2-40B4-BE49-F238E27FC236}">
                <a16:creationId xmlns:a16="http://schemas.microsoft.com/office/drawing/2014/main" id="{D2122684-C97B-1428-230D-3AFE49A14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2239" y="304945"/>
            <a:ext cx="59340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F803B4F-3362-0455-E2FC-BC233A65E3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061D1D-F02C-F257-AFA5-614153186792}"/>
              </a:ext>
            </a:extLst>
          </p:cNvPr>
          <p:cNvSpPr txBox="1"/>
          <p:nvPr/>
        </p:nvSpPr>
        <p:spPr>
          <a:xfrm>
            <a:off x="2728581" y="138546"/>
            <a:ext cx="9458988" cy="4147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028700" algn="l"/>
              </a:tabLst>
            </a:pPr>
            <a:r>
              <a:rPr lang="en-US" sz="8800" b="1" dirty="0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NÓI</a:t>
            </a:r>
            <a:r>
              <a:rPr lang="en-US" sz="8800" b="1" dirty="0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8800" b="1" dirty="0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NGHE</a:t>
            </a:r>
            <a:endParaRPr lang="en-US" sz="8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ctr"/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THẢO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LUẬN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VỀ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VẤN</a:t>
            </a:r>
            <a:r>
              <a:rPr lang="en-US" sz="88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ĐỀ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96195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1: CHUẨN BỊ THẢO LUẬN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68654" y="1994835"/>
            <a:ext cx="5261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Chuẩn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nội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dung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buổi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thảo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luận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98499" y="2552459"/>
          <a:ext cx="10820401" cy="437198"/>
        </p:xfrm>
        <a:graphic>
          <a:graphicData uri="http://schemas.openxmlformats.org/drawingml/2006/table">
            <a:tbl>
              <a:tblPr firstRow="1" firstCol="1" bandRow="1"/>
              <a:tblGrid>
                <a:gridCol w="3612145">
                  <a:extLst>
                    <a:ext uri="{9D8B030D-6E8A-4147-A177-3AD203B41FA5}">
                      <a16:colId xmlns:a16="http://schemas.microsoft.com/office/drawing/2014/main" val="3253852979"/>
                    </a:ext>
                  </a:extLst>
                </a:gridCol>
                <a:gridCol w="7208256">
                  <a:extLst>
                    <a:ext uri="{9D8B030D-6E8A-4147-A177-3AD203B41FA5}">
                      <a16:colId xmlns:a16="http://schemas.microsoft.com/office/drawing/2014/main" val="4134514517"/>
                    </a:ext>
                  </a:extLst>
                </a:gridCol>
              </a:tblGrid>
              <a:tr h="1023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7523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98499" y="3013932"/>
          <a:ext cx="10782300" cy="3114231"/>
        </p:xfrm>
        <a:graphic>
          <a:graphicData uri="http://schemas.openxmlformats.org/drawingml/2006/table">
            <a:tbl>
              <a:tblPr firstRow="1" firstCol="1" bandRow="1"/>
              <a:tblGrid>
                <a:gridCol w="3637527">
                  <a:extLst>
                    <a:ext uri="{9D8B030D-6E8A-4147-A177-3AD203B41FA5}">
                      <a16:colId xmlns:a16="http://schemas.microsoft.com/office/drawing/2014/main" val="1666143634"/>
                    </a:ext>
                  </a:extLst>
                </a:gridCol>
                <a:gridCol w="7144773">
                  <a:extLst>
                    <a:ext uri="{9D8B030D-6E8A-4147-A177-3AD203B41FA5}">
                      <a16:colId xmlns:a16="http://schemas.microsoft.com/office/drawing/2014/main" val="3336602235"/>
                    </a:ext>
                  </a:extLst>
                </a:gridCol>
              </a:tblGrid>
              <a:tr h="80664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4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4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5" marR="45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nghiện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Mất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cha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=&gt;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khuya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khỏe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Tốn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15" marR="45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18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43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1: CHUẨN BỊ THẢO LUẬN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36600" y="2258196"/>
          <a:ext cx="10782300" cy="3633153"/>
        </p:xfrm>
        <a:graphic>
          <a:graphicData uri="http://schemas.openxmlformats.org/drawingml/2006/table">
            <a:tbl>
              <a:tblPr firstRow="1" firstCol="1" bandRow="1"/>
              <a:tblGrid>
                <a:gridCol w="3525684">
                  <a:extLst>
                    <a:ext uri="{9D8B030D-6E8A-4147-A177-3AD203B41FA5}">
                      <a16:colId xmlns:a16="http://schemas.microsoft.com/office/drawing/2014/main" val="3542102448"/>
                    </a:ext>
                  </a:extLst>
                </a:gridCol>
                <a:gridCol w="7256616">
                  <a:extLst>
                    <a:ext uri="{9D8B030D-6E8A-4147-A177-3AD203B41FA5}">
                      <a16:colId xmlns:a16="http://schemas.microsoft.com/office/drawing/2014/main" val="247499416"/>
                    </a:ext>
                  </a:extLst>
                </a:gridCol>
              </a:tblGrid>
              <a:tr h="64963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96" marR="4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tuệ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toả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căng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96" marR="4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7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55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1: CHUẨN BỊ THẢO LUẬN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73894" y="2244100"/>
          <a:ext cx="10782300" cy="2851468"/>
        </p:xfrm>
        <a:graphic>
          <a:graphicData uri="http://schemas.openxmlformats.org/drawingml/2006/table">
            <a:tbl>
              <a:tblPr firstRow="1" firstCol="1" bandRow="1"/>
              <a:tblGrid>
                <a:gridCol w="5154561">
                  <a:extLst>
                    <a:ext uri="{9D8B030D-6E8A-4147-A177-3AD203B41FA5}">
                      <a16:colId xmlns:a16="http://schemas.microsoft.com/office/drawing/2014/main" val="1494014789"/>
                    </a:ext>
                  </a:extLst>
                </a:gridCol>
                <a:gridCol w="5627739">
                  <a:extLst>
                    <a:ext uri="{9D8B030D-6E8A-4147-A177-3AD203B41FA5}">
                      <a16:colId xmlns:a16="http://schemas.microsoft.com/office/drawing/2014/main" val="3863773248"/>
                    </a:ext>
                  </a:extLst>
                </a:gridCol>
              </a:tblGrid>
              <a:tr h="47991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32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1 - 2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hưởng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32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43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039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5483" y="1568286"/>
            <a:ext cx="8471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2: THỰC HÀNH THẢO LUẬN TRONG NHÓM NHỎ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16" name="Picture 15" descr="10 kĩ thuật dạy học tích cực theo chương trình giáo dục mới - Dạy học onlin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80857"/>
            <a:ext cx="3605981" cy="263012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660400" y="2091506"/>
            <a:ext cx="107561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cáo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kĩ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Baguet Script" panose="00000500000000000000" pitchFamily="2" charset="0"/>
                <a:ea typeface="MS Mincho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Baguet Script" panose="00000500000000000000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419540" y="2689495"/>
          <a:ext cx="7006737" cy="3489008"/>
        </p:xfrm>
        <a:graphic>
          <a:graphicData uri="http://schemas.openxmlformats.org/drawingml/2006/table">
            <a:tbl>
              <a:tblPr firstRow="1" firstCol="1" bandRow="1"/>
              <a:tblGrid>
                <a:gridCol w="1848525">
                  <a:extLst>
                    <a:ext uri="{9D8B030D-6E8A-4147-A177-3AD203B41FA5}">
                      <a16:colId xmlns:a16="http://schemas.microsoft.com/office/drawing/2014/main" val="2474947198"/>
                    </a:ext>
                  </a:extLst>
                </a:gridCol>
                <a:gridCol w="3008670">
                  <a:extLst>
                    <a:ext uri="{9D8B030D-6E8A-4147-A177-3AD203B41FA5}">
                      <a16:colId xmlns:a16="http://schemas.microsoft.com/office/drawing/2014/main" val="4097410247"/>
                    </a:ext>
                  </a:extLst>
                </a:gridCol>
                <a:gridCol w="2149542">
                  <a:extLst>
                    <a:ext uri="{9D8B030D-6E8A-4147-A177-3AD203B41FA5}">
                      <a16:colId xmlns:a16="http://schemas.microsoft.com/office/drawing/2014/main" val="40076248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58738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738" indent="-58738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6213" algn="l"/>
                        </a:tabLst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644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1174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endParaRPr lang="en-US" sz="24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18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73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55483" y="1568286"/>
            <a:ext cx="8471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2: THỰC HÀNH THẢO LUẬN TRONG NHÓM NHỎ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2049185"/>
            <a:ext cx="107823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*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lưu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ý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khi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514350" indent="-514350">
              <a:spcAft>
                <a:spcPts val="0"/>
              </a:spcAft>
              <a:buAutoNum type="arabicPeriod"/>
            </a:pP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mâu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thuẫn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kỹ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teamwork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 teamwork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hiệu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ai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hoàn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hảo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vai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riêng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Kỹ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tổ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chức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thuộc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trưởng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800" dirty="0">
                <a:latin typeface="Baguet Script" panose="00000500000000000000" pitchFamily="2" charset="0"/>
                <a:ea typeface="Times New Roman" panose="02020603050405020304" pitchFamily="18" charset="0"/>
              </a:rPr>
              <a:t> (leader). 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9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55483" y="1568286"/>
            <a:ext cx="8471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2: THỰC HÀNH THẢO LUẬN TRONG NHÓM NHỎ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2049185"/>
            <a:ext cx="107823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*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số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lưu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ý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thảo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luận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nhóm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559814"/>
            <a:ext cx="107823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đỡ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lẫn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nhau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343E47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eamwork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tức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tất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tôn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trọng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đỡ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lẫn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nhau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khó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khăn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vấn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nan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sẵn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sàng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chia,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đỡ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vậy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team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càng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gắn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nhau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hơn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hơn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4.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Khuyến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khích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C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kỹ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dành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trưởng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trưởng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lực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bản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lĩnh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từng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mạnh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yếu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lực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khuyến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khích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bản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ngay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Baguet Script" panose="00000500000000000000" pitchFamily="2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0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317" y="1543685"/>
            <a:ext cx="1062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3: BÁO CÁO SẢN PHẨM TRƯỚC LỚP &amp; TRAO ĐỔI, ĐÁNH GIÁ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3788503" y="1957070"/>
            <a:ext cx="4576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*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kiểm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tra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kĩ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năng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nói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85800" y="2450539"/>
          <a:ext cx="10782300" cy="355568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592536">
                  <a:extLst>
                    <a:ext uri="{9D8B030D-6E8A-4147-A177-3AD203B41FA5}">
                      <a16:colId xmlns:a16="http://schemas.microsoft.com/office/drawing/2014/main" val="360237029"/>
                    </a:ext>
                  </a:extLst>
                </a:gridCol>
                <a:gridCol w="3189764">
                  <a:extLst>
                    <a:ext uri="{9D8B030D-6E8A-4147-A177-3AD203B41FA5}">
                      <a16:colId xmlns:a16="http://schemas.microsoft.com/office/drawing/2014/main" val="2382981226"/>
                    </a:ext>
                  </a:extLst>
                </a:gridCol>
              </a:tblGrid>
              <a:tr h="207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92327"/>
                  </a:ext>
                </a:extLst>
              </a:tr>
              <a:tr h="20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530575"/>
                  </a:ext>
                </a:extLst>
              </a:tr>
              <a:tr h="100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694401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839323"/>
                  </a:ext>
                </a:extLst>
              </a:tr>
              <a:tr h="100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42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58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317" y="1543685"/>
            <a:ext cx="10627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3: BÁO CÁO SẢN PHẨM TRƯỚC LỚP &amp; TRAO ĐỔI, ĐÁNH GIÁ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46260" y="1962042"/>
            <a:ext cx="5261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*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Bảng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tự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kiểm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tra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kĩ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năng</a:t>
            </a:r>
            <a:r>
              <a:rPr lang="en-US" sz="2800" b="1" dirty="0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Baguet Script" panose="00000500000000000000" pitchFamily="2" charset="0"/>
                <a:ea typeface="MS Mincho"/>
              </a:rPr>
              <a:t>nghe</a:t>
            </a:r>
            <a:r>
              <a:rPr lang="en-US" sz="2800" b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73894" y="2546766"/>
          <a:ext cx="10782300" cy="357505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592536">
                  <a:extLst>
                    <a:ext uri="{9D8B030D-6E8A-4147-A177-3AD203B41FA5}">
                      <a16:colId xmlns:a16="http://schemas.microsoft.com/office/drawing/2014/main" val="215406793"/>
                    </a:ext>
                  </a:extLst>
                </a:gridCol>
                <a:gridCol w="3189764">
                  <a:extLst>
                    <a:ext uri="{9D8B030D-6E8A-4147-A177-3AD203B41FA5}">
                      <a16:colId xmlns:a16="http://schemas.microsoft.com/office/drawing/2014/main" val="2738083393"/>
                    </a:ext>
                  </a:extLst>
                </a:gridCol>
              </a:tblGrid>
              <a:tr h="217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87724"/>
                  </a:ext>
                </a:extLst>
              </a:tr>
              <a:tr h="105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ắm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49167"/>
                  </a:ext>
                </a:extLst>
              </a:tr>
              <a:tr h="217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737394"/>
                  </a:ext>
                </a:extLst>
              </a:tr>
              <a:tr h="185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-Thái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nghiêm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túc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507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45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0287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 NÓI VÀ NGHE</a:t>
            </a:r>
            <a:endParaRPr lang="en-US" sz="20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THẢO LUẬN NHÓM VỀ MỘT VẤN ĐỀ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5171093" y="657880"/>
            <a:ext cx="1811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Khởi động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685800" y="1249819"/>
            <a:ext cx="107823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Yêu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cầu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:  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Các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em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đã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học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cách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tỏng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5: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tin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6,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1).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điền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KWL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85799" y="2531510"/>
          <a:ext cx="10782300" cy="3413760"/>
        </p:xfrm>
        <a:graphic>
          <a:graphicData uri="http://schemas.openxmlformats.org/drawingml/2006/table">
            <a:tbl>
              <a:tblPr firstRow="1" firstCol="1" bandRow="1"/>
              <a:tblGrid>
                <a:gridCol w="3594100">
                  <a:extLst>
                    <a:ext uri="{9D8B030D-6E8A-4147-A177-3AD203B41FA5}">
                      <a16:colId xmlns:a16="http://schemas.microsoft.com/office/drawing/2014/main" val="2053762535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687236504"/>
                    </a:ext>
                  </a:extLst>
                </a:gridCol>
                <a:gridCol w="3594100">
                  <a:extLst>
                    <a:ext uri="{9D8B030D-6E8A-4147-A177-3AD203B41FA5}">
                      <a16:colId xmlns:a16="http://schemas.microsoft.com/office/drawing/2014/main" val="1111700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nhắc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98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656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81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8640" y="640091"/>
            <a:ext cx="3576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Hình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kiến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163311"/>
            <a:ext cx="10782300" cy="673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Tìm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chung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về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thảo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luận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nhóm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về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vấn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đề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1" y="3967316"/>
            <a:ext cx="2405114" cy="2365559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3810102" y="1947526"/>
            <a:ext cx="6027071" cy="3007931"/>
          </a:xfrm>
          <a:prstGeom prst="wedgeRoundRectCallout">
            <a:avLst>
              <a:gd name="adj1" fmla="val -65614"/>
              <a:gd name="adj2" fmla="val 58015"/>
              <a:gd name="adj3" fmla="val 16667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latin typeface="Baguet Script" panose="00000500000000000000" pitchFamily="2" charset="0"/>
                <a:ea typeface="MS Mincho"/>
              </a:rPr>
              <a:t>+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Mục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đích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của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việc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về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một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là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gì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?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+ Theo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em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các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có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thể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là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những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nào</a:t>
            </a:r>
            <a:r>
              <a:rPr lang="en-US" sz="2800" i="1" dirty="0">
                <a:solidFill>
                  <a:srgbClr val="0D0D0D"/>
                </a:solidFill>
                <a:latin typeface="Baguet Script" panose="00000500000000000000" pitchFamily="2" charset="0"/>
                <a:ea typeface="MS Mincho"/>
              </a:rPr>
              <a:t>?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i="1" dirty="0">
                <a:latin typeface="Baguet Script" panose="00000500000000000000" pitchFamily="2" charset="0"/>
                <a:ea typeface="MS Mincho"/>
              </a:rPr>
              <a:t>+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về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một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cần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chú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ý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những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yêu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cầu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i="1" dirty="0" err="1">
                <a:latin typeface="Baguet Script" panose="00000500000000000000" pitchFamily="2" charset="0"/>
                <a:ea typeface="MS Mincho"/>
              </a:rPr>
              <a:t>nào</a:t>
            </a:r>
            <a:r>
              <a:rPr lang="en-US" sz="2800" i="1" dirty="0">
                <a:latin typeface="Baguet Script" panose="00000500000000000000" pitchFamily="2" charset="0"/>
                <a:ea typeface="MS Mincho"/>
              </a:rPr>
              <a:t>?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19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8640" y="640091"/>
            <a:ext cx="3576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7030A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1163311"/>
            <a:ext cx="10782300" cy="5801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I.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đề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: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- 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về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một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nhằm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đưa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ra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giải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pháp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thống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nhất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cho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n-US" sz="2800" dirty="0">
                <a:latin typeface="Baguet Script" panose="00000500000000000000" pitchFamily="2" charset="0"/>
                <a:ea typeface="MS Mincho"/>
              </a:rPr>
              <a:t>-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Các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vấn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đề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thường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gặp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trong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latin typeface="Baguet Script" panose="00000500000000000000" pitchFamily="2" charset="0"/>
                <a:ea typeface="MS Mincho"/>
              </a:rPr>
              <a:t>là</a:t>
            </a:r>
            <a:r>
              <a:rPr lang="en-US" sz="2800" dirty="0"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00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2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8640" y="640091"/>
            <a:ext cx="3576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Hình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kiến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028700"/>
            <a:ext cx="10782300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thảo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luận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vấn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: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vi-VN" sz="3200" dirty="0">
                <a:solidFill>
                  <a:srgbClr val="4A4A4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 định vấn đề chưa thống nhất có thể có nhiều ý kiến khác nhau.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vi-VN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Biết đặt và trả lời câu hỏi trong quá trình thảo luận nhóm.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vi-VN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Biết nêu một vài đề xuất dựa trên các ý tưởng được trình bày trong quá trình thảo luận.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tôn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lắng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trao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064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MS Mincho"/>
              </a:rPr>
              <a:t>Luyện</a:t>
            </a:r>
            <a:r>
              <a:rPr lang="en-US" sz="2800" b="1" dirty="0">
                <a:solidFill>
                  <a:srgbClr val="7030A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Baguet Script" panose="00000500000000000000" pitchFamily="2" charset="0"/>
                <a:ea typeface="MS Mincho"/>
              </a:rPr>
              <a:t>tập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9271" y="1675225"/>
            <a:ext cx="6495359" cy="32250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hành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1314" y="2137677"/>
            <a:ext cx="4951272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vi-VN" sz="3200" b="1" u="sng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</a:rPr>
              <a:t>Chủ đề thảo luận</a:t>
            </a:r>
            <a:r>
              <a:rPr lang="vi-VN" sz="32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</a:rPr>
              <a:t>:</a:t>
            </a:r>
            <a:r>
              <a:rPr lang="vi-VN" sz="3200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vi-VN" sz="32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Trao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đổi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vấn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đề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: “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Chơi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game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chỉ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tác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hại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Đúng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hay </a:t>
            </a:r>
            <a:r>
              <a:rPr lang="en-US" sz="3200" i="1" dirty="0" err="1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sai</a:t>
            </a:r>
            <a:r>
              <a:rPr lang="en-US" sz="3200" i="1" dirty="0">
                <a:solidFill>
                  <a:srgbClr val="0000FF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?”.</a:t>
            </a:r>
            <a:endParaRPr lang="en-US" sz="32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2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Baguet Script" panose="00000500000000000000" pitchFamily="2" charset="0"/>
                <a:ea typeface="MS Mincho"/>
              </a:rPr>
              <a:t> 1: CHUẨN BỊ THẢO LUẬN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38540"/>
            <a:ext cx="50808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Game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là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gì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?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Nêu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tên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trò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chơi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game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mà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biết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Việc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chơi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game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lợi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gì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và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hại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gì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không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?</a:t>
            </a:r>
            <a:endParaRPr lang="en-US" sz="32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Nên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chơi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game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như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thế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nào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cho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phù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hợp</a:t>
            </a:r>
            <a:r>
              <a:rPr lang="en-US" sz="3200" i="1" dirty="0">
                <a:solidFill>
                  <a:srgbClr val="0D0D0D"/>
                </a:solidFill>
                <a:latin typeface="Baguet Script" panose="00000500000000000000" pitchFamily="2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076949" y="2365111"/>
          <a:ext cx="5070881" cy="3074162"/>
        </p:xfrm>
        <a:graphic>
          <a:graphicData uri="http://schemas.openxmlformats.org/drawingml/2006/table">
            <a:tbl>
              <a:tblPr firstRow="1" firstCol="1" bandRow="1"/>
              <a:tblGrid>
                <a:gridCol w="2593761">
                  <a:extLst>
                    <a:ext uri="{9D8B030D-6E8A-4147-A177-3AD203B41FA5}">
                      <a16:colId xmlns:a16="http://schemas.microsoft.com/office/drawing/2014/main" val="2609225784"/>
                    </a:ext>
                  </a:extLst>
                </a:gridCol>
                <a:gridCol w="2477120">
                  <a:extLst>
                    <a:ext uri="{9D8B030D-6E8A-4147-A177-3AD203B41FA5}">
                      <a16:colId xmlns:a16="http://schemas.microsoft.com/office/drawing/2014/main" val="3329621217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Ý kiến của tôi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FF4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 do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FF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15615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518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296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77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1: CHUẨN BỊ THẢO LUẬN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1994081"/>
            <a:ext cx="107823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*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Mục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tiêu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: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Các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thành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viên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đưa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ra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các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ý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kiến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riêng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,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thống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nhất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lại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để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đưa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ra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giải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pháp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chung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nhằm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làm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ý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kiến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“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Chơi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game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chỉ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có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tác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hai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”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là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đúng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hay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sai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*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Thời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gian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57785">
              <a:spcAft>
                <a:spcPts val="0"/>
              </a:spcAft>
            </a:pP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Mỗi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thành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viên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suy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nghĩ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,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đưa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ra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ý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kiến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riêng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trong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thời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gian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3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phút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(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dựa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trên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phần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chuẩn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bị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trước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tiết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học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ở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nhà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).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57785">
              <a:spcAft>
                <a:spcPts val="0"/>
              </a:spcAft>
            </a:pP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Nhóm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trưởng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điều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hành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thống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nhất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giải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pháp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chung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trong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thời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gian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05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phút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.</a:t>
            </a:r>
            <a:endParaRPr lang="en-US" sz="2800" dirty="0">
              <a:latin typeface="Baguet Script" panose="00000500000000000000" pitchFamily="2" charset="0"/>
              <a:ea typeface="Times New Roman" panose="02020603050405020304" pitchFamily="18" charset="0"/>
            </a:endParaRPr>
          </a:p>
          <a:p>
            <a:pPr marL="57785">
              <a:spcAft>
                <a:spcPts val="0"/>
              </a:spcAft>
            </a:pP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-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Thư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kí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ghi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chép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giải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pháp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chung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.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835818"/>
            <a:ext cx="11672888" cy="5650707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32875"/>
            <a:ext cx="3878825" cy="45720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7368" y="-34518"/>
            <a:ext cx="449826" cy="717831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7555" y="11369"/>
            <a:ext cx="914400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6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3972335" y="712809"/>
            <a:ext cx="4209230" cy="478384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6277" y="0"/>
            <a:ext cx="754456" cy="75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4485" y="-67795"/>
            <a:ext cx="6744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87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  NÓI VÀ NGHE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guet Script" panose="00000500000000000000" pitchFamily="2" charset="0"/>
                <a:ea typeface="Times New Roman" panose="02020603050405020304" pitchFamily="18" charset="0"/>
                <a:cs typeface="+mn-cs"/>
              </a:rPr>
              <a:t>THẢO LUẬN NHÓM VỀ MỘT VẤN ĐỀ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748" y="640091"/>
            <a:ext cx="1782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2240" y="1130300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II.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Thực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hành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662" y="1610216"/>
            <a:ext cx="496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guet Script" panose="00000500000000000000" pitchFamily="2" charset="0"/>
                <a:ea typeface="MS Mincho"/>
                <a:cs typeface="+mn-cs"/>
              </a:rPr>
              <a:t> 1: CHUẨN BỊ THẢO LUẬN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guet Script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68654" y="1994835"/>
            <a:ext cx="5261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Chuẩn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bị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nội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dung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buổi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thảo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 </a:t>
            </a:r>
            <a:r>
              <a:rPr lang="en-US" sz="2800" dirty="0" err="1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luận</a:t>
            </a:r>
            <a:r>
              <a:rPr lang="en-US" sz="2800" dirty="0">
                <a:solidFill>
                  <a:srgbClr val="262626"/>
                </a:solidFill>
                <a:latin typeface="Baguet Script" panose="00000500000000000000" pitchFamily="2" charset="0"/>
                <a:ea typeface="MS Mincho"/>
              </a:rPr>
              <a:t>:</a:t>
            </a:r>
            <a:endParaRPr lang="en-US" sz="2800" dirty="0">
              <a:effectLst/>
              <a:latin typeface="Baguet Script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36600" y="2552459"/>
          <a:ext cx="10782300" cy="3157221"/>
        </p:xfrm>
        <a:graphic>
          <a:graphicData uri="http://schemas.openxmlformats.org/drawingml/2006/table">
            <a:tbl>
              <a:tblPr firstRow="1" firstCol="1" bandRow="1"/>
              <a:tblGrid>
                <a:gridCol w="4212714">
                  <a:extLst>
                    <a:ext uri="{9D8B030D-6E8A-4147-A177-3AD203B41FA5}">
                      <a16:colId xmlns:a16="http://schemas.microsoft.com/office/drawing/2014/main" val="3253852979"/>
                    </a:ext>
                  </a:extLst>
                </a:gridCol>
                <a:gridCol w="6569586">
                  <a:extLst>
                    <a:ext uri="{9D8B030D-6E8A-4147-A177-3AD203B41FA5}">
                      <a16:colId xmlns:a16="http://schemas.microsoft.com/office/drawing/2014/main" val="4134514517"/>
                    </a:ext>
                  </a:extLst>
                </a:gridCol>
              </a:tblGrid>
              <a:tr h="1023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75233"/>
                  </a:ext>
                </a:extLst>
              </a:tr>
              <a:tr h="6907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Game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i="1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electronic game)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game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phổ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fifa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thoại</a:t>
                      </a:r>
                      <a:r>
                        <a:rPr lang="en-US" sz="2800" dirty="0">
                          <a:solidFill>
                            <a:srgbClr val="262626"/>
                          </a:solidFill>
                          <a:effectLst/>
                          <a:latin typeface="Baguet Scrip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boom,...</a:t>
                      </a:r>
                      <a:endParaRPr lang="en-US" sz="2800" dirty="0">
                        <a:effectLst/>
                        <a:latin typeface="Baguet Scrip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149" marR="54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87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97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1792</Words>
  <Application>Microsoft Office PowerPoint</Application>
  <PresentationFormat>Widescreen</PresentationFormat>
  <Paragraphs>210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Baguet Script</vt:lpstr>
      <vt:lpstr>Calibri</vt:lpstr>
      <vt:lpstr>Calibri Light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</cp:revision>
  <dcterms:created xsi:type="dcterms:W3CDTF">2024-02-04T14:46:19Z</dcterms:created>
  <dcterms:modified xsi:type="dcterms:W3CDTF">2024-02-05T12:25:23Z</dcterms:modified>
</cp:coreProperties>
</file>