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6" r:id="rId3"/>
    <p:sldId id="377" r:id="rId4"/>
    <p:sldId id="378" r:id="rId5"/>
    <p:sldId id="379" r:id="rId6"/>
    <p:sldId id="380" r:id="rId7"/>
    <p:sldId id="381" r:id="rId8"/>
    <p:sldId id="382" r:id="rId9"/>
    <p:sldId id="383" r:id="rId10"/>
    <p:sldId id="385" r:id="rId11"/>
    <p:sldId id="384" r:id="rId12"/>
    <p:sldId id="386" r:id="rId13"/>
    <p:sldId id="387" r:id="rId14"/>
    <p:sldId id="388" r:id="rId15"/>
    <p:sldId id="389" r:id="rId16"/>
    <p:sldId id="390" r:id="rId17"/>
    <p:sldId id="391" r:id="rId18"/>
    <p:sldId id="393" r:id="rId19"/>
    <p:sldId id="392" r:id="rId20"/>
    <p:sldId id="394" r:id="rId21"/>
    <p:sldId id="395" r:id="rId22"/>
    <p:sldId id="396" r:id="rId23"/>
    <p:sldId id="397" r:id="rId24"/>
    <p:sldId id="398" r:id="rId25"/>
    <p:sldId id="399" r:id="rId26"/>
    <p:sldId id="400" r:id="rId27"/>
    <p:sldId id="401" r:id="rId28"/>
    <p:sldId id="402" r:id="rId29"/>
    <p:sldId id="405" r:id="rId30"/>
    <p:sldId id="403" r:id="rId31"/>
    <p:sldId id="404" r:id="rId32"/>
    <p:sldId id="40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6165-0025-8885-8C64-476CA520B2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ABF204-0619-3DDF-B918-4771CB4081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9BFF35-D6A5-EB03-89D2-EF5C50282D99}"/>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5" name="Footer Placeholder 4">
            <a:extLst>
              <a:ext uri="{FF2B5EF4-FFF2-40B4-BE49-F238E27FC236}">
                <a16:creationId xmlns:a16="http://schemas.microsoft.com/office/drawing/2014/main" id="{D6B25706-320A-578F-10AA-2453F8CAC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9E650-2448-0D45-7E00-73F68C0607E5}"/>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319923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ECAB1-6BAC-221E-4C8C-859F53D9FB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4D0FD8-69DA-1B72-666A-95E53949FC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DF19B9-DFE9-759F-D207-ACA49D948B6E}"/>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5" name="Footer Placeholder 4">
            <a:extLst>
              <a:ext uri="{FF2B5EF4-FFF2-40B4-BE49-F238E27FC236}">
                <a16:creationId xmlns:a16="http://schemas.microsoft.com/office/drawing/2014/main" id="{AF401FE8-11D7-D6FB-02BC-4EE8CBFD2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2F48B-96DD-94EF-B67F-53B6F9B425A8}"/>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415388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2879C1-2F8F-7648-E3B7-89AA6B53D0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ACF362-5E0E-1297-8BCC-7DECE65F99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E43357-D7FE-C5CE-3C8A-67AD27483B1D}"/>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5" name="Footer Placeholder 4">
            <a:extLst>
              <a:ext uri="{FF2B5EF4-FFF2-40B4-BE49-F238E27FC236}">
                <a16:creationId xmlns:a16="http://schemas.microsoft.com/office/drawing/2014/main" id="{D9870ECE-17F7-578C-7A91-732CD09C2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E3C12-1DE7-AB44-6850-B801788B9A83}"/>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383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A50E-455D-FA02-B2A3-549AD60F02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5316E-2620-91D3-20A9-296CF6F494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1DDB1-970A-D5B7-539D-7366A32B82E2}"/>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5" name="Footer Placeholder 4">
            <a:extLst>
              <a:ext uri="{FF2B5EF4-FFF2-40B4-BE49-F238E27FC236}">
                <a16:creationId xmlns:a16="http://schemas.microsoft.com/office/drawing/2014/main" id="{7B1669EB-A1F0-6F41-4D2E-F3E5CD62D3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B5E25-505A-C929-E77E-B17A3B15FFAF}"/>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299200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9B36D-CA9C-8D2D-4D0A-19311F4011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4CA9A3-CD5A-3D0B-3CB6-E50CA7B697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D7BD83-1E8F-D9F9-07BB-BC170531C506}"/>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5" name="Footer Placeholder 4">
            <a:extLst>
              <a:ext uri="{FF2B5EF4-FFF2-40B4-BE49-F238E27FC236}">
                <a16:creationId xmlns:a16="http://schemas.microsoft.com/office/drawing/2014/main" id="{C61244D1-6C96-F824-4F6D-C376B1F0B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A6310-A006-F5B9-55C2-6BC741F3FDDA}"/>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2507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57EA-2A67-A9AB-396B-3CE6F5D45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4F610-164F-6FC1-16D0-81C91F4311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EE0A00-605E-5BE8-5765-3D25AEB688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AF0C5A-076C-29EF-2263-032DE504D4F6}"/>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6" name="Footer Placeholder 5">
            <a:extLst>
              <a:ext uri="{FF2B5EF4-FFF2-40B4-BE49-F238E27FC236}">
                <a16:creationId xmlns:a16="http://schemas.microsoft.com/office/drawing/2014/main" id="{ADE83FE4-17E4-A6B8-05F4-7496F3A776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3531F-BA6D-BC2D-697B-DBFC6AB61B97}"/>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52931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AD1D2-AD14-D5BF-9125-DBC60F22D9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62209-8176-8BA6-C5A5-A6D950977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6EA043-688B-0B80-822E-92CA54507C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0F6640-66BC-297C-3A03-05B6AA4C6E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2477E0-97F3-ACB4-FAD2-4A3304B6EE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DABA27-B8E9-ECBD-A394-DA7A30EB3F6C}"/>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8" name="Footer Placeholder 7">
            <a:extLst>
              <a:ext uri="{FF2B5EF4-FFF2-40B4-BE49-F238E27FC236}">
                <a16:creationId xmlns:a16="http://schemas.microsoft.com/office/drawing/2014/main" id="{63688113-37D9-542E-212A-C53CEB26B1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02D394-6640-CB68-4AA1-7872D13D3230}"/>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6155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4EDEF-EF4C-A093-BC37-FFFE5DC591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444265-F329-9418-D395-5385C71AFB05}"/>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4" name="Footer Placeholder 3">
            <a:extLst>
              <a:ext uri="{FF2B5EF4-FFF2-40B4-BE49-F238E27FC236}">
                <a16:creationId xmlns:a16="http://schemas.microsoft.com/office/drawing/2014/main" id="{A045A871-DAB9-EA8E-5034-F800C5B0E1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C740E1-6C0C-834D-9F2C-C2E42FDC0DCC}"/>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412634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5FDD61-DEBF-F0E2-A2A9-EA14FB3BCAC5}"/>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3" name="Footer Placeholder 2">
            <a:extLst>
              <a:ext uri="{FF2B5EF4-FFF2-40B4-BE49-F238E27FC236}">
                <a16:creationId xmlns:a16="http://schemas.microsoft.com/office/drawing/2014/main" id="{3788C9DA-C689-9DFC-80E5-437EAC20CA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D4F819-28EF-327F-2541-41D4B6CF96C4}"/>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108261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BBF7F-D080-1BCA-51D6-C757BE7801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2EECCD-1E12-3478-382F-3DE2CDD85F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A036A2-2786-5AEF-93A3-A21501128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5031FB-7AB3-C1D9-260D-C8494DA38F4A}"/>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6" name="Footer Placeholder 5">
            <a:extLst>
              <a:ext uri="{FF2B5EF4-FFF2-40B4-BE49-F238E27FC236}">
                <a16:creationId xmlns:a16="http://schemas.microsoft.com/office/drawing/2014/main" id="{E05A2297-DB8C-58EC-CA06-376E543DA1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1CD3F7-5873-80D3-1DD3-2C466FBCCA9C}"/>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324632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E5BC-06AF-6A6F-A03E-C948C14C8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2D7392-4936-2DAB-CE38-03FE8E2493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7DB2ED-48E1-38FC-A732-FDB451D55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AD2D29-D837-9A24-EFB5-027BD165B112}"/>
              </a:ext>
            </a:extLst>
          </p:cNvPr>
          <p:cNvSpPr>
            <a:spLocks noGrp="1"/>
          </p:cNvSpPr>
          <p:nvPr>
            <p:ph type="dt" sz="half" idx="10"/>
          </p:nvPr>
        </p:nvSpPr>
        <p:spPr/>
        <p:txBody>
          <a:bodyPr/>
          <a:lstStyle/>
          <a:p>
            <a:fld id="{E5A19633-BCFB-4777-BC7F-EA551EC134F5}" type="datetimeFigureOut">
              <a:rPr lang="en-US" smtClean="0"/>
              <a:t>2/6/2024</a:t>
            </a:fld>
            <a:endParaRPr lang="en-US"/>
          </a:p>
        </p:txBody>
      </p:sp>
      <p:sp>
        <p:nvSpPr>
          <p:cNvPr id="6" name="Footer Placeholder 5">
            <a:extLst>
              <a:ext uri="{FF2B5EF4-FFF2-40B4-BE49-F238E27FC236}">
                <a16:creationId xmlns:a16="http://schemas.microsoft.com/office/drawing/2014/main" id="{7578F06E-4F9E-78B0-7C33-FDCF846973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DDDF0-B971-3123-3609-4ED929FCE1FF}"/>
              </a:ext>
            </a:extLst>
          </p:cNvPr>
          <p:cNvSpPr>
            <a:spLocks noGrp="1"/>
          </p:cNvSpPr>
          <p:nvPr>
            <p:ph type="sldNum" sz="quarter" idx="12"/>
          </p:nvPr>
        </p:nvSpPr>
        <p:spPr/>
        <p:txBody>
          <a:bodyPr/>
          <a:lstStyle/>
          <a:p>
            <a:fld id="{74A42225-F775-4960-886D-DE012A575B3B}" type="slidenum">
              <a:rPr lang="en-US" smtClean="0"/>
              <a:t>‹#›</a:t>
            </a:fld>
            <a:endParaRPr lang="en-US"/>
          </a:p>
        </p:txBody>
      </p:sp>
    </p:spTree>
    <p:extLst>
      <p:ext uri="{BB962C8B-B14F-4D97-AF65-F5344CB8AC3E}">
        <p14:creationId xmlns:p14="http://schemas.microsoft.com/office/powerpoint/2010/main" val="301723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D424DC-036C-4547-FC86-CB0B7DD2A2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5FE633-3DAA-8AF1-07F8-11592354C3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92080-7044-02C4-A1F2-6CA2502B78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19633-BCFB-4777-BC7F-EA551EC134F5}" type="datetimeFigureOut">
              <a:rPr lang="en-US" smtClean="0"/>
              <a:t>2/6/2024</a:t>
            </a:fld>
            <a:endParaRPr lang="en-US"/>
          </a:p>
        </p:txBody>
      </p:sp>
      <p:sp>
        <p:nvSpPr>
          <p:cNvPr id="5" name="Footer Placeholder 4">
            <a:extLst>
              <a:ext uri="{FF2B5EF4-FFF2-40B4-BE49-F238E27FC236}">
                <a16:creationId xmlns:a16="http://schemas.microsoft.com/office/drawing/2014/main" id="{9E33B485-DC77-DE12-CA8F-804FA028F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743A48-0481-6FE3-A9D6-F27CCD55DC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42225-F775-4960-886D-DE012A575B3B}" type="slidenum">
              <a:rPr lang="en-US" smtClean="0"/>
              <a:t>‹#›</a:t>
            </a:fld>
            <a:endParaRPr lang="en-US"/>
          </a:p>
        </p:txBody>
      </p:sp>
    </p:spTree>
    <p:extLst>
      <p:ext uri="{BB962C8B-B14F-4D97-AF65-F5344CB8AC3E}">
        <p14:creationId xmlns:p14="http://schemas.microsoft.com/office/powerpoint/2010/main" val="1491967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9E39-9FFF-AFB0-D715-0757EF835B1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E898D87-E5EB-480D-0A3E-39A6D0D502D9}"/>
              </a:ext>
            </a:extLst>
          </p:cNvPr>
          <p:cNvSpPr>
            <a:spLocks noGrp="1"/>
          </p:cNvSpPr>
          <p:nvPr>
            <p:ph type="subTitle" idx="1"/>
          </p:nvPr>
        </p:nvSpPr>
        <p:spPr/>
        <p:txBody>
          <a:bodyPr/>
          <a:lstStyle/>
          <a:p>
            <a:endParaRPr lang="en-US"/>
          </a:p>
        </p:txBody>
      </p:sp>
      <p:sp>
        <p:nvSpPr>
          <p:cNvPr id="4" name="AutoShape 2" descr="Thầy Giáo Trong Phim Hoạt Hình Vector | Công cụ đồ họa AI Tải xuống miễn  phí - Pikbest">
            <a:extLst>
              <a:ext uri="{FF2B5EF4-FFF2-40B4-BE49-F238E27FC236}">
                <a16:creationId xmlns:a16="http://schemas.microsoft.com/office/drawing/2014/main" id="{DEFF4ADF-2CC5-739B-5A90-105D6DFAE2C6}"/>
              </a:ext>
            </a:extLst>
          </p:cNvPr>
          <p:cNvSpPr>
            <a:spLocks noChangeAspect="1" noChangeArrowheads="1"/>
          </p:cNvSpPr>
          <p:nvPr/>
        </p:nvSpPr>
        <p:spPr bwMode="auto">
          <a:xfrm>
            <a:off x="5943600" y="1925638"/>
            <a:ext cx="1655762" cy="16557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Thầy Giáo Trong Phim Hoạt Hình Vector | Công cụ đồ họa AI Tải xuống miễn  phí - Pikbest">
            <a:extLst>
              <a:ext uri="{FF2B5EF4-FFF2-40B4-BE49-F238E27FC236}">
                <a16:creationId xmlns:a16="http://schemas.microsoft.com/office/drawing/2014/main" id="{DC648649-DC13-F1D5-DB70-D6FD56E9CDF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Phim Hoạt Hình Bằng Tay Nam Giáo Viên Thuyết Giảng Các Yếu Tố Ngày Nhà Giáo  | Công cụ đồ họa PSD Tải xuống miễn phí - Pikbest">
            <a:extLst>
              <a:ext uri="{FF2B5EF4-FFF2-40B4-BE49-F238E27FC236}">
                <a16:creationId xmlns:a16="http://schemas.microsoft.com/office/drawing/2014/main" id="{82D9AFC2-DA14-B955-36FB-BCDE32ECDF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554" y="-1428928"/>
            <a:ext cx="13364308" cy="1006193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BFBFF2E-EEB9-AC99-783F-7CC4C27FBF96}"/>
              </a:ext>
            </a:extLst>
          </p:cNvPr>
          <p:cNvSpPr txBox="1"/>
          <p:nvPr/>
        </p:nvSpPr>
        <p:spPr>
          <a:xfrm>
            <a:off x="3472100" y="1307088"/>
            <a:ext cx="7195900" cy="1877437"/>
          </a:xfrm>
          <a:prstGeom prst="rect">
            <a:avLst/>
          </a:prstGeom>
          <a:noFill/>
        </p:spPr>
        <p:txBody>
          <a:bodyPr wrap="square">
            <a:spAutoFit/>
          </a:bodyPr>
          <a:lstStyle/>
          <a:p>
            <a:pPr>
              <a:spcAft>
                <a:spcPts val="0"/>
              </a:spcAft>
            </a:pPr>
            <a:r>
              <a:rPr lang="en-US" sz="2800" b="1" i="1" dirty="0" err="1">
                <a:solidFill>
                  <a:srgbClr val="C00000"/>
                </a:solidFill>
                <a:latin typeface="Baguet Script" panose="00000500000000000000" pitchFamily="2" charset="0"/>
                <a:ea typeface="Times New Roman" panose="02020603050405020304" pitchFamily="18" charset="0"/>
              </a:rPr>
              <a:t>THỰC</a:t>
            </a:r>
            <a:r>
              <a:rPr lang="en-US" sz="2800" b="1" i="1" dirty="0">
                <a:solidFill>
                  <a:srgbClr val="C00000"/>
                </a:solidFill>
                <a:latin typeface="Baguet Script" panose="00000500000000000000" pitchFamily="2" charset="0"/>
                <a:ea typeface="Times New Roman" panose="02020603050405020304" pitchFamily="18" charset="0"/>
              </a:rPr>
              <a:t> </a:t>
            </a:r>
            <a:r>
              <a:rPr lang="en-US" sz="2800" b="1" i="1" dirty="0" err="1">
                <a:solidFill>
                  <a:srgbClr val="C00000"/>
                </a:solidFill>
                <a:latin typeface="Baguet Script" panose="00000500000000000000" pitchFamily="2" charset="0"/>
                <a:ea typeface="Times New Roman" panose="02020603050405020304" pitchFamily="18" charset="0"/>
              </a:rPr>
              <a:t>HÀNH</a:t>
            </a:r>
            <a:r>
              <a:rPr lang="en-US" sz="2800" b="1" i="1" dirty="0">
                <a:solidFill>
                  <a:srgbClr val="C00000"/>
                </a:solidFill>
                <a:latin typeface="Baguet Script" panose="00000500000000000000" pitchFamily="2" charset="0"/>
                <a:ea typeface="Times New Roman" panose="02020603050405020304" pitchFamily="18" charset="0"/>
              </a:rPr>
              <a:t> </a:t>
            </a:r>
            <a:r>
              <a:rPr lang="en-US" sz="2800" b="1" i="1" dirty="0" err="1">
                <a:solidFill>
                  <a:srgbClr val="C00000"/>
                </a:solidFill>
                <a:latin typeface="Baguet Script" panose="00000500000000000000" pitchFamily="2" charset="0"/>
                <a:ea typeface="Times New Roman" panose="02020603050405020304" pitchFamily="18" charset="0"/>
              </a:rPr>
              <a:t>TIẾNG</a:t>
            </a:r>
            <a:r>
              <a:rPr lang="en-US" sz="2800" b="1" i="1" dirty="0">
                <a:solidFill>
                  <a:srgbClr val="C00000"/>
                </a:solidFill>
                <a:latin typeface="Baguet Script" panose="00000500000000000000" pitchFamily="2" charset="0"/>
                <a:ea typeface="Times New Roman" panose="02020603050405020304" pitchFamily="18" charset="0"/>
              </a:rPr>
              <a:t> </a:t>
            </a:r>
            <a:r>
              <a:rPr lang="en-US" sz="2800" b="1" i="1" dirty="0" err="1">
                <a:solidFill>
                  <a:srgbClr val="C00000"/>
                </a:solidFill>
                <a:latin typeface="Baguet Script" panose="00000500000000000000" pitchFamily="2" charset="0"/>
                <a:ea typeface="Times New Roman" panose="02020603050405020304" pitchFamily="18" charset="0"/>
              </a:rPr>
              <a:t>VIỆT</a:t>
            </a:r>
            <a:r>
              <a:rPr lang="en-US" sz="2800" b="1" i="1" dirty="0">
                <a:solidFill>
                  <a:srgbClr val="C00000"/>
                </a:solidFill>
                <a:latin typeface="Baguet Script" panose="00000500000000000000" pitchFamily="2" charset="0"/>
                <a:ea typeface="Times New Roman" panose="02020603050405020304" pitchFamily="18" charset="0"/>
              </a:rPr>
              <a:t>:</a:t>
            </a:r>
          </a:p>
          <a:p>
            <a:pPr>
              <a:spcAft>
                <a:spcPts val="0"/>
              </a:spcAft>
            </a:pPr>
            <a:r>
              <a:rPr lang="en-US" sz="2800" b="1" i="1" dirty="0">
                <a:solidFill>
                  <a:srgbClr val="C00000"/>
                </a:solidFill>
                <a:latin typeface="Baguet Script" panose="00000500000000000000" pitchFamily="2" charset="0"/>
                <a:ea typeface="Times New Roman" panose="02020603050405020304" pitchFamily="18" charset="0"/>
              </a:rPr>
              <a:t>           </a:t>
            </a:r>
            <a:r>
              <a:rPr lang="en-US" sz="8800" b="1" i="1" dirty="0" err="1">
                <a:solidFill>
                  <a:schemeClr val="bg1"/>
                </a:solidFill>
                <a:latin typeface="Baguet Script" panose="00000500000000000000" pitchFamily="2" charset="0"/>
                <a:ea typeface="Times New Roman" panose="02020603050405020304" pitchFamily="18" charset="0"/>
              </a:rPr>
              <a:t>TRẠNG</a:t>
            </a:r>
            <a:r>
              <a:rPr lang="en-US" sz="8800" b="1" i="1" dirty="0">
                <a:solidFill>
                  <a:schemeClr val="bg1"/>
                </a:solidFill>
                <a:latin typeface="Baguet Script" panose="00000500000000000000" pitchFamily="2" charset="0"/>
                <a:ea typeface="Times New Roman" panose="02020603050405020304" pitchFamily="18" charset="0"/>
              </a:rPr>
              <a:t> </a:t>
            </a:r>
            <a:r>
              <a:rPr lang="en-US" sz="8800" b="1" i="1" dirty="0" err="1">
                <a:solidFill>
                  <a:schemeClr val="bg1"/>
                </a:solidFill>
                <a:latin typeface="Baguet Script" panose="00000500000000000000" pitchFamily="2" charset="0"/>
                <a:ea typeface="Times New Roman" panose="02020603050405020304" pitchFamily="18" charset="0"/>
              </a:rPr>
              <a:t>NGỮ</a:t>
            </a:r>
            <a:endParaRPr lang="en-US" sz="2800" i="1" dirty="0">
              <a:solidFill>
                <a:schemeClr val="bg1"/>
              </a:solidFill>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4018904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4288640" y="667973"/>
            <a:ext cx="357662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Hình thành kiến thức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68717" y="952001"/>
            <a:ext cx="6096000" cy="954107"/>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2. </a:t>
            </a:r>
            <a:r>
              <a:rPr kumimoji="0" lang="en-US" sz="2800" b="1"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Kết</a:t>
            </a: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luận</a:t>
            </a: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Chức</a:t>
            </a: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năng</a:t>
            </a: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685800" y="1753003"/>
            <a:ext cx="10782300" cy="4539191"/>
          </a:xfrm>
          <a:prstGeom prst="rect">
            <a:avLst/>
          </a:prstGeom>
        </p:spPr>
        <p:txBody>
          <a:bodyPr>
            <a:spAutoFit/>
          </a:bodyPr>
          <a:lstStyle/>
          <a:p>
            <a:pPr>
              <a:lnSpc>
                <a:spcPct val="150000"/>
              </a:lnSpc>
              <a:spcAft>
                <a:spcPts val="0"/>
              </a:spcAft>
              <a:tabLst>
                <a:tab pos="1386840" algn="l"/>
              </a:tabLst>
            </a:pPr>
            <a:r>
              <a:rPr lang="en-US" sz="2800" b="1" dirty="0">
                <a:solidFill>
                  <a:srgbClr val="0D0D0D"/>
                </a:solidFill>
                <a:latin typeface="Baguet Script" panose="00000500000000000000" pitchFamily="2" charset="0"/>
                <a:ea typeface="Times New Roman" panose="02020603050405020304" pitchFamily="18" charset="0"/>
              </a:rPr>
              <a:t>- </a:t>
            </a:r>
            <a:r>
              <a:rPr lang="en-US" sz="2800" b="1" dirty="0" err="1">
                <a:solidFill>
                  <a:srgbClr val="0D0D0D"/>
                </a:solidFill>
                <a:latin typeface="Baguet Script" panose="00000500000000000000" pitchFamily="2" charset="0"/>
                <a:ea typeface="Times New Roman" panose="02020603050405020304" pitchFamily="18" charset="0"/>
              </a:rPr>
              <a:t>Trạng</a:t>
            </a:r>
            <a:r>
              <a:rPr lang="en-US" sz="2800" b="1" dirty="0">
                <a:solidFill>
                  <a:srgbClr val="0D0D0D"/>
                </a:solidFill>
                <a:latin typeface="Baguet Script" panose="00000500000000000000" pitchFamily="2" charset="0"/>
                <a:ea typeface="Times New Roman" panose="02020603050405020304" pitchFamily="18" charset="0"/>
              </a:rPr>
              <a:t> </a:t>
            </a:r>
            <a:r>
              <a:rPr lang="en-US" sz="2800" b="1" dirty="0" err="1">
                <a:solidFill>
                  <a:srgbClr val="0D0D0D"/>
                </a:solidFill>
                <a:latin typeface="Baguet Script" panose="00000500000000000000" pitchFamily="2" charset="0"/>
                <a:ea typeface="Times New Roman" panose="02020603050405020304" pitchFamily="18" charset="0"/>
              </a:rPr>
              <a:t>ngữ</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là</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thành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phần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phụ</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trong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chỉ</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bối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cảnh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thời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gian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vị</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trí</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nguyên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nhân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mục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đích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phương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tiện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tính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chất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của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sự</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việc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nêu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trong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endParaRPr lang="en-US" sz="2800" dirty="0">
              <a:latin typeface="Baguet Script" panose="00000500000000000000" pitchFamily="2" charset="0"/>
              <a:ea typeface="Times New Roman" panose="02020603050405020304" pitchFamily="18" charset="0"/>
            </a:endParaRPr>
          </a:p>
          <a:p>
            <a:pPr>
              <a:lnSpc>
                <a:spcPct val="150000"/>
              </a:lnSpc>
              <a:spcAft>
                <a:spcPts val="0"/>
              </a:spcAft>
              <a:tabLst>
                <a:tab pos="1386840" algn="l"/>
              </a:tabLst>
            </a:pP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Trạng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ngữ</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có</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khi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được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dùng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để</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liên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kết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trong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đoạn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đoạn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trong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văn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bản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Trong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giao</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tiếp</a:t>
            </a:r>
            <a:r>
              <a:rPr lang="en-US" sz="2800" dirty="0">
                <a:solidFill>
                  <a:srgbClr val="0D0D0D"/>
                </a:solidFill>
                <a:latin typeface="Baguet Script" panose="00000500000000000000" pitchFamily="2" charset="0"/>
                <a:ea typeface="Times New Roman" panose="02020603050405020304" pitchFamily="18" charset="0"/>
              </a:rPr>
              <a:t>, ở </a:t>
            </a:r>
            <a:r>
              <a:rPr lang="en-US" sz="2800" dirty="0" err="1">
                <a:solidFill>
                  <a:srgbClr val="0D0D0D"/>
                </a:solidFill>
                <a:latin typeface="Baguet Script" panose="00000500000000000000" pitchFamily="2" charset="0"/>
                <a:ea typeface="Times New Roman" panose="02020603050405020304" pitchFamily="18" charset="0"/>
              </a:rPr>
              <a:t>những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cụ</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thể</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việc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lược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bỏ</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trạng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ngữ</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sẽ</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làm</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cho</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thiếu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thông</a:t>
            </a:r>
            <a:r>
              <a:rPr lang="en-US" sz="2800" dirty="0">
                <a:solidFill>
                  <a:srgbClr val="0D0D0D"/>
                </a:solidFill>
                <a:latin typeface="Baguet Script" panose="00000500000000000000" pitchFamily="2" charset="0"/>
                <a:ea typeface="Times New Roman" panose="02020603050405020304" pitchFamily="18" charset="0"/>
              </a:rPr>
              <a:t> tin, </a:t>
            </a:r>
            <a:r>
              <a:rPr lang="en-US" sz="2800" dirty="0" err="1">
                <a:solidFill>
                  <a:srgbClr val="0D0D0D"/>
                </a:solidFill>
                <a:latin typeface="Baguet Script" panose="00000500000000000000" pitchFamily="2" charset="0"/>
                <a:ea typeface="Times New Roman" panose="02020603050405020304" pitchFamily="18" charset="0"/>
              </a:rPr>
              <a:t>thậm</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chí</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thiếu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thông</a:t>
            </a:r>
            <a:r>
              <a:rPr lang="en-US" sz="2800" dirty="0">
                <a:solidFill>
                  <a:srgbClr val="0D0D0D"/>
                </a:solidFill>
                <a:latin typeface="Baguet Script" panose="00000500000000000000" pitchFamily="2" charset="0"/>
                <a:ea typeface="Times New Roman" panose="02020603050405020304" pitchFamily="18" charset="0"/>
              </a:rPr>
              <a:t> tin </a:t>
            </a:r>
            <a:r>
              <a:rPr lang="en-US" sz="2800" dirty="0" err="1">
                <a:solidFill>
                  <a:srgbClr val="0D0D0D"/>
                </a:solidFill>
                <a:latin typeface="Baguet Script" panose="00000500000000000000" pitchFamily="2" charset="0"/>
                <a:ea typeface="Times New Roman" panose="02020603050405020304" pitchFamily="18" charset="0"/>
              </a:rPr>
              <a:t>chính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hoặc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không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liên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kết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được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với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khác</a:t>
            </a:r>
            <a:r>
              <a:rPr lang="en-US" sz="2800" dirty="0">
                <a:solidFill>
                  <a:srgbClr val="0D0D0D"/>
                </a:solidFill>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322565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4288640" y="667973"/>
            <a:ext cx="357662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Hình thành kiến thức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568717" y="952001"/>
            <a:ext cx="6096000" cy="954107"/>
          </a:xfrm>
          <a:prstGeom prst="rect">
            <a:avLst/>
          </a:prstGeom>
        </p:spPr>
        <p:txBody>
          <a:bodyPr>
            <a:spAutoFit/>
          </a:bodyPr>
          <a:lstStyle/>
          <a:p>
            <a:pPr>
              <a:spcAft>
                <a:spcPts val="0"/>
              </a:spcAft>
              <a:tabLst>
                <a:tab pos="1386840" algn="l"/>
              </a:tabLst>
            </a:pPr>
            <a:r>
              <a:rPr lang="en-US" sz="2800" b="1" dirty="0">
                <a:latin typeface="Baguet Script" panose="00000500000000000000" pitchFamily="2" charset="0"/>
                <a:ea typeface="Times New Roman" panose="02020603050405020304" pitchFamily="18" charset="0"/>
              </a:rPr>
              <a:t>2. </a:t>
            </a:r>
            <a:r>
              <a:rPr lang="en-US" sz="2800" b="1" dirty="0" err="1">
                <a:latin typeface="Baguet Script" panose="00000500000000000000" pitchFamily="2" charset="0"/>
                <a:ea typeface="Times New Roman" panose="02020603050405020304" pitchFamily="18" charset="0"/>
              </a:rPr>
              <a:t>Kết</a:t>
            </a:r>
            <a:r>
              <a:rPr lang="en-US" sz="2800" b="1" dirty="0">
                <a:latin typeface="Baguet Script" panose="00000500000000000000" pitchFamily="2" charset="0"/>
                <a:ea typeface="Times New Roman" panose="02020603050405020304" pitchFamily="18" charset="0"/>
              </a:rPr>
              <a:t> </a:t>
            </a:r>
            <a:r>
              <a:rPr lang="en-US" sz="2800" b="1" dirty="0" err="1">
                <a:latin typeface="Baguet Script" panose="00000500000000000000" pitchFamily="2" charset="0"/>
                <a:ea typeface="Times New Roman" panose="02020603050405020304" pitchFamily="18" charset="0"/>
              </a:rPr>
              <a:t>luận</a:t>
            </a:r>
            <a:r>
              <a:rPr lang="en-US" sz="2800" b="1" dirty="0">
                <a:latin typeface="Baguet Script" panose="00000500000000000000" pitchFamily="2" charset="0"/>
                <a:ea typeface="Times New Roman" panose="02020603050405020304" pitchFamily="18" charset="0"/>
              </a:rPr>
              <a:t>:</a:t>
            </a:r>
            <a:endParaRPr lang="en-US" sz="2800" dirty="0">
              <a:latin typeface="Baguet Script" panose="00000500000000000000" pitchFamily="2" charset="0"/>
              <a:ea typeface="Times New Roman" panose="02020603050405020304" pitchFamily="18" charset="0"/>
            </a:endParaRPr>
          </a:p>
          <a:p>
            <a:pPr>
              <a:spcAft>
                <a:spcPts val="0"/>
              </a:spcAft>
              <a:tabLst>
                <a:tab pos="1386840" algn="l"/>
              </a:tabLst>
            </a:pPr>
            <a:r>
              <a:rPr lang="en-US" sz="2800" b="1" dirty="0">
                <a:latin typeface="Baguet Script" panose="00000500000000000000" pitchFamily="2" charset="0"/>
                <a:ea typeface="Times New Roman" panose="02020603050405020304" pitchFamily="18" charset="0"/>
              </a:rPr>
              <a:t>* </a:t>
            </a:r>
            <a:r>
              <a:rPr lang="en-US" sz="2800" b="1" dirty="0" err="1">
                <a:latin typeface="Baguet Script" panose="00000500000000000000" pitchFamily="2" charset="0"/>
                <a:ea typeface="Times New Roman" panose="02020603050405020304" pitchFamily="18" charset="0"/>
              </a:rPr>
              <a:t>Chức</a:t>
            </a:r>
            <a:r>
              <a:rPr lang="en-US" sz="2800" b="1" dirty="0">
                <a:latin typeface="Baguet Script" panose="00000500000000000000" pitchFamily="2" charset="0"/>
                <a:ea typeface="Times New Roman" panose="02020603050405020304" pitchFamily="18" charset="0"/>
              </a:rPr>
              <a:t> </a:t>
            </a:r>
            <a:r>
              <a:rPr lang="en-US" sz="2800" b="1" dirty="0" err="1">
                <a:latin typeface="Baguet Script" panose="00000500000000000000" pitchFamily="2" charset="0"/>
                <a:ea typeface="Times New Roman" panose="02020603050405020304" pitchFamily="18" charset="0"/>
              </a:rPr>
              <a:t>năng</a:t>
            </a:r>
            <a:r>
              <a:rPr lang="en-US" sz="2800" b="1" dirty="0">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sp>
        <p:nvSpPr>
          <p:cNvPr id="12" name="Rectangle 11"/>
          <p:cNvSpPr/>
          <p:nvPr/>
        </p:nvSpPr>
        <p:spPr>
          <a:xfrm>
            <a:off x="685800" y="1808560"/>
            <a:ext cx="10782300" cy="4524315"/>
          </a:xfrm>
          <a:prstGeom prst="rect">
            <a:avLst/>
          </a:prstGeom>
        </p:spPr>
        <p:txBody>
          <a:bodyPr>
            <a:spAutoFit/>
          </a:bodyPr>
          <a:lstStyle/>
          <a:p>
            <a:pPr>
              <a:spcAft>
                <a:spcPts val="0"/>
              </a:spcAft>
              <a:tabLst>
                <a:tab pos="1386840" algn="l"/>
              </a:tabLst>
            </a:pP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Đặc</a:t>
            </a: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điểm</a:t>
            </a: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hình</a:t>
            </a: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thức</a:t>
            </a:r>
            <a:r>
              <a:rPr lang="en-US" sz="3200" dirty="0">
                <a:solidFill>
                  <a:srgbClr val="0D0D0D"/>
                </a:solidFill>
                <a:latin typeface="Baguet Script" panose="00000500000000000000" pitchFamily="2" charset="0"/>
                <a:ea typeface="Times New Roman" panose="02020603050405020304" pitchFamily="18" charset="0"/>
              </a:rPr>
              <a:t>:</a:t>
            </a:r>
            <a:endParaRPr lang="en-US" sz="3200" dirty="0">
              <a:latin typeface="Baguet Script" panose="00000500000000000000" pitchFamily="2" charset="0"/>
              <a:ea typeface="Times New Roman" panose="02020603050405020304" pitchFamily="18" charset="0"/>
            </a:endParaRPr>
          </a:p>
          <a:p>
            <a:pPr>
              <a:spcAft>
                <a:spcPts val="0"/>
              </a:spcAft>
              <a:tabLst>
                <a:tab pos="1386840" algn="l"/>
              </a:tabLst>
            </a:pP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Trạng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ngữ</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có</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thể</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được</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biểu</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hiện</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bằng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từ</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cụm</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từ</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và</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thường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trả</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lời</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cho</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các</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câu</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hỏi</a:t>
            </a:r>
            <a:r>
              <a:rPr lang="en-US" sz="3200"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Khi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nào</a:t>
            </a:r>
            <a:r>
              <a:rPr lang="en-US" sz="3200" i="1" dirty="0">
                <a:solidFill>
                  <a:srgbClr val="0D0D0D"/>
                </a:solidFill>
                <a:latin typeface="Baguet Script" panose="00000500000000000000" pitchFamily="2" charset="0"/>
                <a:ea typeface="Times New Roman" panose="02020603050405020304" pitchFamily="18" charset="0"/>
              </a:rPr>
              <a:t>?, Ơ </a:t>
            </a:r>
            <a:r>
              <a:rPr lang="en-US" sz="3200" i="1" dirty="0" err="1">
                <a:solidFill>
                  <a:srgbClr val="0D0D0D"/>
                </a:solidFill>
                <a:latin typeface="Baguet Script" panose="00000500000000000000" pitchFamily="2" charset="0"/>
                <a:ea typeface="Times New Roman" panose="02020603050405020304" pitchFamily="18" charset="0"/>
              </a:rPr>
              <a:t>đâu</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Vì</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sao</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Để</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làm</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gì</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Bằng</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gì</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Như</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thế</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nào</a:t>
            </a:r>
            <a:r>
              <a:rPr lang="en-US" sz="3200" i="1" dirty="0">
                <a:solidFill>
                  <a:srgbClr val="0D0D0D"/>
                </a:solidFill>
                <a:latin typeface="Baguet Script" panose="00000500000000000000" pitchFamily="2" charset="0"/>
                <a:ea typeface="Times New Roman" panose="02020603050405020304" pitchFamily="18" charset="0"/>
              </a:rPr>
              <a:t>?,...</a:t>
            </a:r>
            <a:endParaRPr lang="en-US" sz="3200" dirty="0">
              <a:latin typeface="Baguet Script" panose="00000500000000000000" pitchFamily="2" charset="0"/>
              <a:ea typeface="Times New Roman" panose="02020603050405020304" pitchFamily="18" charset="0"/>
            </a:endParaRPr>
          </a:p>
          <a:p>
            <a:pPr>
              <a:spcAft>
                <a:spcPts val="0"/>
              </a:spcAft>
              <a:tabLst>
                <a:tab pos="1386840" algn="l"/>
              </a:tabLst>
            </a:pP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Vị</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trí</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trạng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ngữ</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có</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thể</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đứng</a:t>
            </a:r>
            <a:r>
              <a:rPr lang="en-US" sz="3200" dirty="0">
                <a:solidFill>
                  <a:srgbClr val="0D0D0D"/>
                </a:solidFill>
                <a:latin typeface="Baguet Script" panose="00000500000000000000" pitchFamily="2" charset="0"/>
                <a:ea typeface="Times New Roman" panose="02020603050405020304" pitchFamily="18" charset="0"/>
              </a:rPr>
              <a:t> ở:</a:t>
            </a:r>
            <a:endParaRPr lang="en-US" sz="3200" dirty="0">
              <a:latin typeface="Baguet Script" panose="00000500000000000000" pitchFamily="2" charset="0"/>
              <a:ea typeface="Times New Roman" panose="02020603050405020304" pitchFamily="18" charset="0"/>
            </a:endParaRPr>
          </a:p>
          <a:p>
            <a:pPr>
              <a:spcAft>
                <a:spcPts val="0"/>
              </a:spcAft>
              <a:tabLst>
                <a:tab pos="1386840" algn="l"/>
              </a:tabLst>
            </a:pP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Đầu</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câu</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cuối</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câu</a:t>
            </a:r>
            <a:r>
              <a:rPr lang="en-US" sz="3200" dirty="0">
                <a:solidFill>
                  <a:srgbClr val="0D0D0D"/>
                </a:solidFill>
                <a:latin typeface="Baguet Script" panose="00000500000000000000" pitchFamily="2" charset="0"/>
                <a:ea typeface="Times New Roman" panose="02020603050405020304" pitchFamily="18" charset="0"/>
              </a:rPr>
              <a:t> hay </a:t>
            </a:r>
            <a:r>
              <a:rPr lang="en-US" sz="3200" dirty="0" err="1">
                <a:solidFill>
                  <a:srgbClr val="0D0D0D"/>
                </a:solidFill>
                <a:latin typeface="Baguet Script" panose="00000500000000000000" pitchFamily="2" charset="0"/>
                <a:ea typeface="Times New Roman" panose="02020603050405020304" pitchFamily="18" charset="0"/>
              </a:rPr>
              <a:t>giữa</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câu</a:t>
            </a:r>
            <a:r>
              <a:rPr lang="en-US" sz="3200" dirty="0">
                <a:solidFill>
                  <a:srgbClr val="0D0D0D"/>
                </a:solidFill>
                <a:latin typeface="Baguet Script" panose="00000500000000000000" pitchFamily="2" charset="0"/>
                <a:ea typeface="Times New Roman" panose="02020603050405020304" pitchFamily="18" charset="0"/>
              </a:rPr>
              <a:t>.</a:t>
            </a:r>
            <a:endParaRPr lang="en-US" sz="3200" dirty="0">
              <a:latin typeface="Baguet Script" panose="00000500000000000000" pitchFamily="2" charset="0"/>
              <a:ea typeface="Times New Roman" panose="02020603050405020304" pitchFamily="18" charset="0"/>
            </a:endParaRPr>
          </a:p>
          <a:p>
            <a:pPr>
              <a:spcAft>
                <a:spcPts val="0"/>
              </a:spcAft>
              <a:tabLst>
                <a:tab pos="1386840" algn="l"/>
              </a:tabLst>
            </a:pP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Vị</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trí</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phổ</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biến</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là</a:t>
            </a:r>
            <a:r>
              <a:rPr lang="en-US" sz="3200" dirty="0">
                <a:solidFill>
                  <a:srgbClr val="0D0D0D"/>
                </a:solidFill>
                <a:latin typeface="Baguet Script" panose="00000500000000000000" pitchFamily="2" charset="0"/>
                <a:ea typeface="Times New Roman" panose="02020603050405020304" pitchFamily="18" charset="0"/>
              </a:rPr>
              <a:t> ở </a:t>
            </a:r>
            <a:r>
              <a:rPr lang="en-US" sz="3200" dirty="0" err="1">
                <a:solidFill>
                  <a:srgbClr val="0D0D0D"/>
                </a:solidFill>
                <a:latin typeface="Baguet Script" panose="00000500000000000000" pitchFamily="2" charset="0"/>
                <a:ea typeface="Times New Roman" panose="02020603050405020304" pitchFamily="18" charset="0"/>
              </a:rPr>
              <a:t>đầu</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câu</a:t>
            </a:r>
            <a:endParaRPr lang="en-US" sz="3200" dirty="0">
              <a:latin typeface="Baguet Script" panose="00000500000000000000" pitchFamily="2" charset="0"/>
              <a:ea typeface="Times New Roman" panose="02020603050405020304" pitchFamily="18" charset="0"/>
            </a:endParaRPr>
          </a:p>
          <a:p>
            <a:pPr>
              <a:spcAft>
                <a:spcPts val="0"/>
              </a:spcAft>
              <a:tabLst>
                <a:tab pos="1386840" algn="l"/>
              </a:tabLst>
            </a:pPr>
            <a:r>
              <a:rPr lang="en-US" sz="3200" b="1"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Trạng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ngữ</a:t>
            </a: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tách</a:t>
            </a: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khỏi</a:t>
            </a:r>
            <a:r>
              <a:rPr lang="en-US" sz="3200" b="1"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nòng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cốt</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câu</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bằng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một</a:t>
            </a:r>
            <a:r>
              <a:rPr lang="en-US" sz="3200"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quãng</a:t>
            </a: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nghỉ</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khi</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nói</a:t>
            </a:r>
            <a:r>
              <a:rPr lang="en-US" sz="3200" dirty="0">
                <a:solidFill>
                  <a:srgbClr val="0D0D0D"/>
                </a:solidFill>
                <a:latin typeface="Baguet Script" panose="00000500000000000000" pitchFamily="2" charset="0"/>
                <a:ea typeface="Times New Roman" panose="02020603050405020304" pitchFamily="18" charset="0"/>
              </a:rPr>
              <a:t> hay </a:t>
            </a:r>
            <a:r>
              <a:rPr lang="en-US" sz="3200" dirty="0" err="1">
                <a:solidFill>
                  <a:srgbClr val="0D0D0D"/>
                </a:solidFill>
                <a:latin typeface="Baguet Script" panose="00000500000000000000" pitchFamily="2" charset="0"/>
                <a:ea typeface="Times New Roman" panose="02020603050405020304" pitchFamily="18" charset="0"/>
              </a:rPr>
              <a:t>một</a:t>
            </a:r>
            <a:r>
              <a:rPr lang="en-US" sz="3200"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dấu</a:t>
            </a:r>
            <a:r>
              <a:rPr lang="en-US" sz="3200" b="1" dirty="0">
                <a:solidFill>
                  <a:srgbClr val="0D0D0D"/>
                </a:solidFill>
                <a:latin typeface="Baguet Script" panose="00000500000000000000" pitchFamily="2" charset="0"/>
                <a:ea typeface="Times New Roman" panose="02020603050405020304" pitchFamily="18" charset="0"/>
              </a:rPr>
              <a:t> </a:t>
            </a:r>
            <a:r>
              <a:rPr lang="en-US" sz="3200" b="1" dirty="0" err="1">
                <a:solidFill>
                  <a:srgbClr val="0D0D0D"/>
                </a:solidFill>
                <a:latin typeface="Baguet Script" panose="00000500000000000000" pitchFamily="2" charset="0"/>
                <a:ea typeface="Times New Roman" panose="02020603050405020304" pitchFamily="18" charset="0"/>
              </a:rPr>
              <a:t>phẩy</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khi</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viết</a:t>
            </a:r>
            <a:r>
              <a:rPr lang="en-US" sz="3200" dirty="0">
                <a:solidFill>
                  <a:srgbClr val="0D0D0D"/>
                </a:solidFill>
                <a:latin typeface="Baguet Script" panose="00000500000000000000" pitchFamily="2" charset="0"/>
                <a:ea typeface="Times New Roman" panose="02020603050405020304" pitchFamily="18" charset="0"/>
              </a:rPr>
              <a:t>.</a:t>
            </a:r>
            <a:endParaRPr lang="en-US" sz="3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17472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wipe(down)">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wipe(down)">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wipe(down)">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wipe(down)">
                                      <p:cBhvr>
                                        <p:cTn id="22" dur="500"/>
                                        <p:tgtEl>
                                          <p:spTgt spid="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wipe(down)">
                                      <p:cBhvr>
                                        <p:cTn id="27"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algn="ctr">
              <a:spcAft>
                <a:spcPts val="0"/>
              </a:spcAft>
              <a:tabLst>
                <a:tab pos="2110105" algn="l"/>
              </a:tabLst>
            </a:pPr>
            <a:r>
              <a:rPr lang="pt-BR" sz="2800" b="1" dirty="0">
                <a:solidFill>
                  <a:srgbClr val="7030A0"/>
                </a:solidFill>
                <a:latin typeface="Baguet Script" panose="00000500000000000000" pitchFamily="2" charset="0"/>
                <a:ea typeface="MS Mincho"/>
              </a:rPr>
              <a:t>Thực hành tiếng Việt</a:t>
            </a:r>
            <a:endParaRPr lang="en-US" sz="2800" dirty="0">
              <a:effectLst/>
              <a:latin typeface="Baguet Script" panose="00000500000000000000" pitchFamily="2" charset="0"/>
              <a:ea typeface="Times New Roman" panose="02020603050405020304" pitchFamily="18" charset="0"/>
            </a:endParaRPr>
          </a:p>
        </p:txBody>
      </p:sp>
      <p:sp>
        <p:nvSpPr>
          <p:cNvPr id="9" name="Rectangle 8"/>
          <p:cNvSpPr/>
          <p:nvPr/>
        </p:nvSpPr>
        <p:spPr>
          <a:xfrm>
            <a:off x="472627" y="1433482"/>
            <a:ext cx="3554178" cy="523220"/>
          </a:xfrm>
          <a:prstGeom prst="rect">
            <a:avLst/>
          </a:prstGeom>
        </p:spPr>
        <p:txBody>
          <a:bodyPr wrap="none">
            <a:spAutoFit/>
          </a:bodyPr>
          <a:lstStyle/>
          <a:p>
            <a:pPr>
              <a:spcAft>
                <a:spcPts val="0"/>
              </a:spcAft>
              <a:tabLst>
                <a:tab pos="1386840" algn="l"/>
              </a:tabLst>
            </a:pPr>
            <a:r>
              <a:rPr lang="en-US" sz="2800" b="1" dirty="0" err="1">
                <a:solidFill>
                  <a:srgbClr val="0070C0"/>
                </a:solidFill>
                <a:latin typeface="Baguet Script" panose="00000500000000000000" pitchFamily="2" charset="0"/>
                <a:ea typeface="Times New Roman" panose="02020603050405020304" pitchFamily="18" charset="0"/>
              </a:rPr>
              <a:t>Bài</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tập</a:t>
            </a:r>
            <a:r>
              <a:rPr lang="en-US" sz="2800" b="1" dirty="0">
                <a:solidFill>
                  <a:srgbClr val="0070C0"/>
                </a:solidFill>
                <a:latin typeface="Baguet Script" panose="00000500000000000000" pitchFamily="2" charset="0"/>
                <a:ea typeface="Times New Roman" panose="02020603050405020304" pitchFamily="18" charset="0"/>
              </a:rPr>
              <a:t> 1:</a:t>
            </a:r>
            <a:r>
              <a:rPr lang="en-US" sz="2800" dirty="0">
                <a:solidFill>
                  <a:srgbClr val="0D0D0D"/>
                </a:solidFill>
                <a:latin typeface="Baguet Script" panose="00000500000000000000" pitchFamily="2" charset="0"/>
                <a:ea typeface="Times New Roman" panose="02020603050405020304" pitchFamily="18" charset="0"/>
              </a:rPr>
              <a:t>SGK </a:t>
            </a:r>
            <a:r>
              <a:rPr lang="en-US" sz="2800" dirty="0" err="1">
                <a:solidFill>
                  <a:srgbClr val="0D0D0D"/>
                </a:solidFill>
                <a:latin typeface="Baguet Script" panose="00000500000000000000" pitchFamily="2" charset="0"/>
                <a:ea typeface="Times New Roman" panose="02020603050405020304" pitchFamily="18" charset="0"/>
              </a:rPr>
              <a:t>trang</a:t>
            </a:r>
            <a:r>
              <a:rPr lang="en-US" sz="2800" dirty="0">
                <a:solidFill>
                  <a:srgbClr val="0D0D0D"/>
                </a:solidFill>
                <a:latin typeface="Baguet Script" panose="00000500000000000000" pitchFamily="2" charset="0"/>
                <a:ea typeface="Times New Roman" panose="02020603050405020304" pitchFamily="18" charset="0"/>
              </a:rPr>
              <a:t> 75</a:t>
            </a:r>
            <a:endParaRPr lang="en-US" sz="2800" dirty="0">
              <a:effectLst/>
              <a:latin typeface="Baguet Script" panose="00000500000000000000" pitchFamily="2" charset="0"/>
              <a:ea typeface="Times New Roman" panose="02020603050405020304" pitchFamily="18" charset="0"/>
            </a:endParaRPr>
          </a:p>
        </p:txBody>
      </p:sp>
      <p:sp>
        <p:nvSpPr>
          <p:cNvPr id="10" name="Rectangle 9"/>
          <p:cNvSpPr/>
          <p:nvPr/>
        </p:nvSpPr>
        <p:spPr>
          <a:xfrm>
            <a:off x="507555" y="919490"/>
            <a:ext cx="2361544" cy="523220"/>
          </a:xfrm>
          <a:prstGeom prst="rect">
            <a:avLst/>
          </a:prstGeom>
        </p:spPr>
        <p:txBody>
          <a:bodyPr wrap="none">
            <a:spAutoFit/>
          </a:bodyPr>
          <a:lstStyle/>
          <a:p>
            <a:pPr>
              <a:spcAft>
                <a:spcPts val="0"/>
              </a:spcAft>
              <a:tabLst>
                <a:tab pos="1386840" algn="l"/>
              </a:tabLst>
            </a:pPr>
            <a:r>
              <a:rPr lang="en-US" sz="2800" b="1" dirty="0" err="1">
                <a:solidFill>
                  <a:srgbClr val="FF0000"/>
                </a:solidFill>
                <a:latin typeface="Baguet Script" panose="00000500000000000000" pitchFamily="2" charset="0"/>
                <a:ea typeface="Times New Roman" panose="02020603050405020304" pitchFamily="18" charset="0"/>
              </a:rPr>
              <a:t>II.Thực</a:t>
            </a:r>
            <a:r>
              <a:rPr lang="en-US" sz="2800" b="1" dirty="0">
                <a:solidFill>
                  <a:srgbClr val="FF0000"/>
                </a:solidFill>
                <a:latin typeface="Baguet Script" panose="00000500000000000000" pitchFamily="2" charset="0"/>
                <a:ea typeface="Times New Roman" panose="02020603050405020304" pitchFamily="18" charset="0"/>
              </a:rPr>
              <a:t> </a:t>
            </a:r>
            <a:r>
              <a:rPr lang="en-US" sz="2800" b="1" dirty="0" err="1">
                <a:solidFill>
                  <a:srgbClr val="FF0000"/>
                </a:solidFill>
                <a:latin typeface="Baguet Script" panose="00000500000000000000" pitchFamily="2" charset="0"/>
                <a:ea typeface="Times New Roman" panose="02020603050405020304" pitchFamily="18" charset="0"/>
              </a:rPr>
              <a:t>hành</a:t>
            </a:r>
            <a:endParaRPr lang="en-US" sz="2800" dirty="0">
              <a:effectLst/>
              <a:latin typeface="Baguet Script" panose="00000500000000000000" pitchFamily="2" charset="0"/>
              <a:ea typeface="Times New Roman" panose="02020603050405020304" pitchFamily="18" charset="0"/>
            </a:endParaRPr>
          </a:p>
        </p:txBody>
      </p:sp>
      <p:sp>
        <p:nvSpPr>
          <p:cNvPr id="15" name="Rectangle 14"/>
          <p:cNvSpPr/>
          <p:nvPr/>
        </p:nvSpPr>
        <p:spPr>
          <a:xfrm>
            <a:off x="685800" y="1981005"/>
            <a:ext cx="10782300" cy="4231928"/>
          </a:xfrm>
          <a:prstGeom prst="rect">
            <a:avLst/>
          </a:prstGeom>
        </p:spPr>
        <p:txBody>
          <a:bodyPr>
            <a:spAutoFit/>
          </a:bodyPr>
          <a:lstStyle/>
          <a:p>
            <a:pPr algn="just">
              <a:spcAft>
                <a:spcPts val="0"/>
              </a:spcAft>
            </a:pP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Cụm</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từ</a:t>
            </a:r>
            <a:r>
              <a:rPr lang="en-US" sz="2600" dirty="0">
                <a:latin typeface="Baguet Script" panose="00000500000000000000" pitchFamily="2" charset="0"/>
                <a:ea typeface="Times New Roman" panose="02020603050405020304" pitchFamily="18" charset="0"/>
              </a:rPr>
              <a:t> </a:t>
            </a:r>
            <a:r>
              <a:rPr lang="en-US" sz="2600" b="1" i="1" dirty="0" err="1">
                <a:latin typeface="Baguet Script" panose="00000500000000000000" pitchFamily="2" charset="0"/>
                <a:ea typeface="Times New Roman" panose="02020603050405020304" pitchFamily="18" charset="0"/>
              </a:rPr>
              <a:t>ngày</a:t>
            </a:r>
            <a:r>
              <a:rPr lang="en-US" sz="2600" b="1" i="1" dirty="0">
                <a:latin typeface="Baguet Script" panose="00000500000000000000" pitchFamily="2" charset="0"/>
                <a:ea typeface="Times New Roman" panose="02020603050405020304" pitchFamily="18" charset="0"/>
              </a:rPr>
              <a:t> </a:t>
            </a:r>
            <a:r>
              <a:rPr lang="en-US" sz="2600" b="1" i="1" dirty="0" err="1">
                <a:latin typeface="Baguet Script" panose="00000500000000000000" pitchFamily="2" charset="0"/>
                <a:ea typeface="Times New Roman" panose="02020603050405020304" pitchFamily="18" charset="0"/>
              </a:rPr>
              <a:t>hôm</a:t>
            </a:r>
            <a:r>
              <a:rPr lang="en-US" sz="2600" b="1" i="1" dirty="0">
                <a:latin typeface="Baguet Script" panose="00000500000000000000" pitchFamily="2" charset="0"/>
                <a:ea typeface="Times New Roman" panose="02020603050405020304" pitchFamily="18" charset="0"/>
              </a:rPr>
              <a:t> nay</a:t>
            </a:r>
            <a:r>
              <a:rPr lang="en-US" sz="2600" dirty="0">
                <a:latin typeface="Baguet Script" panose="00000500000000000000" pitchFamily="2" charset="0"/>
                <a:ea typeface="Times New Roman" panose="02020603050405020304" pitchFamily="18" charset="0"/>
              </a:rPr>
              <a:t> ở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 a </a:t>
            </a:r>
            <a:r>
              <a:rPr lang="en-US" sz="2600" dirty="0" err="1">
                <a:latin typeface="Baguet Script" panose="00000500000000000000" pitchFamily="2" charset="0"/>
                <a:ea typeface="Times New Roman" panose="02020603050405020304" pitchFamily="18" charset="0"/>
              </a:rPr>
              <a:t>là</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chủ</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ngữ</a:t>
            </a:r>
            <a:r>
              <a:rPr lang="en-US" sz="2600" dirty="0">
                <a:latin typeface="Baguet Script" panose="00000500000000000000" pitchFamily="2" charset="0"/>
                <a:ea typeface="Times New Roman" panose="02020603050405020304" pitchFamily="18" charset="0"/>
              </a:rPr>
              <a:t>.</a:t>
            </a:r>
          </a:p>
          <a:p>
            <a:pPr lvl="0">
              <a:spcBef>
                <a:spcPts val="600"/>
              </a:spcBef>
              <a:spcAft>
                <a:spcPts val="600"/>
              </a:spcAft>
              <a:buSzPts val="1400"/>
            </a:pP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Cụm</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từ</a:t>
            </a:r>
            <a:r>
              <a:rPr lang="en-US" sz="2600" dirty="0">
                <a:latin typeface="Baguet Script" panose="00000500000000000000" pitchFamily="2" charset="0"/>
                <a:ea typeface="Times New Roman" panose="02020603050405020304" pitchFamily="18" charset="0"/>
              </a:rPr>
              <a:t> </a:t>
            </a:r>
            <a:r>
              <a:rPr lang="en-US" sz="2600" b="1" i="1" dirty="0" err="1">
                <a:latin typeface="Baguet Script" panose="00000500000000000000" pitchFamily="2" charset="0"/>
                <a:ea typeface="Times New Roman" panose="02020603050405020304" pitchFamily="18" charset="0"/>
              </a:rPr>
              <a:t>ngày</a:t>
            </a:r>
            <a:r>
              <a:rPr lang="en-US" sz="2600" b="1" i="1" dirty="0">
                <a:latin typeface="Baguet Script" panose="00000500000000000000" pitchFamily="2" charset="0"/>
                <a:ea typeface="Times New Roman" panose="02020603050405020304" pitchFamily="18" charset="0"/>
              </a:rPr>
              <a:t> </a:t>
            </a:r>
            <a:r>
              <a:rPr lang="en-US" sz="2600" b="1" i="1" dirty="0" err="1">
                <a:latin typeface="Baguet Script" panose="00000500000000000000" pitchFamily="2" charset="0"/>
                <a:ea typeface="Times New Roman" panose="02020603050405020304" pitchFamily="18" charset="0"/>
              </a:rPr>
              <a:t>hôm</a:t>
            </a:r>
            <a:r>
              <a:rPr lang="en-US" sz="2600" b="1" i="1" dirty="0">
                <a:latin typeface="Baguet Script" panose="00000500000000000000" pitchFamily="2" charset="0"/>
                <a:ea typeface="Times New Roman" panose="02020603050405020304" pitchFamily="18" charset="0"/>
              </a:rPr>
              <a:t> nay</a:t>
            </a:r>
            <a:r>
              <a:rPr lang="en-US" sz="2600" dirty="0">
                <a:latin typeface="Baguet Script" panose="00000500000000000000" pitchFamily="2" charset="0"/>
                <a:ea typeface="Times New Roman" panose="02020603050405020304" pitchFamily="18" charset="0"/>
              </a:rPr>
              <a:t> ở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 b </a:t>
            </a:r>
            <a:r>
              <a:rPr lang="en-US" sz="2600" dirty="0" err="1">
                <a:latin typeface="Baguet Script" panose="00000500000000000000" pitchFamily="2" charset="0"/>
                <a:ea typeface="Times New Roman" panose="02020603050405020304" pitchFamily="18" charset="0"/>
              </a:rPr>
              <a:t>là</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trạng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ngữ</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vì</a:t>
            </a:r>
            <a:r>
              <a:rPr lang="en-US" sz="2600" dirty="0">
                <a:latin typeface="Baguet Script" panose="00000500000000000000" pitchFamily="2" charset="0"/>
                <a:ea typeface="Times New Roman" panose="02020603050405020304" pitchFamily="18" charset="0"/>
              </a:rPr>
              <a:t>:</a:t>
            </a:r>
          </a:p>
          <a:p>
            <a:pPr>
              <a:spcBef>
                <a:spcPts val="600"/>
              </a:spcBef>
              <a:spcAft>
                <a:spcPts val="600"/>
              </a:spcAft>
            </a:pP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Về</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vai</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trò</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ngữ</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pháp</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cụm</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từ</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ngày</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hôm</a:t>
            </a:r>
            <a:r>
              <a:rPr lang="en-US" sz="2600" dirty="0">
                <a:latin typeface="Baguet Script" panose="00000500000000000000" pitchFamily="2" charset="0"/>
                <a:ea typeface="Times New Roman" panose="02020603050405020304" pitchFamily="18" charset="0"/>
              </a:rPr>
              <a:t> nay” </a:t>
            </a:r>
            <a:r>
              <a:rPr lang="en-US" sz="2600" dirty="0" err="1">
                <a:latin typeface="Baguet Script" panose="00000500000000000000" pitchFamily="2" charset="0"/>
                <a:ea typeface="Times New Roman" panose="02020603050405020304" pitchFamily="18" charset="0"/>
              </a:rPr>
              <a:t>là</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thành</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phần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không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bắt</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buộc</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trong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có</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thể</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lược</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bỏ</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mà</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không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ảnh</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hưởng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đến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tính</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trọn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vẹn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của</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a:t>
            </a:r>
          </a:p>
          <a:p>
            <a:pPr>
              <a:spcBef>
                <a:spcPts val="600"/>
              </a:spcBef>
              <a:spcAft>
                <a:spcPts val="600"/>
              </a:spcAft>
            </a:pP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Về</a:t>
            </a:r>
            <a:r>
              <a:rPr lang="en-US" sz="2600" dirty="0">
                <a:latin typeface="Baguet Script" panose="00000500000000000000" pitchFamily="2" charset="0"/>
                <a:ea typeface="Times New Roman" panose="02020603050405020304" pitchFamily="18" charset="0"/>
              </a:rPr>
              <a:t> ý </a:t>
            </a:r>
            <a:r>
              <a:rPr lang="en-US" sz="2600" dirty="0" err="1">
                <a:latin typeface="Baguet Script" panose="00000500000000000000" pitchFamily="2" charset="0"/>
                <a:ea typeface="Times New Roman" panose="02020603050405020304" pitchFamily="18" charset="0"/>
              </a:rPr>
              <a:t>nghĩa</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cụm</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từ</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ngày</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hôm</a:t>
            </a:r>
            <a:r>
              <a:rPr lang="en-US" sz="2600" dirty="0">
                <a:latin typeface="Baguet Script" panose="00000500000000000000" pitchFamily="2" charset="0"/>
                <a:ea typeface="Times New Roman" panose="02020603050405020304" pitchFamily="18" charset="0"/>
              </a:rPr>
              <a:t> nay”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 b) </a:t>
            </a:r>
            <a:r>
              <a:rPr lang="en-US" sz="2600" dirty="0" err="1">
                <a:latin typeface="Baguet Script" panose="00000500000000000000" pitchFamily="2" charset="0"/>
                <a:ea typeface="Times New Roman" panose="02020603050405020304" pitchFamily="18" charset="0"/>
              </a:rPr>
              <a:t>chỉ</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thời</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gian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diễn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ra</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sự</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việc</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nêu</a:t>
            </a:r>
            <a:r>
              <a:rPr lang="en-US" sz="2600" dirty="0">
                <a:latin typeface="Baguet Script" panose="00000500000000000000" pitchFamily="2" charset="0"/>
                <a:ea typeface="Times New Roman" panose="02020603050405020304" pitchFamily="18" charset="0"/>
              </a:rPr>
              <a:t> ở </a:t>
            </a:r>
            <a:r>
              <a:rPr lang="en-US" sz="2600" dirty="0" err="1">
                <a:latin typeface="Baguet Script" panose="00000500000000000000" pitchFamily="2" charset="0"/>
                <a:ea typeface="Times New Roman" panose="02020603050405020304" pitchFamily="18" charset="0"/>
              </a:rPr>
              <a:t>vị</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ngữ</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Đây</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là</a:t>
            </a:r>
            <a:r>
              <a:rPr lang="en-US" sz="2600" dirty="0">
                <a:latin typeface="Baguet Script" panose="00000500000000000000" pitchFamily="2" charset="0"/>
                <a:ea typeface="Times New Roman" panose="02020603050405020304" pitchFamily="18" charset="0"/>
              </a:rPr>
              <a:t> ý </a:t>
            </a:r>
            <a:r>
              <a:rPr lang="en-US" sz="2600" dirty="0" err="1">
                <a:latin typeface="Baguet Script" panose="00000500000000000000" pitchFamily="2" charset="0"/>
                <a:ea typeface="Times New Roman" panose="02020603050405020304" pitchFamily="18" charset="0"/>
              </a:rPr>
              <a:t>nghĩa</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đặc</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trưng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của</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trạng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ngữ</a:t>
            </a:r>
            <a:r>
              <a:rPr lang="en-US" sz="2600" dirty="0">
                <a:latin typeface="Baguet Script" panose="00000500000000000000" pitchFamily="2" charset="0"/>
                <a:ea typeface="Times New Roman" panose="02020603050405020304" pitchFamily="18" charset="0"/>
              </a:rPr>
              <a:t>.</a:t>
            </a:r>
          </a:p>
          <a:p>
            <a:pPr>
              <a:spcBef>
                <a:spcPts val="600"/>
              </a:spcBef>
              <a:spcAft>
                <a:spcPts val="600"/>
              </a:spcAft>
            </a:pP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Về</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hình</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thức</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cụm</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từ</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ngày</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hôm</a:t>
            </a:r>
            <a:r>
              <a:rPr lang="en-US" sz="2600" dirty="0">
                <a:latin typeface="Baguet Script" panose="00000500000000000000" pitchFamily="2" charset="0"/>
                <a:ea typeface="Times New Roman" panose="02020603050405020304" pitchFamily="18" charset="0"/>
              </a:rPr>
              <a:t> nay”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 b) </a:t>
            </a:r>
            <a:r>
              <a:rPr lang="en-US" sz="2600" dirty="0" err="1">
                <a:latin typeface="Baguet Script" panose="00000500000000000000" pitchFamily="2" charset="0"/>
                <a:ea typeface="Times New Roman" panose="02020603050405020304" pitchFamily="18" charset="0"/>
              </a:rPr>
              <a:t>trả</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lời</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cho</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hỏi</a:t>
            </a:r>
            <a:r>
              <a:rPr lang="en-US" sz="2600" dirty="0">
                <a:latin typeface="Baguet Script" panose="00000500000000000000" pitchFamily="2" charset="0"/>
                <a:ea typeface="Times New Roman" panose="02020603050405020304" pitchFamily="18" charset="0"/>
              </a:rPr>
              <a:t> </a:t>
            </a:r>
            <a:r>
              <a:rPr lang="en-US" sz="2600" i="1" dirty="0" err="1">
                <a:latin typeface="Baguet Script" panose="00000500000000000000" pitchFamily="2" charset="0"/>
                <a:ea typeface="Times New Roman" panose="02020603050405020304" pitchFamily="18" charset="0"/>
              </a:rPr>
              <a:t>Khi</a:t>
            </a:r>
            <a:r>
              <a:rPr lang="en-US" sz="2600" i="1" dirty="0">
                <a:latin typeface="Baguet Script" panose="00000500000000000000" pitchFamily="2" charset="0"/>
                <a:ea typeface="Times New Roman" panose="02020603050405020304" pitchFamily="18" charset="0"/>
              </a:rPr>
              <a:t> </a:t>
            </a:r>
            <a:r>
              <a:rPr lang="en-US" sz="2600" i="1" dirty="0" err="1">
                <a:latin typeface="Baguet Script" panose="00000500000000000000" pitchFamily="2" charset="0"/>
                <a:ea typeface="Times New Roman" panose="02020603050405020304" pitchFamily="18" charset="0"/>
              </a:rPr>
              <a:t>nào</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đứng</a:t>
            </a:r>
            <a:r>
              <a:rPr lang="en-US" sz="2600" dirty="0">
                <a:latin typeface="Baguet Script" panose="00000500000000000000" pitchFamily="2" charset="0"/>
                <a:ea typeface="Times New Roman" panose="02020603050405020304" pitchFamily="18" charset="0"/>
              </a:rPr>
              <a:t> ở </a:t>
            </a:r>
            <a:r>
              <a:rPr lang="en-US" sz="2600" dirty="0" err="1">
                <a:latin typeface="Baguet Script" panose="00000500000000000000" pitchFamily="2" charset="0"/>
                <a:ea typeface="Times New Roman" panose="02020603050405020304" pitchFamily="18" charset="0"/>
              </a:rPr>
              <a:t>đầu</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và</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ngăn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cách</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bằng</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dấu</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phẩy</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với</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các</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thành</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phần</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khác</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của</a:t>
            </a:r>
            <a:r>
              <a:rPr lang="en-US" sz="2600" dirty="0">
                <a:latin typeface="Baguet Script" panose="00000500000000000000" pitchFamily="2" charset="0"/>
                <a:ea typeface="Times New Roman" panose="02020603050405020304" pitchFamily="18" charset="0"/>
              </a:rPr>
              <a:t> </a:t>
            </a:r>
            <a:r>
              <a:rPr lang="en-US" sz="2600" dirty="0" err="1">
                <a:latin typeface="Baguet Script" panose="00000500000000000000" pitchFamily="2" charset="0"/>
                <a:ea typeface="Times New Roman" panose="02020603050405020304" pitchFamily="18" charset="0"/>
              </a:rPr>
              <a:t>câu</a:t>
            </a:r>
            <a:r>
              <a:rPr lang="en-US" sz="2600" dirty="0">
                <a:latin typeface="Baguet Script" panose="00000500000000000000" pitchFamily="2" charset="0"/>
                <a:ea typeface="Times New Roman" panose="02020603050405020304" pitchFamily="18" charset="0"/>
              </a:rPr>
              <a:t>.</a:t>
            </a:r>
            <a:endParaRPr lang="en-US" sz="26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46778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5">
                                            <p:txEl>
                                              <p:pRg st="1" end="1"/>
                                            </p:txEl>
                                          </p:spTgt>
                                        </p:tgtEl>
                                        <p:attrNameLst>
                                          <p:attrName>style.visibility</p:attrName>
                                        </p:attrNameLst>
                                      </p:cBhvr>
                                      <p:to>
                                        <p:strVal val="visible"/>
                                      </p:to>
                                    </p:set>
                                    <p:animEffect transition="in" filter="fade">
                                      <p:cBhvr>
                                        <p:cTn id="14" dur="1000"/>
                                        <p:tgtEl>
                                          <p:spTgt spid="15">
                                            <p:txEl>
                                              <p:pRg st="1" end="1"/>
                                            </p:txEl>
                                          </p:spTgt>
                                        </p:tgtEl>
                                      </p:cBhvr>
                                    </p:animEffect>
                                    <p:anim calcmode="lin" valueType="num">
                                      <p:cBhvr>
                                        <p:cTn id="15"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
                                            <p:txEl>
                                              <p:pRg st="2" end="2"/>
                                            </p:txEl>
                                          </p:spTgt>
                                        </p:tgtEl>
                                        <p:attrNameLst>
                                          <p:attrName>style.visibility</p:attrName>
                                        </p:attrNameLst>
                                      </p:cBhvr>
                                      <p:to>
                                        <p:strVal val="visible"/>
                                      </p:to>
                                    </p:set>
                                    <p:animEffect transition="in" filter="fade">
                                      <p:cBhvr>
                                        <p:cTn id="21" dur="1000"/>
                                        <p:tgtEl>
                                          <p:spTgt spid="15">
                                            <p:txEl>
                                              <p:pRg st="2" end="2"/>
                                            </p:txEl>
                                          </p:spTgt>
                                        </p:tgtEl>
                                      </p:cBhvr>
                                    </p:animEffect>
                                    <p:anim calcmode="lin" valueType="num">
                                      <p:cBhvr>
                                        <p:cTn id="22"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xEl>
                                              <p:pRg st="3" end="3"/>
                                            </p:txEl>
                                          </p:spTgt>
                                        </p:tgtEl>
                                        <p:attrNameLst>
                                          <p:attrName>style.visibility</p:attrName>
                                        </p:attrNameLst>
                                      </p:cBhvr>
                                      <p:to>
                                        <p:strVal val="visible"/>
                                      </p:to>
                                    </p:set>
                                    <p:animEffect transition="in" filter="fade">
                                      <p:cBhvr>
                                        <p:cTn id="28" dur="1000"/>
                                        <p:tgtEl>
                                          <p:spTgt spid="15">
                                            <p:txEl>
                                              <p:pRg st="3" end="3"/>
                                            </p:txEl>
                                          </p:spTgt>
                                        </p:tgtEl>
                                      </p:cBhvr>
                                    </p:animEffect>
                                    <p:anim calcmode="lin" valueType="num">
                                      <p:cBhvr>
                                        <p:cTn id="29"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xEl>
                                              <p:pRg st="4" end="4"/>
                                            </p:txEl>
                                          </p:spTgt>
                                        </p:tgtEl>
                                        <p:attrNameLst>
                                          <p:attrName>style.visibility</p:attrName>
                                        </p:attrNameLst>
                                      </p:cBhvr>
                                      <p:to>
                                        <p:strVal val="visible"/>
                                      </p:to>
                                    </p:set>
                                    <p:animEffect transition="in" filter="fade">
                                      <p:cBhvr>
                                        <p:cTn id="35" dur="1000"/>
                                        <p:tgtEl>
                                          <p:spTgt spid="15">
                                            <p:txEl>
                                              <p:pRg st="4" end="4"/>
                                            </p:txEl>
                                          </p:spTgt>
                                        </p:tgtEl>
                                      </p:cBhvr>
                                    </p:animEffect>
                                    <p:anim calcmode="lin" valueType="num">
                                      <p:cBhvr>
                                        <p:cTn id="36" dur="1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4036682" cy="523220"/>
          </a:xfrm>
          <a:prstGeom prst="rect">
            <a:avLst/>
          </a:prstGeom>
        </p:spPr>
        <p:txBody>
          <a:bodyPr wrap="none">
            <a:spAutoFit/>
          </a:bodyPr>
          <a:lstStyle/>
          <a:p>
            <a:pPr lvl="0">
              <a:tabLst>
                <a:tab pos="1386840" algn="l"/>
              </a:tabLst>
              <a:defRPr/>
            </a:pPr>
            <a:r>
              <a:rPr lang="en-US" sz="2800" b="1" dirty="0">
                <a:solidFill>
                  <a:srgbClr val="0070C0"/>
                </a:solidFill>
                <a:latin typeface="Baguet Script" panose="00000500000000000000" pitchFamily="2" charset="0"/>
                <a:ea typeface="Arial" panose="020B0604020202020204" pitchFamily="34" charset="0"/>
              </a:rPr>
              <a:t>2. </a:t>
            </a:r>
            <a:r>
              <a:rPr lang="en-US" sz="2800" b="1" dirty="0" err="1">
                <a:solidFill>
                  <a:srgbClr val="0070C0"/>
                </a:solidFill>
                <a:latin typeface="Baguet Script" panose="00000500000000000000" pitchFamily="2" charset="0"/>
                <a:ea typeface="Arial" panose="020B0604020202020204" pitchFamily="34" charset="0"/>
              </a:rPr>
              <a:t>Bài</a:t>
            </a:r>
            <a:r>
              <a:rPr lang="en-US" sz="2800" b="1" dirty="0">
                <a:solidFill>
                  <a:srgbClr val="0070C0"/>
                </a:solidFill>
                <a:latin typeface="Baguet Script" panose="00000500000000000000" pitchFamily="2" charset="0"/>
                <a:ea typeface="Arial" panose="020B0604020202020204" pitchFamily="34" charset="0"/>
              </a:rPr>
              <a:t> </a:t>
            </a:r>
            <a:r>
              <a:rPr lang="en-US" sz="2800" b="1" dirty="0" err="1">
                <a:solidFill>
                  <a:srgbClr val="0070C0"/>
                </a:solidFill>
                <a:latin typeface="Baguet Script" panose="00000500000000000000" pitchFamily="2" charset="0"/>
                <a:ea typeface="Arial" panose="020B0604020202020204" pitchFamily="34" charset="0"/>
              </a:rPr>
              <a:t>tập</a:t>
            </a:r>
            <a:r>
              <a:rPr lang="en-US" sz="2800" b="1" dirty="0">
                <a:solidFill>
                  <a:srgbClr val="0070C0"/>
                </a:solidFill>
                <a:latin typeface="Baguet Script" panose="00000500000000000000" pitchFamily="2" charset="0"/>
                <a:ea typeface="Arial" panose="020B0604020202020204" pitchFamily="34" charset="0"/>
              </a:rPr>
              <a:t> 2</a:t>
            </a:r>
            <a:r>
              <a:rPr lang="en-US" sz="2800" b="1" dirty="0">
                <a:solidFill>
                  <a:srgbClr val="0070C0"/>
                </a:solidFill>
                <a:latin typeface="Baguet Script" panose="00000500000000000000" pitchFamily="2" charset="0"/>
                <a:ea typeface="Times New Roman" panose="02020603050405020304" pitchFamily="18" charset="0"/>
              </a:rPr>
              <a:t>:</a:t>
            </a:r>
            <a:r>
              <a:rPr lang="en-US" sz="2800" dirty="0">
                <a:solidFill>
                  <a:srgbClr val="0D0D0D"/>
                </a:solidFill>
                <a:latin typeface="Baguet Script" panose="00000500000000000000" pitchFamily="2" charset="0"/>
                <a:ea typeface="Times New Roman" panose="02020603050405020304" pitchFamily="18" charset="0"/>
              </a:rPr>
              <a:t>SGK </a:t>
            </a:r>
            <a:r>
              <a:rPr lang="en-US" sz="2800" dirty="0" err="1">
                <a:solidFill>
                  <a:srgbClr val="0D0D0D"/>
                </a:solidFill>
                <a:latin typeface="Baguet Script" panose="00000500000000000000" pitchFamily="2" charset="0"/>
                <a:ea typeface="Times New Roman" panose="02020603050405020304" pitchFamily="18" charset="0"/>
              </a:rPr>
              <a:t>trang</a:t>
            </a:r>
            <a:r>
              <a:rPr lang="en-US" sz="2800" dirty="0">
                <a:solidFill>
                  <a:srgbClr val="0D0D0D"/>
                </a:solidFill>
                <a:latin typeface="Baguet Script" panose="00000500000000000000" pitchFamily="2" charset="0"/>
                <a:ea typeface="Times New Roman" panose="02020603050405020304" pitchFamily="18" charset="0"/>
              </a:rPr>
              <a:t> 75</a:t>
            </a:r>
            <a:endParaRPr lang="en-US" sz="2800" dirty="0">
              <a:solidFill>
                <a:prstClr val="black"/>
              </a:solidFill>
              <a:latin typeface="Baguet Script" panose="00000500000000000000" pitchFamily="2" charset="0"/>
              <a:ea typeface="Times New Roman" panose="02020603050405020304" pitchFamily="18" charset="0"/>
            </a:endParaRPr>
          </a:p>
        </p:txBody>
      </p:sp>
      <p:sp>
        <p:nvSpPr>
          <p:cNvPr id="6" name="Rectangle 5"/>
          <p:cNvSpPr/>
          <p:nvPr/>
        </p:nvSpPr>
        <p:spPr>
          <a:xfrm>
            <a:off x="685800" y="1776186"/>
            <a:ext cx="10782300" cy="4524315"/>
          </a:xfrm>
          <a:prstGeom prst="rect">
            <a:avLst/>
          </a:prstGeom>
        </p:spPr>
        <p:txBody>
          <a:bodyPr>
            <a:spAutoFit/>
          </a:bodyPr>
          <a:lstStyle/>
          <a:p>
            <a:pPr algn="just">
              <a:spcAft>
                <a:spcPts val="0"/>
              </a:spcAft>
            </a:pPr>
            <a:r>
              <a:rPr lang="en-US" sz="3200" dirty="0">
                <a:solidFill>
                  <a:srgbClr val="0D0D0D"/>
                </a:solidFill>
                <a:latin typeface="Baguet Script" panose="00000500000000000000" pitchFamily="2" charset="0"/>
                <a:ea typeface="Times New Roman" panose="02020603050405020304" pitchFamily="18" charset="0"/>
              </a:rPr>
              <a:t>- 3 </a:t>
            </a:r>
            <a:r>
              <a:rPr lang="en-US" sz="3200" dirty="0" err="1">
                <a:solidFill>
                  <a:srgbClr val="0D0D0D"/>
                </a:solidFill>
                <a:latin typeface="Baguet Script" panose="00000500000000000000" pitchFamily="2" charset="0"/>
                <a:ea typeface="Times New Roman" panose="02020603050405020304" pitchFamily="18" charset="0"/>
              </a:rPr>
              <a:t>trạng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ngữ</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chỉ</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thời</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gian</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trong</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truyện</a:t>
            </a:r>
            <a:r>
              <a:rPr lang="en-US" sz="3200"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Bức</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tranh</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của</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em</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gái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tôi</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Tạ</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Duy</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Anh</a:t>
            </a:r>
            <a:r>
              <a:rPr lang="en-US" sz="3200"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một</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hôm</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kể</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từ</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hôm</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đó</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trước</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khi</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đi</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thi</a:t>
            </a:r>
            <a:r>
              <a:rPr lang="en-US" sz="3200" b="1" i="1" dirty="0">
                <a:solidFill>
                  <a:srgbClr val="0D0D0D"/>
                </a:solidFill>
                <a:latin typeface="Baguet Script" panose="00000500000000000000" pitchFamily="2" charset="0"/>
                <a:ea typeface="Times New Roman" panose="02020603050405020304" pitchFamily="18" charset="0"/>
              </a:rPr>
              <a:t>.</a:t>
            </a:r>
            <a:endParaRPr lang="en-US" sz="3200" dirty="0">
              <a:latin typeface="Baguet Script" panose="00000500000000000000" pitchFamily="2" charset="0"/>
              <a:ea typeface="Times New Roman" panose="02020603050405020304" pitchFamily="18" charset="0"/>
            </a:endParaRPr>
          </a:p>
          <a:p>
            <a:pPr algn="just">
              <a:spcAft>
                <a:spcPts val="0"/>
              </a:spcAft>
            </a:pPr>
            <a:r>
              <a:rPr lang="en-US" sz="3200"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Một</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hôm</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tôi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bắt</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gặp</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nó</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nhào</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một</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thứ</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bột</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gì</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đó</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đen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sì</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trông</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rất</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sợ</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thỉnh</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thoảng</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lại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bôi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bôi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ra</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cổ</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tay</a:t>
            </a:r>
            <a:r>
              <a:rPr lang="en-US" sz="3200" i="1" dirty="0">
                <a:solidFill>
                  <a:srgbClr val="0D0D0D"/>
                </a:solidFill>
                <a:latin typeface="Baguet Script" panose="00000500000000000000" pitchFamily="2" charset="0"/>
                <a:ea typeface="Times New Roman" panose="02020603050405020304" pitchFamily="18" charset="0"/>
              </a:rPr>
              <a:t>….</a:t>
            </a:r>
            <a:endParaRPr lang="en-US" sz="3200" dirty="0">
              <a:latin typeface="Baguet Script" panose="00000500000000000000" pitchFamily="2" charset="0"/>
              <a:ea typeface="Times New Roman" panose="02020603050405020304" pitchFamily="18" charset="0"/>
            </a:endParaRPr>
          </a:p>
          <a:p>
            <a:pPr algn="just">
              <a:spcAft>
                <a:spcPts val="0"/>
              </a:spcAft>
            </a:pPr>
            <a:r>
              <a:rPr lang="en-US" sz="3200"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Hôm</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đó</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chú</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Tiến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Lê</a:t>
            </a:r>
            <a:r>
              <a:rPr lang="en-US" sz="3200" i="1" dirty="0">
                <a:solidFill>
                  <a:srgbClr val="0D0D0D"/>
                </a:solidFill>
                <a:latin typeface="Baguet Script" panose="00000500000000000000" pitchFamily="2" charset="0"/>
                <a:ea typeface="Times New Roman" panose="02020603050405020304" pitchFamily="18" charset="0"/>
              </a:rPr>
              <a:t> – </a:t>
            </a:r>
            <a:r>
              <a:rPr lang="en-US" sz="3200" i="1" dirty="0" err="1">
                <a:solidFill>
                  <a:srgbClr val="0D0D0D"/>
                </a:solidFill>
                <a:latin typeface="Baguet Script" panose="00000500000000000000" pitchFamily="2" charset="0"/>
                <a:ea typeface="Times New Roman" panose="02020603050405020304" pitchFamily="18" charset="0"/>
              </a:rPr>
              <a:t>hoạ</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sĩ</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bạn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thân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của</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bố</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tôi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đưa</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theo</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bé</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Quỳnh</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đến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chơi</a:t>
            </a:r>
            <a:r>
              <a:rPr lang="en-US" sz="3200" i="1" dirty="0">
                <a:solidFill>
                  <a:srgbClr val="0D0D0D"/>
                </a:solidFill>
                <a:latin typeface="Baguet Script" panose="00000500000000000000" pitchFamily="2" charset="0"/>
                <a:ea typeface="Times New Roman" panose="02020603050405020304" pitchFamily="18" charset="0"/>
              </a:rPr>
              <a:t>.</a:t>
            </a:r>
            <a:endParaRPr lang="en-US" sz="3200" dirty="0">
              <a:latin typeface="Baguet Script" panose="00000500000000000000" pitchFamily="2" charset="0"/>
              <a:ea typeface="Times New Roman" panose="02020603050405020304" pitchFamily="18" charset="0"/>
            </a:endParaRPr>
          </a:p>
          <a:p>
            <a:pPr algn="just">
              <a:spcAft>
                <a:spcPts val="0"/>
              </a:spcAft>
            </a:pPr>
            <a:r>
              <a:rPr lang="en-US" sz="3200"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Kể</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từ</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hôm</a:t>
            </a:r>
            <a:r>
              <a:rPr lang="en-US" sz="3200" b="1" i="1" dirty="0">
                <a:solidFill>
                  <a:srgbClr val="0D0D0D"/>
                </a:solidFill>
                <a:latin typeface="Baguet Script" panose="00000500000000000000" pitchFamily="2" charset="0"/>
                <a:ea typeface="Times New Roman" panose="02020603050405020304" pitchFamily="18" charset="0"/>
              </a:rPr>
              <a:t> </a:t>
            </a:r>
            <a:r>
              <a:rPr lang="en-US" sz="3200" b="1" i="1" dirty="0" err="1">
                <a:solidFill>
                  <a:srgbClr val="0D0D0D"/>
                </a:solidFill>
                <a:latin typeface="Baguet Script" panose="00000500000000000000" pitchFamily="2" charset="0"/>
                <a:ea typeface="Times New Roman" panose="02020603050405020304" pitchFamily="18" charset="0"/>
              </a:rPr>
              <a:t>đó</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mặc</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dù</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mọi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chuyện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vẫn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như</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cũ</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trong</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căn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nhà</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của</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chúng</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tôi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nhưng</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tôi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luôn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cảm</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thấy</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mình</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bất</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tài</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nên</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bị</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đẩy</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ra</a:t>
            </a:r>
            <a:r>
              <a:rPr lang="en-US" sz="3200" i="1" dirty="0">
                <a:solidFill>
                  <a:srgbClr val="0D0D0D"/>
                </a:solidFill>
                <a:latin typeface="Baguet Script" panose="00000500000000000000" pitchFamily="2" charset="0"/>
                <a:ea typeface="Times New Roman" panose="02020603050405020304" pitchFamily="18" charset="0"/>
              </a:rPr>
              <a:t> </a:t>
            </a:r>
            <a:r>
              <a:rPr lang="en-US" sz="3200" i="1" dirty="0" err="1">
                <a:solidFill>
                  <a:srgbClr val="0D0D0D"/>
                </a:solidFill>
                <a:latin typeface="Baguet Script" panose="00000500000000000000" pitchFamily="2" charset="0"/>
                <a:ea typeface="Times New Roman" panose="02020603050405020304" pitchFamily="18" charset="0"/>
              </a:rPr>
              <a:t>ngoài</a:t>
            </a:r>
            <a:r>
              <a:rPr lang="en-US" sz="3200" i="1" dirty="0">
                <a:solidFill>
                  <a:srgbClr val="0D0D0D"/>
                </a:solidFill>
                <a:latin typeface="Baguet Script" panose="00000500000000000000" pitchFamily="2" charset="0"/>
                <a:ea typeface="Times New Roman" panose="02020603050405020304" pitchFamily="18" charset="0"/>
              </a:rPr>
              <a:t>.</a:t>
            </a:r>
            <a:endParaRPr lang="en-US" sz="3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276673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403668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2.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2</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9" name="Rectangle 8"/>
          <p:cNvSpPr/>
          <p:nvPr/>
        </p:nvSpPr>
        <p:spPr>
          <a:xfrm>
            <a:off x="685800" y="1818570"/>
            <a:ext cx="10782300" cy="4524315"/>
          </a:xfrm>
          <a:prstGeom prst="rect">
            <a:avLst/>
          </a:prstGeom>
        </p:spPr>
        <p:txBody>
          <a:bodyPr>
            <a:spAutoFit/>
          </a:bodyPr>
          <a:lstStyle/>
          <a:p>
            <a:pPr lvl="0" algn="just">
              <a:spcAft>
                <a:spcPts val="0"/>
              </a:spcAft>
              <a:buSzPts val="1400"/>
            </a:pPr>
            <a:r>
              <a:rPr lang="pt-BR" sz="3200" dirty="0">
                <a:solidFill>
                  <a:srgbClr val="0D0D0D"/>
                </a:solidFill>
                <a:latin typeface="Baguet Script" panose="00000500000000000000" pitchFamily="2" charset="0"/>
                <a:ea typeface="MS Mincho"/>
              </a:rPr>
              <a:t>- Tác dụng liên kết  câu của các trạng ngữ: các trạng ngữ chỉ thời gian tạo bối cảnh thời gian chung cho các sự việc nêu ở các câu trong đoạn:</a:t>
            </a:r>
            <a:endParaRPr lang="en-US" sz="3200" dirty="0">
              <a:latin typeface="Baguet Script" panose="00000500000000000000" pitchFamily="2" charset="0"/>
              <a:ea typeface="Times New Roman" panose="02020603050405020304" pitchFamily="18" charset="0"/>
            </a:endParaRPr>
          </a:p>
          <a:p>
            <a:pPr algn="just">
              <a:spcAft>
                <a:spcPts val="0"/>
              </a:spcAft>
            </a:pPr>
            <a:r>
              <a:rPr lang="pt-BR" sz="3200" dirty="0">
                <a:solidFill>
                  <a:srgbClr val="0000FF"/>
                </a:solidFill>
                <a:latin typeface="Baguet Script" panose="00000500000000000000" pitchFamily="2" charset="0"/>
                <a:ea typeface="MS Mincho"/>
              </a:rPr>
              <a:t>+ </a:t>
            </a:r>
            <a:r>
              <a:rPr lang="pt-BR" sz="3200" dirty="0">
                <a:solidFill>
                  <a:srgbClr val="0D0D0D"/>
                </a:solidFill>
                <a:latin typeface="Baguet Script" panose="00000500000000000000" pitchFamily="2" charset="0"/>
                <a:ea typeface="MS Mincho"/>
              </a:rPr>
              <a:t>Trạng ngữ “Một hôm”: nêu bối cảnh thời gian chung của câu văn chứa nó và các câu còn lại để nói về thời gian mà nhân vật Kiều Phương bị anh trai phát hiện việc tự chế và trộn màu vẽ.</a:t>
            </a:r>
            <a:endParaRPr lang="en-US" sz="3200" dirty="0">
              <a:latin typeface="Baguet Script" panose="00000500000000000000" pitchFamily="2" charset="0"/>
              <a:ea typeface="Times New Roman" panose="02020603050405020304" pitchFamily="18" charset="0"/>
            </a:endParaRPr>
          </a:p>
          <a:p>
            <a:pPr algn="just">
              <a:spcAft>
                <a:spcPts val="0"/>
              </a:spcAft>
            </a:pPr>
            <a:r>
              <a:rPr lang="pt-BR" sz="3200" dirty="0">
                <a:solidFill>
                  <a:srgbClr val="0D0D0D"/>
                </a:solidFill>
                <a:latin typeface="Baguet Script" panose="00000500000000000000" pitchFamily="2" charset="0"/>
                <a:ea typeface="MS Mincho"/>
              </a:rPr>
              <a:t>+ Trạng ngữ “Hôm đó” chỉ bối cảnh thời gian chung cho cả đoạn xoay quanh sự kiện mọi người phát hiện ra tài năng của bé Kiều Phương trong truyện.</a:t>
            </a:r>
            <a:endParaRPr lang="en-US" sz="3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7030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403668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2.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2</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6" name="Rectangle 5"/>
          <p:cNvSpPr/>
          <p:nvPr/>
        </p:nvSpPr>
        <p:spPr>
          <a:xfrm>
            <a:off x="673894" y="1830020"/>
            <a:ext cx="10782300" cy="2229393"/>
          </a:xfrm>
          <a:prstGeom prst="rect">
            <a:avLst/>
          </a:prstGeom>
        </p:spPr>
        <p:txBody>
          <a:bodyPr>
            <a:spAutoFit/>
          </a:bodyPr>
          <a:lstStyle/>
          <a:p>
            <a:pPr>
              <a:lnSpc>
                <a:spcPct val="150000"/>
              </a:lnSpc>
            </a:pPr>
            <a:r>
              <a:rPr lang="pt-BR" sz="3200" dirty="0">
                <a:solidFill>
                  <a:srgbClr val="0D0D0D"/>
                </a:solidFill>
                <a:latin typeface="Baguet Script" panose="00000500000000000000" pitchFamily="2" charset="0"/>
                <a:ea typeface="MS Mincho"/>
              </a:rPr>
              <a:t>+ Trạng ngữ “Kể từ hôm đó” đánh dấu một mốc thời gian mới găn với sự chuyển đổi tâm lí của nhân vật người anh sau khi tài năng của người em gái được mọi người phát hiện.</a:t>
            </a:r>
            <a:endParaRPr lang="en-US" sz="3200" dirty="0"/>
          </a:p>
        </p:txBody>
      </p:sp>
    </p:spTree>
    <p:extLst>
      <p:ext uri="{BB962C8B-B14F-4D97-AF65-F5344CB8AC3E}">
        <p14:creationId xmlns:p14="http://schemas.microsoft.com/office/powerpoint/2010/main" val="2651227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392306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lang="en-US" sz="2800" b="1" dirty="0">
                <a:solidFill>
                  <a:srgbClr val="0070C0"/>
                </a:solidFill>
                <a:latin typeface="Baguet Script" panose="00000500000000000000" pitchFamily="2" charset="0"/>
                <a:ea typeface="Arial" panose="020B0604020202020204" pitchFamily="34" charset="0"/>
              </a:rPr>
              <a:t>3</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lang="en-US" sz="2800" b="1" dirty="0">
                <a:solidFill>
                  <a:srgbClr val="0070C0"/>
                </a:solidFill>
                <a:latin typeface="Baguet Script" panose="00000500000000000000" pitchFamily="2" charset="0"/>
                <a:ea typeface="Arial" panose="020B0604020202020204" pitchFamily="34" charset="0"/>
              </a:rPr>
              <a:t>3</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2" name="Rectangle 11"/>
          <p:cNvSpPr/>
          <p:nvPr/>
        </p:nvSpPr>
        <p:spPr>
          <a:xfrm>
            <a:off x="2896432" y="1735315"/>
            <a:ext cx="6361037" cy="584775"/>
          </a:xfrm>
          <a:prstGeom prst="rect">
            <a:avLst/>
          </a:prstGeom>
        </p:spPr>
        <p:txBody>
          <a:bodyPr wrap="none">
            <a:spAutoFit/>
          </a:bodyPr>
          <a:lstStyle/>
          <a:p>
            <a:pPr algn="ctr">
              <a:spcAft>
                <a:spcPts val="0"/>
              </a:spcAft>
              <a:tabLst>
                <a:tab pos="2110105" algn="l"/>
              </a:tabLst>
            </a:pPr>
            <a:r>
              <a:rPr lang="pt-BR" sz="3200" b="1" dirty="0">
                <a:solidFill>
                  <a:srgbClr val="0000FF"/>
                </a:solidFill>
                <a:latin typeface="Baguet Script" panose="00000500000000000000" pitchFamily="2" charset="0"/>
                <a:ea typeface="MS Mincho"/>
              </a:rPr>
              <a:t>Phiếu học tập số 02: Bài tập số 3/75</a:t>
            </a:r>
            <a:endParaRPr lang="en-US" sz="3200" dirty="0">
              <a:effectLst/>
              <a:latin typeface="Baguet Script" panose="00000500000000000000" pitchFamily="2" charset="0"/>
              <a:ea typeface="Times New Roman" panose="02020603050405020304" pitchFamily="18" charset="0"/>
            </a:endParaRPr>
          </a:p>
        </p:txBody>
      </p:sp>
      <p:graphicFrame>
        <p:nvGraphicFramePr>
          <p:cNvPr id="15" name="Table 14"/>
          <p:cNvGraphicFramePr>
            <a:graphicFrameLocks noGrp="1"/>
          </p:cNvGraphicFramePr>
          <p:nvPr/>
        </p:nvGraphicFramePr>
        <p:xfrm>
          <a:off x="685799" y="2348314"/>
          <a:ext cx="10782300" cy="2133600"/>
        </p:xfrm>
        <a:graphic>
          <a:graphicData uri="http://schemas.openxmlformats.org/drawingml/2006/table">
            <a:tbl>
              <a:tblPr firstRow="1" firstCol="1" lastRow="1" lastCol="1" bandRow="1" bandCol="1"/>
              <a:tblGrid>
                <a:gridCol w="3352860">
                  <a:extLst>
                    <a:ext uri="{9D8B030D-6E8A-4147-A177-3AD203B41FA5}">
                      <a16:colId xmlns:a16="http://schemas.microsoft.com/office/drawing/2014/main" val="1987371561"/>
                    </a:ext>
                  </a:extLst>
                </a:gridCol>
                <a:gridCol w="3867380">
                  <a:extLst>
                    <a:ext uri="{9D8B030D-6E8A-4147-A177-3AD203B41FA5}">
                      <a16:colId xmlns:a16="http://schemas.microsoft.com/office/drawing/2014/main" val="2448373776"/>
                    </a:ext>
                  </a:extLst>
                </a:gridCol>
                <a:gridCol w="3562060">
                  <a:extLst>
                    <a:ext uri="{9D8B030D-6E8A-4147-A177-3AD203B41FA5}">
                      <a16:colId xmlns:a16="http://schemas.microsoft.com/office/drawing/2014/main" val="2689425873"/>
                    </a:ext>
                  </a:extLst>
                </a:gridCol>
              </a:tblGrid>
              <a:tr h="0">
                <a:tc>
                  <a:txBody>
                    <a:bodyPr/>
                    <a:lstStyle/>
                    <a:p>
                      <a:pPr algn="ctr">
                        <a:spcAft>
                          <a:spcPts val="0"/>
                        </a:spcAft>
                        <a:tabLst>
                          <a:tab pos="2110105" algn="l"/>
                        </a:tabLst>
                      </a:pPr>
                      <a:r>
                        <a:rPr lang="pt-BR" sz="2800" b="1" dirty="0">
                          <a:effectLst/>
                          <a:latin typeface="Baguet Script" panose="00000500000000000000" pitchFamily="2" charset="0"/>
                          <a:ea typeface="MS Mincho"/>
                          <a:cs typeface="Times New Roman" panose="02020603050405020304" pitchFamily="18" charset="0"/>
                        </a:rPr>
                        <a:t>Trạng ngữ</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Câu đã lược bỏ trạng ngữ</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So sánh sự khác biệt nếu bỏ trạng ngữ</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extLst>
                  <a:ext uri="{0D108BD9-81ED-4DB2-BD59-A6C34878D82A}">
                    <a16:rowId xmlns:a16="http://schemas.microsoft.com/office/drawing/2014/main" val="1239607788"/>
                  </a:ext>
                </a:extLst>
              </a:tr>
              <a:tr h="0">
                <a:tc>
                  <a:txBody>
                    <a:bodyPr/>
                    <a:lstStyle/>
                    <a:p>
                      <a:pPr algn="ctr">
                        <a:spcAft>
                          <a:spcPts val="0"/>
                        </a:spcAft>
                        <a:tabLst>
                          <a:tab pos="2110105" algn="l"/>
                        </a:tabLst>
                      </a:pPr>
                      <a:r>
                        <a:rPr lang="pt-BR" sz="2800" b="1" dirty="0">
                          <a:effectLst/>
                          <a:latin typeface="Baguet Script" panose="00000500000000000000" pitchFamily="2" charset="0"/>
                          <a:ea typeface="MS Mincho"/>
                          <a:cs typeface="Times New Roman" panose="02020603050405020304" pitchFamily="18" charset="0"/>
                        </a:rPr>
                        <a:t>Câu a</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 </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 </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815428"/>
                  </a:ext>
                </a:extLst>
              </a:tr>
              <a:tr h="0">
                <a:tc>
                  <a:txBody>
                    <a:bodyPr/>
                    <a:lstStyle/>
                    <a:p>
                      <a:pPr algn="ctr">
                        <a:spcAft>
                          <a:spcPts val="0"/>
                        </a:spcAft>
                        <a:tabLst>
                          <a:tab pos="2110105" algn="l"/>
                        </a:tabLst>
                      </a:pPr>
                      <a:r>
                        <a:rPr lang="pt-BR" sz="2800" b="1" dirty="0">
                          <a:effectLst/>
                          <a:latin typeface="Baguet Script" panose="00000500000000000000" pitchFamily="2" charset="0"/>
                          <a:ea typeface="MS Mincho"/>
                          <a:cs typeface="Times New Roman" panose="02020603050405020304" pitchFamily="18" charset="0"/>
                        </a:rPr>
                        <a:t>Câu b</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 </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 </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378450"/>
                  </a:ext>
                </a:extLst>
              </a:tr>
              <a:tr h="0">
                <a:tc>
                  <a:txBody>
                    <a:bodyPr/>
                    <a:lstStyle/>
                    <a:p>
                      <a:pPr algn="ctr">
                        <a:spcAft>
                          <a:spcPts val="0"/>
                        </a:spcAft>
                        <a:tabLst>
                          <a:tab pos="2110105" algn="l"/>
                        </a:tabLst>
                      </a:pPr>
                      <a:r>
                        <a:rPr lang="pt-BR" sz="2800" b="1" dirty="0">
                          <a:effectLst/>
                          <a:latin typeface="Baguet Script" panose="00000500000000000000" pitchFamily="2" charset="0"/>
                          <a:ea typeface="MS Mincho"/>
                          <a:cs typeface="Times New Roman" panose="02020603050405020304" pitchFamily="18" charset="0"/>
                        </a:rPr>
                        <a:t>Câu c</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 </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 </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060311"/>
                  </a:ext>
                </a:extLst>
              </a:tr>
            </a:tbl>
          </a:graphicData>
        </a:graphic>
      </p:graphicFrame>
    </p:spTree>
    <p:extLst>
      <p:ext uri="{BB962C8B-B14F-4D97-AF65-F5344CB8AC3E}">
        <p14:creationId xmlns:p14="http://schemas.microsoft.com/office/powerpoint/2010/main" val="2483483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392306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3.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3</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graphicFrame>
        <p:nvGraphicFramePr>
          <p:cNvPr id="6" name="Table 5"/>
          <p:cNvGraphicFramePr>
            <a:graphicFrameLocks noGrp="1"/>
          </p:cNvGraphicFramePr>
          <p:nvPr/>
        </p:nvGraphicFramePr>
        <p:xfrm>
          <a:off x="643977" y="1939082"/>
          <a:ext cx="10782300" cy="3840480"/>
        </p:xfrm>
        <a:graphic>
          <a:graphicData uri="http://schemas.openxmlformats.org/drawingml/2006/table">
            <a:tbl>
              <a:tblPr firstRow="1" firstCol="1" lastRow="1" lastCol="1" bandRow="1" bandCol="1"/>
              <a:tblGrid>
                <a:gridCol w="2871094">
                  <a:extLst>
                    <a:ext uri="{9D8B030D-6E8A-4147-A177-3AD203B41FA5}">
                      <a16:colId xmlns:a16="http://schemas.microsoft.com/office/drawing/2014/main" val="2570055773"/>
                    </a:ext>
                  </a:extLst>
                </a:gridCol>
                <a:gridCol w="2445701">
                  <a:extLst>
                    <a:ext uri="{9D8B030D-6E8A-4147-A177-3AD203B41FA5}">
                      <a16:colId xmlns:a16="http://schemas.microsoft.com/office/drawing/2014/main" val="669429138"/>
                    </a:ext>
                  </a:extLst>
                </a:gridCol>
                <a:gridCol w="5465505">
                  <a:extLst>
                    <a:ext uri="{9D8B030D-6E8A-4147-A177-3AD203B41FA5}">
                      <a16:colId xmlns:a16="http://schemas.microsoft.com/office/drawing/2014/main" val="2128463529"/>
                    </a:ext>
                  </a:extLst>
                </a:gridCol>
              </a:tblGrid>
              <a:tr h="93553">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Câu có trạng ngữ</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Câu đã lược bỏ trạng ngữ</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So sánh sự khác biệt nếu bỏ trạng ngữ</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extLst>
                  <a:ext uri="{0D108BD9-81ED-4DB2-BD59-A6C34878D82A}">
                    <a16:rowId xmlns:a16="http://schemas.microsoft.com/office/drawing/2014/main" val="2132347278"/>
                  </a:ext>
                </a:extLst>
              </a:tr>
              <a:tr h="280660">
                <a:tc>
                  <a:txBody>
                    <a:bodyPr/>
                    <a:lstStyle/>
                    <a:p>
                      <a:pPr algn="just">
                        <a:spcAft>
                          <a:spcPts val="0"/>
                        </a:spcAft>
                        <a:tabLst>
                          <a:tab pos="2110105" algn="l"/>
                        </a:tabLst>
                      </a:pP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a. </a:t>
                      </a:r>
                      <a:r>
                        <a:rPr lang="en-US" sz="2800" b="1" i="1" u="sng" dirty="0" err="1">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Mùa</a:t>
                      </a:r>
                      <a:r>
                        <a:rPr lang="en-US" sz="2800" b="1" i="1" u="sng" dirty="0">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b="1" i="1" u="sng" dirty="0" err="1">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đông</a:t>
                      </a:r>
                      <a:r>
                        <a:rPr lang="en-US" sz="2800" b="1" i="1" u="sng" dirty="0">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b="1" i="1" u="sng" dirty="0" err="1">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giữa</a:t>
                      </a:r>
                      <a:r>
                        <a:rPr lang="en-US" sz="2800" b="1" i="1" u="sng" dirty="0">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b="1" i="1" u="sng" dirty="0" err="1">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ngày</a:t>
                      </a:r>
                      <a:r>
                        <a:rPr lang="en-US" sz="2800" b="1" i="1" u="sng" dirty="0">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b="1" i="1" u="sng" dirty="0" err="1">
                          <a:solidFill>
                            <a:srgbClr val="363636"/>
                          </a:solidFill>
                          <a:effectLst/>
                          <a:latin typeface="Baguet Script" panose="00000500000000000000" pitchFamily="2" charset="0"/>
                          <a:ea typeface="Times New Roman" panose="02020603050405020304" pitchFamily="18" charset="0"/>
                          <a:cs typeface="Times New Roman" panose="02020603050405020304" pitchFamily="18" charset="0"/>
                        </a:rPr>
                        <a:t>mùa</a:t>
                      </a:r>
                      <a:r>
                        <a:rPr lang="en-US" sz="2800" i="1" u="sng"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làng</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quê</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toàn</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màu</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vàng</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110105" algn="l"/>
                        </a:tabLst>
                      </a:pP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Làng</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quê</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toàn</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màu</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vàng</a:t>
                      </a:r>
                      <a:r>
                        <a:rPr lang="en-US" sz="2800" i="1" dirty="0">
                          <a:solidFill>
                            <a:srgbClr val="4A4A4A"/>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800" dirty="0">
                          <a:effectLst/>
                          <a:latin typeface="Baguet Script" panose="00000500000000000000" pitchFamily="2" charset="0"/>
                          <a:ea typeface="MS Mincho"/>
                          <a:cs typeface="Times New Roman" panose="02020603050405020304" pitchFamily="18" charset="0"/>
                        </a:rPr>
                        <a:t>Câu chỉ nêu chung chung, không gắn với điều kiện cụ thể =&gt; nghĩa của câu không phù hợp, không chân thực (vì đặc điểm </a:t>
                      </a:r>
                      <a:r>
                        <a:rPr lang="pt-BR" sz="2800" i="1" dirty="0">
                          <a:effectLst/>
                          <a:latin typeface="Baguet Script" panose="00000500000000000000" pitchFamily="2" charset="0"/>
                          <a:ea typeface="MS Mincho"/>
                          <a:cs typeface="Times New Roman" panose="02020603050405020304" pitchFamily="18" charset="0"/>
                        </a:rPr>
                        <a:t>toàn màu vàng</a:t>
                      </a:r>
                      <a:r>
                        <a:rPr lang="pt-BR" sz="2800" dirty="0">
                          <a:effectLst/>
                          <a:latin typeface="Baguet Script" panose="00000500000000000000" pitchFamily="2" charset="0"/>
                          <a:ea typeface="MS Mincho"/>
                          <a:cs typeface="Times New Roman" panose="02020603050405020304" pitchFamily="18" charset="0"/>
                        </a:rPr>
                        <a:t> chỉ phù hợp với làng quê vào mùa đông, giữa ngày mùa, chứ không phù hợp với các mùa khác).</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845384"/>
                  </a:ext>
                </a:extLst>
              </a:tr>
            </a:tbl>
          </a:graphicData>
        </a:graphic>
      </p:graphicFrame>
    </p:spTree>
    <p:extLst>
      <p:ext uri="{BB962C8B-B14F-4D97-AF65-F5344CB8AC3E}">
        <p14:creationId xmlns:p14="http://schemas.microsoft.com/office/powerpoint/2010/main" val="3102359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392306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3.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3</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graphicFrame>
        <p:nvGraphicFramePr>
          <p:cNvPr id="6" name="Table 5"/>
          <p:cNvGraphicFramePr>
            <a:graphicFrameLocks noGrp="1"/>
          </p:cNvGraphicFramePr>
          <p:nvPr/>
        </p:nvGraphicFramePr>
        <p:xfrm>
          <a:off x="685799" y="1920926"/>
          <a:ext cx="10782300" cy="4023360"/>
        </p:xfrm>
        <a:graphic>
          <a:graphicData uri="http://schemas.openxmlformats.org/drawingml/2006/table">
            <a:tbl>
              <a:tblPr firstRow="1" firstCol="1" lastRow="1" lastCol="1" bandRow="1" bandCol="1"/>
              <a:tblGrid>
                <a:gridCol w="3370007">
                  <a:extLst>
                    <a:ext uri="{9D8B030D-6E8A-4147-A177-3AD203B41FA5}">
                      <a16:colId xmlns:a16="http://schemas.microsoft.com/office/drawing/2014/main" val="2570055773"/>
                    </a:ext>
                  </a:extLst>
                </a:gridCol>
                <a:gridCol w="2846439">
                  <a:extLst>
                    <a:ext uri="{9D8B030D-6E8A-4147-A177-3AD203B41FA5}">
                      <a16:colId xmlns:a16="http://schemas.microsoft.com/office/drawing/2014/main" val="669429138"/>
                    </a:ext>
                  </a:extLst>
                </a:gridCol>
                <a:gridCol w="4565854">
                  <a:extLst>
                    <a:ext uri="{9D8B030D-6E8A-4147-A177-3AD203B41FA5}">
                      <a16:colId xmlns:a16="http://schemas.microsoft.com/office/drawing/2014/main" val="2128463529"/>
                    </a:ext>
                  </a:extLst>
                </a:gridCol>
              </a:tblGrid>
              <a:tr h="93553">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có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đã lược bỏ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So sánh sự khác biệt nếu bỏ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extLst>
                  <a:ext uri="{0D108BD9-81ED-4DB2-BD59-A6C34878D82A}">
                    <a16:rowId xmlns:a16="http://schemas.microsoft.com/office/drawing/2014/main" val="2132347278"/>
                  </a:ext>
                </a:extLst>
              </a:tr>
              <a:tr h="467767">
                <a:tc>
                  <a:txBody>
                    <a:bodyPr/>
                    <a:lstStyle/>
                    <a:p>
                      <a:pPr>
                        <a:spcAft>
                          <a:spcPts val="1200"/>
                        </a:spcAft>
                      </a:pPr>
                      <a:r>
                        <a:rPr lang="vi-VN" sz="2400" i="1"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Bố, mẹ tôi kéo tôi chen qua đám đông để xem bức tranh của Kiều Phương đã được đóng khung, lồng kính. </a:t>
                      </a:r>
                      <a:r>
                        <a:rPr lang="vi-VN" sz="2400" b="1"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 tranh</a:t>
                      </a:r>
                      <a:r>
                        <a:rPr lang="vi-VN"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một chú bé đang ngồi nhìn ra ngoài cửa số, nơi bầu trời trong xanh.</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200"/>
                        </a:spcAft>
                      </a:pPr>
                      <a:r>
                        <a:rPr lang="vi-VN"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Bố, mẹ tôi kéo tôi chen qua đám đông để xem bức tranh của Kiều Phương đã được đóng khung, lồng kính. </a:t>
                      </a:r>
                      <a:r>
                        <a:rPr lang="en-US" sz="2400" b="0" i="1" dirty="0" err="1">
                          <a:effectLst/>
                          <a:latin typeface="Baguet Script" panose="00000500000000000000" pitchFamily="2" charset="0"/>
                          <a:ea typeface="Times New Roman" panose="02020603050405020304" pitchFamily="18" charset="0"/>
                          <a:cs typeface="Times New Roman" panose="02020603050405020304" pitchFamily="18" charset="0"/>
                        </a:rPr>
                        <a:t>Một</a:t>
                      </a:r>
                      <a:r>
                        <a:rPr lang="en-US" sz="2400" b="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vi-VN"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 bé đang ngồi nhìn ra ngoài cửa số, nơi bầu trời trong xanh.</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không diễn đạt đủ ý nghĩa: chú bé đang ngồi nhìn ra cửa sổ là nhân vật ở trong bức tranh được nhắc đến ở câu văn trước, chứ không phải người ở ngoài đời sống thật.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2752584"/>
                  </a:ext>
                </a:extLst>
              </a:tr>
            </a:tbl>
          </a:graphicData>
        </a:graphic>
      </p:graphicFrame>
    </p:spTree>
    <p:extLst>
      <p:ext uri="{BB962C8B-B14F-4D97-AF65-F5344CB8AC3E}">
        <p14:creationId xmlns:p14="http://schemas.microsoft.com/office/powerpoint/2010/main" val="292398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392306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3.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3</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graphicFrame>
        <p:nvGraphicFramePr>
          <p:cNvPr id="6" name="Table 5"/>
          <p:cNvGraphicFramePr>
            <a:graphicFrameLocks noGrp="1"/>
          </p:cNvGraphicFramePr>
          <p:nvPr/>
        </p:nvGraphicFramePr>
        <p:xfrm>
          <a:off x="685799" y="1958589"/>
          <a:ext cx="10782300" cy="3657600"/>
        </p:xfrm>
        <a:graphic>
          <a:graphicData uri="http://schemas.openxmlformats.org/drawingml/2006/table">
            <a:tbl>
              <a:tblPr firstRow="1" firstCol="1" lastRow="1" lastCol="1" bandRow="1" bandCol="1"/>
              <a:tblGrid>
                <a:gridCol w="2871094">
                  <a:extLst>
                    <a:ext uri="{9D8B030D-6E8A-4147-A177-3AD203B41FA5}">
                      <a16:colId xmlns:a16="http://schemas.microsoft.com/office/drawing/2014/main" val="2570055773"/>
                    </a:ext>
                  </a:extLst>
                </a:gridCol>
                <a:gridCol w="2774059">
                  <a:extLst>
                    <a:ext uri="{9D8B030D-6E8A-4147-A177-3AD203B41FA5}">
                      <a16:colId xmlns:a16="http://schemas.microsoft.com/office/drawing/2014/main" val="669429138"/>
                    </a:ext>
                  </a:extLst>
                </a:gridCol>
                <a:gridCol w="5137147">
                  <a:extLst>
                    <a:ext uri="{9D8B030D-6E8A-4147-A177-3AD203B41FA5}">
                      <a16:colId xmlns:a16="http://schemas.microsoft.com/office/drawing/2014/main" val="2128463529"/>
                    </a:ext>
                  </a:extLst>
                </a:gridCol>
              </a:tblGrid>
              <a:tr h="93553">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có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đã lược bỏ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So sánh sự khác biệt nếu bỏ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extLst>
                  <a:ext uri="{0D108BD9-81ED-4DB2-BD59-A6C34878D82A}">
                    <a16:rowId xmlns:a16="http://schemas.microsoft.com/office/drawing/2014/main" val="2132347278"/>
                  </a:ext>
                </a:extLst>
              </a:tr>
              <a:tr h="374214">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c. </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trải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nhựa</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kẻ</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băng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soài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cây</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Đã</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bao</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nhiêu</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năm</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tháng</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mỗi</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ngày</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hai</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buổi</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má</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đạp</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xe</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về</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trên</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ấy</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trải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nhựa</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kẻ</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băng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soài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cây</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0" i="1" dirty="0" err="1">
                          <a:effectLst/>
                          <a:latin typeface="Baguet Script" panose="00000500000000000000" pitchFamily="2" charset="0"/>
                          <a:ea typeface="Times New Roman" panose="02020603050405020304" pitchFamily="18" charset="0"/>
                          <a:cs typeface="Times New Roman" panose="02020603050405020304" pitchFamily="18" charset="0"/>
                        </a:rPr>
                        <a:t>Má</a:t>
                      </a:r>
                      <a:r>
                        <a:rPr lang="en-US" sz="2400" b="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đạp</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xe</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về</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trên</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ấy</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văn sẽ không nói lên được nỗi vất vả của người má (trong suy nghĩ của con)</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304298"/>
                  </a:ext>
                </a:extLst>
              </a:tr>
            </a:tbl>
          </a:graphicData>
        </a:graphic>
      </p:graphicFrame>
    </p:spTree>
    <p:extLst>
      <p:ext uri="{BB962C8B-B14F-4D97-AF65-F5344CB8AC3E}">
        <p14:creationId xmlns:p14="http://schemas.microsoft.com/office/powerpoint/2010/main" val="2970909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a:spcAft>
                <a:spcPts val="0"/>
              </a:spcAft>
            </a:pPr>
            <a:r>
              <a:rPr lang="en-US" sz="2800" b="1" dirty="0">
                <a:solidFill>
                  <a:srgbClr val="C00000"/>
                </a:solidFill>
                <a:latin typeface="Baguet Script" panose="00000500000000000000" pitchFamily="2" charset="0"/>
                <a:ea typeface="Times New Roman" panose="02020603050405020304" pitchFamily="18" charset="0"/>
              </a:rPr>
              <a:t>THỰC HÀNH TIẾNG VIỆT: </a:t>
            </a:r>
            <a:r>
              <a:rPr lang="en-US" sz="2800" b="1" dirty="0">
                <a:solidFill>
                  <a:srgbClr val="0070C0"/>
                </a:solidFill>
                <a:latin typeface="Baguet Script" panose="00000500000000000000" pitchFamily="2" charset="0"/>
                <a:ea typeface="Times New Roman" panose="02020603050405020304" pitchFamily="18" charset="0"/>
              </a:rPr>
              <a:t>TRẠNG NGỮ</a:t>
            </a:r>
            <a:endParaRPr lang="en-US" sz="2800" dirty="0">
              <a:effectLst/>
              <a:latin typeface="Baguet Script" panose="00000500000000000000" pitchFamily="2" charset="0"/>
              <a:ea typeface="Times New Roman" panose="02020603050405020304" pitchFamily="18" charset="0"/>
            </a:endParaRPr>
          </a:p>
        </p:txBody>
      </p:sp>
      <p:sp>
        <p:nvSpPr>
          <p:cNvPr id="10" name="Rectangle 9"/>
          <p:cNvSpPr/>
          <p:nvPr/>
        </p:nvSpPr>
        <p:spPr>
          <a:xfrm>
            <a:off x="5469628" y="655796"/>
            <a:ext cx="1811714" cy="523220"/>
          </a:xfrm>
          <a:prstGeom prst="rect">
            <a:avLst/>
          </a:prstGeom>
        </p:spPr>
        <p:txBody>
          <a:bodyPr wrap="none">
            <a:spAutoFit/>
          </a:bodyPr>
          <a:lstStyle/>
          <a:p>
            <a:r>
              <a:rPr lang="en-US" sz="2800" b="1" dirty="0" err="1">
                <a:solidFill>
                  <a:srgbClr val="7030A0"/>
                </a:solidFill>
                <a:latin typeface="Baguet Script" panose="00000500000000000000" pitchFamily="2" charset="0"/>
                <a:ea typeface="Arial" panose="020B0604020202020204" pitchFamily="34" charset="0"/>
              </a:rPr>
              <a:t>Khởi</a:t>
            </a:r>
            <a:r>
              <a:rPr lang="en-US" sz="2800" b="1" dirty="0">
                <a:solidFill>
                  <a:srgbClr val="7030A0"/>
                </a:solidFill>
                <a:latin typeface="Baguet Script" panose="00000500000000000000" pitchFamily="2" charset="0"/>
                <a:ea typeface="Arial" panose="020B0604020202020204" pitchFamily="34" charset="0"/>
              </a:rPr>
              <a:t> </a:t>
            </a:r>
            <a:r>
              <a:rPr lang="en-US" sz="2800" b="1" dirty="0" err="1">
                <a:solidFill>
                  <a:srgbClr val="7030A0"/>
                </a:solidFill>
                <a:latin typeface="Baguet Script" panose="00000500000000000000" pitchFamily="2" charset="0"/>
                <a:ea typeface="Arial" panose="020B0604020202020204" pitchFamily="34" charset="0"/>
              </a:rPr>
              <a:t>động</a:t>
            </a:r>
            <a:endParaRPr lang="en-US" sz="2800" dirty="0"/>
          </a:p>
        </p:txBody>
      </p:sp>
      <p:pic>
        <p:nvPicPr>
          <p:cNvPr id="12" name="Picture 11"/>
          <p:cNvPicPr>
            <a:picLocks noChangeAspect="1"/>
          </p:cNvPicPr>
          <p:nvPr/>
        </p:nvPicPr>
        <p:blipFill>
          <a:blip r:embed="rId5"/>
          <a:stretch>
            <a:fillRect/>
          </a:stretch>
        </p:blipFill>
        <p:spPr>
          <a:xfrm>
            <a:off x="3274388" y="1326437"/>
            <a:ext cx="5605124" cy="1240019"/>
          </a:xfrm>
          <a:prstGeom prst="rect">
            <a:avLst/>
          </a:prstGeom>
          <a:effectLst>
            <a:glow rad="139700">
              <a:schemeClr val="accent2">
                <a:satMod val="175000"/>
                <a:alpha val="40000"/>
              </a:schemeClr>
            </a:glow>
          </a:effectLst>
        </p:spPr>
      </p:pic>
      <p:pic>
        <p:nvPicPr>
          <p:cNvPr id="15" name="Picture 14"/>
          <p:cNvPicPr>
            <a:picLocks noChangeAspect="1"/>
          </p:cNvPicPr>
          <p:nvPr/>
        </p:nvPicPr>
        <p:blipFill rotWithShape="1">
          <a:blip r:embed="rId6"/>
          <a:srcRect b="6941"/>
          <a:stretch/>
        </p:blipFill>
        <p:spPr>
          <a:xfrm>
            <a:off x="1230970" y="2701700"/>
            <a:ext cx="9730059" cy="3522118"/>
          </a:xfrm>
          <a:prstGeom prst="rect">
            <a:avLst/>
          </a:prstGeom>
        </p:spPr>
      </p:pic>
      <p:sp>
        <p:nvSpPr>
          <p:cNvPr id="16" name="Rectangle 15"/>
          <p:cNvSpPr/>
          <p:nvPr/>
        </p:nvSpPr>
        <p:spPr>
          <a:xfrm>
            <a:off x="2040192" y="3545146"/>
            <a:ext cx="8111613" cy="2062103"/>
          </a:xfrm>
          <a:prstGeom prst="rect">
            <a:avLst/>
          </a:prstGeom>
        </p:spPr>
        <p:txBody>
          <a:bodyPr wrap="square">
            <a:spAutoFit/>
          </a:bodyPr>
          <a:lstStyle/>
          <a:p>
            <a:pPr>
              <a:spcAft>
                <a:spcPts val="0"/>
              </a:spcAft>
              <a:tabLst>
                <a:tab pos="1386840" algn="l"/>
              </a:tabLst>
            </a:pPr>
            <a:r>
              <a:rPr lang="en-US" sz="3200" dirty="0" err="1">
                <a:latin typeface="Baguet Script" panose="00000500000000000000" pitchFamily="2" charset="0"/>
                <a:ea typeface="Times New Roman" panose="02020603050405020304" pitchFamily="18" charset="0"/>
              </a:rPr>
              <a:t>Mỗi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em</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được</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phát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một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tấm</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thẻ</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màu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đỏ</a:t>
            </a:r>
            <a:r>
              <a:rPr lang="en-US" sz="3200" dirty="0">
                <a:latin typeface="Baguet Script" panose="00000500000000000000" pitchFamily="2" charset="0"/>
                <a:ea typeface="Times New Roman" panose="02020603050405020304" pitchFamily="18" charset="0"/>
              </a:rPr>
              <a:t>. GV </a:t>
            </a:r>
            <a:r>
              <a:rPr lang="en-US" sz="3200" dirty="0" err="1">
                <a:latin typeface="Baguet Script" panose="00000500000000000000" pitchFamily="2" charset="0"/>
                <a:ea typeface="Times New Roman" panose="02020603050405020304" pitchFamily="18" charset="0"/>
              </a:rPr>
              <a:t>đọc</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hỏi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ai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có</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trả</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lời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sẽ</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giơ</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thẻ</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bạn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nào</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nhanh</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nhất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sẽ</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được</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gọi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Người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chiến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thắng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là</a:t>
            </a:r>
            <a:r>
              <a:rPr lang="en-US" sz="3200" dirty="0">
                <a:latin typeface="Baguet Script" panose="00000500000000000000" pitchFamily="2" charset="0"/>
                <a:ea typeface="Times New Roman" panose="02020603050405020304" pitchFamily="18" charset="0"/>
              </a:rPr>
              <a:t> HS </a:t>
            </a:r>
            <a:r>
              <a:rPr lang="en-US" sz="3200" dirty="0" err="1">
                <a:latin typeface="Baguet Script" panose="00000500000000000000" pitchFamily="2" charset="0"/>
                <a:ea typeface="Times New Roman" panose="02020603050405020304" pitchFamily="18" charset="0"/>
              </a:rPr>
              <a:t>có</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trả</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lời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chính</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xác</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nhanh</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rõ</a:t>
            </a:r>
            <a:r>
              <a:rPr lang="en-US" sz="3200" dirty="0">
                <a:latin typeface="Baguet Script" panose="00000500000000000000" pitchFamily="2" charset="0"/>
                <a:ea typeface="Times New Roman" panose="02020603050405020304" pitchFamily="18" charset="0"/>
              </a:rPr>
              <a:t>. </a:t>
            </a:r>
            <a:endParaRPr lang="en-US" sz="3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3207775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392306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3.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3</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graphicFrame>
        <p:nvGraphicFramePr>
          <p:cNvPr id="6" name="Table 5"/>
          <p:cNvGraphicFramePr>
            <a:graphicFrameLocks noGrp="1"/>
          </p:cNvGraphicFramePr>
          <p:nvPr/>
        </p:nvGraphicFramePr>
        <p:xfrm>
          <a:off x="685799" y="1958589"/>
          <a:ext cx="10782300" cy="3657600"/>
        </p:xfrm>
        <a:graphic>
          <a:graphicData uri="http://schemas.openxmlformats.org/drawingml/2006/table">
            <a:tbl>
              <a:tblPr firstRow="1" firstCol="1" lastRow="1" lastCol="1" bandRow="1" bandCol="1"/>
              <a:tblGrid>
                <a:gridCol w="2871094">
                  <a:extLst>
                    <a:ext uri="{9D8B030D-6E8A-4147-A177-3AD203B41FA5}">
                      <a16:colId xmlns:a16="http://schemas.microsoft.com/office/drawing/2014/main" val="2570055773"/>
                    </a:ext>
                  </a:extLst>
                </a:gridCol>
                <a:gridCol w="2774059">
                  <a:extLst>
                    <a:ext uri="{9D8B030D-6E8A-4147-A177-3AD203B41FA5}">
                      <a16:colId xmlns:a16="http://schemas.microsoft.com/office/drawing/2014/main" val="669429138"/>
                    </a:ext>
                  </a:extLst>
                </a:gridCol>
                <a:gridCol w="5137147">
                  <a:extLst>
                    <a:ext uri="{9D8B030D-6E8A-4147-A177-3AD203B41FA5}">
                      <a16:colId xmlns:a16="http://schemas.microsoft.com/office/drawing/2014/main" val="2128463529"/>
                    </a:ext>
                  </a:extLst>
                </a:gridCol>
              </a:tblGrid>
              <a:tr h="93553">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có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đã lược bỏ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So sánh sự khác biệt nếu bỏ trạng 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F82"/>
                    </a:solidFill>
                  </a:tcPr>
                </a:tc>
                <a:extLst>
                  <a:ext uri="{0D108BD9-81ED-4DB2-BD59-A6C34878D82A}">
                    <a16:rowId xmlns:a16="http://schemas.microsoft.com/office/drawing/2014/main" val="2132347278"/>
                  </a:ext>
                </a:extLst>
              </a:tr>
              <a:tr h="374214">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c. </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trải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nhựa</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kẻ</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băng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soài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cây</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Đã</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bao</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nhiêu</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năm</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tháng</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mỗi</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ngày</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hai</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buổi</a:t>
                      </a:r>
                      <a:r>
                        <a:rPr lang="en-US" sz="2400" b="1"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má</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đạp</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xe</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về</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trên</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ấy</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trải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nhựa</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kẻ</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băng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soài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bóng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cây</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0" i="1" dirty="0" err="1">
                          <a:effectLst/>
                          <a:latin typeface="Baguet Script" panose="00000500000000000000" pitchFamily="2" charset="0"/>
                          <a:ea typeface="Times New Roman" panose="02020603050405020304" pitchFamily="18" charset="0"/>
                          <a:cs typeface="Times New Roman" panose="02020603050405020304" pitchFamily="18" charset="0"/>
                        </a:rPr>
                        <a:t>Má</a:t>
                      </a:r>
                      <a:r>
                        <a:rPr lang="en-US" sz="2400" b="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đạp</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xe</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đi</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về</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trên</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con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đường</a:t>
                      </a:r>
                      <a:r>
                        <a:rPr lang="en-US" sz="2400" i="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ấy</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pt-BR" sz="2400" dirty="0">
                          <a:effectLst/>
                          <a:latin typeface="Baguet Script" panose="00000500000000000000" pitchFamily="2" charset="0"/>
                          <a:ea typeface="MS Mincho"/>
                          <a:cs typeface="Times New Roman" panose="02020603050405020304" pitchFamily="18" charset="0"/>
                        </a:rPr>
                        <a:t>Câu văn sẽ không nói lên được nỗi vất vả của người má (trong suy nghĩ của con).</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57932" marR="57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304298"/>
                  </a:ext>
                </a:extLst>
              </a:tr>
            </a:tbl>
          </a:graphicData>
        </a:graphic>
      </p:graphicFrame>
    </p:spTree>
    <p:extLst>
      <p:ext uri="{BB962C8B-B14F-4D97-AF65-F5344CB8AC3E}">
        <p14:creationId xmlns:p14="http://schemas.microsoft.com/office/powerpoint/2010/main" val="2591609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07555" y="1316344"/>
            <a:ext cx="392306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3.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Arial" panose="020B0604020202020204" pitchFamily="34"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Arial" panose="020B0604020202020204" pitchFamily="34" charset="0"/>
                <a:cs typeface="+mn-cs"/>
              </a:rPr>
              <a:t> 3</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SGK </a:t>
            </a:r>
            <a:r>
              <a:rPr kumimoji="0" lang="en-US" sz="2800" b="0" i="0" u="none" strike="noStrike" kern="1200" cap="none" spc="0" normalizeH="0" baseline="0" noProof="0" dirty="0" err="1">
                <a:ln>
                  <a:noFill/>
                </a:ln>
                <a:solidFill>
                  <a:srgbClr val="0D0D0D"/>
                </a:solidFill>
                <a:effectLst/>
                <a:uLnTx/>
                <a:uFillTx/>
                <a:latin typeface="Baguet Script" panose="00000500000000000000" pitchFamily="2" charset="0"/>
                <a:ea typeface="Times New Roman" panose="02020603050405020304" pitchFamily="18" charset="0"/>
                <a:cs typeface="+mn-cs"/>
              </a:rPr>
              <a:t>trang</a:t>
            </a:r>
            <a:r>
              <a:rPr kumimoji="0" lang="en-US" sz="2800" b="0" i="0" u="none" strike="noStrike" kern="1200" cap="none" spc="0" normalizeH="0" baseline="0" noProof="0" dirty="0">
                <a:ln>
                  <a:noFill/>
                </a:ln>
                <a:solidFill>
                  <a:srgbClr val="0D0D0D"/>
                </a:solidFill>
                <a:effectLst/>
                <a:uLnTx/>
                <a:uFillTx/>
                <a:latin typeface="Baguet Script" panose="00000500000000000000" pitchFamily="2" charset="0"/>
                <a:ea typeface="Times New Roman" panose="02020603050405020304" pitchFamily="18" charset="0"/>
                <a:cs typeface="+mn-cs"/>
              </a:rPr>
              <a:t> 75</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9" name="Right Arrow 8"/>
          <p:cNvSpPr/>
          <p:nvPr/>
        </p:nvSpPr>
        <p:spPr>
          <a:xfrm>
            <a:off x="1622937" y="2816942"/>
            <a:ext cx="2330245" cy="1356852"/>
          </a:xfrm>
          <a:prstGeom prst="rightArrow">
            <a:avLst>
              <a:gd name="adj1" fmla="val 58696"/>
              <a:gd name="adj2" fmla="val 40217"/>
            </a:avLst>
          </a:prstGeom>
          <a:blipFill>
            <a:blip r:embed="rId5"/>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tx1"/>
                </a:solidFill>
                <a:latin typeface="Baguet Script" panose="00000500000000000000" pitchFamily="2" charset="0"/>
                <a:ea typeface="Arial" panose="020B0604020202020204" pitchFamily="34" charset="0"/>
              </a:rPr>
              <a:t>Kết</a:t>
            </a:r>
            <a:r>
              <a:rPr lang="en-US" sz="3200" b="1" dirty="0">
                <a:solidFill>
                  <a:schemeClr val="tx1"/>
                </a:solidFill>
                <a:latin typeface="Baguet Script" panose="00000500000000000000" pitchFamily="2" charset="0"/>
                <a:ea typeface="Arial" panose="020B0604020202020204" pitchFamily="34" charset="0"/>
              </a:rPr>
              <a:t> </a:t>
            </a:r>
            <a:r>
              <a:rPr lang="en-US" sz="3200" b="1" dirty="0" err="1">
                <a:solidFill>
                  <a:schemeClr val="tx1"/>
                </a:solidFill>
                <a:latin typeface="Baguet Script" panose="00000500000000000000" pitchFamily="2" charset="0"/>
                <a:ea typeface="Arial" panose="020B0604020202020204" pitchFamily="34" charset="0"/>
              </a:rPr>
              <a:t>luận</a:t>
            </a:r>
            <a:endParaRPr lang="en-US" sz="3200" dirty="0">
              <a:solidFill>
                <a:schemeClr val="tx1"/>
              </a:solidFill>
            </a:endParaRPr>
          </a:p>
        </p:txBody>
      </p:sp>
      <p:sp>
        <p:nvSpPr>
          <p:cNvPr id="12" name="Folded Corner 11"/>
          <p:cNvSpPr/>
          <p:nvPr/>
        </p:nvSpPr>
        <p:spPr>
          <a:xfrm>
            <a:off x="4125144" y="2197575"/>
            <a:ext cx="6405819" cy="2480546"/>
          </a:xfrm>
          <a:prstGeom prst="foldedCorner">
            <a:avLst/>
          </a:prstGeom>
          <a:blipFill>
            <a:blip r:embed="rId5"/>
            <a:tile tx="0" ty="0" sx="100000" sy="100000" flip="none" algn="tl"/>
          </a:blip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Tuy</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không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phải</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thành</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phần</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bắt</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buộc</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trong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câu</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nhưng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việc</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lược</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bỏ</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thành</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phần</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trạng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ngữ</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trong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nhiều</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trường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hợp</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sẽ</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khiến</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câu</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không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đầy</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đủ</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rõ</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ràng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về</a:t>
            </a:r>
            <a:r>
              <a:rPr lang="en-US" sz="2800" dirty="0">
                <a:solidFill>
                  <a:schemeClr val="tx1"/>
                </a:solidFill>
                <a:latin typeface="Baguet Script" panose="00000500000000000000" pitchFamily="2" charset="0"/>
                <a:ea typeface="Arial" panose="020B0604020202020204" pitchFamily="34" charset="0"/>
              </a:rPr>
              <a:t> ý </a:t>
            </a:r>
            <a:r>
              <a:rPr lang="en-US" sz="2800" dirty="0" err="1">
                <a:solidFill>
                  <a:schemeClr val="tx1"/>
                </a:solidFill>
                <a:latin typeface="Baguet Script" panose="00000500000000000000" pitchFamily="2" charset="0"/>
                <a:ea typeface="Arial" panose="020B0604020202020204" pitchFamily="34" charset="0"/>
              </a:rPr>
              <a:t>nghĩa</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không</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phù</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hợp</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với</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nội</a:t>
            </a:r>
            <a:r>
              <a:rPr lang="en-US" sz="2800" dirty="0">
                <a:solidFill>
                  <a:schemeClr val="tx1"/>
                </a:solidFill>
                <a:latin typeface="Baguet Script" panose="00000500000000000000" pitchFamily="2" charset="0"/>
                <a:ea typeface="Arial" panose="020B0604020202020204" pitchFamily="34" charset="0"/>
              </a:rPr>
              <a:t> dung </a:t>
            </a:r>
            <a:r>
              <a:rPr lang="en-US" sz="2800" dirty="0" err="1">
                <a:solidFill>
                  <a:schemeClr val="tx1"/>
                </a:solidFill>
                <a:latin typeface="Baguet Script" panose="00000500000000000000" pitchFamily="2" charset="0"/>
                <a:ea typeface="Arial" panose="020B0604020202020204" pitchFamily="34" charset="0"/>
              </a:rPr>
              <a:t>cần</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biểu</a:t>
            </a:r>
            <a:r>
              <a:rPr lang="en-US" sz="2800" dirty="0">
                <a:solidFill>
                  <a:schemeClr val="tx1"/>
                </a:solidFill>
                <a:latin typeface="Baguet Script" panose="00000500000000000000" pitchFamily="2" charset="0"/>
                <a:ea typeface="Arial" panose="020B0604020202020204" pitchFamily="34" charset="0"/>
              </a:rPr>
              <a:t> </a:t>
            </a:r>
            <a:r>
              <a:rPr lang="en-US" sz="2800" dirty="0" err="1">
                <a:solidFill>
                  <a:schemeClr val="tx1"/>
                </a:solidFill>
                <a:latin typeface="Baguet Script" panose="00000500000000000000" pitchFamily="2" charset="0"/>
                <a:ea typeface="Arial" panose="020B0604020202020204" pitchFamily="34" charset="0"/>
              </a:rPr>
              <a:t>đạt</a:t>
            </a:r>
            <a:r>
              <a:rPr lang="en-US" sz="2800" dirty="0">
                <a:solidFill>
                  <a:schemeClr val="tx1"/>
                </a:solidFill>
                <a:latin typeface="Baguet Script" panose="00000500000000000000" pitchFamily="2" charset="0"/>
                <a:ea typeface="Arial" panose="020B0604020202020204" pitchFamily="34" charset="0"/>
              </a:rPr>
              <a:t>.</a:t>
            </a:r>
            <a:endParaRPr lang="en-US" sz="2800" dirty="0">
              <a:solidFill>
                <a:schemeClr val="tx1"/>
              </a:solidFill>
            </a:endParaRPr>
          </a:p>
        </p:txBody>
      </p:sp>
    </p:spTree>
    <p:extLst>
      <p:ext uri="{BB962C8B-B14F-4D97-AF65-F5344CB8AC3E}">
        <p14:creationId xmlns:p14="http://schemas.microsoft.com/office/powerpoint/2010/main" val="37676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6" name="Rectangle 5"/>
          <p:cNvSpPr/>
          <p:nvPr/>
        </p:nvSpPr>
        <p:spPr>
          <a:xfrm>
            <a:off x="643977" y="1383954"/>
            <a:ext cx="10782300" cy="4708981"/>
          </a:xfrm>
          <a:prstGeom prst="rect">
            <a:avLst/>
          </a:prstGeom>
        </p:spPr>
        <p:txBody>
          <a:bodyPr>
            <a:spAutoFit/>
          </a:bodyPr>
          <a:lstStyle/>
          <a:p>
            <a:pPr algn="just">
              <a:spcAft>
                <a:spcPts val="1200"/>
              </a:spcAft>
            </a:pPr>
            <a:r>
              <a:rPr lang="en-US" sz="2400" b="1" dirty="0">
                <a:solidFill>
                  <a:srgbClr val="0070C0"/>
                </a:solidFill>
                <a:latin typeface="Baguet Script" panose="00000500000000000000" pitchFamily="2" charset="0"/>
                <a:ea typeface="Times New Roman" panose="02020603050405020304" pitchFamily="18" charset="0"/>
              </a:rPr>
              <a:t>4. </a:t>
            </a:r>
            <a:r>
              <a:rPr lang="en-US" sz="2400" b="1" dirty="0" err="1">
                <a:solidFill>
                  <a:srgbClr val="0070C0"/>
                </a:solidFill>
                <a:latin typeface="Baguet Script" panose="00000500000000000000" pitchFamily="2" charset="0"/>
                <a:ea typeface="Times New Roman" panose="02020603050405020304" pitchFamily="18" charset="0"/>
              </a:rPr>
              <a:t>Bài</a:t>
            </a:r>
            <a:r>
              <a:rPr lang="en-US" sz="2400" b="1" dirty="0">
                <a:solidFill>
                  <a:srgbClr val="0070C0"/>
                </a:solidFill>
                <a:latin typeface="Baguet Script" panose="00000500000000000000" pitchFamily="2" charset="0"/>
                <a:ea typeface="Times New Roman" panose="02020603050405020304" pitchFamily="18" charset="0"/>
              </a:rPr>
              <a:t> </a:t>
            </a:r>
            <a:r>
              <a:rPr lang="en-US" sz="2400" b="1" dirty="0" err="1">
                <a:solidFill>
                  <a:srgbClr val="0070C0"/>
                </a:solidFill>
                <a:latin typeface="Baguet Script" panose="00000500000000000000" pitchFamily="2" charset="0"/>
                <a:ea typeface="Times New Roman" panose="02020603050405020304" pitchFamily="18" charset="0"/>
              </a:rPr>
              <a:t>tập</a:t>
            </a:r>
            <a:r>
              <a:rPr lang="en-US" sz="2400" b="1" dirty="0">
                <a:solidFill>
                  <a:srgbClr val="0070C0"/>
                </a:solidFill>
                <a:latin typeface="Baguet Script" panose="00000500000000000000" pitchFamily="2" charset="0"/>
                <a:ea typeface="Times New Roman" panose="02020603050405020304" pitchFamily="18" charset="0"/>
              </a:rPr>
              <a:t> 4</a:t>
            </a:r>
            <a:endParaRPr lang="en-US" sz="2400" dirty="0">
              <a:latin typeface="Baguet Script" panose="00000500000000000000" pitchFamily="2" charset="0"/>
              <a:ea typeface="Times New Roman" panose="02020603050405020304" pitchFamily="18" charset="0"/>
            </a:endParaRPr>
          </a:p>
          <a:p>
            <a:pPr algn="just">
              <a:spcAft>
                <a:spcPts val="1200"/>
              </a:spcAft>
            </a:pPr>
            <a:r>
              <a:rPr lang="en-US" sz="2400" b="1" dirty="0">
                <a:solidFill>
                  <a:srgbClr val="0070C0"/>
                </a:solidFill>
                <a:latin typeface="Baguet Script" panose="00000500000000000000" pitchFamily="2" charset="0"/>
                <a:ea typeface="Times New Roman" panose="02020603050405020304" pitchFamily="18" charset="0"/>
              </a:rPr>
              <a:t>*</a:t>
            </a:r>
            <a:r>
              <a:rPr lang="en-US" sz="2400" b="1" dirty="0" err="1">
                <a:solidFill>
                  <a:srgbClr val="0070C0"/>
                </a:solidFill>
                <a:latin typeface="Baguet Script" panose="00000500000000000000" pitchFamily="2" charset="0"/>
                <a:ea typeface="Times New Roman" panose="02020603050405020304" pitchFamily="18" charset="0"/>
              </a:rPr>
              <a:t>Xét</a:t>
            </a:r>
            <a:r>
              <a:rPr lang="en-US" sz="2400" b="1" dirty="0">
                <a:solidFill>
                  <a:srgbClr val="0070C0"/>
                </a:solidFill>
                <a:latin typeface="Baguet Script" panose="00000500000000000000" pitchFamily="2" charset="0"/>
                <a:ea typeface="Times New Roman" panose="02020603050405020304" pitchFamily="18" charset="0"/>
              </a:rPr>
              <a:t> </a:t>
            </a:r>
            <a:r>
              <a:rPr lang="en-US" sz="2400" b="1" dirty="0" err="1">
                <a:solidFill>
                  <a:srgbClr val="0070C0"/>
                </a:solidFill>
                <a:latin typeface="Baguet Script" panose="00000500000000000000" pitchFamily="2" charset="0"/>
                <a:ea typeface="Times New Roman" panose="02020603050405020304" pitchFamily="18" charset="0"/>
              </a:rPr>
              <a:t>cặp</a:t>
            </a:r>
            <a:r>
              <a:rPr lang="en-US" sz="2400" b="1" dirty="0">
                <a:solidFill>
                  <a:srgbClr val="0070C0"/>
                </a:solidFill>
                <a:latin typeface="Baguet Script" panose="00000500000000000000" pitchFamily="2" charset="0"/>
                <a:ea typeface="Times New Roman" panose="02020603050405020304" pitchFamily="18" charset="0"/>
              </a:rPr>
              <a:t> </a:t>
            </a:r>
            <a:r>
              <a:rPr lang="en-US" sz="2400" b="1" dirty="0" err="1">
                <a:solidFill>
                  <a:srgbClr val="0070C0"/>
                </a:solidFill>
                <a:latin typeface="Baguet Script" panose="00000500000000000000" pitchFamily="2" charset="0"/>
                <a:ea typeface="Times New Roman" panose="02020603050405020304" pitchFamily="18" charset="0"/>
              </a:rPr>
              <a:t>câu</a:t>
            </a:r>
            <a:r>
              <a:rPr lang="en-US" sz="2400" b="1" dirty="0">
                <a:solidFill>
                  <a:srgbClr val="0070C0"/>
                </a:solidFill>
                <a:latin typeface="Baguet Script" panose="00000500000000000000" pitchFamily="2" charset="0"/>
                <a:ea typeface="Times New Roman" panose="02020603050405020304" pitchFamily="18" charset="0"/>
              </a:rPr>
              <a:t> a1 </a:t>
            </a:r>
            <a:r>
              <a:rPr lang="en-US" sz="2400" b="1" dirty="0" err="1">
                <a:solidFill>
                  <a:srgbClr val="0070C0"/>
                </a:solidFill>
                <a:latin typeface="Baguet Script" panose="00000500000000000000" pitchFamily="2" charset="0"/>
                <a:ea typeface="Times New Roman" panose="02020603050405020304" pitchFamily="18" charset="0"/>
              </a:rPr>
              <a:t>và</a:t>
            </a:r>
            <a:r>
              <a:rPr lang="en-US" sz="2400" b="1" dirty="0">
                <a:solidFill>
                  <a:srgbClr val="0070C0"/>
                </a:solidFill>
                <a:latin typeface="Baguet Script" panose="00000500000000000000" pitchFamily="2" charset="0"/>
                <a:ea typeface="Times New Roman" panose="02020603050405020304" pitchFamily="18" charset="0"/>
              </a:rPr>
              <a:t> a2:</a:t>
            </a:r>
            <a:endParaRPr lang="en-US" sz="2400" dirty="0">
              <a:latin typeface="Baguet Script" panose="00000500000000000000" pitchFamily="2" charset="0"/>
              <a:ea typeface="Times New Roman" panose="02020603050405020304" pitchFamily="18" charset="0"/>
            </a:endParaRPr>
          </a:p>
          <a:p>
            <a:pPr>
              <a:spcAft>
                <a:spcPts val="1200"/>
              </a:spcAft>
            </a:pPr>
            <a:r>
              <a:rPr lang="vi-VN" sz="2400" dirty="0">
                <a:solidFill>
                  <a:srgbClr val="0D0D0D"/>
                </a:solidFill>
                <a:latin typeface="Times New Roman" panose="02020603050405020304" pitchFamily="18" charset="0"/>
                <a:ea typeface="Times New Roman" panose="02020603050405020304" pitchFamily="18" charset="0"/>
              </a:rPr>
              <a:t>a1) Nghe chuyện, vua lấy làm mừng lắm. Nhưng, </a:t>
            </a:r>
            <a:r>
              <a:rPr lang="vi-VN" sz="2400" b="1" dirty="0">
                <a:solidFill>
                  <a:srgbClr val="0D0D0D"/>
                </a:solidFill>
                <a:latin typeface="Times New Roman" panose="02020603050405020304" pitchFamily="18" charset="0"/>
                <a:ea typeface="Times New Roman" panose="02020603050405020304" pitchFamily="18" charset="0"/>
              </a:rPr>
              <a:t>để biết chính xác hơn nữa</a:t>
            </a:r>
            <a:r>
              <a:rPr lang="vi-VN" sz="2400" dirty="0">
                <a:solidFill>
                  <a:srgbClr val="0D0D0D"/>
                </a:solidFill>
                <a:latin typeface="Times New Roman" panose="02020603050405020304" pitchFamily="18" charset="0"/>
                <a:ea typeface="Times New Roman" panose="02020603050405020304" pitchFamily="18" charset="0"/>
              </a:rPr>
              <a:t>, vua cho thử lại.</a:t>
            </a:r>
            <a:endParaRPr lang="en-US" sz="2400" dirty="0">
              <a:latin typeface="Baguet Script" panose="00000500000000000000" pitchFamily="2" charset="0"/>
              <a:ea typeface="Times New Roman" panose="02020603050405020304" pitchFamily="18" charset="0"/>
            </a:endParaRPr>
          </a:p>
          <a:p>
            <a:pPr algn="ctr">
              <a:spcAft>
                <a:spcPts val="1200"/>
              </a:spcAft>
            </a:pPr>
            <a:r>
              <a:rPr lang="vi-VN" sz="2400" dirty="0">
                <a:solidFill>
                  <a:srgbClr val="0D0D0D"/>
                </a:solidFill>
                <a:latin typeface="Times New Roman" panose="02020603050405020304" pitchFamily="18" charset="0"/>
                <a:ea typeface="Times New Roman" panose="02020603050405020304" pitchFamily="18" charset="0"/>
              </a:rPr>
              <a:t>( Em bé thông minh)</a:t>
            </a:r>
            <a:endParaRPr lang="en-US" sz="2400" dirty="0">
              <a:latin typeface="Baguet Script" panose="00000500000000000000" pitchFamily="2" charset="0"/>
              <a:ea typeface="Times New Roman" panose="02020603050405020304" pitchFamily="18" charset="0"/>
            </a:endParaRPr>
          </a:p>
          <a:p>
            <a:pPr>
              <a:spcAft>
                <a:spcPts val="1200"/>
              </a:spcAft>
            </a:pPr>
            <a:r>
              <a:rPr lang="vi-VN" sz="2400" dirty="0">
                <a:solidFill>
                  <a:srgbClr val="0D0D0D"/>
                </a:solidFill>
                <a:latin typeface="Times New Roman" panose="02020603050405020304" pitchFamily="18" charset="0"/>
                <a:ea typeface="Times New Roman" panose="02020603050405020304" pitchFamily="18" charset="0"/>
              </a:rPr>
              <a:t>a2) Nghe chuyện, vua lấy làm mừng lắm. Nhưng, vua cho thử lại </a:t>
            </a:r>
            <a:r>
              <a:rPr lang="vi-VN" sz="2400" b="1" dirty="0">
                <a:solidFill>
                  <a:srgbClr val="0D0D0D"/>
                </a:solidFill>
                <a:latin typeface="Times New Roman" panose="02020603050405020304" pitchFamily="18" charset="0"/>
                <a:ea typeface="Times New Roman" panose="02020603050405020304" pitchFamily="18" charset="0"/>
              </a:rPr>
              <a:t>để biết chính xác hơn nữa</a:t>
            </a:r>
            <a:r>
              <a:rPr lang="vi-VN" sz="2400" dirty="0">
                <a:solidFill>
                  <a:srgbClr val="0D0D0D"/>
                </a:solidFill>
                <a:latin typeface="Times New Roman" panose="02020603050405020304" pitchFamily="18" charset="0"/>
                <a:ea typeface="Times New Roman" panose="02020603050405020304" pitchFamily="18" charset="0"/>
              </a:rPr>
              <a:t>.</a:t>
            </a:r>
            <a:endParaRPr lang="en-US" sz="2400" dirty="0">
              <a:latin typeface="Baguet Script" panose="00000500000000000000" pitchFamily="2" charset="0"/>
              <a:ea typeface="Times New Roman" panose="02020603050405020304" pitchFamily="18" charset="0"/>
            </a:endParaRPr>
          </a:p>
          <a:p>
            <a:pPr marL="342900" lvl="0" indent="-342900">
              <a:spcAft>
                <a:spcPts val="1200"/>
              </a:spcAft>
              <a:buSzPts val="1400"/>
              <a:buFont typeface="Wingdings" panose="05000000000000000000" pitchFamily="2" charset="2"/>
              <a:buChar char="Ø"/>
            </a:pPr>
            <a:r>
              <a:rPr lang="en-US" sz="2400" dirty="0">
                <a:solidFill>
                  <a:srgbClr val="0D0D0D"/>
                </a:solidFill>
                <a:latin typeface="Baguet Script" panose="00000500000000000000" pitchFamily="2" charset="0"/>
                <a:ea typeface="Times New Roman" panose="02020603050405020304" pitchFamily="18" charset="0"/>
              </a:rPr>
              <a:t>Ở </a:t>
            </a:r>
            <a:r>
              <a:rPr lang="en-US" sz="2400" dirty="0" err="1">
                <a:solidFill>
                  <a:srgbClr val="0D0D0D"/>
                </a:solidFill>
                <a:latin typeface="Baguet Script" panose="00000500000000000000" pitchFamily="2" charset="0"/>
                <a:ea typeface="Times New Roman" panose="02020603050405020304" pitchFamily="18" charset="0"/>
              </a:rPr>
              <a:t>câu</a:t>
            </a:r>
            <a:r>
              <a:rPr lang="en-US" sz="2400" dirty="0">
                <a:solidFill>
                  <a:srgbClr val="0D0D0D"/>
                </a:solidFill>
                <a:latin typeface="Baguet Script" panose="00000500000000000000" pitchFamily="2" charset="0"/>
                <a:ea typeface="Times New Roman" panose="02020603050405020304" pitchFamily="18" charset="0"/>
              </a:rPr>
              <a:t> a1, </a:t>
            </a:r>
            <a:r>
              <a:rPr lang="en-US" sz="2400" dirty="0" err="1">
                <a:solidFill>
                  <a:srgbClr val="0D0D0D"/>
                </a:solidFill>
                <a:latin typeface="Baguet Script" panose="00000500000000000000" pitchFamily="2" charset="0"/>
                <a:ea typeface="Times New Roman" panose="02020603050405020304" pitchFamily="18" charset="0"/>
              </a:rPr>
              <a:t>trạng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ngữ</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chỉ</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mục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đích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để</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biết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chính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xác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hơn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nữa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được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đặt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trước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cụm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chủ</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vị</a:t>
            </a:r>
            <a:r>
              <a:rPr lang="en-US" sz="2400" dirty="0">
                <a:solidFill>
                  <a:srgbClr val="0D0D0D"/>
                </a:solidFill>
                <a:latin typeface="Baguet Script" panose="00000500000000000000" pitchFamily="2" charset="0"/>
                <a:ea typeface="Times New Roman" panose="02020603050405020304" pitchFamily="18" charset="0"/>
              </a:rPr>
              <a:t>.</a:t>
            </a:r>
            <a:endParaRPr lang="en-US" sz="2400" dirty="0">
              <a:latin typeface="Baguet Script" panose="00000500000000000000" pitchFamily="2" charset="0"/>
              <a:ea typeface="Times New Roman" panose="02020603050405020304" pitchFamily="18" charset="0"/>
            </a:endParaRPr>
          </a:p>
          <a:p>
            <a:pPr marL="342900" lvl="0" indent="-342900">
              <a:spcAft>
                <a:spcPts val="1200"/>
              </a:spcAft>
              <a:buSzPts val="1400"/>
              <a:buFont typeface="Wingdings" panose="05000000000000000000" pitchFamily="2" charset="2"/>
              <a:buChar char="Ø"/>
            </a:pPr>
            <a:r>
              <a:rPr lang="en-US" sz="2400" dirty="0">
                <a:solidFill>
                  <a:srgbClr val="0D0D0D"/>
                </a:solidFill>
                <a:latin typeface="Baguet Script" panose="00000500000000000000" pitchFamily="2" charset="0"/>
                <a:ea typeface="Times New Roman" panose="02020603050405020304" pitchFamily="18" charset="0"/>
              </a:rPr>
              <a:t>Ở </a:t>
            </a:r>
            <a:r>
              <a:rPr lang="en-US" sz="2400" dirty="0" err="1">
                <a:solidFill>
                  <a:srgbClr val="0D0D0D"/>
                </a:solidFill>
                <a:latin typeface="Baguet Script" panose="00000500000000000000" pitchFamily="2" charset="0"/>
                <a:ea typeface="Times New Roman" panose="02020603050405020304" pitchFamily="18" charset="0"/>
              </a:rPr>
              <a:t>câu</a:t>
            </a:r>
            <a:r>
              <a:rPr lang="en-US" sz="2400" dirty="0">
                <a:solidFill>
                  <a:srgbClr val="0D0D0D"/>
                </a:solidFill>
                <a:latin typeface="Baguet Script" panose="00000500000000000000" pitchFamily="2" charset="0"/>
                <a:ea typeface="Times New Roman" panose="02020603050405020304" pitchFamily="18" charset="0"/>
              </a:rPr>
              <a:t> a2, </a:t>
            </a:r>
            <a:r>
              <a:rPr lang="en-US" sz="2400" dirty="0" err="1">
                <a:solidFill>
                  <a:srgbClr val="0D0D0D"/>
                </a:solidFill>
                <a:latin typeface="Baguet Script" panose="00000500000000000000" pitchFamily="2" charset="0"/>
                <a:ea typeface="Times New Roman" panose="02020603050405020304" pitchFamily="18" charset="0"/>
              </a:rPr>
              <a:t>trạng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ngữ</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được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đặt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sau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cụm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chủ</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vị</a:t>
            </a:r>
            <a:r>
              <a:rPr lang="en-US" sz="2400" dirty="0">
                <a:solidFill>
                  <a:srgbClr val="0D0D0D"/>
                </a:solidFill>
                <a:latin typeface="Baguet Script" panose="00000500000000000000" pitchFamily="2" charset="0"/>
                <a:ea typeface="Times New Roman" panose="02020603050405020304" pitchFamily="18" charset="0"/>
              </a:rPr>
              <a:t>.</a:t>
            </a:r>
            <a:endParaRPr lang="en-US" sz="2400" dirty="0">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310873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down)">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down)">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wipe(down)">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Rectangle 9"/>
          <p:cNvSpPr/>
          <p:nvPr/>
        </p:nvSpPr>
        <p:spPr>
          <a:xfrm>
            <a:off x="507555" y="919490"/>
            <a:ext cx="236154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II.Thực</a:t>
            </a: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FF0000"/>
                </a:solidFill>
                <a:effectLst/>
                <a:uLnTx/>
                <a:uFillTx/>
                <a:latin typeface="Baguet Script" panose="00000500000000000000" pitchFamily="2" charset="0"/>
                <a:ea typeface="Times New Roman" panose="02020603050405020304" pitchFamily="18" charset="0"/>
                <a:cs typeface="+mn-cs"/>
              </a:rPr>
              <a:t>hành</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6" name="Rectangle 5"/>
          <p:cNvSpPr/>
          <p:nvPr/>
        </p:nvSpPr>
        <p:spPr>
          <a:xfrm>
            <a:off x="643977" y="1383954"/>
            <a:ext cx="10782300" cy="461665"/>
          </a:xfrm>
          <a:prstGeom prst="rect">
            <a:avLst/>
          </a:prstGeom>
        </p:spPr>
        <p:txBody>
          <a:bodyPr>
            <a:spAutoFit/>
          </a:bodyPr>
          <a:lstStyle/>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US" sz="24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4. </a:t>
            </a:r>
            <a:r>
              <a:rPr kumimoji="0" lang="en-US" sz="24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Bài</a:t>
            </a:r>
            <a:r>
              <a:rPr kumimoji="0" lang="en-US" sz="24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tập</a:t>
            </a:r>
            <a:r>
              <a:rPr kumimoji="0" lang="en-US" sz="24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4</a:t>
            </a:r>
            <a:endParaRPr kumimoji="0" lang="en-US" sz="24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ound Single Corner Rectangle 1"/>
          <p:cNvSpPr/>
          <p:nvPr/>
        </p:nvSpPr>
        <p:spPr>
          <a:xfrm>
            <a:off x="2699137" y="1635470"/>
            <a:ext cx="6755626" cy="3461513"/>
          </a:xfrm>
          <a:custGeom>
            <a:avLst/>
            <a:gdLst>
              <a:gd name="connsiteX0" fmla="*/ 0 w 5913238"/>
              <a:gd name="connsiteY0" fmla="*/ 0 h 2787445"/>
              <a:gd name="connsiteX1" fmla="*/ 5448655 w 5913238"/>
              <a:gd name="connsiteY1" fmla="*/ 0 h 2787445"/>
              <a:gd name="connsiteX2" fmla="*/ 5913238 w 5913238"/>
              <a:gd name="connsiteY2" fmla="*/ 464583 h 2787445"/>
              <a:gd name="connsiteX3" fmla="*/ 5913238 w 5913238"/>
              <a:gd name="connsiteY3" fmla="*/ 2787445 h 2787445"/>
              <a:gd name="connsiteX4" fmla="*/ 0 w 5913238"/>
              <a:gd name="connsiteY4" fmla="*/ 2787445 h 2787445"/>
              <a:gd name="connsiteX5" fmla="*/ 0 w 5913238"/>
              <a:gd name="connsiteY5" fmla="*/ 0 h 2787445"/>
              <a:gd name="connsiteX0" fmla="*/ 236839 w 6150077"/>
              <a:gd name="connsiteY0" fmla="*/ 0 h 2787445"/>
              <a:gd name="connsiteX1" fmla="*/ 5685494 w 6150077"/>
              <a:gd name="connsiteY1" fmla="*/ 0 h 2787445"/>
              <a:gd name="connsiteX2" fmla="*/ 6150077 w 6150077"/>
              <a:gd name="connsiteY2" fmla="*/ 464583 h 2787445"/>
              <a:gd name="connsiteX3" fmla="*/ 6150077 w 6150077"/>
              <a:gd name="connsiteY3" fmla="*/ 2787445 h 2787445"/>
              <a:gd name="connsiteX4" fmla="*/ 236839 w 6150077"/>
              <a:gd name="connsiteY4" fmla="*/ 2787445 h 2787445"/>
              <a:gd name="connsiteX5" fmla="*/ 0 w 6150077"/>
              <a:gd name="connsiteY5" fmla="*/ 1769806 h 2787445"/>
              <a:gd name="connsiteX6" fmla="*/ 236839 w 6150077"/>
              <a:gd name="connsiteY6" fmla="*/ 0 h 2787445"/>
              <a:gd name="connsiteX0" fmla="*/ 236839 w 6150077"/>
              <a:gd name="connsiteY0" fmla="*/ 191729 h 2979174"/>
              <a:gd name="connsiteX1" fmla="*/ 2625214 w 6150077"/>
              <a:gd name="connsiteY1" fmla="*/ 0 h 2979174"/>
              <a:gd name="connsiteX2" fmla="*/ 5685494 w 6150077"/>
              <a:gd name="connsiteY2" fmla="*/ 191729 h 2979174"/>
              <a:gd name="connsiteX3" fmla="*/ 6150077 w 6150077"/>
              <a:gd name="connsiteY3" fmla="*/ 656312 h 2979174"/>
              <a:gd name="connsiteX4" fmla="*/ 6150077 w 6150077"/>
              <a:gd name="connsiteY4" fmla="*/ 2979174 h 2979174"/>
              <a:gd name="connsiteX5" fmla="*/ 236839 w 6150077"/>
              <a:gd name="connsiteY5" fmla="*/ 2979174 h 2979174"/>
              <a:gd name="connsiteX6" fmla="*/ 0 w 6150077"/>
              <a:gd name="connsiteY6" fmla="*/ 1961535 h 2979174"/>
              <a:gd name="connsiteX7" fmla="*/ 236839 w 6150077"/>
              <a:gd name="connsiteY7" fmla="*/ 191729 h 2979174"/>
              <a:gd name="connsiteX0" fmla="*/ 236839 w 6150077"/>
              <a:gd name="connsiteY0" fmla="*/ 191729 h 2979174"/>
              <a:gd name="connsiteX1" fmla="*/ 2625214 w 6150077"/>
              <a:gd name="connsiteY1" fmla="*/ 0 h 2979174"/>
              <a:gd name="connsiteX2" fmla="*/ 5714990 w 6150077"/>
              <a:gd name="connsiteY2" fmla="*/ 88490 h 2979174"/>
              <a:gd name="connsiteX3" fmla="*/ 6150077 w 6150077"/>
              <a:gd name="connsiteY3" fmla="*/ 656312 h 2979174"/>
              <a:gd name="connsiteX4" fmla="*/ 6150077 w 6150077"/>
              <a:gd name="connsiteY4" fmla="*/ 2979174 h 2979174"/>
              <a:gd name="connsiteX5" fmla="*/ 236839 w 6150077"/>
              <a:gd name="connsiteY5" fmla="*/ 2979174 h 2979174"/>
              <a:gd name="connsiteX6" fmla="*/ 0 w 6150077"/>
              <a:gd name="connsiteY6" fmla="*/ 1961535 h 2979174"/>
              <a:gd name="connsiteX7" fmla="*/ 236839 w 6150077"/>
              <a:gd name="connsiteY7" fmla="*/ 191729 h 297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50077" h="2979174">
                <a:moveTo>
                  <a:pt x="236839" y="191729"/>
                </a:moveTo>
                <a:cubicBezTo>
                  <a:pt x="1052628" y="186813"/>
                  <a:pt x="1809425" y="4916"/>
                  <a:pt x="2625214" y="0"/>
                </a:cubicBezTo>
                <a:lnTo>
                  <a:pt x="5714990" y="88490"/>
                </a:lnTo>
                <a:cubicBezTo>
                  <a:pt x="5971572" y="88490"/>
                  <a:pt x="6150077" y="399730"/>
                  <a:pt x="6150077" y="656312"/>
                </a:cubicBezTo>
                <a:lnTo>
                  <a:pt x="6150077" y="2979174"/>
                </a:lnTo>
                <a:lnTo>
                  <a:pt x="236839" y="2979174"/>
                </a:lnTo>
                <a:cubicBezTo>
                  <a:pt x="231635" y="2664542"/>
                  <a:pt x="5204" y="2276167"/>
                  <a:pt x="0" y="1961535"/>
                </a:cubicBezTo>
                <a:lnTo>
                  <a:pt x="236839" y="191729"/>
                </a:lnTo>
                <a:close/>
              </a:path>
            </a:pathLst>
          </a:custGeom>
          <a:blipFill>
            <a:blip r:embed="rId5"/>
            <a:tile tx="0" ty="0" sx="100000" sy="100000" flip="none" algn="tl"/>
          </a:blip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Tác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giả</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lựa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chọn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diễn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đạt</a:t>
            </a:r>
            <a:r>
              <a:rPr lang="en-US" sz="2800" dirty="0">
                <a:solidFill>
                  <a:srgbClr val="0D0D0D"/>
                </a:solidFill>
                <a:latin typeface="Baguet Script" panose="00000500000000000000" pitchFamily="2" charset="0"/>
                <a:ea typeface="Times New Roman" panose="02020603050405020304" pitchFamily="18" charset="0"/>
              </a:rPr>
              <a:t> a1 </a:t>
            </a:r>
            <a:r>
              <a:rPr lang="en-US" sz="2800" dirty="0" err="1">
                <a:solidFill>
                  <a:srgbClr val="0D0D0D"/>
                </a:solidFill>
                <a:latin typeface="Baguet Script" panose="00000500000000000000" pitchFamily="2" charset="0"/>
                <a:ea typeface="Times New Roman" panose="02020603050405020304" pitchFamily="18" charset="0"/>
              </a:rPr>
              <a:t>vì</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diễn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đạt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này</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giúp</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tạo</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liên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kết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chặt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chẽ</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giữa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chứa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nó</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và</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trước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đó</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và</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thể</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hiện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rõ</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hơn</a:t>
            </a:r>
            <a:r>
              <a:rPr lang="en-US" sz="2800" dirty="0">
                <a:solidFill>
                  <a:srgbClr val="0D0D0D"/>
                </a:solidFill>
                <a:latin typeface="Baguet Script" panose="00000500000000000000" pitchFamily="2" charset="0"/>
                <a:ea typeface="Times New Roman" panose="02020603050405020304" pitchFamily="18" charset="0"/>
              </a:rPr>
              <a:t> ý  </a:t>
            </a:r>
            <a:r>
              <a:rPr lang="en-US" sz="2800" dirty="0" err="1">
                <a:solidFill>
                  <a:srgbClr val="0D0D0D"/>
                </a:solidFill>
                <a:latin typeface="Baguet Script" panose="00000500000000000000" pitchFamily="2" charset="0"/>
                <a:ea typeface="Times New Roman" panose="02020603050405020304" pitchFamily="18" charset="0"/>
              </a:rPr>
              <a:t>nhấn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mạnh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vào</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thông</a:t>
            </a:r>
            <a:r>
              <a:rPr lang="en-US" sz="2800" dirty="0">
                <a:solidFill>
                  <a:srgbClr val="0D0D0D"/>
                </a:solidFill>
                <a:latin typeface="Baguet Script" panose="00000500000000000000" pitchFamily="2" charset="0"/>
                <a:ea typeface="Times New Roman" panose="02020603050405020304" pitchFamily="18" charset="0"/>
              </a:rPr>
              <a:t> tin </a:t>
            </a:r>
            <a:r>
              <a:rPr lang="en-US" sz="2800" dirty="0" err="1">
                <a:solidFill>
                  <a:srgbClr val="0D0D0D"/>
                </a:solidFill>
                <a:latin typeface="Baguet Script" panose="00000500000000000000" pitchFamily="2" charset="0"/>
                <a:ea typeface="Times New Roman" panose="02020603050405020304" pitchFamily="18" charset="0"/>
              </a:rPr>
              <a:t>nêu</a:t>
            </a:r>
            <a:r>
              <a:rPr lang="en-US" sz="2800" dirty="0">
                <a:solidFill>
                  <a:srgbClr val="0D0D0D"/>
                </a:solidFill>
                <a:latin typeface="Baguet Script" panose="00000500000000000000" pitchFamily="2" charset="0"/>
                <a:ea typeface="Times New Roman" panose="02020603050405020304" pitchFamily="18" charset="0"/>
              </a:rPr>
              <a:t> ở </a:t>
            </a:r>
            <a:r>
              <a:rPr lang="en-US" sz="2800" dirty="0" err="1">
                <a:solidFill>
                  <a:srgbClr val="0D0D0D"/>
                </a:solidFill>
                <a:latin typeface="Baguet Script" panose="00000500000000000000" pitchFamily="2" charset="0"/>
                <a:ea typeface="Times New Roman" panose="02020603050405020304" pitchFamily="18" charset="0"/>
              </a:rPr>
              <a:t>trạng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ngữ.Ngoài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ra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diễn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đạt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này</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còn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để</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tránh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trùng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lặp</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cấu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trúc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tránh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cho</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chuỗi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bị</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đơn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điệu</a:t>
            </a:r>
            <a:r>
              <a:rPr lang="en-US" sz="2800" dirty="0">
                <a:solidFill>
                  <a:srgbClr val="0D0D0D"/>
                </a:solidFill>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1600382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6" name="Rectangle 5"/>
          <p:cNvSpPr/>
          <p:nvPr/>
        </p:nvSpPr>
        <p:spPr>
          <a:xfrm>
            <a:off x="660400" y="1050581"/>
            <a:ext cx="10782300" cy="584775"/>
          </a:xfrm>
          <a:prstGeom prst="rect">
            <a:avLst/>
          </a:prstGeom>
        </p:spPr>
        <p:txBody>
          <a:bodyPr>
            <a:spAutoFit/>
          </a:bodyPr>
          <a:lstStyle/>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4. </a:t>
            </a:r>
            <a:r>
              <a:rPr kumimoji="0" lang="en-US" sz="32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Bài</a:t>
            </a: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tập</a:t>
            </a: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4</a:t>
            </a:r>
            <a:endParaRPr kumimoji="0" lang="en-US" sz="32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9" name="Rectangle 8"/>
          <p:cNvSpPr/>
          <p:nvPr/>
        </p:nvSpPr>
        <p:spPr>
          <a:xfrm>
            <a:off x="643977" y="1693174"/>
            <a:ext cx="10782300" cy="3847207"/>
          </a:xfrm>
          <a:prstGeom prst="rect">
            <a:avLst/>
          </a:prstGeom>
        </p:spPr>
        <p:txBody>
          <a:bodyPr>
            <a:spAutoFit/>
          </a:bodyPr>
          <a:lstStyle/>
          <a:p>
            <a:pPr algn="just">
              <a:spcAft>
                <a:spcPts val="1200"/>
              </a:spcAft>
            </a:pPr>
            <a:r>
              <a:rPr lang="en-US" sz="3200" b="1" dirty="0">
                <a:solidFill>
                  <a:srgbClr val="0070C0"/>
                </a:solidFill>
                <a:latin typeface="Baguet Script" panose="00000500000000000000" pitchFamily="2" charset="0"/>
                <a:ea typeface="Times New Roman" panose="02020603050405020304" pitchFamily="18" charset="0"/>
              </a:rPr>
              <a:t>* </a:t>
            </a:r>
            <a:r>
              <a:rPr lang="en-US" sz="3200" b="1" dirty="0" err="1">
                <a:solidFill>
                  <a:srgbClr val="0070C0"/>
                </a:solidFill>
                <a:latin typeface="Baguet Script" panose="00000500000000000000" pitchFamily="2" charset="0"/>
                <a:ea typeface="Times New Roman" panose="02020603050405020304" pitchFamily="18" charset="0"/>
              </a:rPr>
              <a:t>Xét</a:t>
            </a:r>
            <a:r>
              <a:rPr lang="en-US" sz="3200" b="1" dirty="0">
                <a:solidFill>
                  <a:srgbClr val="0070C0"/>
                </a:solidFill>
                <a:latin typeface="Baguet Script" panose="00000500000000000000" pitchFamily="2" charset="0"/>
                <a:ea typeface="Times New Roman" panose="02020603050405020304" pitchFamily="18" charset="0"/>
              </a:rPr>
              <a:t> </a:t>
            </a:r>
            <a:r>
              <a:rPr lang="en-US" sz="3200" b="1" dirty="0" err="1">
                <a:solidFill>
                  <a:srgbClr val="0070C0"/>
                </a:solidFill>
                <a:latin typeface="Baguet Script" panose="00000500000000000000" pitchFamily="2" charset="0"/>
                <a:ea typeface="Times New Roman" panose="02020603050405020304" pitchFamily="18" charset="0"/>
              </a:rPr>
              <a:t>cặp</a:t>
            </a:r>
            <a:r>
              <a:rPr lang="en-US" sz="3200" b="1" dirty="0">
                <a:solidFill>
                  <a:srgbClr val="0070C0"/>
                </a:solidFill>
                <a:latin typeface="Baguet Script" panose="00000500000000000000" pitchFamily="2" charset="0"/>
                <a:ea typeface="Times New Roman" panose="02020603050405020304" pitchFamily="18" charset="0"/>
              </a:rPr>
              <a:t> b1, b2:</a:t>
            </a:r>
            <a:endParaRPr lang="en-US" sz="3200" dirty="0">
              <a:latin typeface="Baguet Script" panose="00000500000000000000" pitchFamily="2" charset="0"/>
              <a:ea typeface="Times New Roman" panose="02020603050405020304" pitchFamily="18" charset="0"/>
            </a:endParaRPr>
          </a:p>
          <a:p>
            <a:pPr>
              <a:spcAft>
                <a:spcPts val="1200"/>
              </a:spcAft>
            </a:pPr>
            <a:r>
              <a:rPr lang="vi-VN" sz="3200" dirty="0">
                <a:solidFill>
                  <a:schemeClr val="tx1">
                    <a:lumMod val="95000"/>
                    <a:lumOff val="5000"/>
                  </a:schemeClr>
                </a:solidFill>
                <a:latin typeface="Times New Roman" panose="02020603050405020304" pitchFamily="18" charset="0"/>
                <a:ea typeface="Times New Roman" panose="02020603050405020304" pitchFamily="18" charset="0"/>
              </a:rPr>
              <a:t>b1) Đền Thượng nằm chót vót trên đỉnh núi Nghĩa Lĩnh</a:t>
            </a:r>
            <a:r>
              <a:rPr lang="vi-VN" sz="3200" dirty="0">
                <a:solidFill>
                  <a:srgbClr val="0D0D0D"/>
                </a:solidFill>
                <a:latin typeface="Times New Roman" panose="02020603050405020304" pitchFamily="18" charset="0"/>
                <a:ea typeface="Times New Roman" panose="02020603050405020304" pitchFamily="18" charset="0"/>
              </a:rPr>
              <a:t>. </a:t>
            </a:r>
            <a:r>
              <a:rPr lang="vi-VN" sz="3200" b="1" dirty="0">
                <a:solidFill>
                  <a:srgbClr val="0D0D0D"/>
                </a:solidFill>
                <a:latin typeface="Times New Roman" panose="02020603050405020304" pitchFamily="18" charset="0"/>
                <a:ea typeface="Times New Roman" panose="02020603050405020304" pitchFamily="18" charset="0"/>
              </a:rPr>
              <a:t>Trước đền</a:t>
            </a:r>
            <a:r>
              <a:rPr lang="vi-VN" sz="3200" dirty="0">
                <a:solidFill>
                  <a:srgbClr val="0D0D0D"/>
                </a:solidFill>
                <a:latin typeface="Times New Roman" panose="02020603050405020304" pitchFamily="18" charset="0"/>
                <a:ea typeface="Times New Roman" panose="02020603050405020304" pitchFamily="18" charset="0"/>
              </a:rPr>
              <a:t>, những khóm hải đường đâm bông rực đỏ, những cánh bướm nhiều màu sắc bay dập dờn như đang múa </a:t>
            </a:r>
            <a:r>
              <a:rPr lang="en-US" sz="3200" dirty="0" err="1">
                <a:solidFill>
                  <a:srgbClr val="0D0D0D"/>
                </a:solidFill>
                <a:latin typeface="Baguet Script" panose="00000500000000000000" pitchFamily="2" charset="0"/>
                <a:ea typeface="Times New Roman" panose="02020603050405020304" pitchFamily="18" charset="0"/>
              </a:rPr>
              <a:t>quạt</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xoè</a:t>
            </a:r>
            <a:r>
              <a:rPr lang="en-US" sz="3200" dirty="0">
                <a:solidFill>
                  <a:srgbClr val="0D0D0D"/>
                </a:solidFill>
                <a:latin typeface="Baguet Script" panose="00000500000000000000" pitchFamily="2" charset="0"/>
                <a:ea typeface="Times New Roman" panose="02020603050405020304" pitchFamily="18" charset="0"/>
              </a:rPr>
              <a:t> </a:t>
            </a:r>
            <a:r>
              <a:rPr lang="en-US" sz="3200" dirty="0" err="1">
                <a:solidFill>
                  <a:srgbClr val="0D0D0D"/>
                </a:solidFill>
                <a:latin typeface="Baguet Script" panose="00000500000000000000" pitchFamily="2" charset="0"/>
                <a:ea typeface="Times New Roman" panose="02020603050405020304" pitchFamily="18" charset="0"/>
              </a:rPr>
              <a:t>hoa</a:t>
            </a:r>
            <a:r>
              <a:rPr lang="en-US" sz="3200" dirty="0">
                <a:solidFill>
                  <a:srgbClr val="0D0D0D"/>
                </a:solidFill>
                <a:latin typeface="Baguet Script" panose="00000500000000000000" pitchFamily="2" charset="0"/>
                <a:ea typeface="Times New Roman" panose="02020603050405020304" pitchFamily="18" charset="0"/>
              </a:rPr>
              <a:t>.</a:t>
            </a:r>
            <a:endParaRPr lang="en-US" sz="3200" dirty="0">
              <a:latin typeface="Baguet Script" panose="00000500000000000000" pitchFamily="2" charset="0"/>
              <a:ea typeface="Times New Roman" panose="02020603050405020304" pitchFamily="18" charset="0"/>
            </a:endParaRPr>
          </a:p>
          <a:p>
            <a:pPr>
              <a:spcAft>
                <a:spcPts val="1200"/>
              </a:spcAft>
            </a:pPr>
            <a:r>
              <a:rPr lang="vi-VN" sz="3200" dirty="0">
                <a:solidFill>
                  <a:srgbClr val="0D0D0D"/>
                </a:solidFill>
                <a:latin typeface="Times New Roman" panose="02020603050405020304" pitchFamily="18" charset="0"/>
                <a:ea typeface="Times New Roman" panose="02020603050405020304" pitchFamily="18" charset="0"/>
              </a:rPr>
              <a:t>b</a:t>
            </a:r>
            <a:r>
              <a:rPr lang="en-US" sz="3200" dirty="0">
                <a:solidFill>
                  <a:srgbClr val="0D0D0D"/>
                </a:solidFill>
                <a:latin typeface="Baguet Script" panose="00000500000000000000" pitchFamily="2" charset="0"/>
                <a:ea typeface="Times New Roman" panose="02020603050405020304" pitchFamily="18" charset="0"/>
              </a:rPr>
              <a:t>2</a:t>
            </a:r>
            <a:r>
              <a:rPr lang="vi-VN" sz="3200" dirty="0">
                <a:solidFill>
                  <a:srgbClr val="0D0D0D"/>
                </a:solidFill>
                <a:latin typeface="Times New Roman" panose="02020603050405020304" pitchFamily="18" charset="0"/>
                <a:ea typeface="Times New Roman" panose="02020603050405020304" pitchFamily="18" charset="0"/>
              </a:rPr>
              <a:t>) Đền Thượng nằm chót vót trên đỉnh núi Nghĩa Lĩnh. Những khóm hải đường đâm bông rực đỏ, những cánh bướm nhiều màu sắc bay dập đờn như đang múa quạt xoè hoa</a:t>
            </a:r>
            <a:r>
              <a:rPr lang="vi-VN" sz="3200" b="1" dirty="0">
                <a:solidFill>
                  <a:srgbClr val="0D0D0D"/>
                </a:solidFill>
                <a:latin typeface="Times New Roman" panose="02020603050405020304" pitchFamily="18" charset="0"/>
                <a:ea typeface="Times New Roman" panose="02020603050405020304" pitchFamily="18" charset="0"/>
              </a:rPr>
              <a:t> trước đền</a:t>
            </a:r>
            <a:r>
              <a:rPr lang="vi-VN" sz="3200" dirty="0">
                <a:solidFill>
                  <a:srgbClr val="0D0D0D"/>
                </a:solidFill>
                <a:latin typeface="Times New Roman" panose="02020603050405020304" pitchFamily="18" charset="0"/>
                <a:ea typeface="Times New Roman" panose="02020603050405020304" pitchFamily="18" charset="0"/>
              </a:rPr>
              <a:t>.</a:t>
            </a:r>
            <a:endParaRPr lang="en-US" sz="3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325062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3" name="Rectangle 2"/>
          <p:cNvSpPr/>
          <p:nvPr/>
        </p:nvSpPr>
        <p:spPr>
          <a:xfrm>
            <a:off x="4605304" y="667973"/>
            <a:ext cx="342375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110105" algn="l"/>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Thực hành tiếng Việt</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6" name="Rectangle 5"/>
          <p:cNvSpPr/>
          <p:nvPr/>
        </p:nvSpPr>
        <p:spPr>
          <a:xfrm>
            <a:off x="660400" y="1050581"/>
            <a:ext cx="10782300" cy="584775"/>
          </a:xfrm>
          <a:prstGeom prst="rect">
            <a:avLst/>
          </a:prstGeom>
        </p:spPr>
        <p:txBody>
          <a:bodyPr>
            <a:spAutoFit/>
          </a:bodyPr>
          <a:lstStyle/>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4. </a:t>
            </a:r>
            <a:r>
              <a:rPr kumimoji="0" lang="en-US" sz="32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Bài</a:t>
            </a: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tập</a:t>
            </a: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4</a:t>
            </a:r>
            <a:endParaRPr kumimoji="0" lang="en-US" sz="32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9" name="Rectangle 8"/>
          <p:cNvSpPr/>
          <p:nvPr/>
        </p:nvSpPr>
        <p:spPr>
          <a:xfrm>
            <a:off x="643977" y="1589396"/>
            <a:ext cx="10782300" cy="584775"/>
          </a:xfrm>
          <a:prstGeom prst="rect">
            <a:avLst/>
          </a:prstGeom>
        </p:spPr>
        <p:txBody>
          <a:bodyPr>
            <a:spAutoFit/>
          </a:bodyPr>
          <a:lstStyle/>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Xét</a:t>
            </a: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32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cặp</a:t>
            </a:r>
            <a:r>
              <a:rPr kumimoji="0" lang="en-US" sz="32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b1, b2:</a:t>
            </a:r>
            <a:endParaRPr kumimoji="0" lang="en-US" sz="32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10" name="Flowchart: Preparation 9"/>
          <p:cNvSpPr/>
          <p:nvPr/>
        </p:nvSpPr>
        <p:spPr>
          <a:xfrm>
            <a:off x="1002070" y="2297180"/>
            <a:ext cx="4182432" cy="3640391"/>
          </a:xfrm>
          <a:prstGeom prst="flowChartPreparation">
            <a:avLst/>
          </a:prstGeom>
          <a:blipFill>
            <a:blip r:embed="rId5"/>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Aft>
                <a:spcPts val="1200"/>
              </a:spcAft>
              <a:buSzPts val="1400"/>
            </a:pPr>
            <a:r>
              <a:rPr lang="en-US" sz="2400" dirty="0">
                <a:solidFill>
                  <a:srgbClr val="0D0D0D"/>
                </a:solidFill>
                <a:latin typeface="Baguet Script" panose="00000500000000000000" pitchFamily="2" charset="0"/>
                <a:ea typeface="Times New Roman" panose="02020603050405020304" pitchFamily="18" charset="0"/>
              </a:rPr>
              <a:t>Ở </a:t>
            </a:r>
            <a:r>
              <a:rPr lang="en-US" sz="2400" dirty="0" err="1">
                <a:solidFill>
                  <a:srgbClr val="0D0D0D"/>
                </a:solidFill>
                <a:latin typeface="Baguet Script" panose="00000500000000000000" pitchFamily="2" charset="0"/>
                <a:ea typeface="Times New Roman" panose="02020603050405020304" pitchFamily="18" charset="0"/>
              </a:rPr>
              <a:t>câu</a:t>
            </a:r>
            <a:r>
              <a:rPr lang="en-US" sz="2400" dirty="0">
                <a:solidFill>
                  <a:srgbClr val="0D0D0D"/>
                </a:solidFill>
                <a:latin typeface="Baguet Script" panose="00000500000000000000" pitchFamily="2" charset="0"/>
                <a:ea typeface="Times New Roman" panose="02020603050405020304" pitchFamily="18" charset="0"/>
              </a:rPr>
              <a:t> b1, </a:t>
            </a:r>
            <a:r>
              <a:rPr lang="en-US" sz="2400" dirty="0" err="1">
                <a:solidFill>
                  <a:srgbClr val="0D0D0D"/>
                </a:solidFill>
                <a:latin typeface="Baguet Script" panose="00000500000000000000" pitchFamily="2" charset="0"/>
                <a:ea typeface="Times New Roman" panose="02020603050405020304" pitchFamily="18" charset="0"/>
              </a:rPr>
              <a:t>trạng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ngữ</a:t>
            </a:r>
            <a:r>
              <a:rPr lang="en-US" sz="2400" dirty="0">
                <a:solidFill>
                  <a:srgbClr val="0D0D0D"/>
                </a:solidFill>
                <a:latin typeface="Baguet Script" panose="00000500000000000000" pitchFamily="2" charset="0"/>
                <a:ea typeface="Times New Roman" panose="02020603050405020304" pitchFamily="18" charset="0"/>
              </a:rPr>
              <a:t>(</a:t>
            </a:r>
            <a:r>
              <a:rPr lang="en-US" sz="2400" dirty="0" err="1">
                <a:solidFill>
                  <a:srgbClr val="0D0D0D"/>
                </a:solidFill>
                <a:latin typeface="Baguet Script" panose="00000500000000000000" pitchFamily="2" charset="0"/>
                <a:ea typeface="Times New Roman" panose="02020603050405020304" pitchFamily="18" charset="0"/>
              </a:rPr>
              <a:t>trước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đền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được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đặt</a:t>
            </a:r>
            <a:r>
              <a:rPr lang="en-US" sz="2400" dirty="0">
                <a:solidFill>
                  <a:srgbClr val="0D0D0D"/>
                </a:solidFill>
                <a:latin typeface="Baguet Script" panose="00000500000000000000" pitchFamily="2" charset="0"/>
                <a:ea typeface="Times New Roman" panose="02020603050405020304" pitchFamily="18" charset="0"/>
              </a:rPr>
              <a:t> ở </a:t>
            </a:r>
            <a:r>
              <a:rPr lang="en-US" sz="2400" dirty="0" err="1">
                <a:solidFill>
                  <a:srgbClr val="0D0D0D"/>
                </a:solidFill>
                <a:latin typeface="Baguet Script" panose="00000500000000000000" pitchFamily="2" charset="0"/>
                <a:ea typeface="Times New Roman" panose="02020603050405020304" pitchFamily="18" charset="0"/>
              </a:rPr>
              <a:t>đầu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câu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ngay</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sau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câu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đứng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trước</a:t>
            </a:r>
            <a:r>
              <a:rPr lang="en-US" sz="2400" dirty="0">
                <a:solidFill>
                  <a:srgbClr val="0D0D0D"/>
                </a:solidFill>
                <a:latin typeface="Baguet Script" panose="00000500000000000000" pitchFamily="2" charset="0"/>
                <a:ea typeface="Times New Roman" panose="02020603050405020304" pitchFamily="18" charset="0"/>
              </a:rPr>
              <a:t>). Ở </a:t>
            </a:r>
            <a:r>
              <a:rPr lang="en-US" sz="2400" dirty="0" err="1">
                <a:solidFill>
                  <a:srgbClr val="0D0D0D"/>
                </a:solidFill>
                <a:latin typeface="Baguet Script" panose="00000500000000000000" pitchFamily="2" charset="0"/>
                <a:ea typeface="Times New Roman" panose="02020603050405020304" pitchFamily="18" charset="0"/>
              </a:rPr>
              <a:t>câu</a:t>
            </a:r>
            <a:r>
              <a:rPr lang="en-US" sz="2400" dirty="0">
                <a:solidFill>
                  <a:srgbClr val="0D0D0D"/>
                </a:solidFill>
                <a:latin typeface="Baguet Script" panose="00000500000000000000" pitchFamily="2" charset="0"/>
                <a:ea typeface="Times New Roman" panose="02020603050405020304" pitchFamily="18" charset="0"/>
              </a:rPr>
              <a:t> b2, </a:t>
            </a:r>
            <a:r>
              <a:rPr lang="en-US" sz="2400" dirty="0" err="1">
                <a:solidFill>
                  <a:srgbClr val="0D0D0D"/>
                </a:solidFill>
                <a:latin typeface="Baguet Script" panose="00000500000000000000" pitchFamily="2" charset="0"/>
                <a:ea typeface="Times New Roman" panose="02020603050405020304" pitchFamily="18" charset="0"/>
              </a:rPr>
              <a:t>trạng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ngữ</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này</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lại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được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chuyển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xuống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vị</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trí</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cuối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câu</a:t>
            </a:r>
            <a:r>
              <a:rPr lang="en-US" sz="2400" dirty="0">
                <a:solidFill>
                  <a:srgbClr val="0D0D0D"/>
                </a:solidFill>
                <a:latin typeface="Baguet Script" panose="00000500000000000000" pitchFamily="2" charset="0"/>
                <a:ea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endParaRPr>
          </a:p>
        </p:txBody>
      </p:sp>
      <p:sp>
        <p:nvSpPr>
          <p:cNvPr id="12" name="Flowchart: Alternate Process 11"/>
          <p:cNvSpPr/>
          <p:nvPr/>
        </p:nvSpPr>
        <p:spPr>
          <a:xfrm>
            <a:off x="5709675" y="2240846"/>
            <a:ext cx="5442155" cy="3855154"/>
          </a:xfrm>
          <a:prstGeom prst="flowChartAlternateProcess">
            <a:avLst/>
          </a:prstGeom>
          <a:blipFill>
            <a:blip r:embed="rId6"/>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rgbClr val="0D0D0D"/>
                </a:solidFill>
                <a:latin typeface="Baguet Script" panose="00000500000000000000" pitchFamily="2" charset="0"/>
                <a:ea typeface="Times New Roman" panose="02020603050405020304" pitchFamily="18" charset="0"/>
              </a:rPr>
              <a:t>Tác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giả</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lựa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chọn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diễn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đạt</a:t>
            </a:r>
            <a:r>
              <a:rPr lang="en-US" sz="2800" dirty="0">
                <a:solidFill>
                  <a:srgbClr val="0D0D0D"/>
                </a:solidFill>
                <a:latin typeface="Baguet Script" panose="00000500000000000000" pitchFamily="2" charset="0"/>
                <a:ea typeface="Times New Roman" panose="02020603050405020304" pitchFamily="18" charset="0"/>
              </a:rPr>
              <a:t> b1 </a:t>
            </a:r>
            <a:r>
              <a:rPr lang="en-US" sz="2800" dirty="0" err="1">
                <a:solidFill>
                  <a:srgbClr val="0D0D0D"/>
                </a:solidFill>
                <a:latin typeface="Baguet Script" panose="00000500000000000000" pitchFamily="2" charset="0"/>
                <a:ea typeface="Times New Roman" panose="02020603050405020304" pitchFamily="18" charset="0"/>
              </a:rPr>
              <a:t>vì</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diễn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đạt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này</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giúp</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tạo</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liên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kết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chặt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chẽ</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hơn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liền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mạch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hơn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giữa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chứa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nó</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với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đứng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trước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Nếu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đặt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trạng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ngữ</a:t>
            </a:r>
            <a:r>
              <a:rPr lang="en-US" sz="2800" dirty="0">
                <a:solidFill>
                  <a:srgbClr val="0D0D0D"/>
                </a:solidFill>
                <a:latin typeface="Baguet Script" panose="00000500000000000000" pitchFamily="2" charset="0"/>
                <a:ea typeface="Times New Roman" panose="02020603050405020304" pitchFamily="18" charset="0"/>
              </a:rPr>
              <a:t> ở </a:t>
            </a:r>
            <a:r>
              <a:rPr lang="en-US" sz="2800" dirty="0" err="1">
                <a:solidFill>
                  <a:srgbClr val="0D0D0D"/>
                </a:solidFill>
                <a:latin typeface="Baguet Script" panose="00000500000000000000" pitchFamily="2" charset="0"/>
                <a:ea typeface="Times New Roman" panose="02020603050405020304" pitchFamily="18" charset="0"/>
              </a:rPr>
              <a:t>cuối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như</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cách</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diễn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đạt</a:t>
            </a:r>
            <a:r>
              <a:rPr lang="en-US" sz="2800" dirty="0">
                <a:solidFill>
                  <a:srgbClr val="0D0D0D"/>
                </a:solidFill>
                <a:latin typeface="Baguet Script" panose="00000500000000000000" pitchFamily="2" charset="0"/>
                <a:ea typeface="Times New Roman" panose="02020603050405020304" pitchFamily="18" charset="0"/>
              </a:rPr>
              <a:t> ở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b2 </a:t>
            </a:r>
            <a:r>
              <a:rPr lang="en-US" sz="2800" dirty="0" err="1">
                <a:solidFill>
                  <a:srgbClr val="0D0D0D"/>
                </a:solidFill>
                <a:latin typeface="Baguet Script" panose="00000500000000000000" pitchFamily="2" charset="0"/>
                <a:ea typeface="Times New Roman" panose="02020603050405020304" pitchFamily="18" charset="0"/>
              </a:rPr>
              <a:t>thì</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mối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liên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hệ</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giữa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chứa</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trạng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ngữ</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và</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câu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đứng</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trước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sẽ</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thiếu</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liên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kết</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trở</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nên</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rời</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rạc</a:t>
            </a:r>
            <a:r>
              <a:rPr lang="en-US" sz="2800" dirty="0">
                <a:solidFill>
                  <a:srgbClr val="0D0D0D"/>
                </a:solidFill>
                <a:latin typeface="Baguet Script" panose="00000500000000000000" pitchFamily="2"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323003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229602" y="648862"/>
            <a:ext cx="1694695" cy="523220"/>
          </a:xfrm>
          <a:prstGeom prst="rect">
            <a:avLst/>
          </a:prstGeom>
        </p:spPr>
        <p:txBody>
          <a:bodyPr wrap="none">
            <a:spAutoFit/>
          </a:bodyPr>
          <a:lstStyle/>
          <a:p>
            <a:r>
              <a:rPr lang="en-US" sz="2800" b="1" dirty="0" err="1">
                <a:solidFill>
                  <a:srgbClr val="7030A0"/>
                </a:solidFill>
                <a:latin typeface="Baguet Script" panose="00000500000000000000" pitchFamily="2" charset="0"/>
                <a:ea typeface="Arial" panose="020B0604020202020204" pitchFamily="34" charset="0"/>
              </a:rPr>
              <a:t>Vận</a:t>
            </a:r>
            <a:r>
              <a:rPr lang="en-US" sz="2800" b="1" dirty="0">
                <a:solidFill>
                  <a:srgbClr val="7030A0"/>
                </a:solidFill>
                <a:latin typeface="Baguet Script" panose="00000500000000000000" pitchFamily="2" charset="0"/>
                <a:ea typeface="Arial" panose="020B0604020202020204" pitchFamily="34" charset="0"/>
              </a:rPr>
              <a:t> </a:t>
            </a:r>
            <a:r>
              <a:rPr lang="en-US" sz="2800" b="1" dirty="0" err="1">
                <a:solidFill>
                  <a:srgbClr val="7030A0"/>
                </a:solidFill>
                <a:latin typeface="Baguet Script" panose="00000500000000000000" pitchFamily="2" charset="0"/>
                <a:ea typeface="Arial" panose="020B0604020202020204" pitchFamily="34" charset="0"/>
              </a:rPr>
              <a:t>dụng</a:t>
            </a:r>
            <a:endParaRPr lang="en-US" sz="2800" dirty="0"/>
          </a:p>
        </p:txBody>
      </p:sp>
      <p:sp>
        <p:nvSpPr>
          <p:cNvPr id="15" name="Rectangle 14"/>
          <p:cNvSpPr/>
          <p:nvPr/>
        </p:nvSpPr>
        <p:spPr>
          <a:xfrm>
            <a:off x="507555" y="1028700"/>
            <a:ext cx="2275816" cy="584775"/>
          </a:xfrm>
          <a:prstGeom prst="rect">
            <a:avLst/>
          </a:prstGeom>
        </p:spPr>
        <p:txBody>
          <a:bodyPr wrap="none">
            <a:spAutoFit/>
          </a:bodyPr>
          <a:lstStyle/>
          <a:p>
            <a:r>
              <a:rPr lang="en-US" sz="3200" b="1" dirty="0">
                <a:solidFill>
                  <a:srgbClr val="0070C0"/>
                </a:solidFill>
                <a:latin typeface="Baguet Script" panose="00000500000000000000" pitchFamily="2" charset="0"/>
                <a:ea typeface="Times New Roman" panose="02020603050405020304" pitchFamily="18" charset="0"/>
              </a:rPr>
              <a:t>5. </a:t>
            </a:r>
            <a:r>
              <a:rPr lang="en-US" sz="3200" b="1" dirty="0" err="1">
                <a:solidFill>
                  <a:srgbClr val="0070C0"/>
                </a:solidFill>
                <a:latin typeface="Baguet Script" panose="00000500000000000000" pitchFamily="2" charset="0"/>
                <a:ea typeface="Times New Roman" panose="02020603050405020304" pitchFamily="18" charset="0"/>
              </a:rPr>
              <a:t>Bài</a:t>
            </a:r>
            <a:r>
              <a:rPr lang="en-US" sz="3200" b="1" dirty="0">
                <a:solidFill>
                  <a:srgbClr val="0070C0"/>
                </a:solidFill>
                <a:latin typeface="Baguet Script" panose="00000500000000000000" pitchFamily="2" charset="0"/>
                <a:ea typeface="Times New Roman" panose="02020603050405020304" pitchFamily="18" charset="0"/>
              </a:rPr>
              <a:t> </a:t>
            </a:r>
            <a:r>
              <a:rPr lang="en-US" sz="3200" b="1" dirty="0" err="1">
                <a:solidFill>
                  <a:srgbClr val="0070C0"/>
                </a:solidFill>
                <a:latin typeface="Baguet Script" panose="00000500000000000000" pitchFamily="2" charset="0"/>
                <a:ea typeface="Times New Roman" panose="02020603050405020304" pitchFamily="18" charset="0"/>
              </a:rPr>
              <a:t>tập</a:t>
            </a:r>
            <a:r>
              <a:rPr lang="en-US" sz="3200" b="1" dirty="0">
                <a:solidFill>
                  <a:srgbClr val="0070C0"/>
                </a:solidFill>
                <a:latin typeface="Baguet Script" panose="00000500000000000000" pitchFamily="2" charset="0"/>
                <a:ea typeface="Times New Roman" panose="02020603050405020304" pitchFamily="18" charset="0"/>
              </a:rPr>
              <a:t> 5: </a:t>
            </a:r>
            <a:endParaRPr lang="en-US" sz="3200" dirty="0"/>
          </a:p>
        </p:txBody>
      </p:sp>
      <p:sp>
        <p:nvSpPr>
          <p:cNvPr id="16" name="Rectangle 15"/>
          <p:cNvSpPr/>
          <p:nvPr/>
        </p:nvSpPr>
        <p:spPr>
          <a:xfrm>
            <a:off x="685800" y="1613475"/>
            <a:ext cx="10782300" cy="4001095"/>
          </a:xfrm>
          <a:prstGeom prst="rect">
            <a:avLst/>
          </a:prstGeom>
        </p:spPr>
        <p:txBody>
          <a:bodyPr>
            <a:spAutoFit/>
          </a:bodyPr>
          <a:lstStyle/>
          <a:p>
            <a:pPr algn="just"/>
            <a:r>
              <a:rPr lang="en-US" sz="2800" dirty="0" err="1">
                <a:solidFill>
                  <a:srgbClr val="000000"/>
                </a:solidFill>
                <a:latin typeface="Baguet Script" panose="00000500000000000000" pitchFamily="2" charset="0"/>
                <a:ea typeface="Times New Roman" panose="02020603050405020304" pitchFamily="18" charset="0"/>
              </a:rPr>
              <a:t>Đoạn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văn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của</a:t>
            </a:r>
            <a:r>
              <a:rPr lang="en-US" sz="2800" dirty="0">
                <a:solidFill>
                  <a:srgbClr val="000000"/>
                </a:solidFill>
                <a:latin typeface="Baguet Script" panose="00000500000000000000" pitchFamily="2" charset="0"/>
                <a:ea typeface="Times New Roman" panose="02020603050405020304" pitchFamily="18" charset="0"/>
              </a:rPr>
              <a:t> HS </a:t>
            </a:r>
            <a:r>
              <a:rPr lang="en-US" sz="2800" dirty="0" err="1">
                <a:solidFill>
                  <a:srgbClr val="000000"/>
                </a:solidFill>
                <a:latin typeface="Baguet Script" panose="00000500000000000000" pitchFamily="2" charset="0"/>
                <a:ea typeface="Times New Roman" panose="02020603050405020304" pitchFamily="18" charset="0"/>
              </a:rPr>
              <a:t>cần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đảm</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bảo</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các</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yêu</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cầu</a:t>
            </a:r>
            <a:r>
              <a:rPr lang="en-US" sz="2800" dirty="0">
                <a:solidFill>
                  <a:srgbClr val="000000"/>
                </a:solidFill>
                <a:latin typeface="Baguet Script" panose="00000500000000000000" pitchFamily="2" charset="0"/>
                <a:ea typeface="Times New Roman" panose="02020603050405020304" pitchFamily="18" charset="0"/>
              </a:rPr>
              <a:t>: </a:t>
            </a:r>
            <a:endParaRPr lang="en-US" sz="2800" dirty="0">
              <a:latin typeface="Baguet Script" panose="00000500000000000000" pitchFamily="2" charset="0"/>
              <a:ea typeface="Times New Roman" panose="02020603050405020304" pitchFamily="18" charset="0"/>
            </a:endParaRPr>
          </a:p>
          <a:p>
            <a:pPr algn="just"/>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Đảm</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bảo</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hình</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thức</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đoạn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văn</a:t>
            </a:r>
            <a:r>
              <a:rPr lang="en-US" sz="2800" dirty="0">
                <a:solidFill>
                  <a:srgbClr val="000000"/>
                </a:solidFill>
                <a:latin typeface="Baguet Script" panose="00000500000000000000" pitchFamily="2" charset="0"/>
                <a:ea typeface="Times New Roman" panose="02020603050405020304" pitchFamily="18" charset="0"/>
              </a:rPr>
              <a:t>.</a:t>
            </a:r>
            <a:endParaRPr lang="en-US" sz="2800" dirty="0">
              <a:latin typeface="Baguet Script" panose="00000500000000000000" pitchFamily="2" charset="0"/>
              <a:ea typeface="Times New Roman" panose="02020603050405020304" pitchFamily="18" charset="0"/>
            </a:endParaRPr>
          </a:p>
          <a:p>
            <a:pPr algn="just">
              <a:spcAft>
                <a:spcPts val="1200"/>
              </a:spcAft>
            </a:pP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Nội</a:t>
            </a:r>
            <a:r>
              <a:rPr lang="en-US" sz="2800" dirty="0">
                <a:solidFill>
                  <a:srgbClr val="000000"/>
                </a:solidFill>
                <a:latin typeface="Baguet Script" panose="00000500000000000000" pitchFamily="2" charset="0"/>
                <a:ea typeface="Times New Roman" panose="02020603050405020304" pitchFamily="18" charset="0"/>
              </a:rPr>
              <a:t> dung </a:t>
            </a:r>
            <a:r>
              <a:rPr lang="en-US" sz="2800" dirty="0" err="1">
                <a:solidFill>
                  <a:srgbClr val="000000"/>
                </a:solidFill>
                <a:latin typeface="Baguet Script" panose="00000500000000000000" pitchFamily="2" charset="0"/>
                <a:ea typeface="Times New Roman" panose="02020603050405020304" pitchFamily="18" charset="0"/>
              </a:rPr>
              <a:t>của</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đoạn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văn</a:t>
            </a:r>
            <a:r>
              <a:rPr lang="en-US" sz="2800" dirty="0">
                <a:solidFill>
                  <a:srgbClr val="000000"/>
                </a:solidFill>
                <a:latin typeface="Baguet Script" panose="00000500000000000000" pitchFamily="2" charset="0"/>
                <a:ea typeface="Times New Roman" panose="02020603050405020304" pitchFamily="18" charset="0"/>
              </a:rPr>
              <a:t>: </a:t>
            </a:r>
            <a:endParaRPr lang="en-US" sz="2800" dirty="0">
              <a:latin typeface="Baguet Script" panose="00000500000000000000" pitchFamily="2" charset="0"/>
              <a:ea typeface="Times New Roman" panose="02020603050405020304" pitchFamily="18" charset="0"/>
            </a:endParaRPr>
          </a:p>
          <a:p>
            <a:pPr algn="just">
              <a:spcAft>
                <a:spcPts val="1200"/>
              </a:spcAft>
            </a:pP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Đề</a:t>
            </a:r>
            <a:r>
              <a:rPr lang="en-US" sz="2800" dirty="0">
                <a:solidFill>
                  <a:srgbClr val="000000"/>
                </a:solidFill>
                <a:latin typeface="Baguet Script" panose="00000500000000000000" pitchFamily="2" charset="0"/>
                <a:ea typeface="Times New Roman" panose="02020603050405020304" pitchFamily="18" charset="0"/>
              </a:rPr>
              <a:t> a: </a:t>
            </a:r>
            <a:r>
              <a:rPr lang="vi-VN" sz="2800" dirty="0">
                <a:solidFill>
                  <a:srgbClr val="0D0D0D"/>
                </a:solidFill>
                <a:latin typeface="Times New Roman" panose="02020603050405020304" pitchFamily="18" charset="0"/>
                <a:ea typeface="Times New Roman" panose="02020603050405020304" pitchFamily="18" charset="0"/>
              </a:rPr>
              <a:t>Kể lại một đoạn truyện đã học hoặc đã đọc</a:t>
            </a:r>
            <a:r>
              <a:rPr lang="en-US" sz="2800" dirty="0">
                <a:solidFill>
                  <a:srgbClr val="0D0D0D"/>
                </a:solidFill>
                <a:latin typeface="Baguet Script" panose="00000500000000000000" pitchFamily="2" charset="0"/>
                <a:ea typeface="Times New Roman" panose="02020603050405020304" pitchFamily="18" charset="0"/>
              </a:rPr>
              <a:t>.</a:t>
            </a:r>
            <a:endParaRPr lang="en-US" sz="2800" dirty="0">
              <a:latin typeface="Baguet Script" panose="00000500000000000000" pitchFamily="2" charset="0"/>
              <a:ea typeface="Times New Roman" panose="02020603050405020304" pitchFamily="18" charset="0"/>
            </a:endParaRPr>
          </a:p>
          <a:p>
            <a:pPr algn="just">
              <a:spcAft>
                <a:spcPts val="1200"/>
              </a:spcAft>
            </a:pP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Đề</a:t>
            </a:r>
            <a:r>
              <a:rPr lang="en-US" sz="2800" dirty="0">
                <a:solidFill>
                  <a:srgbClr val="0D0D0D"/>
                </a:solidFill>
                <a:latin typeface="Baguet Script" panose="00000500000000000000" pitchFamily="2" charset="0"/>
                <a:ea typeface="Times New Roman" panose="02020603050405020304" pitchFamily="18" charset="0"/>
              </a:rPr>
              <a:t> b: </a:t>
            </a:r>
            <a:r>
              <a:rPr lang="vi-VN" sz="2800" dirty="0">
                <a:solidFill>
                  <a:srgbClr val="0D0D0D"/>
                </a:solidFill>
                <a:latin typeface="Times New Roman" panose="02020603050405020304" pitchFamily="18" charset="0"/>
                <a:ea typeface="Times New Roman" panose="02020603050405020304" pitchFamily="18" charset="0"/>
              </a:rPr>
              <a:t>trình văn suy nghĩ của em về một tác phẩm đã học</a:t>
            </a:r>
            <a:r>
              <a:rPr lang="en-US" sz="2800" dirty="0">
                <a:solidFill>
                  <a:srgbClr val="0D0D0D"/>
                </a:solidFill>
                <a:latin typeface="Baguet Script" panose="00000500000000000000" pitchFamily="2" charset="0"/>
                <a:ea typeface="Times New Roman" panose="02020603050405020304" pitchFamily="18" charset="0"/>
              </a:rPr>
              <a:t> </a:t>
            </a:r>
            <a:r>
              <a:rPr lang="en-US" sz="2800" dirty="0" err="1">
                <a:solidFill>
                  <a:srgbClr val="0D0D0D"/>
                </a:solidFill>
                <a:latin typeface="Baguet Script" panose="00000500000000000000" pitchFamily="2" charset="0"/>
                <a:ea typeface="Times New Roman" panose="02020603050405020304" pitchFamily="18" charset="0"/>
              </a:rPr>
              <a:t>hoặc</a:t>
            </a:r>
            <a:r>
              <a:rPr lang="vi-VN" sz="2800" dirty="0">
                <a:solidFill>
                  <a:srgbClr val="0D0D0D"/>
                </a:solidFill>
                <a:latin typeface="Times New Roman" panose="02020603050405020304" pitchFamily="18" charset="0"/>
                <a:ea typeface="Times New Roman" panose="02020603050405020304" pitchFamily="18" charset="0"/>
              </a:rPr>
              <a:t> đã đọc.</a:t>
            </a:r>
            <a:endParaRPr lang="en-US" sz="2800" dirty="0">
              <a:latin typeface="Baguet Script" panose="00000500000000000000" pitchFamily="2" charset="0"/>
              <a:ea typeface="Times New Roman" panose="02020603050405020304" pitchFamily="18" charset="0"/>
            </a:endParaRPr>
          </a:p>
          <a:p>
            <a:pPr algn="just">
              <a:spcAft>
                <a:spcPts val="1200"/>
              </a:spcAft>
            </a:pP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Đoạn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văn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có</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một</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số</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trạng</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ngữ</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trạng</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ngữ</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chỉ</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thời</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gian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đề</a:t>
            </a:r>
            <a:r>
              <a:rPr lang="en-US" sz="2800" dirty="0">
                <a:solidFill>
                  <a:srgbClr val="000000"/>
                </a:solidFill>
                <a:latin typeface="Baguet Script" panose="00000500000000000000" pitchFamily="2" charset="0"/>
                <a:ea typeface="Times New Roman" panose="02020603050405020304" pitchFamily="18" charset="0"/>
              </a:rPr>
              <a:t> a); </a:t>
            </a:r>
            <a:r>
              <a:rPr lang="en-US" sz="2800" dirty="0" err="1">
                <a:solidFill>
                  <a:srgbClr val="000000"/>
                </a:solidFill>
                <a:latin typeface="Baguet Script" panose="00000500000000000000" pitchFamily="2" charset="0"/>
                <a:ea typeface="Times New Roman" panose="02020603050405020304" pitchFamily="18" charset="0"/>
              </a:rPr>
              <a:t>trạng</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ngữ</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chỉ</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vị</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trí</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đề</a:t>
            </a:r>
            <a:r>
              <a:rPr lang="en-US" sz="2800" dirty="0">
                <a:solidFill>
                  <a:srgbClr val="000000"/>
                </a:solidFill>
                <a:latin typeface="Baguet Script" panose="00000500000000000000" pitchFamily="2" charset="0"/>
                <a:ea typeface="Times New Roman" panose="02020603050405020304" pitchFamily="18" charset="0"/>
              </a:rPr>
              <a:t> b) </a:t>
            </a:r>
            <a:r>
              <a:rPr lang="en-US" sz="2800" dirty="0" err="1">
                <a:solidFill>
                  <a:srgbClr val="000000"/>
                </a:solidFill>
                <a:latin typeface="Baguet Script" panose="00000500000000000000" pitchFamily="2" charset="0"/>
                <a:ea typeface="Times New Roman" panose="02020603050405020304" pitchFamily="18" charset="0"/>
              </a:rPr>
              <a:t>để</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liên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kết</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các</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câu</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trong</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đoạn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gạch</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chân</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dưới</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các</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trạng</a:t>
            </a:r>
            <a:r>
              <a:rPr lang="en-US" sz="2800" dirty="0">
                <a:solidFill>
                  <a:srgbClr val="000000"/>
                </a:solidFill>
                <a:latin typeface="Baguet Script" panose="00000500000000000000" pitchFamily="2" charset="0"/>
                <a:ea typeface="Times New Roman" panose="02020603050405020304" pitchFamily="18" charset="0"/>
              </a:rPr>
              <a:t> </a:t>
            </a:r>
            <a:r>
              <a:rPr lang="en-US" sz="2800" dirty="0" err="1">
                <a:solidFill>
                  <a:srgbClr val="000000"/>
                </a:solidFill>
                <a:latin typeface="Baguet Script" panose="00000500000000000000" pitchFamily="2" charset="0"/>
                <a:ea typeface="Times New Roman" panose="02020603050405020304" pitchFamily="18" charset="0"/>
              </a:rPr>
              <a:t>ngữ</a:t>
            </a:r>
            <a:r>
              <a:rPr lang="en-US" sz="2800" dirty="0">
                <a:solidFill>
                  <a:srgbClr val="000000"/>
                </a:solidFill>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156790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1000"/>
                                        <p:tgtEl>
                                          <p:spTgt spid="16">
                                            <p:txEl>
                                              <p:pRg st="1" end="1"/>
                                            </p:txEl>
                                          </p:spTgt>
                                        </p:tgtEl>
                                      </p:cBhvr>
                                    </p:animEffect>
                                    <p:anim calcmode="lin" valueType="num">
                                      <p:cBhvr>
                                        <p:cTn id="8"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2" end="2"/>
                                            </p:txEl>
                                          </p:spTgt>
                                        </p:tgtEl>
                                        <p:attrNameLst>
                                          <p:attrName>style.visibility</p:attrName>
                                        </p:attrNameLst>
                                      </p:cBhvr>
                                      <p:to>
                                        <p:strVal val="visible"/>
                                      </p:to>
                                    </p:set>
                                    <p:animEffect transition="in" filter="fade">
                                      <p:cBhvr>
                                        <p:cTn id="14" dur="1000"/>
                                        <p:tgtEl>
                                          <p:spTgt spid="16">
                                            <p:txEl>
                                              <p:pRg st="2" end="2"/>
                                            </p:txEl>
                                          </p:spTgt>
                                        </p:tgtEl>
                                      </p:cBhvr>
                                    </p:animEffect>
                                    <p:anim calcmode="lin" valueType="num">
                                      <p:cBhvr>
                                        <p:cTn id="1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fade">
                                      <p:cBhvr>
                                        <p:cTn id="21" dur="1000"/>
                                        <p:tgtEl>
                                          <p:spTgt spid="16">
                                            <p:txEl>
                                              <p:pRg st="3" end="3"/>
                                            </p:txEl>
                                          </p:spTgt>
                                        </p:tgtEl>
                                      </p:cBhvr>
                                    </p:animEffect>
                                    <p:anim calcmode="lin" valueType="num">
                                      <p:cBhvr>
                                        <p:cTn id="2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xEl>
                                              <p:pRg st="4" end="4"/>
                                            </p:txEl>
                                          </p:spTgt>
                                        </p:tgtEl>
                                        <p:attrNameLst>
                                          <p:attrName>style.visibility</p:attrName>
                                        </p:attrNameLst>
                                      </p:cBhvr>
                                      <p:to>
                                        <p:strVal val="visible"/>
                                      </p:to>
                                    </p:set>
                                    <p:animEffect transition="in" filter="fade">
                                      <p:cBhvr>
                                        <p:cTn id="28" dur="1000"/>
                                        <p:tgtEl>
                                          <p:spTgt spid="16">
                                            <p:txEl>
                                              <p:pRg st="4" end="4"/>
                                            </p:txEl>
                                          </p:spTgt>
                                        </p:tgtEl>
                                      </p:cBhvr>
                                    </p:animEffect>
                                    <p:anim calcmode="lin" valueType="num">
                                      <p:cBhvr>
                                        <p:cTn id="29"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
                                            <p:txEl>
                                              <p:pRg st="5" end="5"/>
                                            </p:txEl>
                                          </p:spTgt>
                                        </p:tgtEl>
                                        <p:attrNameLst>
                                          <p:attrName>style.visibility</p:attrName>
                                        </p:attrNameLst>
                                      </p:cBhvr>
                                      <p:to>
                                        <p:strVal val="visible"/>
                                      </p:to>
                                    </p:set>
                                    <p:animEffect transition="in" filter="fade">
                                      <p:cBhvr>
                                        <p:cTn id="35" dur="1000"/>
                                        <p:tgtEl>
                                          <p:spTgt spid="16">
                                            <p:txEl>
                                              <p:pRg st="5" end="5"/>
                                            </p:txEl>
                                          </p:spTgt>
                                        </p:tgtEl>
                                      </p:cBhvr>
                                    </p:animEffect>
                                    <p:anim calcmode="lin" valueType="num">
                                      <p:cBhvr>
                                        <p:cTn id="36"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229602" y="648862"/>
            <a:ext cx="16946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Vận</a:t>
            </a:r>
            <a:r>
              <a:rPr kumimoji="0" lang="en-US" sz="2800" b="1" i="0" u="none" strike="noStrike" kern="1200" cap="none" spc="0" normalizeH="0" baseline="0" noProof="0" dirty="0">
                <a:ln>
                  <a:noFill/>
                </a:ln>
                <a:solidFill>
                  <a:srgbClr val="7030A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dụng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Rectangle 14"/>
          <p:cNvSpPr/>
          <p:nvPr/>
        </p:nvSpPr>
        <p:spPr>
          <a:xfrm>
            <a:off x="507555" y="1028700"/>
            <a:ext cx="20152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5.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5: </a:t>
            </a:r>
            <a:endParaRPr kumimoji="0" lang="en-US" sz="2800" b="0" i="0" u="none" strike="noStrike" kern="1200" cap="none" spc="0" normalizeH="0" baseline="0" noProof="0" dirty="0">
              <a:ln>
                <a:noFill/>
              </a:ln>
              <a:solidFill>
                <a:prstClr val="black"/>
              </a:solidFill>
              <a:effectLst/>
              <a:uLnTx/>
              <a:uFillTx/>
              <a:latin typeface="Calibri" panose="020F0502020204030204"/>
              <a:cs typeface="+mn-cs"/>
            </a:endParaRPr>
          </a:p>
        </p:txBody>
      </p:sp>
      <p:sp>
        <p:nvSpPr>
          <p:cNvPr id="3" name="Rectangle 2"/>
          <p:cNvSpPr/>
          <p:nvPr/>
        </p:nvSpPr>
        <p:spPr>
          <a:xfrm>
            <a:off x="685800" y="1560135"/>
            <a:ext cx="10782300" cy="830997"/>
          </a:xfrm>
          <a:prstGeom prst="rect">
            <a:avLst/>
          </a:prstGeom>
        </p:spPr>
        <p:txBody>
          <a:bodyPr>
            <a:spAutoFit/>
          </a:bodyPr>
          <a:lstStyle/>
          <a:p>
            <a:pPr algn="just">
              <a:spcAft>
                <a:spcPts val="1200"/>
              </a:spcAft>
            </a:pPr>
            <a:r>
              <a:rPr lang="en-US" sz="2400" b="1" dirty="0">
                <a:solidFill>
                  <a:srgbClr val="0D0D0D"/>
                </a:solidFill>
                <a:latin typeface="Baguet Script" panose="00000500000000000000" pitchFamily="2" charset="0"/>
                <a:ea typeface="Times New Roman" panose="02020603050405020304" pitchFamily="18" charset="0"/>
              </a:rPr>
              <a:t>a.  </a:t>
            </a:r>
            <a:r>
              <a:rPr lang="en-US" sz="2400" b="1" dirty="0" err="1">
                <a:solidFill>
                  <a:srgbClr val="0D0D0D"/>
                </a:solidFill>
                <a:latin typeface="Baguet Script" panose="00000500000000000000" pitchFamily="2" charset="0"/>
                <a:ea typeface="Times New Roman" panose="02020603050405020304" pitchFamily="18" charset="0"/>
              </a:rPr>
              <a:t>Đề</a:t>
            </a:r>
            <a:r>
              <a:rPr lang="en-US" sz="2400" b="1" dirty="0">
                <a:solidFill>
                  <a:srgbClr val="0D0D0D"/>
                </a:solidFill>
                <a:latin typeface="Baguet Script" panose="00000500000000000000" pitchFamily="2" charset="0"/>
                <a:ea typeface="Times New Roman" panose="02020603050405020304" pitchFamily="18" charset="0"/>
              </a:rPr>
              <a:t> a: </a:t>
            </a:r>
            <a:r>
              <a:rPr lang="vi-VN" sz="2400" dirty="0">
                <a:solidFill>
                  <a:srgbClr val="74A510"/>
                </a:solidFill>
                <a:latin typeface="Times New Roman" panose="02020603050405020304" pitchFamily="18" charset="0"/>
                <a:ea typeface="Times New Roman" panose="02020603050405020304" pitchFamily="18" charset="0"/>
              </a:rPr>
              <a:t>Viết đoạn văn kể lại một đoạn truyện đã học hoặc đã đọc, trong đó có sử dụng một số trạng ngữ chỉ thời gian có chức năng liên kết các câu trong đoạn.</a:t>
            </a:r>
            <a:endParaRPr lang="en-US" sz="2400" dirty="0">
              <a:effectLst/>
              <a:latin typeface="Baguet Script" panose="00000500000000000000" pitchFamily="2" charset="0"/>
              <a:ea typeface="Times New Roman" panose="02020603050405020304" pitchFamily="18" charset="0"/>
            </a:endParaRPr>
          </a:p>
        </p:txBody>
      </p:sp>
      <p:sp>
        <p:nvSpPr>
          <p:cNvPr id="6" name="Rectangle 5"/>
          <p:cNvSpPr/>
          <p:nvPr/>
        </p:nvSpPr>
        <p:spPr>
          <a:xfrm>
            <a:off x="685800" y="2405643"/>
            <a:ext cx="10782300" cy="3939540"/>
          </a:xfrm>
          <a:prstGeom prst="rect">
            <a:avLst/>
          </a:prstGeom>
        </p:spPr>
        <p:txBody>
          <a:bodyPr>
            <a:spAutoFit/>
          </a:bodyPr>
          <a:lstStyle/>
          <a:p>
            <a:pPr algn="ctr">
              <a:spcAft>
                <a:spcPts val="1200"/>
              </a:spcAft>
            </a:pPr>
            <a:r>
              <a:rPr lang="en-US" sz="2400" dirty="0" err="1">
                <a:solidFill>
                  <a:srgbClr val="0D0D0D"/>
                </a:solidFill>
                <a:latin typeface="Baguet Script" panose="00000500000000000000" pitchFamily="2" charset="0"/>
                <a:ea typeface="Times New Roman" panose="02020603050405020304" pitchFamily="18" charset="0"/>
              </a:rPr>
              <a:t>Đoạn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văn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tham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khảo</a:t>
            </a:r>
            <a:endParaRPr lang="en-US" sz="2400" dirty="0">
              <a:latin typeface="Baguet Script" panose="00000500000000000000" pitchFamily="2" charset="0"/>
              <a:ea typeface="Times New Roman" panose="02020603050405020304" pitchFamily="18" charset="0"/>
            </a:endParaRPr>
          </a:p>
          <a:p>
            <a:pPr algn="just">
              <a:spcAft>
                <a:spcPts val="1200"/>
              </a:spcAft>
            </a:pPr>
            <a:r>
              <a:rPr lang="en-US" sz="2400"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Kể</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từ</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khi</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cả</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nhà</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phát</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hiện</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ra</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tài</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năng</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vẽ</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của</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Kiều</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Phương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người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anh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trai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luôn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cảm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thấy</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mình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bất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tài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nên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bị</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đẩy</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ra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ngoài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Những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lúc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ngồi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bên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bàn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học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chỉ</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muốn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khóc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thấy</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buồn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bã</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thất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vọng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về</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bản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thân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khi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chẳng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tìm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thấy</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một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năng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khiếu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gì</a:t>
            </a:r>
            <a:r>
              <a:rPr lang="en-US" sz="2400" dirty="0">
                <a:solidFill>
                  <a:srgbClr val="0D0D0D"/>
                </a:solidFill>
                <a:latin typeface="Baguet Script" panose="00000500000000000000" pitchFamily="2" charset="0"/>
                <a:ea typeface="Times New Roman" panose="02020603050405020304" pitchFamily="18" charset="0"/>
              </a:rPr>
              <a:t> ở </a:t>
            </a:r>
            <a:r>
              <a:rPr lang="en-US" sz="2400" dirty="0" err="1">
                <a:solidFill>
                  <a:srgbClr val="0D0D0D"/>
                </a:solidFill>
                <a:latin typeface="Baguet Script" panose="00000500000000000000" pitchFamily="2" charset="0"/>
                <a:ea typeface="Times New Roman" panose="02020603050405020304" pitchFamily="18" charset="0"/>
              </a:rPr>
              <a:t>mình</a:t>
            </a:r>
            <a:r>
              <a:rPr lang="en-US" sz="2400"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Và</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dần</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dần</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mỗi</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ngày</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không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hiểu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vì</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sao</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lại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không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thể</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thân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thiết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với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em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gái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như</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trước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kia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được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nữa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Chỉ</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cần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một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lỗi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nhỏ</a:t>
            </a:r>
            <a:r>
              <a:rPr lang="en-US" sz="2400" dirty="0">
                <a:solidFill>
                  <a:srgbClr val="0D0D0D"/>
                </a:solidFill>
                <a:latin typeface="Baguet Script" panose="00000500000000000000" pitchFamily="2" charset="0"/>
                <a:ea typeface="Times New Roman" panose="02020603050405020304" pitchFamily="18" charset="0"/>
              </a:rPr>
              <a:t> ở </a:t>
            </a:r>
            <a:r>
              <a:rPr lang="en-US" sz="2400" dirty="0" err="1">
                <a:solidFill>
                  <a:srgbClr val="0D0D0D"/>
                </a:solidFill>
                <a:latin typeface="Baguet Script" panose="00000500000000000000" pitchFamily="2" charset="0"/>
                <a:ea typeface="Times New Roman" panose="02020603050405020304" pitchFamily="18" charset="0"/>
              </a:rPr>
              <a:t>em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gái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là</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gắt</a:t>
            </a:r>
            <a:r>
              <a:rPr lang="en-US" sz="2400" dirty="0">
                <a:solidFill>
                  <a:srgbClr val="0D0D0D"/>
                </a:solidFill>
                <a:latin typeface="Baguet Script" panose="00000500000000000000" pitchFamily="2" charset="0"/>
                <a:ea typeface="Times New Roman" panose="02020603050405020304" pitchFamily="18" charset="0"/>
              </a:rPr>
              <a:t> um </a:t>
            </a:r>
            <a:r>
              <a:rPr lang="en-US" sz="2400" dirty="0" err="1">
                <a:solidFill>
                  <a:srgbClr val="0D0D0D"/>
                </a:solidFill>
                <a:latin typeface="Baguet Script" panose="00000500000000000000" pitchFamily="2" charset="0"/>
                <a:ea typeface="Times New Roman" panose="02020603050405020304" pitchFamily="18" charset="0"/>
              </a:rPr>
              <a:t>lên</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đã</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quyết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định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làm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một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việc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đáng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xấu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hổ</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là</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xem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trộm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những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bức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tranh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của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em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gái</a:t>
            </a:r>
            <a:r>
              <a:rPr lang="en-US" sz="2400"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Khi</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xem</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những</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bức</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tranh</a:t>
            </a:r>
            <a:r>
              <a:rPr lang="en-US" sz="2400" u="sng" dirty="0">
                <a:solidFill>
                  <a:srgbClr val="0D0D0D"/>
                </a:solidFill>
                <a:latin typeface="Baguet Script" panose="00000500000000000000" pitchFamily="2" charset="0"/>
                <a:ea typeface="Times New Roman" panose="02020603050405020304" pitchFamily="18" charset="0"/>
              </a:rPr>
              <a:t> do </a:t>
            </a:r>
            <a:r>
              <a:rPr lang="en-US" sz="2400" u="sng" dirty="0" err="1">
                <a:solidFill>
                  <a:srgbClr val="0D0D0D"/>
                </a:solidFill>
                <a:latin typeface="Baguet Script" panose="00000500000000000000" pitchFamily="2" charset="0"/>
                <a:ea typeface="Times New Roman" panose="02020603050405020304" pitchFamily="18" charset="0"/>
              </a:rPr>
              <a:t>chính</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tay</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em</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gái</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mình</a:t>
            </a:r>
            <a:r>
              <a:rPr lang="en-US" sz="2400" u="sng" dirty="0">
                <a:solidFill>
                  <a:srgbClr val="0D0D0D"/>
                </a:solidFill>
                <a:latin typeface="Baguet Script" panose="00000500000000000000" pitchFamily="2" charset="0"/>
                <a:ea typeface="Times New Roman" panose="02020603050405020304" pitchFamily="18" charset="0"/>
              </a:rPr>
              <a:t> </a:t>
            </a:r>
            <a:r>
              <a:rPr lang="en-US" sz="2400" u="sng" dirty="0" err="1">
                <a:solidFill>
                  <a:srgbClr val="0D0D0D"/>
                </a:solidFill>
                <a:latin typeface="Baguet Script" panose="00000500000000000000" pitchFamily="2" charset="0"/>
                <a:ea typeface="Times New Roman" panose="02020603050405020304" pitchFamily="18" charset="0"/>
              </a:rPr>
              <a:t>vẽ</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như</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không</a:t>
            </a:r>
            <a:r>
              <a:rPr lang="en-US" sz="2400" dirty="0">
                <a:solidFill>
                  <a:srgbClr val="0D0D0D"/>
                </a:solidFill>
                <a:latin typeface="Baguet Script" panose="00000500000000000000" pitchFamily="2" charset="0"/>
                <a:ea typeface="Times New Roman" panose="02020603050405020304" pitchFamily="18" charset="0"/>
              </a:rPr>
              <a:t> tin </a:t>
            </a:r>
            <a:r>
              <a:rPr lang="en-US" sz="2400" dirty="0" err="1">
                <a:solidFill>
                  <a:srgbClr val="0D0D0D"/>
                </a:solidFill>
                <a:latin typeface="Baguet Script" panose="00000500000000000000" pitchFamily="2" charset="0"/>
                <a:ea typeface="Times New Roman" panose="02020603050405020304" pitchFamily="18" charset="0"/>
              </a:rPr>
              <a:t>vào</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mắt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mình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Quả</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thực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đứa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em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gái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của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rất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tài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năng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Gấp</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lại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những</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bức</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tranh</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của</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em</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gái</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cậu</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chỉ</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biết</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thở</a:t>
            </a:r>
            <a:r>
              <a:rPr lang="en-US" sz="2400" dirty="0">
                <a:solidFill>
                  <a:srgbClr val="0D0D0D"/>
                </a:solidFill>
                <a:latin typeface="Baguet Script" panose="00000500000000000000" pitchFamily="2" charset="0"/>
                <a:ea typeface="Times New Roman" panose="02020603050405020304" pitchFamily="18" charset="0"/>
              </a:rPr>
              <a:t> </a:t>
            </a:r>
            <a:r>
              <a:rPr lang="en-US" sz="2400" dirty="0" err="1">
                <a:solidFill>
                  <a:srgbClr val="0D0D0D"/>
                </a:solidFill>
                <a:latin typeface="Baguet Script" panose="00000500000000000000" pitchFamily="2" charset="0"/>
                <a:ea typeface="Times New Roman" panose="02020603050405020304" pitchFamily="18" charset="0"/>
              </a:rPr>
              <a:t>dài</a:t>
            </a:r>
            <a:r>
              <a:rPr lang="en-US" sz="2400" dirty="0">
                <a:solidFill>
                  <a:srgbClr val="0D0D0D"/>
                </a:solidFill>
                <a:latin typeface="Baguet Script" panose="00000500000000000000" pitchFamily="2" charset="0"/>
                <a:ea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982243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229602" y="648862"/>
            <a:ext cx="16946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Vận</a:t>
            </a:r>
            <a:r>
              <a:rPr kumimoji="0" lang="en-US" sz="2800" b="1" i="0" u="none" strike="noStrike" kern="1200" cap="none" spc="0" normalizeH="0" baseline="0" noProof="0" dirty="0">
                <a:ln>
                  <a:noFill/>
                </a:ln>
                <a:solidFill>
                  <a:srgbClr val="7030A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dụng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Rectangle 14"/>
          <p:cNvSpPr/>
          <p:nvPr/>
        </p:nvSpPr>
        <p:spPr>
          <a:xfrm>
            <a:off x="507555" y="1028700"/>
            <a:ext cx="20152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5.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5: </a:t>
            </a:r>
            <a:endParaRPr kumimoji="0" lang="en-US" sz="2800" b="0" i="0" u="none" strike="noStrike" kern="1200" cap="none" spc="0" normalizeH="0" baseline="0" noProof="0" dirty="0">
              <a:ln>
                <a:noFill/>
              </a:ln>
              <a:solidFill>
                <a:prstClr val="black"/>
              </a:solidFill>
              <a:effectLst/>
              <a:uLnTx/>
              <a:uFillTx/>
              <a:latin typeface="Calibri" panose="020F0502020204030204"/>
              <a:cs typeface="+mn-cs"/>
            </a:endParaRPr>
          </a:p>
        </p:txBody>
      </p:sp>
      <p:sp>
        <p:nvSpPr>
          <p:cNvPr id="9" name="Rectangle 8"/>
          <p:cNvSpPr/>
          <p:nvPr/>
        </p:nvSpPr>
        <p:spPr>
          <a:xfrm>
            <a:off x="660400" y="1501041"/>
            <a:ext cx="10782300" cy="5139869"/>
          </a:xfrm>
          <a:prstGeom prst="rect">
            <a:avLst/>
          </a:prstGeom>
        </p:spPr>
        <p:txBody>
          <a:bodyPr>
            <a:spAutoFit/>
          </a:bodyPr>
          <a:lstStyle/>
          <a:p>
            <a:pPr marL="342900" lvl="0" indent="-342900" algn="just">
              <a:spcAft>
                <a:spcPts val="1200"/>
              </a:spcAft>
              <a:buClr>
                <a:srgbClr val="000000"/>
              </a:buClr>
              <a:buFont typeface="+mj-lt"/>
              <a:buAutoNum type="alphaLcPeriod" startAt="2"/>
            </a:pPr>
            <a:r>
              <a:rPr lang="en-US" sz="2200" b="1" dirty="0" err="1">
                <a:solidFill>
                  <a:srgbClr val="0D0D0D"/>
                </a:solidFill>
                <a:latin typeface="Baguet Script" panose="00000500000000000000" pitchFamily="2" charset="0"/>
                <a:ea typeface="Times New Roman" panose="02020603050405020304" pitchFamily="18" charset="0"/>
              </a:rPr>
              <a:t>Đề</a:t>
            </a:r>
            <a:r>
              <a:rPr lang="en-US" sz="2200" b="1" dirty="0">
                <a:solidFill>
                  <a:srgbClr val="0D0D0D"/>
                </a:solidFill>
                <a:latin typeface="Baguet Script" panose="00000500000000000000" pitchFamily="2" charset="0"/>
                <a:ea typeface="Times New Roman" panose="02020603050405020304" pitchFamily="18" charset="0"/>
              </a:rPr>
              <a:t> b:</a:t>
            </a:r>
            <a:r>
              <a:rPr lang="en-US" sz="2200" dirty="0">
                <a:solidFill>
                  <a:srgbClr val="0D0D0D"/>
                </a:solidFill>
                <a:latin typeface="Baguet Script" panose="00000500000000000000" pitchFamily="2" charset="0"/>
                <a:ea typeface="Times New Roman" panose="02020603050405020304" pitchFamily="18" charset="0"/>
              </a:rPr>
              <a:t> </a:t>
            </a:r>
            <a:r>
              <a:rPr lang="vi-VN" sz="2200" dirty="0">
                <a:solidFill>
                  <a:srgbClr val="74A510"/>
                </a:solidFill>
                <a:latin typeface="Times New Roman" panose="02020603050405020304" pitchFamily="18" charset="0"/>
                <a:ea typeface="Times New Roman" panose="02020603050405020304" pitchFamily="18" charset="0"/>
              </a:rPr>
              <a:t>Viết đoạn văn trình văn suy nghĩ của em về một tác phẩm đã học đã đọc trong đó có sử dụng một số trạng ngữ chỉ vị trí để liên kết các câu trong đoạn.</a:t>
            </a:r>
            <a:endParaRPr lang="en-US" sz="2200" dirty="0">
              <a:latin typeface="Baguet Script" panose="00000500000000000000" pitchFamily="2" charset="0"/>
              <a:ea typeface="Times New Roman" panose="02020603050405020304" pitchFamily="18" charset="0"/>
            </a:endParaRPr>
          </a:p>
          <a:p>
            <a:pPr marL="299720" algn="ctr">
              <a:spcAft>
                <a:spcPts val="1200"/>
              </a:spcAft>
            </a:pPr>
            <a:r>
              <a:rPr lang="en-US" sz="2200" dirty="0" err="1">
                <a:solidFill>
                  <a:srgbClr val="0D0D0D"/>
                </a:solidFill>
                <a:latin typeface="Baguet Script" panose="00000500000000000000" pitchFamily="2" charset="0"/>
                <a:ea typeface="Times New Roman" panose="02020603050405020304" pitchFamily="18" charset="0"/>
              </a:rPr>
              <a:t>Đoạn</a:t>
            </a:r>
            <a:r>
              <a:rPr lang="en-US" sz="2200" dirty="0">
                <a:solidFill>
                  <a:srgbClr val="0D0D0D"/>
                </a:solidFill>
                <a:latin typeface="Baguet Script" panose="00000500000000000000" pitchFamily="2" charset="0"/>
                <a:ea typeface="Times New Roman" panose="02020603050405020304" pitchFamily="18" charset="0"/>
              </a:rPr>
              <a:t> </a:t>
            </a:r>
            <a:r>
              <a:rPr lang="en-US" sz="2200" dirty="0" err="1">
                <a:solidFill>
                  <a:srgbClr val="0D0D0D"/>
                </a:solidFill>
                <a:latin typeface="Baguet Script" panose="00000500000000000000" pitchFamily="2" charset="0"/>
                <a:ea typeface="Times New Roman" panose="02020603050405020304" pitchFamily="18" charset="0"/>
              </a:rPr>
              <a:t>văn</a:t>
            </a:r>
            <a:r>
              <a:rPr lang="en-US" sz="2200" dirty="0">
                <a:solidFill>
                  <a:srgbClr val="0D0D0D"/>
                </a:solidFill>
                <a:latin typeface="Baguet Script" panose="00000500000000000000" pitchFamily="2" charset="0"/>
                <a:ea typeface="Times New Roman" panose="02020603050405020304" pitchFamily="18" charset="0"/>
              </a:rPr>
              <a:t> </a:t>
            </a:r>
            <a:r>
              <a:rPr lang="en-US" sz="2200" dirty="0" err="1">
                <a:solidFill>
                  <a:srgbClr val="0D0D0D"/>
                </a:solidFill>
                <a:latin typeface="Baguet Script" panose="00000500000000000000" pitchFamily="2" charset="0"/>
                <a:ea typeface="Times New Roman" panose="02020603050405020304" pitchFamily="18" charset="0"/>
              </a:rPr>
              <a:t>tham</a:t>
            </a:r>
            <a:r>
              <a:rPr lang="en-US" sz="2200" dirty="0">
                <a:solidFill>
                  <a:srgbClr val="0D0D0D"/>
                </a:solidFill>
                <a:latin typeface="Baguet Script" panose="00000500000000000000" pitchFamily="2" charset="0"/>
                <a:ea typeface="Times New Roman" panose="02020603050405020304" pitchFamily="18" charset="0"/>
              </a:rPr>
              <a:t> </a:t>
            </a:r>
            <a:r>
              <a:rPr lang="en-US" sz="2200" dirty="0" err="1">
                <a:solidFill>
                  <a:srgbClr val="0D0D0D"/>
                </a:solidFill>
                <a:latin typeface="Baguet Script" panose="00000500000000000000" pitchFamily="2" charset="0"/>
                <a:ea typeface="Times New Roman" panose="02020603050405020304" pitchFamily="18" charset="0"/>
              </a:rPr>
              <a:t>khảo</a:t>
            </a:r>
            <a:endParaRPr lang="en-US" sz="2200" dirty="0">
              <a:latin typeface="Baguet Script" panose="00000500000000000000" pitchFamily="2" charset="0"/>
              <a:ea typeface="Times New Roman" panose="02020603050405020304" pitchFamily="18" charset="0"/>
            </a:endParaRPr>
          </a:p>
          <a:p>
            <a:pPr indent="457200">
              <a:spcAft>
                <a:spcPts val="0"/>
              </a:spcAft>
            </a:pPr>
            <a:r>
              <a:rPr lang="en-US" sz="2200" i="1" dirty="0">
                <a:solidFill>
                  <a:srgbClr val="0D0D0D"/>
                </a:solidFill>
                <a:latin typeface="Baguet Script" panose="00000500000000000000" pitchFamily="2" charset="0"/>
                <a:ea typeface="Calibri" panose="020F0502020204030204" pitchFamily="34" charset="0"/>
              </a:rPr>
              <a:t>            </a:t>
            </a:r>
            <a:r>
              <a:rPr lang="en-US" sz="2200" dirty="0" err="1">
                <a:solidFill>
                  <a:srgbClr val="0D0D0D"/>
                </a:solidFill>
                <a:latin typeface="Baguet Script" panose="00000500000000000000" pitchFamily="2" charset="0"/>
                <a:ea typeface="Calibri" panose="020F0502020204030204" pitchFamily="34" charset="0"/>
              </a:rPr>
              <a:t>Văn</a:t>
            </a:r>
            <a:r>
              <a:rPr lang="en-US" sz="2200" dirty="0">
                <a:solidFill>
                  <a:srgbClr val="0D0D0D"/>
                </a:solidFill>
                <a:latin typeface="Baguet Script" panose="00000500000000000000" pitchFamily="2" charset="0"/>
                <a:ea typeface="Calibri" panose="020F0502020204030204" pitchFamily="34" charset="0"/>
              </a:rPr>
              <a:t> </a:t>
            </a:r>
            <a:r>
              <a:rPr lang="en-US" sz="2200" dirty="0" err="1">
                <a:solidFill>
                  <a:srgbClr val="0D0D0D"/>
                </a:solidFill>
                <a:latin typeface="Baguet Script" panose="00000500000000000000" pitchFamily="2" charset="0"/>
                <a:ea typeface="Calibri" panose="020F0502020204030204" pitchFamily="34" charset="0"/>
              </a:rPr>
              <a:t>bản</a:t>
            </a:r>
            <a:r>
              <a:rPr lang="en-US" sz="2200" i="1" dirty="0">
                <a:solidFill>
                  <a:srgbClr val="0D0D0D"/>
                </a:solidFill>
                <a:latin typeface="Baguet Script" panose="00000500000000000000" pitchFamily="2" charset="0"/>
                <a:ea typeface="Calibri" panose="020F0502020204030204" pitchFamily="34" charset="0"/>
              </a:rPr>
              <a:t> </a:t>
            </a:r>
            <a:r>
              <a:rPr lang="en-US" sz="2200" i="1" dirty="0" err="1">
                <a:latin typeface="Baguet Script" panose="00000500000000000000" pitchFamily="2" charset="0"/>
                <a:ea typeface="Times New Roman" panose="02020603050405020304" pitchFamily="18" charset="0"/>
              </a:rPr>
              <a:t>Bài</a:t>
            </a:r>
            <a:r>
              <a:rPr lang="en-US" sz="2200" i="1" dirty="0">
                <a:latin typeface="Baguet Script" panose="00000500000000000000" pitchFamily="2" charset="0"/>
                <a:ea typeface="Times New Roman" panose="02020603050405020304" pitchFamily="18" charset="0"/>
              </a:rPr>
              <a:t> </a:t>
            </a:r>
            <a:r>
              <a:rPr lang="en-US" sz="2200" i="1" dirty="0" err="1">
                <a:latin typeface="Baguet Script" panose="00000500000000000000" pitchFamily="2" charset="0"/>
                <a:ea typeface="Times New Roman" panose="02020603050405020304" pitchFamily="18" charset="0"/>
              </a:rPr>
              <a:t>học</a:t>
            </a:r>
            <a:r>
              <a:rPr lang="en-US" sz="2200" i="1" dirty="0">
                <a:latin typeface="Baguet Script" panose="00000500000000000000" pitchFamily="2" charset="0"/>
                <a:ea typeface="Times New Roman" panose="02020603050405020304" pitchFamily="18" charset="0"/>
              </a:rPr>
              <a:t> </a:t>
            </a:r>
            <a:r>
              <a:rPr lang="en-US" sz="2200" i="1" dirty="0" err="1">
                <a:latin typeface="Baguet Script" panose="00000500000000000000" pitchFamily="2" charset="0"/>
                <a:ea typeface="Times New Roman" panose="02020603050405020304" pitchFamily="18" charset="0"/>
              </a:rPr>
              <a:t>đường</a:t>
            </a:r>
            <a:r>
              <a:rPr lang="en-US" sz="2200" i="1" dirty="0">
                <a:latin typeface="Baguet Script" panose="00000500000000000000" pitchFamily="2" charset="0"/>
                <a:ea typeface="Times New Roman" panose="02020603050405020304" pitchFamily="18" charset="0"/>
              </a:rPr>
              <a:t> </a:t>
            </a:r>
            <a:r>
              <a:rPr lang="en-US" sz="2200" i="1" dirty="0" err="1">
                <a:latin typeface="Baguet Script" panose="00000500000000000000" pitchFamily="2" charset="0"/>
                <a:ea typeface="Times New Roman" panose="02020603050405020304" pitchFamily="18" charset="0"/>
              </a:rPr>
              <a:t>đời</a:t>
            </a:r>
            <a:r>
              <a:rPr lang="en-US" sz="2200" i="1" dirty="0">
                <a:latin typeface="Baguet Script" panose="00000500000000000000" pitchFamily="2" charset="0"/>
                <a:ea typeface="Times New Roman" panose="02020603050405020304" pitchFamily="18" charset="0"/>
              </a:rPr>
              <a:t> </a:t>
            </a:r>
            <a:r>
              <a:rPr lang="en-US" sz="2200" i="1" dirty="0" err="1">
                <a:latin typeface="Baguet Script" panose="00000500000000000000" pitchFamily="2" charset="0"/>
                <a:ea typeface="Times New Roman" panose="02020603050405020304" pitchFamily="18" charset="0"/>
              </a:rPr>
              <a:t>đầu</a:t>
            </a:r>
            <a:r>
              <a:rPr lang="en-US" sz="2200" i="1" dirty="0">
                <a:latin typeface="Baguet Script" panose="00000500000000000000" pitchFamily="2" charset="0"/>
                <a:ea typeface="Times New Roman" panose="02020603050405020304" pitchFamily="18" charset="0"/>
              </a:rPr>
              <a:t> </a:t>
            </a:r>
            <a:r>
              <a:rPr lang="en-US" sz="2200" i="1" dirty="0" err="1">
                <a:latin typeface="Baguet Script" panose="00000500000000000000" pitchFamily="2" charset="0"/>
                <a:ea typeface="Times New Roman" panose="02020603050405020304" pitchFamily="18" charset="0"/>
              </a:rPr>
              <a:t>tiên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của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nhà</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văn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Tô</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Hoài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đã</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để</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lại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cho</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em</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nhiều</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ấn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tượng</a:t>
            </a:r>
            <a:r>
              <a:rPr lang="en-US" sz="2200"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Xuyên</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suốt</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văn</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bản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người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đọc</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sẽ</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rút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những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bài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học</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ứng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xử</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sâu</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sắc</a:t>
            </a:r>
            <a:r>
              <a:rPr lang="en-US" sz="2200" dirty="0">
                <a:latin typeface="Baguet Script" panose="00000500000000000000" pitchFamily="2" charset="0"/>
                <a:ea typeface="Times New Roman" panose="02020603050405020304" pitchFamily="18" charset="0"/>
              </a:rPr>
              <a:t> qua </a:t>
            </a:r>
            <a:r>
              <a:rPr lang="en-US" sz="2200" dirty="0" err="1">
                <a:latin typeface="Baguet Script" panose="00000500000000000000" pitchFamily="2" charset="0"/>
                <a:ea typeface="Times New Roman" panose="02020603050405020304" pitchFamily="18" charset="0"/>
              </a:rPr>
              <a:t>những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trải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nghiệm</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của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nhân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vật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Mèn</a:t>
            </a:r>
            <a:r>
              <a:rPr lang="en-US" sz="2200" dirty="0">
                <a:latin typeface="Baguet Script" panose="00000500000000000000" pitchFamily="2" charset="0"/>
                <a:ea typeface="Times New Roman" panose="02020603050405020304" pitchFamily="18" charset="0"/>
              </a:rPr>
              <a:t> . </a:t>
            </a:r>
            <a:r>
              <a:rPr lang="en-US" sz="2200" u="sng" dirty="0">
                <a:latin typeface="Baguet Script" panose="00000500000000000000" pitchFamily="2" charset="0"/>
                <a:ea typeface="Times New Roman" panose="02020603050405020304" pitchFamily="18" charset="0"/>
              </a:rPr>
              <a:t>Ở </a:t>
            </a:r>
            <a:r>
              <a:rPr lang="en-US" sz="2200" u="sng" dirty="0" err="1">
                <a:latin typeface="Baguet Script" panose="00000500000000000000" pitchFamily="2" charset="0"/>
                <a:ea typeface="Times New Roman" panose="02020603050405020304" pitchFamily="18" charset="0"/>
              </a:rPr>
              <a:t>phần</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đầu</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văn</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bản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nhà</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văn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đã</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miêu</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tả</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rất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tỉ</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mỉ</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về</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vẻ</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ngoài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của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anh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chàng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Mèn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Mèn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hiện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lên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trong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trang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sách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của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Tô</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Hoài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là</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một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chàng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thanh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niên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cường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tráng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khoẻ</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mạnh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nhưng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lại</a:t>
            </a:r>
            <a:r>
              <a:rPr lang="en-US" sz="2200" dirty="0">
                <a:latin typeface="Baguet Script" panose="00000500000000000000" pitchFamily="2" charset="0"/>
                <a:ea typeface="Times New Roman" panose="02020603050405020304" pitchFamily="18" charset="0"/>
              </a:rPr>
              <a:t> có </a:t>
            </a:r>
            <a:r>
              <a:rPr lang="en-US" sz="2200" dirty="0" err="1">
                <a:latin typeface="Baguet Script" panose="00000500000000000000" pitchFamily="2" charset="0"/>
                <a:ea typeface="Times New Roman" panose="02020603050405020304" pitchFamily="18" charset="0"/>
              </a:rPr>
              <a:t>tính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cách</a:t>
            </a:r>
            <a:r>
              <a:rPr lang="en-US" sz="2200" dirty="0">
                <a:latin typeface="Baguet Script" panose="00000500000000000000" pitchFamily="2" charset="0"/>
                <a:ea typeface="Times New Roman" panose="02020603050405020304" pitchFamily="18" charset="0"/>
              </a:rPr>
              <a:t> là </a:t>
            </a:r>
            <a:r>
              <a:rPr lang="en-US" sz="2200" dirty="0" err="1">
                <a:latin typeface="Baguet Script" panose="00000500000000000000" pitchFamily="2" charset="0"/>
                <a:ea typeface="Times New Roman" panose="02020603050405020304" pitchFamily="18" charset="0"/>
              </a:rPr>
              <a:t>hống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hách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kiêu</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ngạo</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không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coi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ai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gi</a:t>
            </a:r>
            <a:r>
              <a:rPr lang="en-US" sz="2200"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Phần</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sau</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văn</a:t>
            </a:r>
            <a:r>
              <a:rPr lang="en-US" sz="2200" u="sng" dirty="0">
                <a:latin typeface="Baguet Script" panose="00000500000000000000" pitchFamily="2" charset="0"/>
                <a:ea typeface="Times New Roman" panose="02020603050405020304" pitchFamily="18" charset="0"/>
              </a:rPr>
              <a:t> </a:t>
            </a:r>
            <a:r>
              <a:rPr lang="en-US" sz="2200" u="sng" dirty="0" err="1">
                <a:latin typeface="Baguet Script" panose="00000500000000000000" pitchFamily="2" charset="0"/>
                <a:ea typeface="Times New Roman" panose="02020603050405020304" pitchFamily="18" charset="0"/>
              </a:rPr>
              <a:t>bản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Mèn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đã</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tự</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mình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kể</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lại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bài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học</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đường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đời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đầu</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tiên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của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mình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Chỉ</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vì</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tính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cách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hống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hách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kiêu</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ngạo</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của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Mèn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đã</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gây</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cái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chết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cho</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người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bạn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hàng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xóm</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là</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Dê</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Choắt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Cái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chết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thảm</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thương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của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Choắt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đã</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khiến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Mèn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ân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hận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và</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tỉnh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ngộ</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rút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bài</a:t>
            </a:r>
            <a:r>
              <a:rPr lang="en-US" sz="2200" dirty="0">
                <a:latin typeface="Baguet Script" panose="00000500000000000000" pitchFamily="2" charset="0"/>
                <a:ea typeface="Times New Roman" panose="02020603050405020304" pitchFamily="18" charset="0"/>
              </a:rPr>
              <a:t> họ </a:t>
            </a:r>
            <a:r>
              <a:rPr lang="en-US" sz="2200" dirty="0" err="1">
                <a:latin typeface="Baguet Script" panose="00000500000000000000" pitchFamily="2" charset="0"/>
                <a:ea typeface="Times New Roman" panose="02020603050405020304" pitchFamily="18" charset="0"/>
              </a:rPr>
              <a:t>cho</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mình</a:t>
            </a:r>
            <a:r>
              <a:rPr lang="en-US" sz="2200" dirty="0">
                <a:latin typeface="Baguet Script" panose="00000500000000000000" pitchFamily="2" charset="0"/>
                <a:ea typeface="Times New Roman" panose="02020603050405020304" pitchFamily="18" charset="0"/>
              </a:rPr>
              <a:t>. Qua </a:t>
            </a:r>
            <a:r>
              <a:rPr lang="en-US" sz="2200" dirty="0" err="1">
                <a:latin typeface="Baguet Script" panose="00000500000000000000" pitchFamily="2" charset="0"/>
                <a:ea typeface="Times New Roman" panose="02020603050405020304" pitchFamily="18" charset="0"/>
              </a:rPr>
              <a:t>nhân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vật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Dế</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Mèn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em</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cũng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rút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ra</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cho</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mình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bài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học</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sâu</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sắc</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trong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cuộc</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sống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cần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phải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biết</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khiêm</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tốn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luôn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tôn</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trọng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người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khác</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và</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phải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có</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tình</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thương</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với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mọi</a:t>
            </a:r>
            <a:r>
              <a:rPr lang="en-US" sz="2200" dirty="0">
                <a:latin typeface="Baguet Script" panose="00000500000000000000" pitchFamily="2" charset="0"/>
                <a:ea typeface="Times New Roman" panose="02020603050405020304" pitchFamily="18" charset="0"/>
              </a:rPr>
              <a:t> </a:t>
            </a:r>
            <a:r>
              <a:rPr lang="en-US" sz="2200" dirty="0" err="1">
                <a:latin typeface="Baguet Script" panose="00000500000000000000" pitchFamily="2" charset="0"/>
                <a:ea typeface="Times New Roman" panose="02020603050405020304" pitchFamily="18" charset="0"/>
              </a:rPr>
              <a:t>người</a:t>
            </a:r>
            <a:r>
              <a:rPr lang="en-US" sz="2200" dirty="0">
                <a:latin typeface="Baguet Script" panose="00000500000000000000" pitchFamily="2" charset="0"/>
                <a:ea typeface="Times New Roman" panose="02020603050405020304" pitchFamily="18" charset="0"/>
              </a:rPr>
              <a:t>.</a:t>
            </a:r>
            <a:endParaRPr lang="en-US" sz="2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1293403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229602" y="648862"/>
            <a:ext cx="16946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Vận</a:t>
            </a:r>
            <a:r>
              <a:rPr kumimoji="0" lang="en-US" sz="2800" b="1" i="0" u="none" strike="noStrike" kern="1200" cap="none" spc="0" normalizeH="0" baseline="0" noProof="0" dirty="0">
                <a:ln>
                  <a:noFill/>
                </a:ln>
                <a:solidFill>
                  <a:srgbClr val="7030A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dụng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Rectangle 15"/>
          <p:cNvSpPr/>
          <p:nvPr/>
        </p:nvSpPr>
        <p:spPr>
          <a:xfrm>
            <a:off x="635169" y="1161132"/>
            <a:ext cx="7874271" cy="523220"/>
          </a:xfrm>
          <a:prstGeom prst="rect">
            <a:avLst/>
          </a:prstGeom>
        </p:spPr>
        <p:txBody>
          <a:bodyPr wrap="none">
            <a:spAutoFit/>
          </a:bodyPr>
          <a:lstStyle/>
          <a:p>
            <a:pPr>
              <a:spcAft>
                <a:spcPts val="0"/>
              </a:spcAft>
            </a:pPr>
            <a:r>
              <a:rPr lang="en-US" sz="2800" b="1" dirty="0">
                <a:solidFill>
                  <a:srgbClr val="0070C0"/>
                </a:solidFill>
                <a:latin typeface="Baguet Script" panose="00000500000000000000" pitchFamily="2" charset="0"/>
                <a:ea typeface="Times New Roman" panose="02020603050405020304" pitchFamily="18" charset="0"/>
              </a:rPr>
              <a:t>6. </a:t>
            </a:r>
            <a:r>
              <a:rPr lang="en-US" sz="2800" b="1" dirty="0" err="1">
                <a:solidFill>
                  <a:srgbClr val="0070C0"/>
                </a:solidFill>
                <a:latin typeface="Baguet Script" panose="00000500000000000000" pitchFamily="2" charset="0"/>
                <a:ea typeface="Times New Roman" panose="02020603050405020304" pitchFamily="18" charset="0"/>
              </a:rPr>
              <a:t>Bài</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tập</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bổ</a:t>
            </a:r>
            <a:r>
              <a:rPr lang="en-US" sz="2800" b="1" dirty="0">
                <a:solidFill>
                  <a:srgbClr val="0070C0"/>
                </a:solidFill>
                <a:latin typeface="Baguet Script" panose="00000500000000000000" pitchFamily="2" charset="0"/>
                <a:ea typeface="Times New Roman" panose="02020603050405020304" pitchFamily="18" charset="0"/>
              </a:rPr>
              <a:t> sung: </a:t>
            </a:r>
            <a:r>
              <a:rPr lang="en-US" sz="2800" dirty="0" err="1">
                <a:latin typeface="Baguet Script" panose="00000500000000000000" pitchFamily="2" charset="0"/>
                <a:ea typeface="Times New Roman" panose="02020603050405020304" pitchFamily="18" charset="0"/>
              </a:rPr>
              <a:t>Thêm</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trạng</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ngữ</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cho</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các</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câu</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sau</a:t>
            </a:r>
            <a:r>
              <a:rPr lang="en-US" sz="2800" dirty="0">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sp>
        <p:nvSpPr>
          <p:cNvPr id="6" name="Rectangle 5"/>
          <p:cNvSpPr/>
          <p:nvPr/>
        </p:nvSpPr>
        <p:spPr>
          <a:xfrm>
            <a:off x="4503441" y="1889728"/>
            <a:ext cx="3147015" cy="523220"/>
          </a:xfrm>
          <a:prstGeom prst="rect">
            <a:avLst/>
          </a:prstGeom>
        </p:spPr>
        <p:txBody>
          <a:bodyPr wrap="none">
            <a:spAutoFit/>
          </a:bodyPr>
          <a:lstStyle/>
          <a:p>
            <a:pPr algn="just">
              <a:spcAft>
                <a:spcPts val="0"/>
              </a:spcAft>
            </a:pPr>
            <a:r>
              <a:rPr lang="en-US" sz="2800" dirty="0" err="1">
                <a:solidFill>
                  <a:srgbClr val="0000FF"/>
                </a:solidFill>
                <a:latin typeface="Baguet Script" panose="00000500000000000000" pitchFamily="2" charset="0"/>
                <a:ea typeface="Times New Roman" panose="02020603050405020304" pitchFamily="18" charset="0"/>
              </a:rPr>
              <a:t>Phiếu</a:t>
            </a:r>
            <a:r>
              <a:rPr lang="en-US" sz="2800" dirty="0">
                <a:solidFill>
                  <a:srgbClr val="0000FF"/>
                </a:solidFill>
                <a:latin typeface="Baguet Script" panose="00000500000000000000" pitchFamily="2" charset="0"/>
                <a:ea typeface="Times New Roman" panose="02020603050405020304" pitchFamily="18" charset="0"/>
              </a:rPr>
              <a:t> </a:t>
            </a:r>
            <a:r>
              <a:rPr lang="en-US" sz="2800" dirty="0" err="1">
                <a:solidFill>
                  <a:srgbClr val="0000FF"/>
                </a:solidFill>
                <a:latin typeface="Baguet Script" panose="00000500000000000000" pitchFamily="2" charset="0"/>
                <a:ea typeface="Times New Roman" panose="02020603050405020304" pitchFamily="18" charset="0"/>
              </a:rPr>
              <a:t>học</a:t>
            </a:r>
            <a:r>
              <a:rPr lang="en-US" sz="2800" dirty="0">
                <a:solidFill>
                  <a:srgbClr val="0000FF"/>
                </a:solidFill>
                <a:latin typeface="Baguet Script" panose="00000500000000000000" pitchFamily="2" charset="0"/>
                <a:ea typeface="Times New Roman" panose="02020603050405020304" pitchFamily="18" charset="0"/>
              </a:rPr>
              <a:t> </a:t>
            </a:r>
            <a:r>
              <a:rPr lang="en-US" sz="2800" dirty="0" err="1">
                <a:solidFill>
                  <a:srgbClr val="0000FF"/>
                </a:solidFill>
                <a:latin typeface="Baguet Script" panose="00000500000000000000" pitchFamily="2" charset="0"/>
                <a:ea typeface="Times New Roman" panose="02020603050405020304" pitchFamily="18" charset="0"/>
              </a:rPr>
              <a:t>tập</a:t>
            </a:r>
            <a:r>
              <a:rPr lang="en-US" sz="2800" dirty="0">
                <a:solidFill>
                  <a:srgbClr val="0000FF"/>
                </a:solidFill>
                <a:latin typeface="Baguet Script" panose="00000500000000000000" pitchFamily="2" charset="0"/>
                <a:ea typeface="Times New Roman" panose="02020603050405020304" pitchFamily="18" charset="0"/>
              </a:rPr>
              <a:t> </a:t>
            </a:r>
            <a:r>
              <a:rPr lang="en-US" sz="2800" dirty="0" err="1">
                <a:solidFill>
                  <a:srgbClr val="0000FF"/>
                </a:solidFill>
                <a:latin typeface="Baguet Script" panose="00000500000000000000" pitchFamily="2" charset="0"/>
                <a:ea typeface="Times New Roman" panose="02020603050405020304" pitchFamily="18" charset="0"/>
              </a:rPr>
              <a:t>số</a:t>
            </a:r>
            <a:r>
              <a:rPr lang="en-US" sz="2800" dirty="0">
                <a:solidFill>
                  <a:srgbClr val="0000FF"/>
                </a:solidFill>
                <a:latin typeface="Baguet Script" panose="00000500000000000000" pitchFamily="2" charset="0"/>
                <a:ea typeface="Times New Roman" panose="02020603050405020304" pitchFamily="18" charset="0"/>
              </a:rPr>
              <a:t> 03:</a:t>
            </a:r>
            <a:endParaRPr lang="en-US" sz="2800" dirty="0">
              <a:effectLst/>
              <a:latin typeface="Baguet Script" panose="00000500000000000000" pitchFamily="2" charset="0"/>
              <a:ea typeface="Times New Roman" panose="02020603050405020304" pitchFamily="18" charset="0"/>
            </a:endParaRPr>
          </a:p>
        </p:txBody>
      </p:sp>
      <p:graphicFrame>
        <p:nvGraphicFramePr>
          <p:cNvPr id="10" name="Table 9"/>
          <p:cNvGraphicFramePr>
            <a:graphicFrameLocks noGrp="1"/>
          </p:cNvGraphicFramePr>
          <p:nvPr/>
        </p:nvGraphicFramePr>
        <p:xfrm>
          <a:off x="673894" y="2665621"/>
          <a:ext cx="10782300" cy="2560320"/>
        </p:xfrm>
        <a:graphic>
          <a:graphicData uri="http://schemas.openxmlformats.org/drawingml/2006/table">
            <a:tbl>
              <a:tblPr firstRow="1" firstCol="1" lastRow="1" lastCol="1" bandRow="1" bandCol="1"/>
              <a:tblGrid>
                <a:gridCol w="5057571">
                  <a:extLst>
                    <a:ext uri="{9D8B030D-6E8A-4147-A177-3AD203B41FA5}">
                      <a16:colId xmlns:a16="http://schemas.microsoft.com/office/drawing/2014/main" val="819921688"/>
                    </a:ext>
                  </a:extLst>
                </a:gridCol>
                <a:gridCol w="2506975">
                  <a:extLst>
                    <a:ext uri="{9D8B030D-6E8A-4147-A177-3AD203B41FA5}">
                      <a16:colId xmlns:a16="http://schemas.microsoft.com/office/drawing/2014/main" val="2214359100"/>
                    </a:ext>
                  </a:extLst>
                </a:gridCol>
                <a:gridCol w="3217754">
                  <a:extLst>
                    <a:ext uri="{9D8B030D-6E8A-4147-A177-3AD203B41FA5}">
                      <a16:colId xmlns:a16="http://schemas.microsoft.com/office/drawing/2014/main" val="562588575"/>
                    </a:ext>
                  </a:extLst>
                </a:gridCol>
              </a:tblGrid>
              <a:tr h="0">
                <a:tc>
                  <a:txBody>
                    <a:bodyPr/>
                    <a:lstStyle/>
                    <a:p>
                      <a:pPr algn="just">
                        <a:spcAft>
                          <a:spcPts val="0"/>
                        </a:spcAft>
                      </a:pP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Câu</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Trạng</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ngữ</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bổ</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sung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Chức</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năng</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của</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trạng</a:t>
                      </a: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dirty="0" err="1">
                          <a:effectLst/>
                          <a:latin typeface="Baguet Script" panose="00000500000000000000" pitchFamily="2" charset="0"/>
                          <a:ea typeface="Times New Roman" panose="02020603050405020304" pitchFamily="18" charset="0"/>
                          <a:cs typeface="Times New Roman" panose="02020603050405020304" pitchFamily="18" charset="0"/>
                        </a:rPr>
                        <a:t>ngữ</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2093795"/>
                  </a:ext>
                </a:extLst>
              </a:tr>
              <a:tr h="0">
                <a:tc>
                  <a:txBody>
                    <a:bodyPr/>
                    <a:lstStyle/>
                    <a:p>
                      <a:pPr>
                        <a:spcAft>
                          <a:spcPts val="1200"/>
                        </a:spcAft>
                      </a:pP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a.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Hoa</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đã</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bắt</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đầu</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nở</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703902"/>
                  </a:ext>
                </a:extLst>
              </a:tr>
              <a:tr h="0">
                <a:tc>
                  <a:txBody>
                    <a:bodyPr/>
                    <a:lstStyle/>
                    <a:p>
                      <a:pPr>
                        <a:spcAft>
                          <a:spcPts val="1200"/>
                        </a:spcAft>
                      </a:pP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b.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Bố</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sẽ</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đưa</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cả</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nhà</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đi</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công</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viên</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nước</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861698"/>
                  </a:ext>
                </a:extLst>
              </a:tr>
              <a:tr h="0">
                <a:tc>
                  <a:txBody>
                    <a:bodyPr/>
                    <a:lstStyle/>
                    <a:p>
                      <a:pPr>
                        <a:spcAft>
                          <a:spcPts val="1200"/>
                        </a:spcAft>
                      </a:pP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c.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Mẹ</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rất</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lo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lắng</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cho</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800" i="1" dirty="0" err="1">
                          <a:effectLst/>
                          <a:latin typeface="Baguet Script" panose="00000500000000000000" pitchFamily="2" charset="0"/>
                          <a:ea typeface="Times New Roman" panose="02020603050405020304" pitchFamily="18" charset="0"/>
                          <a:cs typeface="Times New Roman" panose="02020603050405020304" pitchFamily="18" charset="0"/>
                        </a:rPr>
                        <a:t>tôi</a:t>
                      </a:r>
                      <a:r>
                        <a:rPr lang="en-US" sz="28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dirty="0">
                          <a:effectLst/>
                          <a:latin typeface="Baguet Script" panose="00000500000000000000" pitchFamily="2"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090681"/>
                  </a:ext>
                </a:extLst>
              </a:tr>
            </a:tbl>
          </a:graphicData>
        </a:graphic>
      </p:graphicFrame>
    </p:spTree>
    <p:extLst>
      <p:ext uri="{BB962C8B-B14F-4D97-AF65-F5344CB8AC3E}">
        <p14:creationId xmlns:p14="http://schemas.microsoft.com/office/powerpoint/2010/main" val="169931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754743" y="478933"/>
            <a:ext cx="10682514" cy="2107866"/>
          </a:xfrm>
          <a:prstGeom prst="snip2DiagRect">
            <a:avLst/>
          </a:prstGeom>
          <a:solidFill>
            <a:schemeClr val="bg1">
              <a:alpha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600" b="1" dirty="0" err="1">
                <a:solidFill>
                  <a:schemeClr val="tx1"/>
                </a:solidFill>
                <a:latin typeface="Baguet Script" panose="00000500000000000000" pitchFamily="2" charset="0"/>
                <a:ea typeface="Times New Roman" panose="02020603050405020304" pitchFamily="18" charset="0"/>
              </a:rPr>
              <a:t>Câu</a:t>
            </a:r>
            <a:r>
              <a:rPr lang="en-US" sz="3600" b="1" dirty="0">
                <a:solidFill>
                  <a:schemeClr val="tx1"/>
                </a:solidFill>
                <a:latin typeface="Baguet Script" panose="00000500000000000000" pitchFamily="2" charset="0"/>
                <a:ea typeface="Times New Roman" panose="02020603050405020304" pitchFamily="18" charset="0"/>
              </a:rPr>
              <a:t> 1</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Xét</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về</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cấu</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tạo</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ngữ</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pháp</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của</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câu</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Tiếng</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Việt</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câu</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có</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mấy</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thành</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phần</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chính</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Kể</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tên</a:t>
            </a:r>
            <a:r>
              <a:rPr lang="en-US" sz="3600" dirty="0">
                <a:solidFill>
                  <a:schemeClr val="tx1"/>
                </a:solidFill>
                <a:latin typeface="Baguet Script" panose="00000500000000000000" pitchFamily="2" charset="0"/>
                <a:ea typeface="Times New Roman" panose="02020603050405020304" pitchFamily="18" charset="0"/>
              </a:rPr>
              <a:t>?</a:t>
            </a:r>
            <a:endParaRPr lang="en-US" sz="3200" dirty="0">
              <a:solidFill>
                <a:schemeClr val="tx1"/>
              </a:solidFill>
              <a:effectLst/>
              <a:latin typeface="Baguet Script" panose="00000500000000000000" pitchFamily="2" charset="0"/>
              <a:ea typeface="Times New Roman" panose="02020603050405020304" pitchFamily="18" charset="0"/>
            </a:endParaRPr>
          </a:p>
        </p:txBody>
      </p:sp>
      <p:sp>
        <p:nvSpPr>
          <p:cNvPr id="5" name="Snip Diagonal Corner Rectangle 4"/>
          <p:cNvSpPr/>
          <p:nvPr/>
        </p:nvSpPr>
        <p:spPr>
          <a:xfrm>
            <a:off x="1225286" y="2920885"/>
            <a:ext cx="9593943" cy="1341400"/>
          </a:xfrm>
          <a:prstGeom prst="snip2DiagRect">
            <a:avLst/>
          </a:prstGeom>
          <a:solidFill>
            <a:srgbClr val="7030A0">
              <a:alpha val="75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200" dirty="0" err="1">
                <a:latin typeface="Baguet Script" panose="00000500000000000000" pitchFamily="2" charset="0"/>
                <a:ea typeface="Times New Roman" panose="02020603050405020304" pitchFamily="18" charset="0"/>
              </a:rPr>
              <a:t>Xét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về</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cấu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tạo</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ngữ</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pháp</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của</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Tiếng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Việt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có</a:t>
            </a:r>
            <a:r>
              <a:rPr lang="en-US" sz="3200" dirty="0">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hai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thành</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phần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chính</a:t>
            </a:r>
            <a:r>
              <a:rPr lang="en-US" sz="3200" dirty="0">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chủ</a:t>
            </a:r>
            <a:r>
              <a:rPr lang="en-US" sz="3200" b="1" dirty="0">
                <a:solidFill>
                  <a:srgbClr val="FF0000"/>
                </a:solidFill>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ngữ</a:t>
            </a:r>
            <a:r>
              <a:rPr lang="en-US" sz="3200" b="1" dirty="0">
                <a:solidFill>
                  <a:srgbClr val="FF0000"/>
                </a:solidFill>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và</a:t>
            </a:r>
            <a:r>
              <a:rPr lang="en-US" sz="3200" b="1" dirty="0">
                <a:solidFill>
                  <a:srgbClr val="FF0000"/>
                </a:solidFill>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vị</a:t>
            </a:r>
            <a:r>
              <a:rPr lang="en-US" sz="3200" b="1" dirty="0">
                <a:solidFill>
                  <a:srgbClr val="FF0000"/>
                </a:solidFill>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ngữ</a:t>
            </a:r>
            <a:r>
              <a:rPr lang="en-US" sz="3200" b="1" dirty="0">
                <a:solidFill>
                  <a:srgbClr val="FF0000"/>
                </a:solidFill>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sp>
        <p:nvSpPr>
          <p:cNvPr id="6" name="Pentagon 5">
            <a:hlinkClick r:id="rId3" action="ppaction://hlinksldjump"/>
          </p:cNvPr>
          <p:cNvSpPr/>
          <p:nvPr/>
        </p:nvSpPr>
        <p:spPr>
          <a:xfrm flipH="1">
            <a:off x="8911772" y="5617029"/>
            <a:ext cx="3062514" cy="1001485"/>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QUAY VỀ</a:t>
            </a:r>
            <a:endParaRPr kumimoji="0" lang="vi-VN"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78932"/>
            <a:ext cx="754744" cy="1045068"/>
          </a:xfrm>
          <a:prstGeom prst="rect">
            <a:avLst/>
          </a:prstGeom>
        </p:spPr>
      </p:pic>
    </p:spTree>
    <p:extLst>
      <p:ext uri="{BB962C8B-B14F-4D97-AF65-F5344CB8AC3E}">
        <p14:creationId xmlns:p14="http://schemas.microsoft.com/office/powerpoint/2010/main" val="278482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900" decel="100000" fill="hold"/>
                                        <p:tgtEl>
                                          <p:spTgt spid="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229602" y="648862"/>
            <a:ext cx="16946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Vận</a:t>
            </a:r>
            <a:r>
              <a:rPr kumimoji="0" lang="en-US" sz="2800" b="1" i="0" u="none" strike="noStrike" kern="1200" cap="none" spc="0" normalizeH="0" baseline="0" noProof="0" dirty="0">
                <a:ln>
                  <a:noFill/>
                </a:ln>
                <a:solidFill>
                  <a:srgbClr val="7030A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dụng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p:cNvSpPr/>
          <p:nvPr/>
        </p:nvSpPr>
        <p:spPr>
          <a:xfrm>
            <a:off x="635169" y="1161132"/>
            <a:ext cx="7874271" cy="523220"/>
          </a:xfrm>
          <a:prstGeom prst="rect">
            <a:avLst/>
          </a:prstGeom>
        </p:spPr>
        <p:txBody>
          <a:bodyPr wrap="none">
            <a:spAutoFit/>
          </a:bodyPr>
          <a:lstStyle/>
          <a:p>
            <a:pPr>
              <a:spcAft>
                <a:spcPts val="0"/>
              </a:spcAft>
            </a:pPr>
            <a:r>
              <a:rPr lang="en-US" sz="2800" b="1" dirty="0">
                <a:solidFill>
                  <a:srgbClr val="0070C0"/>
                </a:solidFill>
                <a:latin typeface="Baguet Script" panose="00000500000000000000" pitchFamily="2" charset="0"/>
                <a:ea typeface="Times New Roman" panose="02020603050405020304" pitchFamily="18" charset="0"/>
              </a:rPr>
              <a:t>6. </a:t>
            </a:r>
            <a:r>
              <a:rPr lang="en-US" sz="2800" b="1" dirty="0" err="1">
                <a:solidFill>
                  <a:srgbClr val="0070C0"/>
                </a:solidFill>
                <a:latin typeface="Baguet Script" panose="00000500000000000000" pitchFamily="2" charset="0"/>
                <a:ea typeface="Times New Roman" panose="02020603050405020304" pitchFamily="18" charset="0"/>
              </a:rPr>
              <a:t>Bài</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tập</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bổ</a:t>
            </a:r>
            <a:r>
              <a:rPr lang="en-US" sz="2800" b="1" dirty="0">
                <a:solidFill>
                  <a:srgbClr val="0070C0"/>
                </a:solidFill>
                <a:latin typeface="Baguet Script" panose="00000500000000000000" pitchFamily="2" charset="0"/>
                <a:ea typeface="Times New Roman" panose="02020603050405020304" pitchFamily="18" charset="0"/>
              </a:rPr>
              <a:t> sung: </a:t>
            </a:r>
            <a:r>
              <a:rPr lang="en-US" sz="2800" dirty="0" err="1">
                <a:latin typeface="Baguet Script" panose="00000500000000000000" pitchFamily="2" charset="0"/>
                <a:ea typeface="Times New Roman" panose="02020603050405020304" pitchFamily="18" charset="0"/>
              </a:rPr>
              <a:t>Thêm</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trạng</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ngữ</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cho</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các</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câu</a:t>
            </a:r>
            <a:r>
              <a:rPr lang="en-US" sz="2800" dirty="0">
                <a:latin typeface="Baguet Script" panose="00000500000000000000" pitchFamily="2" charset="0"/>
                <a:ea typeface="Times New Roman" panose="02020603050405020304" pitchFamily="18" charset="0"/>
              </a:rPr>
              <a:t> </a:t>
            </a:r>
            <a:r>
              <a:rPr lang="en-US" sz="2800" dirty="0" err="1">
                <a:latin typeface="Baguet Script" panose="00000500000000000000" pitchFamily="2" charset="0"/>
                <a:ea typeface="Times New Roman" panose="02020603050405020304" pitchFamily="18" charset="0"/>
              </a:rPr>
              <a:t>sau</a:t>
            </a:r>
            <a:r>
              <a:rPr lang="en-US" sz="2800" dirty="0">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sp>
        <p:nvSpPr>
          <p:cNvPr id="6" name="Rectangle 5"/>
          <p:cNvSpPr/>
          <p:nvPr/>
        </p:nvSpPr>
        <p:spPr>
          <a:xfrm>
            <a:off x="643977" y="1556248"/>
            <a:ext cx="10782300" cy="4308872"/>
          </a:xfrm>
          <a:prstGeom prst="rect">
            <a:avLst/>
          </a:prstGeom>
        </p:spPr>
        <p:txBody>
          <a:bodyPr>
            <a:spAutoFit/>
          </a:bodyPr>
          <a:lstStyle/>
          <a:p>
            <a:pPr algn="ctr">
              <a:spcAft>
                <a:spcPts val="0"/>
              </a:spcAft>
            </a:pPr>
            <a:r>
              <a:rPr lang="en-US" sz="3200" b="1" dirty="0" err="1">
                <a:latin typeface="Baguet Script" panose="00000500000000000000" pitchFamily="2" charset="0"/>
                <a:ea typeface="Times New Roman" panose="02020603050405020304" pitchFamily="18" charset="0"/>
              </a:rPr>
              <a:t>Gợi</a:t>
            </a:r>
            <a:r>
              <a:rPr lang="en-US" sz="3200" b="1" dirty="0">
                <a:latin typeface="Baguet Script" panose="00000500000000000000" pitchFamily="2" charset="0"/>
                <a:ea typeface="Times New Roman" panose="02020603050405020304" pitchFamily="18" charset="0"/>
              </a:rPr>
              <a:t> ý:</a:t>
            </a:r>
            <a:endParaRPr lang="en-US" sz="3200" dirty="0">
              <a:latin typeface="Baguet Script" panose="00000500000000000000" pitchFamily="2" charset="0"/>
              <a:ea typeface="Times New Roman" panose="02020603050405020304" pitchFamily="18" charset="0"/>
            </a:endParaRPr>
          </a:p>
          <a:p>
            <a:pPr>
              <a:spcAft>
                <a:spcPts val="1200"/>
              </a:spcAft>
            </a:pPr>
            <a:r>
              <a:rPr lang="en-US" sz="3200" dirty="0">
                <a:latin typeface="Baguet Script" panose="00000500000000000000" pitchFamily="2" charset="0"/>
                <a:ea typeface="Times New Roman" panose="02020603050405020304" pitchFamily="18" charset="0"/>
              </a:rPr>
              <a:t>a. - </a:t>
            </a:r>
            <a:r>
              <a:rPr lang="en-US" sz="3200" b="1" dirty="0" err="1">
                <a:latin typeface="Baguet Script" panose="00000500000000000000" pitchFamily="2" charset="0"/>
                <a:ea typeface="Times New Roman" panose="02020603050405020304" pitchFamily="18" charset="0"/>
              </a:rPr>
              <a:t>Đầu</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tháng</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tư</a:t>
            </a:r>
            <a:r>
              <a:rPr lang="en-US" sz="3200" b="1" dirty="0">
                <a:latin typeface="Baguet Script" panose="00000500000000000000" pitchFamily="2" charset="0"/>
                <a:ea typeface="Times New Roman" panose="02020603050405020304" pitchFamily="18" charset="0"/>
              </a:rPr>
              <a: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hoa</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đã</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bắt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đầu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nở</a:t>
            </a:r>
            <a:r>
              <a:rPr lang="en-US" sz="3200" dirty="0">
                <a:latin typeface="Baguet Script" panose="00000500000000000000" pitchFamily="2" charset="0"/>
                <a:ea typeface="Times New Roman" panose="02020603050405020304" pitchFamily="18" charset="0"/>
              </a:rPr>
              <a:t>.</a:t>
            </a:r>
          </a:p>
          <a:p>
            <a:pPr>
              <a:spcAft>
                <a:spcPts val="1200"/>
              </a:spcAft>
            </a:pPr>
            <a:r>
              <a:rPr lang="en-US" sz="3200" dirty="0">
                <a:latin typeface="Baguet Script" panose="00000500000000000000" pitchFamily="2" charset="0"/>
                <a:ea typeface="Times New Roman" panose="02020603050405020304" pitchFamily="18" charset="0"/>
              </a:rPr>
              <a:t>TN: “</a:t>
            </a:r>
            <a:r>
              <a:rPr lang="en-US" sz="3200" dirty="0" err="1">
                <a:latin typeface="Baguet Script" panose="00000500000000000000" pitchFamily="2" charset="0"/>
                <a:ea typeface="Times New Roman" panose="02020603050405020304" pitchFamily="18" charset="0"/>
              </a:rPr>
              <a:t>Đầu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tháng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tư</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chỉ</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thời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gian</a:t>
            </a:r>
            <a:r>
              <a:rPr lang="en-US" sz="3200" dirty="0">
                <a:latin typeface="Baguet Script" panose="00000500000000000000" pitchFamily="2" charset="0"/>
                <a:ea typeface="Times New Roman" panose="02020603050405020304" pitchFamily="18" charset="0"/>
              </a:rPr>
              <a:t>.</a:t>
            </a:r>
          </a:p>
          <a:p>
            <a:pPr>
              <a:spcAft>
                <a:spcPts val="1200"/>
              </a:spcAft>
            </a:pP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Trong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công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viên</a:t>
            </a:r>
            <a:r>
              <a:rPr lang="en-US" sz="3200" b="1" dirty="0">
                <a:latin typeface="Baguet Script" panose="00000500000000000000" pitchFamily="2" charset="0"/>
                <a:ea typeface="Times New Roman" panose="02020603050405020304" pitchFamily="18" charset="0"/>
              </a:rPr>
              <a: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hoa</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đã</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bắt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đầu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nở</a:t>
            </a:r>
            <a:r>
              <a:rPr lang="en-US" sz="3200" dirty="0">
                <a:latin typeface="Baguet Script" panose="00000500000000000000" pitchFamily="2" charset="0"/>
                <a:ea typeface="Times New Roman" panose="02020603050405020304" pitchFamily="18" charset="0"/>
              </a:rPr>
              <a:t>.</a:t>
            </a:r>
          </a:p>
          <a:p>
            <a:pPr>
              <a:spcAft>
                <a:spcPts val="1200"/>
              </a:spcAft>
            </a:pPr>
            <a:r>
              <a:rPr lang="en-US" sz="3200" dirty="0">
                <a:latin typeface="Baguet Script" panose="00000500000000000000" pitchFamily="2" charset="0"/>
                <a:ea typeface="Times New Roman" panose="02020603050405020304" pitchFamily="18" charset="0"/>
              </a:rPr>
              <a:t>TN: “</a:t>
            </a:r>
            <a:r>
              <a:rPr lang="en-US" sz="3200" dirty="0" err="1">
                <a:latin typeface="Baguet Script" panose="00000500000000000000" pitchFamily="2" charset="0"/>
                <a:ea typeface="Times New Roman" panose="02020603050405020304" pitchFamily="18" charset="0"/>
              </a:rPr>
              <a:t>Trong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công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viên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chỉ</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thời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gian</a:t>
            </a:r>
            <a:endParaRPr lang="en-US" sz="3200" dirty="0">
              <a:latin typeface="Baguet Script" panose="00000500000000000000" pitchFamily="2" charset="0"/>
              <a:ea typeface="Times New Roman" panose="02020603050405020304" pitchFamily="18" charset="0"/>
            </a:endParaRPr>
          </a:p>
          <a:p>
            <a:pPr>
              <a:spcAft>
                <a:spcPts val="1200"/>
              </a:spcAft>
            </a:pPr>
            <a:r>
              <a:rPr lang="en-US" sz="3200" dirty="0">
                <a:latin typeface="Baguet Script" panose="00000500000000000000" pitchFamily="2" charset="0"/>
                <a:ea typeface="Times New Roman" panose="02020603050405020304" pitchFamily="18" charset="0"/>
              </a:rPr>
              <a:t> - </a:t>
            </a:r>
            <a:r>
              <a:rPr lang="en-US" sz="3200" b="1" i="1" dirty="0" err="1">
                <a:latin typeface="Baguet Script" panose="00000500000000000000" pitchFamily="2" charset="0"/>
                <a:ea typeface="Times New Roman" panose="02020603050405020304" pitchFamily="18" charset="0"/>
              </a:rPr>
              <a:t>Nhờ</a:t>
            </a:r>
            <a:r>
              <a:rPr lang="en-US" sz="3200" b="1" i="1" dirty="0">
                <a:latin typeface="Baguet Script" panose="00000500000000000000" pitchFamily="2" charset="0"/>
                <a:ea typeface="Times New Roman" panose="02020603050405020304" pitchFamily="18" charset="0"/>
              </a:rPr>
              <a:t> </a:t>
            </a:r>
            <a:r>
              <a:rPr lang="en-US" sz="3200" b="1" i="1" dirty="0" err="1">
                <a:latin typeface="Baguet Script" panose="00000500000000000000" pitchFamily="2" charset="0"/>
                <a:ea typeface="Times New Roman" panose="02020603050405020304" pitchFamily="18" charset="0"/>
              </a:rPr>
              <a:t>thời</a:t>
            </a:r>
            <a:r>
              <a:rPr lang="en-US" sz="3200" b="1" i="1" dirty="0">
                <a:latin typeface="Baguet Script" panose="00000500000000000000" pitchFamily="2" charset="0"/>
                <a:ea typeface="Times New Roman" panose="02020603050405020304" pitchFamily="18" charset="0"/>
              </a:rPr>
              <a:t> </a:t>
            </a:r>
            <a:r>
              <a:rPr lang="en-US" sz="3200" b="1" i="1" dirty="0" err="1">
                <a:latin typeface="Baguet Script" panose="00000500000000000000" pitchFamily="2" charset="0"/>
                <a:ea typeface="Times New Roman" panose="02020603050405020304" pitchFamily="18" charset="0"/>
              </a:rPr>
              <a:t>tiết</a:t>
            </a:r>
            <a:r>
              <a:rPr lang="en-US" sz="3200" b="1" i="1" dirty="0">
                <a:latin typeface="Baguet Script" panose="00000500000000000000" pitchFamily="2" charset="0"/>
                <a:ea typeface="Times New Roman" panose="02020603050405020304" pitchFamily="18" charset="0"/>
              </a:rPr>
              <a:t> </a:t>
            </a:r>
            <a:r>
              <a:rPr lang="en-US" sz="3200" b="1" i="1" dirty="0" err="1">
                <a:latin typeface="Baguet Script" panose="00000500000000000000" pitchFamily="2" charset="0"/>
                <a:ea typeface="Times New Roman" panose="02020603050405020304" pitchFamily="18" charset="0"/>
              </a:rPr>
              <a:t>ấm</a:t>
            </a:r>
            <a:r>
              <a:rPr lang="en-US" sz="3200" b="1" i="1" dirty="0">
                <a:latin typeface="Baguet Script" panose="00000500000000000000" pitchFamily="2" charset="0"/>
                <a:ea typeface="Times New Roman" panose="02020603050405020304" pitchFamily="18" charset="0"/>
              </a:rPr>
              <a:t> </a:t>
            </a:r>
            <a:r>
              <a:rPr lang="en-US" sz="3200" b="1" i="1" dirty="0" err="1">
                <a:latin typeface="Baguet Script" panose="00000500000000000000" pitchFamily="2" charset="0"/>
                <a:ea typeface="Times New Roman" panose="02020603050405020304" pitchFamily="18" charset="0"/>
              </a:rPr>
              <a:t>lên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hoa</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đã</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bắt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đầu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nở</a:t>
            </a:r>
            <a:r>
              <a:rPr lang="en-US" sz="3200" dirty="0">
                <a:latin typeface="Baguet Script" panose="00000500000000000000" pitchFamily="2" charset="0"/>
                <a:ea typeface="Times New Roman" panose="02020603050405020304" pitchFamily="18" charset="0"/>
              </a:rPr>
              <a:t>.</a:t>
            </a:r>
          </a:p>
          <a:p>
            <a:pPr>
              <a:spcAft>
                <a:spcPts val="1200"/>
              </a:spcAft>
            </a:pPr>
            <a:r>
              <a:rPr lang="en-US" sz="3200" dirty="0">
                <a:latin typeface="Baguet Script" panose="00000500000000000000" pitchFamily="2" charset="0"/>
                <a:ea typeface="Times New Roman" panose="02020603050405020304" pitchFamily="18" charset="0"/>
              </a:rPr>
              <a:t>TN: “</a:t>
            </a:r>
            <a:r>
              <a:rPr lang="en-US" sz="3200" dirty="0" err="1">
                <a:latin typeface="Baguet Script" panose="00000500000000000000" pitchFamily="2" charset="0"/>
                <a:ea typeface="Times New Roman" panose="02020603050405020304" pitchFamily="18" charset="0"/>
              </a:rPr>
              <a:t>Nhờ</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thời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tiết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ấm</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lên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chỉ</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nguyên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nhân</a:t>
            </a:r>
            <a:r>
              <a:rPr lang="en-US" sz="3200" dirty="0">
                <a:latin typeface="Baguet Script" panose="00000500000000000000" pitchFamily="2" charset="0"/>
                <a:ea typeface="Times New Roman" panose="02020603050405020304" pitchFamily="18" charset="0"/>
              </a:rPr>
              <a:t>.</a:t>
            </a:r>
            <a:endParaRPr lang="en-US" sz="3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366712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1000"/>
                                        <p:tgtEl>
                                          <p:spTgt spid="6">
                                            <p:txEl>
                                              <p:pRg st="5" end="5"/>
                                            </p:txEl>
                                          </p:spTgt>
                                        </p:tgtEl>
                                      </p:cBhvr>
                                    </p:animEffect>
                                    <p:anim calcmode="lin" valueType="num">
                                      <p:cBhvr>
                                        <p:cTn id="3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anim calcmode="lin" valueType="num">
                                      <p:cBhvr>
                                        <p:cTn id="4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229602" y="648862"/>
            <a:ext cx="161614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Vận</a:t>
            </a:r>
            <a:r>
              <a:rPr kumimoji="0" lang="en-US" sz="2800" b="1" i="0" u="none" strike="noStrike" kern="1200" cap="none" spc="0" normalizeH="0" baseline="0" noProof="0" dirty="0">
                <a:ln>
                  <a:noFill/>
                </a:ln>
                <a:solidFill>
                  <a:srgbClr val="7030A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dụng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p:cNvSpPr/>
          <p:nvPr/>
        </p:nvSpPr>
        <p:spPr>
          <a:xfrm>
            <a:off x="635169" y="1161132"/>
            <a:ext cx="787427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6.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Bài</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tập</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Baguet Script" panose="00000500000000000000" pitchFamily="2" charset="0"/>
                <a:ea typeface="Times New Roman" panose="02020603050405020304" pitchFamily="18" charset="0"/>
                <a:cs typeface="+mn-cs"/>
              </a:rPr>
              <a:t>bổ</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 sung: </a:t>
            </a:r>
            <a:r>
              <a:rPr kumimoji="0" lang="en-US" sz="2800" b="0"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Thêm</a:t>
            </a:r>
            <a:r>
              <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trạng</a:t>
            </a:r>
            <a:r>
              <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ngữ</a:t>
            </a:r>
            <a:r>
              <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cho</a:t>
            </a:r>
            <a:r>
              <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các</a:t>
            </a:r>
            <a:r>
              <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câu</a:t>
            </a:r>
            <a:r>
              <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0"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sau</a:t>
            </a:r>
            <a:r>
              <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a:t>
            </a:r>
          </a:p>
        </p:txBody>
      </p:sp>
      <p:sp>
        <p:nvSpPr>
          <p:cNvPr id="9" name="Rectangle 8"/>
          <p:cNvSpPr/>
          <p:nvPr/>
        </p:nvSpPr>
        <p:spPr>
          <a:xfrm>
            <a:off x="685800" y="1807361"/>
            <a:ext cx="10782300" cy="3420167"/>
          </a:xfrm>
          <a:prstGeom prst="rect">
            <a:avLst/>
          </a:prstGeom>
        </p:spPr>
        <p:txBody>
          <a:bodyPr>
            <a:spAutoFit/>
          </a:bodyPr>
          <a:lstStyle/>
          <a:p>
            <a:pPr>
              <a:lnSpc>
                <a:spcPct val="150000"/>
              </a:lnSpc>
              <a:spcAft>
                <a:spcPts val="1200"/>
              </a:spcAft>
            </a:pPr>
            <a:r>
              <a:rPr lang="en-US" sz="3200" dirty="0">
                <a:latin typeface="Baguet Script" panose="00000500000000000000" pitchFamily="2" charset="0"/>
                <a:ea typeface="Times New Roman" panose="02020603050405020304" pitchFamily="18" charset="0"/>
              </a:rPr>
              <a:t>b. </a:t>
            </a:r>
            <a:r>
              <a:rPr lang="en-US" sz="3200" b="1" dirty="0" err="1">
                <a:latin typeface="Baguet Script" panose="00000500000000000000" pitchFamily="2" charset="0"/>
                <a:ea typeface="Times New Roman" panose="02020603050405020304" pitchFamily="18" charset="0"/>
              </a:rPr>
              <a:t>Chủ</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nhật</a:t>
            </a:r>
            <a:r>
              <a:rPr lang="en-US" sz="3200" b="1" dirty="0">
                <a:latin typeface="Baguet Script" panose="00000500000000000000" pitchFamily="2" charset="0"/>
                <a:ea typeface="Times New Roman" panose="02020603050405020304" pitchFamily="18" charset="0"/>
              </a:rPr>
              <a: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bố</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sẽ</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đưa</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cả</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nhà</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công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viên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nước</a:t>
            </a:r>
            <a:r>
              <a:rPr lang="en-US" sz="3200" dirty="0">
                <a:latin typeface="Baguet Script" panose="00000500000000000000" pitchFamily="2" charset="0"/>
                <a:ea typeface="Times New Roman" panose="02020603050405020304" pitchFamily="18" charset="0"/>
              </a:rPr>
              <a:t>.</a:t>
            </a:r>
          </a:p>
          <a:p>
            <a:pPr>
              <a:lnSpc>
                <a:spcPct val="150000"/>
              </a:lnSpc>
              <a:spcAft>
                <a:spcPts val="1200"/>
              </a:spcAft>
            </a:pPr>
            <a:r>
              <a:rPr lang="en-US" sz="3200" dirty="0">
                <a:latin typeface="Baguet Script" panose="00000500000000000000" pitchFamily="2" charset="0"/>
                <a:ea typeface="Times New Roman" panose="02020603050405020304" pitchFamily="18" charset="0"/>
              </a:rPr>
              <a:t>TN: “</a:t>
            </a:r>
            <a:r>
              <a:rPr lang="en-US" sz="3200" dirty="0" err="1">
                <a:latin typeface="Baguet Script" panose="00000500000000000000" pitchFamily="2" charset="0"/>
                <a:ea typeface="Times New Roman" panose="02020603050405020304" pitchFamily="18" charset="0"/>
              </a:rPr>
              <a:t>Chủ</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nhật</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chỉ</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thời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gian</a:t>
            </a:r>
            <a:endParaRPr lang="en-US" sz="3200" dirty="0">
              <a:latin typeface="Baguet Script" panose="00000500000000000000" pitchFamily="2" charset="0"/>
              <a:ea typeface="Times New Roman" panose="02020603050405020304" pitchFamily="18" charset="0"/>
            </a:endParaRPr>
          </a:p>
          <a:p>
            <a:pPr>
              <a:lnSpc>
                <a:spcPct val="150000"/>
              </a:lnSpc>
              <a:spcAft>
                <a:spcPts val="1200"/>
              </a:spcAft>
            </a:pPr>
            <a:r>
              <a:rPr lang="en-US" sz="3200" dirty="0">
                <a:latin typeface="Baguet Script" panose="00000500000000000000" pitchFamily="2" charset="0"/>
                <a:ea typeface="Times New Roman" panose="02020603050405020304" pitchFamily="18" charset="0"/>
              </a:rPr>
              <a:t>c. </a:t>
            </a:r>
            <a:r>
              <a:rPr lang="en-US" sz="3200" b="1" dirty="0" err="1">
                <a:latin typeface="Baguet Script" panose="00000500000000000000" pitchFamily="2" charset="0"/>
                <a:ea typeface="Times New Roman" panose="02020603050405020304" pitchFamily="18" charset="0"/>
              </a:rPr>
              <a:t>Thấy</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tôi</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về</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muộn</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hơn</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mọi</a:t>
            </a:r>
            <a:r>
              <a:rPr lang="en-US" sz="3200" b="1" dirty="0">
                <a:latin typeface="Baguet Script" panose="00000500000000000000" pitchFamily="2" charset="0"/>
                <a:ea typeface="Times New Roman" panose="02020603050405020304" pitchFamily="18" charset="0"/>
              </a:rPr>
              <a:t> </a:t>
            </a:r>
            <a:r>
              <a:rPr lang="en-US" sz="3200" b="1" dirty="0" err="1">
                <a:latin typeface="Baguet Script" panose="00000500000000000000" pitchFamily="2" charset="0"/>
                <a:ea typeface="Times New Roman" panose="02020603050405020304" pitchFamily="18" charset="0"/>
              </a:rPr>
              <a:t>ngày</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mẹ</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rất</a:t>
            </a:r>
            <a:r>
              <a:rPr lang="en-US" sz="3200" dirty="0">
                <a:latin typeface="Baguet Script" panose="00000500000000000000" pitchFamily="2" charset="0"/>
                <a:ea typeface="Times New Roman" panose="02020603050405020304" pitchFamily="18" charset="0"/>
              </a:rPr>
              <a:t> lo </a:t>
            </a:r>
            <a:r>
              <a:rPr lang="en-US" sz="3200" dirty="0" err="1">
                <a:latin typeface="Baguet Script" panose="00000500000000000000" pitchFamily="2" charset="0"/>
                <a:ea typeface="Times New Roman" panose="02020603050405020304" pitchFamily="18" charset="0"/>
              </a:rPr>
              <a:t>lắng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cho</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tôi</a:t>
            </a:r>
            <a:r>
              <a:rPr lang="en-US" sz="3200" dirty="0">
                <a:latin typeface="Baguet Script" panose="00000500000000000000" pitchFamily="2" charset="0"/>
                <a:ea typeface="Times New Roman" panose="02020603050405020304" pitchFamily="18" charset="0"/>
              </a:rPr>
              <a:t>.</a:t>
            </a:r>
          </a:p>
          <a:p>
            <a:pPr>
              <a:lnSpc>
                <a:spcPct val="150000"/>
              </a:lnSpc>
              <a:spcAft>
                <a:spcPts val="1200"/>
              </a:spcAft>
            </a:pPr>
            <a:r>
              <a:rPr lang="en-US" sz="3200" dirty="0">
                <a:latin typeface="Baguet Script" panose="00000500000000000000" pitchFamily="2" charset="0"/>
                <a:ea typeface="Times New Roman" panose="02020603050405020304" pitchFamily="18" charset="0"/>
              </a:rPr>
              <a:t>TN: “</a:t>
            </a:r>
            <a:r>
              <a:rPr lang="en-US" sz="3200" dirty="0" err="1">
                <a:latin typeface="Baguet Script" panose="00000500000000000000" pitchFamily="2" charset="0"/>
                <a:ea typeface="Times New Roman" panose="02020603050405020304" pitchFamily="18" charset="0"/>
              </a:rPr>
              <a:t>Thấy</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tôi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về</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muộn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hơn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mọi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ngày</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chỉ</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nguyên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nhân</a:t>
            </a:r>
            <a:endParaRPr lang="en-US" sz="3200" dirty="0">
              <a:effectLst/>
              <a:latin typeface="Baguet Script" panose="00000500000000000000" pitchFamily="2" charset="0"/>
              <a:ea typeface="Times New Roman" panose="02020603050405020304" pitchFamily="18" charset="0"/>
            </a:endParaRPr>
          </a:p>
        </p:txBody>
      </p:sp>
    </p:spTree>
    <p:extLst>
      <p:ext uri="{BB962C8B-B14F-4D97-AF65-F5344CB8AC3E}">
        <p14:creationId xmlns:p14="http://schemas.microsoft.com/office/powerpoint/2010/main" val="395689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5229602" y="648862"/>
            <a:ext cx="169469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Vận</a:t>
            </a:r>
            <a:r>
              <a:rPr kumimoji="0" lang="en-US" sz="2800" b="1" i="0" u="none" strike="noStrike" kern="1200" cap="none" spc="0" normalizeH="0" baseline="0" noProof="0" dirty="0">
                <a:ln>
                  <a:noFill/>
                </a:ln>
                <a:solidFill>
                  <a:srgbClr val="7030A0"/>
                </a:solidFill>
                <a:effectLst/>
                <a:uLnTx/>
                <a:uFillTx/>
                <a:latin typeface="Baguet Script" panose="00000500000000000000" pitchFamily="2" charset="0"/>
                <a:ea typeface="Arial" panose="020B0604020202020204" pitchFamily="34" charset="0"/>
                <a:cs typeface="+mn-cs"/>
              </a:rPr>
              <a:t> </a:t>
            </a:r>
            <a:r>
              <a:rPr kumimoji="0" lang="en-US" sz="2800" b="1" i="0" u="none" strike="noStrike" kern="1200" cap="none" spc="0" normalizeH="0" baseline="0" noProof="0" dirty="0" err="1">
                <a:ln>
                  <a:noFill/>
                </a:ln>
                <a:solidFill>
                  <a:srgbClr val="7030A0"/>
                </a:solidFill>
                <a:effectLst/>
                <a:uLnTx/>
                <a:uFillTx/>
                <a:latin typeface="Baguet Script" panose="00000500000000000000" pitchFamily="2" charset="0"/>
                <a:ea typeface="Arial" panose="020B0604020202020204" pitchFamily="34" charset="0"/>
                <a:cs typeface="+mn-cs"/>
              </a:rPr>
              <a:t>dụng</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1289966" y="1172082"/>
            <a:ext cx="9573968" cy="523220"/>
          </a:xfrm>
          <a:prstGeom prst="rect">
            <a:avLst/>
          </a:prstGeom>
        </p:spPr>
        <p:txBody>
          <a:bodyPr wrap="none">
            <a:spAutoFit/>
          </a:bodyPr>
          <a:lstStyle/>
          <a:p>
            <a:pPr algn="just">
              <a:spcAft>
                <a:spcPts val="1200"/>
              </a:spcAft>
            </a:pPr>
            <a:r>
              <a:rPr lang="en-US" sz="2800" b="1" i="1" dirty="0">
                <a:solidFill>
                  <a:srgbClr val="0070C0"/>
                </a:solidFill>
                <a:latin typeface="Baguet Script" panose="00000500000000000000" pitchFamily="2" charset="0"/>
                <a:ea typeface="Times New Roman" panose="02020603050405020304" pitchFamily="18" charset="0"/>
              </a:rPr>
              <a:t>*</a:t>
            </a:r>
            <a:r>
              <a:rPr lang="en-US" sz="2800" b="1" i="1" dirty="0" err="1">
                <a:solidFill>
                  <a:srgbClr val="0070C0"/>
                </a:solidFill>
                <a:latin typeface="Baguet Script" panose="00000500000000000000" pitchFamily="2" charset="0"/>
                <a:ea typeface="Times New Roman" panose="02020603050405020304" pitchFamily="18" charset="0"/>
              </a:rPr>
              <a:t>Bảng</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kiểm</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kĩ</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năng</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viết</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đoạn</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văn</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phần</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Thực</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hành</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Tiếng</a:t>
            </a:r>
            <a:r>
              <a:rPr lang="en-US" sz="2800" b="1" i="1" dirty="0">
                <a:solidFill>
                  <a:srgbClr val="0070C0"/>
                </a:solidFill>
                <a:latin typeface="Baguet Script" panose="00000500000000000000" pitchFamily="2" charset="0"/>
                <a:ea typeface="Times New Roman" panose="02020603050405020304" pitchFamily="18" charset="0"/>
              </a:rPr>
              <a:t> </a:t>
            </a:r>
            <a:r>
              <a:rPr lang="en-US" sz="2800" b="1" i="1" dirty="0" err="1">
                <a:solidFill>
                  <a:srgbClr val="0070C0"/>
                </a:solidFill>
                <a:latin typeface="Baguet Script" panose="00000500000000000000" pitchFamily="2" charset="0"/>
                <a:ea typeface="Times New Roman" panose="02020603050405020304" pitchFamily="18" charset="0"/>
              </a:rPr>
              <a:t>Việt</a:t>
            </a:r>
            <a:r>
              <a:rPr lang="en-US" sz="2800" b="1" i="1" dirty="0">
                <a:solidFill>
                  <a:srgbClr val="0070C0"/>
                </a:solidFill>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graphicFrame>
        <p:nvGraphicFramePr>
          <p:cNvPr id="10" name="Table 9"/>
          <p:cNvGraphicFramePr>
            <a:graphicFrameLocks noGrp="1"/>
          </p:cNvGraphicFramePr>
          <p:nvPr/>
        </p:nvGraphicFramePr>
        <p:xfrm>
          <a:off x="685800" y="1866366"/>
          <a:ext cx="10782300" cy="3962400"/>
        </p:xfrm>
        <a:graphic>
          <a:graphicData uri="http://schemas.openxmlformats.org/drawingml/2006/table">
            <a:tbl>
              <a:tblPr firstRow="1" firstCol="1" bandRow="1"/>
              <a:tblGrid>
                <a:gridCol w="814019">
                  <a:extLst>
                    <a:ext uri="{9D8B030D-6E8A-4147-A177-3AD203B41FA5}">
                      <a16:colId xmlns:a16="http://schemas.microsoft.com/office/drawing/2014/main" val="1664656637"/>
                    </a:ext>
                  </a:extLst>
                </a:gridCol>
                <a:gridCol w="7768821">
                  <a:extLst>
                    <a:ext uri="{9D8B030D-6E8A-4147-A177-3AD203B41FA5}">
                      <a16:colId xmlns:a16="http://schemas.microsoft.com/office/drawing/2014/main" val="1938689058"/>
                    </a:ext>
                  </a:extLst>
                </a:gridCol>
                <a:gridCol w="2199460">
                  <a:extLst>
                    <a:ext uri="{9D8B030D-6E8A-4147-A177-3AD203B41FA5}">
                      <a16:colId xmlns:a16="http://schemas.microsoft.com/office/drawing/2014/main" val="1105890753"/>
                    </a:ext>
                  </a:extLst>
                </a:gridCol>
              </a:tblGrid>
              <a:tr h="0">
                <a:tc>
                  <a:txBody>
                    <a:bodyPr/>
                    <a:lstStyle/>
                    <a:p>
                      <a:pPr algn="ctr">
                        <a:spcAft>
                          <a:spcPts val="1200"/>
                        </a:spcAft>
                      </a:pPr>
                      <a:r>
                        <a:rPr lang="en-US" sz="2400" b="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STT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1200"/>
                        </a:spcAft>
                      </a:pPr>
                      <a:r>
                        <a:rPr lang="en-US" sz="2400" b="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Tiêu</a:t>
                      </a: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chí</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1200"/>
                        </a:spcAft>
                      </a:pPr>
                      <a:r>
                        <a:rPr lang="en-US" sz="2400" b="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Đạt</a:t>
                      </a: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Chưa</a:t>
                      </a: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đạt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00094072"/>
                  </a:ext>
                </a:extLst>
              </a:tr>
              <a:tr h="0">
                <a:tc>
                  <a:txBody>
                    <a:bodyPr/>
                    <a:lstStyle/>
                    <a:p>
                      <a:pPr algn="ctr">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1</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Đảm</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bảo</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hình</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thức</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(dung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lượng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khoảng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150-200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chữ</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6876905"/>
                  </a:ext>
                </a:extLst>
              </a:tr>
              <a:tr h="0">
                <a:tc>
                  <a:txBody>
                    <a:bodyPr/>
                    <a:lstStyle/>
                    <a:p>
                      <a:pPr algn="ctr">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2</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tập</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trung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làm</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sáng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tỏ</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chủ</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marL="342900" lvl="0" indent="-342900" algn="just">
                        <a:spcAft>
                          <a:spcPts val="1200"/>
                        </a:spcAft>
                        <a:buSzPts val="1400"/>
                        <a:buFont typeface="Times New Roman" panose="02020603050405020304" pitchFamily="18" charset="0"/>
                        <a:buChar char="-"/>
                      </a:pP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Kể</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lại</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một</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truyện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đã</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học</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hoặc</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đã</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đọc</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marL="342900" lvl="0" indent="-342900" algn="just">
                        <a:spcAft>
                          <a:spcPts val="1200"/>
                        </a:spcAft>
                        <a:buSzPts val="1400"/>
                        <a:buFont typeface="Times New Roman" panose="02020603050405020304" pitchFamily="18" charset="0"/>
                        <a:buChar char="-"/>
                      </a:pP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b: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Suy</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nghĩ</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một</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tác</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phẩm</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đã</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học</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hoặc</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đã</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đọc</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3705628"/>
                  </a:ext>
                </a:extLst>
              </a:tr>
              <a:tr h="0">
                <a:tc>
                  <a:txBody>
                    <a:bodyPr/>
                    <a:lstStyle/>
                    <a:p>
                      <a:pPr algn="ctr">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3</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đảm</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bảo</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tính</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liên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kết</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giữa</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câu</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văn</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1379507"/>
                  </a:ext>
                </a:extLst>
              </a:tr>
              <a:tr h="0">
                <a:tc>
                  <a:txBody>
                    <a:bodyPr/>
                    <a:lstStyle/>
                    <a:p>
                      <a:pPr algn="ctr">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4</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đảm</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bảo</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yêu</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cầu</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chính</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tả</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cách</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sử</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từ</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ngữ</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ngữ</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pháp</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707635"/>
                  </a:ext>
                </a:extLst>
              </a:tr>
              <a:tr h="0">
                <a:tc>
                  <a:txBody>
                    <a:bodyPr/>
                    <a:lstStyle/>
                    <a:p>
                      <a:pPr algn="ctr">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5</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sử</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một</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số</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trạng</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ngữ</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theo</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yêu</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cầu</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2400" b="1" dirty="0">
                          <a:solidFill>
                            <a:srgbClr val="0D0D0D"/>
                          </a:solidFill>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587979"/>
                  </a:ext>
                </a:extLst>
              </a:tr>
            </a:tbl>
          </a:graphicData>
        </a:graphic>
      </p:graphicFrame>
    </p:spTree>
    <p:extLst>
      <p:ext uri="{BB962C8B-B14F-4D97-AF65-F5344CB8AC3E}">
        <p14:creationId xmlns:p14="http://schemas.microsoft.com/office/powerpoint/2010/main" val="3292802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754742" y="696686"/>
            <a:ext cx="11340801" cy="2104571"/>
          </a:xfrm>
          <a:prstGeom prst="snip2DiagRect">
            <a:avLst/>
          </a:prstGeom>
          <a:solidFill>
            <a:schemeClr val="bg1">
              <a:alpha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200" b="1" dirty="0" err="1">
                <a:solidFill>
                  <a:schemeClr val="tx1"/>
                </a:solidFill>
                <a:latin typeface="Baguet Script" panose="00000500000000000000" pitchFamily="2" charset="0"/>
                <a:ea typeface="Times New Roman" panose="02020603050405020304" pitchFamily="18" charset="0"/>
              </a:rPr>
              <a:t>Câu</a:t>
            </a:r>
            <a:r>
              <a:rPr lang="en-US" sz="3200" b="1" dirty="0">
                <a:solidFill>
                  <a:schemeClr val="tx1"/>
                </a:solidFill>
                <a:latin typeface="Baguet Script" panose="00000500000000000000" pitchFamily="2" charset="0"/>
                <a:ea typeface="Times New Roman" panose="02020603050405020304" pitchFamily="18" charset="0"/>
              </a:rPr>
              <a:t> 2</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Trạng</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ngữ</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là</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thành</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phần</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chính</a:t>
            </a:r>
            <a:r>
              <a:rPr lang="en-US" sz="3200" dirty="0">
                <a:solidFill>
                  <a:schemeClr val="tx1"/>
                </a:solidFill>
                <a:latin typeface="Baguet Script" panose="00000500000000000000" pitchFamily="2" charset="0"/>
                <a:ea typeface="Times New Roman" panose="02020603050405020304" pitchFamily="18" charset="0"/>
              </a:rPr>
              <a:t> hay </a:t>
            </a:r>
            <a:r>
              <a:rPr lang="en-US" sz="3200" dirty="0" err="1">
                <a:solidFill>
                  <a:schemeClr val="tx1"/>
                </a:solidFill>
                <a:latin typeface="Baguet Script" panose="00000500000000000000" pitchFamily="2" charset="0"/>
                <a:ea typeface="Times New Roman" panose="02020603050405020304" pitchFamily="18" charset="0"/>
              </a:rPr>
              <a:t>thành</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phần</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phụ</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của</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câu</a:t>
            </a:r>
            <a:r>
              <a:rPr lang="en-US" sz="3200" dirty="0">
                <a:solidFill>
                  <a:schemeClr val="tx1"/>
                </a:solidFill>
                <a:latin typeface="Baguet Script" panose="00000500000000000000" pitchFamily="2" charset="0"/>
                <a:ea typeface="Times New Roman" panose="02020603050405020304" pitchFamily="18" charset="0"/>
              </a:rPr>
              <a:t>?</a:t>
            </a:r>
            <a:endParaRPr lang="en-US" sz="2800" dirty="0">
              <a:solidFill>
                <a:schemeClr val="tx1"/>
              </a:solidFill>
              <a:effectLst/>
              <a:latin typeface="Baguet Script" panose="00000500000000000000" pitchFamily="2" charset="0"/>
              <a:ea typeface="Times New Roman" panose="02020603050405020304" pitchFamily="18" charset="0"/>
            </a:endParaRPr>
          </a:p>
        </p:txBody>
      </p:sp>
      <p:sp>
        <p:nvSpPr>
          <p:cNvPr id="5" name="Snip Diagonal Corner Rectangle 4"/>
          <p:cNvSpPr/>
          <p:nvPr/>
        </p:nvSpPr>
        <p:spPr>
          <a:xfrm>
            <a:off x="1299028" y="3156858"/>
            <a:ext cx="9593943" cy="1890111"/>
          </a:xfrm>
          <a:prstGeom prst="snip2DiagRect">
            <a:avLst/>
          </a:prstGeom>
          <a:solidFill>
            <a:srgbClr val="7030A0">
              <a:alpha val="75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3200" dirty="0" err="1">
                <a:latin typeface="Baguet Script" panose="00000500000000000000" pitchFamily="2" charset="0"/>
                <a:ea typeface="Times New Roman" panose="02020603050405020304" pitchFamily="18" charset="0"/>
              </a:rPr>
              <a:t>Trạng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ngữ</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là</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thành</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phần</a:t>
            </a:r>
            <a:r>
              <a:rPr lang="en-US" sz="3200" dirty="0">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phụ</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của</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a:t>
            </a:r>
            <a:endParaRPr kumimoji="0" lang="vi-VN" sz="32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225" y="751599"/>
            <a:ext cx="934892" cy="1099779"/>
          </a:xfrm>
          <a:prstGeom prst="rect">
            <a:avLst/>
          </a:prstGeom>
        </p:spPr>
      </p:pic>
      <p:sp>
        <p:nvSpPr>
          <p:cNvPr id="8" name="Pentagon 7">
            <a:hlinkClick r:id="rId4" action="ppaction://hlinksldjump"/>
          </p:cNvPr>
          <p:cNvSpPr/>
          <p:nvPr/>
        </p:nvSpPr>
        <p:spPr>
          <a:xfrm flipH="1">
            <a:off x="8911772" y="5617029"/>
            <a:ext cx="3062514" cy="1001485"/>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QUAY VỀ</a:t>
            </a:r>
            <a:endParaRPr kumimoji="0" lang="vi-VN"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0866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900" decel="100000" fill="hold"/>
                                        <p:tgtEl>
                                          <p:spTgt spid="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754742" y="696686"/>
            <a:ext cx="11219543" cy="2104571"/>
          </a:xfrm>
          <a:prstGeom prst="snip2DiagRect">
            <a:avLst/>
          </a:prstGeom>
          <a:solidFill>
            <a:schemeClr val="bg1">
              <a:alpha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200" b="1" dirty="0" err="1">
                <a:solidFill>
                  <a:schemeClr val="tx1"/>
                </a:solidFill>
                <a:latin typeface="Baguet Script" panose="00000500000000000000" pitchFamily="2" charset="0"/>
                <a:ea typeface="Times New Roman" panose="02020603050405020304" pitchFamily="18" charset="0"/>
              </a:rPr>
              <a:t>Câu</a:t>
            </a:r>
            <a:r>
              <a:rPr lang="en-US" sz="3200" b="1" dirty="0">
                <a:solidFill>
                  <a:schemeClr val="tx1"/>
                </a:solidFill>
                <a:latin typeface="Baguet Script" panose="00000500000000000000" pitchFamily="2" charset="0"/>
                <a:ea typeface="Times New Roman" panose="02020603050405020304" pitchFamily="18" charset="0"/>
              </a:rPr>
              <a:t> 3:</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Trạng</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ngữ</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của</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câu</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Trên</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sân</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trường</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các</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bạn</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đang</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nô</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đùa</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ầm</a:t>
            </a:r>
            <a:r>
              <a:rPr lang="en-US" sz="3200" dirty="0">
                <a:solidFill>
                  <a:schemeClr val="tx1"/>
                </a:solidFill>
                <a:latin typeface="Baguet Script" panose="00000500000000000000" pitchFamily="2" charset="0"/>
                <a:ea typeface="Times New Roman" panose="02020603050405020304" pitchFamily="18" charset="0"/>
              </a:rPr>
              <a:t> ĩ” </a:t>
            </a:r>
            <a:r>
              <a:rPr lang="en-US" sz="3200" dirty="0" err="1">
                <a:solidFill>
                  <a:schemeClr val="tx1"/>
                </a:solidFill>
                <a:latin typeface="Baguet Script" panose="00000500000000000000" pitchFamily="2" charset="0"/>
                <a:ea typeface="Times New Roman" panose="02020603050405020304" pitchFamily="18" charset="0"/>
              </a:rPr>
              <a:t>là</a:t>
            </a:r>
            <a:r>
              <a:rPr lang="en-US" sz="3200" dirty="0">
                <a:solidFill>
                  <a:schemeClr val="tx1"/>
                </a:solidFill>
                <a:latin typeface="Baguet Script" panose="00000500000000000000" pitchFamily="2" charset="0"/>
                <a:ea typeface="Times New Roman" panose="02020603050405020304" pitchFamily="18" charset="0"/>
              </a:rPr>
              <a:t>:  .....</a:t>
            </a:r>
            <a:endParaRPr lang="en-US" sz="2800" dirty="0">
              <a:solidFill>
                <a:schemeClr val="tx1"/>
              </a:solidFill>
              <a:effectLst/>
              <a:latin typeface="Baguet Script" panose="00000500000000000000" pitchFamily="2" charset="0"/>
              <a:ea typeface="Times New Roman" panose="02020603050405020304" pitchFamily="18" charset="0"/>
            </a:endParaRPr>
          </a:p>
        </p:txBody>
      </p:sp>
      <p:sp>
        <p:nvSpPr>
          <p:cNvPr id="5" name="Snip Diagonal Corner Rectangle 4"/>
          <p:cNvSpPr/>
          <p:nvPr/>
        </p:nvSpPr>
        <p:spPr>
          <a:xfrm>
            <a:off x="1299028" y="3156858"/>
            <a:ext cx="9593943" cy="1282407"/>
          </a:xfrm>
          <a:prstGeom prst="snip2DiagRect">
            <a:avLst/>
          </a:prstGeom>
          <a:solidFill>
            <a:srgbClr val="7030A0">
              <a:alpha val="75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200" dirty="0" err="1">
                <a:latin typeface="Baguet Script" panose="00000500000000000000" pitchFamily="2" charset="0"/>
                <a:ea typeface="Times New Roman" panose="02020603050405020304" pitchFamily="18" charset="0"/>
              </a:rPr>
              <a:t>Trạng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ngữ</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của</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Trên</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sân</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trường</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các</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bạn</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đang</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nô</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đùa</a:t>
            </a:r>
            <a:r>
              <a:rPr lang="en-US" sz="3200" i="1" dirty="0">
                <a:latin typeface="Baguet Script" panose="00000500000000000000" pitchFamily="2" charset="0"/>
                <a:ea typeface="Times New Roman" panose="02020603050405020304" pitchFamily="18" charset="0"/>
              </a:rPr>
              <a:t> </a:t>
            </a:r>
            <a:r>
              <a:rPr lang="en-US" sz="3200" i="1" dirty="0" err="1">
                <a:latin typeface="Baguet Script" panose="00000500000000000000" pitchFamily="2" charset="0"/>
                <a:ea typeface="Times New Roman" panose="02020603050405020304" pitchFamily="18" charset="0"/>
              </a:rPr>
              <a:t>ầm</a:t>
            </a:r>
            <a:r>
              <a:rPr lang="en-US" sz="3200" i="1" dirty="0">
                <a:latin typeface="Baguet Script" panose="00000500000000000000" pitchFamily="2" charset="0"/>
                <a:ea typeface="Times New Roman" panose="02020603050405020304" pitchFamily="18" charset="0"/>
              </a:rPr>
              <a:t> ĩ</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là</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cụm</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từ</a:t>
            </a:r>
            <a:r>
              <a:rPr lang="en-US" sz="3200" dirty="0">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Trên</a:t>
            </a:r>
            <a:r>
              <a:rPr lang="en-US" sz="3200" b="1" dirty="0">
                <a:solidFill>
                  <a:srgbClr val="FF0000"/>
                </a:solidFill>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sân</a:t>
            </a:r>
            <a:r>
              <a:rPr lang="en-US" sz="3200" b="1" dirty="0">
                <a:solidFill>
                  <a:srgbClr val="FF0000"/>
                </a:solidFill>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trường</a:t>
            </a:r>
            <a:r>
              <a:rPr lang="en-US" sz="3200" b="1" dirty="0">
                <a:solidFill>
                  <a:srgbClr val="FF0000"/>
                </a:solidFill>
                <a:latin typeface="Baguet Script" panose="00000500000000000000" pitchFamily="2" charset="0"/>
                <a:ea typeface="Times New Roman" panose="02020603050405020304" pitchFamily="18" charset="0"/>
              </a:rPr>
              <a:t>. </a:t>
            </a:r>
            <a:endParaRPr lang="en-US" sz="2800" dirty="0">
              <a:effectLst/>
              <a:latin typeface="Baguet Script" panose="00000500000000000000" pitchFamily="2" charset="0"/>
              <a:ea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225" y="751600"/>
            <a:ext cx="957469" cy="1190090"/>
          </a:xfrm>
          <a:prstGeom prst="rect">
            <a:avLst/>
          </a:prstGeom>
        </p:spPr>
      </p:pic>
      <p:sp>
        <p:nvSpPr>
          <p:cNvPr id="8" name="Pentagon 7">
            <a:hlinkClick r:id="rId4" action="ppaction://hlinksldjump"/>
          </p:cNvPr>
          <p:cNvSpPr/>
          <p:nvPr/>
        </p:nvSpPr>
        <p:spPr>
          <a:xfrm flipH="1">
            <a:off x="8911772" y="5617029"/>
            <a:ext cx="3062514" cy="1001485"/>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QUAY VỀ</a:t>
            </a:r>
            <a:endParaRPr kumimoji="0" lang="vi-VN"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063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900" decel="100000" fill="hold"/>
                                        <p:tgtEl>
                                          <p:spTgt spid="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754743" y="696686"/>
            <a:ext cx="10682514" cy="2104571"/>
          </a:xfrm>
          <a:prstGeom prst="snip2DiagRect">
            <a:avLst/>
          </a:prstGeom>
          <a:solidFill>
            <a:schemeClr val="bg1">
              <a:alpha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200" b="1" dirty="0" err="1">
                <a:solidFill>
                  <a:schemeClr val="tx1"/>
                </a:solidFill>
                <a:latin typeface="Baguet Script" panose="00000500000000000000" pitchFamily="2" charset="0"/>
                <a:ea typeface="Times New Roman" panose="02020603050405020304" pitchFamily="18" charset="0"/>
              </a:rPr>
              <a:t>Câu</a:t>
            </a:r>
            <a:r>
              <a:rPr lang="en-US" sz="3200" b="1" dirty="0">
                <a:solidFill>
                  <a:schemeClr val="tx1"/>
                </a:solidFill>
                <a:latin typeface="Baguet Script" panose="00000500000000000000" pitchFamily="2" charset="0"/>
                <a:ea typeface="Times New Roman" panose="02020603050405020304" pitchFamily="18" charset="0"/>
              </a:rPr>
              <a:t> 4:</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Trạng</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ngữ</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trong</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câu</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văn</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trên</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nằm</a:t>
            </a:r>
            <a:r>
              <a:rPr lang="en-US" sz="3200" dirty="0">
                <a:solidFill>
                  <a:schemeClr val="tx1"/>
                </a:solidFill>
                <a:latin typeface="Baguet Script" panose="00000500000000000000" pitchFamily="2" charset="0"/>
                <a:ea typeface="Times New Roman" panose="02020603050405020304" pitchFamily="18" charset="0"/>
              </a:rPr>
              <a:t> ở </a:t>
            </a:r>
            <a:r>
              <a:rPr lang="en-US" sz="3200" dirty="0" err="1">
                <a:solidFill>
                  <a:schemeClr val="tx1"/>
                </a:solidFill>
                <a:latin typeface="Baguet Script" panose="00000500000000000000" pitchFamily="2" charset="0"/>
                <a:ea typeface="Times New Roman" panose="02020603050405020304" pitchFamily="18" charset="0"/>
              </a:rPr>
              <a:t>vị</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trí</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nào</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trong</a:t>
            </a:r>
            <a:r>
              <a:rPr lang="en-US" sz="3200" dirty="0">
                <a:solidFill>
                  <a:schemeClr val="tx1"/>
                </a:solidFill>
                <a:latin typeface="Baguet Script" panose="00000500000000000000" pitchFamily="2" charset="0"/>
                <a:ea typeface="Times New Roman" panose="02020603050405020304" pitchFamily="18" charset="0"/>
              </a:rPr>
              <a:t> </a:t>
            </a:r>
            <a:r>
              <a:rPr lang="en-US" sz="3200" dirty="0" err="1">
                <a:solidFill>
                  <a:schemeClr val="tx1"/>
                </a:solidFill>
                <a:latin typeface="Baguet Script" panose="00000500000000000000" pitchFamily="2" charset="0"/>
                <a:ea typeface="Times New Roman" panose="02020603050405020304" pitchFamily="18" charset="0"/>
              </a:rPr>
              <a:t>câu</a:t>
            </a:r>
            <a:r>
              <a:rPr lang="en-US" sz="3200" dirty="0">
                <a:solidFill>
                  <a:schemeClr val="tx1"/>
                </a:solidFill>
                <a:latin typeface="Baguet Script" panose="00000500000000000000" pitchFamily="2" charset="0"/>
                <a:ea typeface="Times New Roman" panose="02020603050405020304" pitchFamily="18" charset="0"/>
              </a:rPr>
              <a:t>?</a:t>
            </a:r>
            <a:endParaRPr lang="en-US" sz="2800" dirty="0">
              <a:solidFill>
                <a:schemeClr val="tx1"/>
              </a:solidFill>
              <a:effectLst/>
              <a:latin typeface="Baguet Script" panose="00000500000000000000" pitchFamily="2" charset="0"/>
              <a:ea typeface="Times New Roman" panose="02020603050405020304" pitchFamily="18" charset="0"/>
            </a:endParaRPr>
          </a:p>
        </p:txBody>
      </p:sp>
      <p:sp>
        <p:nvSpPr>
          <p:cNvPr id="5" name="Snip Diagonal Corner Rectangle 4"/>
          <p:cNvSpPr/>
          <p:nvPr/>
        </p:nvSpPr>
        <p:spPr>
          <a:xfrm>
            <a:off x="1299028" y="3156858"/>
            <a:ext cx="9593943" cy="1311903"/>
          </a:xfrm>
          <a:prstGeom prst="snip2DiagRect">
            <a:avLst/>
          </a:prstGeom>
          <a:solidFill>
            <a:srgbClr val="7030A0">
              <a:alpha val="75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3200" dirty="0" err="1">
                <a:latin typeface="Baguet Script" panose="00000500000000000000" pitchFamily="2" charset="0"/>
                <a:ea typeface="Times New Roman" panose="02020603050405020304" pitchFamily="18" charset="0"/>
              </a:rPr>
              <a:t>Trạng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ngữ</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trong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văn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nằm</a:t>
            </a:r>
            <a:r>
              <a:rPr lang="en-US" sz="3200" dirty="0">
                <a:latin typeface="Baguet Script" panose="00000500000000000000" pitchFamily="2" charset="0"/>
                <a:ea typeface="Times New Roman" panose="02020603050405020304" pitchFamily="18" charset="0"/>
              </a:rPr>
              <a:t> ở </a:t>
            </a:r>
            <a:r>
              <a:rPr lang="en-US" sz="3200" dirty="0" err="1">
                <a:latin typeface="Baguet Script" panose="00000500000000000000" pitchFamily="2" charset="0"/>
                <a:ea typeface="Times New Roman" panose="02020603050405020304" pitchFamily="18" charset="0"/>
              </a:rPr>
              <a:t>vị</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trí</a:t>
            </a:r>
            <a:r>
              <a:rPr lang="en-US" sz="3200" dirty="0">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đầu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a:t>
            </a:r>
            <a:endParaRPr kumimoji="0" lang="vi-VN" sz="32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225" y="751600"/>
            <a:ext cx="933177" cy="1088776"/>
          </a:xfrm>
          <a:prstGeom prst="rect">
            <a:avLst/>
          </a:prstGeom>
        </p:spPr>
      </p:pic>
      <p:sp>
        <p:nvSpPr>
          <p:cNvPr id="8" name="Pentagon 7">
            <a:hlinkClick r:id="rId4" action="ppaction://hlinksldjump"/>
          </p:cNvPr>
          <p:cNvSpPr/>
          <p:nvPr/>
        </p:nvSpPr>
        <p:spPr>
          <a:xfrm flipH="1">
            <a:off x="8911772" y="5617029"/>
            <a:ext cx="3062514" cy="1001485"/>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QUAY VỀ</a:t>
            </a:r>
            <a:endParaRPr kumimoji="0" lang="vi-VN"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138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900" decel="100000" fill="hold"/>
                                        <p:tgtEl>
                                          <p:spTgt spid="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754743" y="696686"/>
            <a:ext cx="10682514" cy="2104571"/>
          </a:xfrm>
          <a:prstGeom prst="snip2DiagRect">
            <a:avLst/>
          </a:prstGeom>
          <a:solidFill>
            <a:schemeClr val="bg1">
              <a:alpha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600" b="1" dirty="0" err="1">
                <a:solidFill>
                  <a:schemeClr val="tx1"/>
                </a:solidFill>
                <a:latin typeface="Baguet Script" panose="00000500000000000000" pitchFamily="2" charset="0"/>
                <a:ea typeface="Times New Roman" panose="02020603050405020304" pitchFamily="18" charset="0"/>
              </a:rPr>
              <a:t>Câu</a:t>
            </a:r>
            <a:r>
              <a:rPr lang="en-US" sz="3600" b="1" dirty="0">
                <a:solidFill>
                  <a:schemeClr val="tx1"/>
                </a:solidFill>
                <a:latin typeface="Baguet Script" panose="00000500000000000000" pitchFamily="2" charset="0"/>
                <a:ea typeface="Times New Roman" panose="02020603050405020304" pitchFamily="18" charset="0"/>
              </a:rPr>
              <a:t> 5:</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Trạng</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ngữ</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trong</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câu</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văn</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trên</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được</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dùng</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để</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nêu</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thêm</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thông</a:t>
            </a:r>
            <a:r>
              <a:rPr lang="en-US" sz="3600" dirty="0">
                <a:solidFill>
                  <a:schemeClr val="tx1"/>
                </a:solidFill>
                <a:latin typeface="Baguet Script" panose="00000500000000000000" pitchFamily="2" charset="0"/>
                <a:ea typeface="Times New Roman" panose="02020603050405020304" pitchFamily="18" charset="0"/>
              </a:rPr>
              <a:t> tin </a:t>
            </a:r>
            <a:r>
              <a:rPr lang="en-US" sz="3600" dirty="0" err="1">
                <a:solidFill>
                  <a:schemeClr val="tx1"/>
                </a:solidFill>
                <a:latin typeface="Baguet Script" panose="00000500000000000000" pitchFamily="2" charset="0"/>
                <a:ea typeface="Times New Roman" panose="02020603050405020304" pitchFamily="18" charset="0"/>
              </a:rPr>
              <a:t>về</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mặt</a:t>
            </a:r>
            <a:r>
              <a:rPr lang="en-US" sz="3600" dirty="0">
                <a:solidFill>
                  <a:schemeClr val="tx1"/>
                </a:solidFill>
                <a:latin typeface="Baguet Script" panose="00000500000000000000" pitchFamily="2" charset="0"/>
                <a:ea typeface="Times New Roman" panose="02020603050405020304" pitchFamily="18" charset="0"/>
              </a:rPr>
              <a:t>.......</a:t>
            </a:r>
            <a:r>
              <a:rPr lang="en-US" sz="3600" dirty="0" err="1">
                <a:solidFill>
                  <a:schemeClr val="tx1"/>
                </a:solidFill>
                <a:latin typeface="Baguet Script" panose="00000500000000000000" pitchFamily="2" charset="0"/>
                <a:ea typeface="Times New Roman" panose="02020603050405020304" pitchFamily="18" charset="0"/>
              </a:rPr>
              <a:t>cho</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sự</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việc</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được</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nói</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đến</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trong</a:t>
            </a:r>
            <a:r>
              <a:rPr lang="en-US" sz="3600" dirty="0">
                <a:solidFill>
                  <a:schemeClr val="tx1"/>
                </a:solidFill>
                <a:latin typeface="Baguet Script" panose="00000500000000000000" pitchFamily="2" charset="0"/>
                <a:ea typeface="Times New Roman" panose="02020603050405020304" pitchFamily="18" charset="0"/>
              </a:rPr>
              <a:t> </a:t>
            </a:r>
            <a:r>
              <a:rPr lang="en-US" sz="3600" dirty="0" err="1">
                <a:solidFill>
                  <a:schemeClr val="tx1"/>
                </a:solidFill>
                <a:latin typeface="Baguet Script" panose="00000500000000000000" pitchFamily="2" charset="0"/>
                <a:ea typeface="Times New Roman" panose="02020603050405020304" pitchFamily="18" charset="0"/>
              </a:rPr>
              <a:t>câu</a:t>
            </a:r>
            <a:r>
              <a:rPr lang="en-US" sz="3600" dirty="0">
                <a:solidFill>
                  <a:schemeClr val="tx1"/>
                </a:solidFill>
                <a:latin typeface="Baguet Script" panose="00000500000000000000" pitchFamily="2" charset="0"/>
                <a:ea typeface="Times New Roman" panose="02020603050405020304" pitchFamily="18" charset="0"/>
              </a:rPr>
              <a:t>?</a:t>
            </a:r>
            <a:endParaRPr lang="en-US" sz="3200" dirty="0">
              <a:solidFill>
                <a:schemeClr val="tx1"/>
              </a:solidFill>
              <a:effectLst/>
              <a:latin typeface="Baguet Script" panose="00000500000000000000" pitchFamily="2" charset="0"/>
              <a:ea typeface="Times New Roman" panose="02020603050405020304" pitchFamily="18" charset="0"/>
            </a:endParaRPr>
          </a:p>
        </p:txBody>
      </p:sp>
      <p:sp>
        <p:nvSpPr>
          <p:cNvPr id="5" name="Snip Diagonal Corner Rectangle 4"/>
          <p:cNvSpPr/>
          <p:nvPr/>
        </p:nvSpPr>
        <p:spPr>
          <a:xfrm>
            <a:off x="1299028" y="3156858"/>
            <a:ext cx="9593943" cy="1890111"/>
          </a:xfrm>
          <a:prstGeom prst="snip2DiagRect">
            <a:avLst/>
          </a:prstGeom>
          <a:solidFill>
            <a:srgbClr val="7030A0">
              <a:alpha val="75000"/>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tabLst>
                <a:tab pos="1386840" algn="l"/>
              </a:tabLst>
            </a:pPr>
            <a:r>
              <a:rPr lang="en-US" sz="3200" dirty="0" err="1">
                <a:latin typeface="Baguet Script" panose="00000500000000000000" pitchFamily="2" charset="0"/>
                <a:ea typeface="Times New Roman" panose="02020603050405020304" pitchFamily="18" charset="0"/>
              </a:rPr>
              <a:t>Trạng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ngữ</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trong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văn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trên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được</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dùng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để</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nêu</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thêm</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thông</a:t>
            </a:r>
            <a:r>
              <a:rPr lang="en-US" sz="3200" dirty="0">
                <a:latin typeface="Baguet Script" panose="00000500000000000000" pitchFamily="2" charset="0"/>
                <a:ea typeface="Times New Roman" panose="02020603050405020304" pitchFamily="18" charset="0"/>
              </a:rPr>
              <a:t> tin </a:t>
            </a:r>
            <a:r>
              <a:rPr lang="en-US" sz="3200" dirty="0" err="1">
                <a:latin typeface="Baguet Script" panose="00000500000000000000" pitchFamily="2" charset="0"/>
                <a:ea typeface="Times New Roman" panose="02020603050405020304" pitchFamily="18" charset="0"/>
              </a:rPr>
              <a:t>về</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mặt</a:t>
            </a:r>
            <a:r>
              <a:rPr lang="en-US" sz="3200" dirty="0">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địa</a:t>
            </a:r>
            <a:r>
              <a:rPr lang="en-US" sz="3200" b="1" dirty="0">
                <a:solidFill>
                  <a:srgbClr val="FF0000"/>
                </a:solidFill>
                <a:latin typeface="Baguet Script" panose="00000500000000000000" pitchFamily="2" charset="0"/>
                <a:ea typeface="Times New Roman" panose="02020603050405020304" pitchFamily="18" charset="0"/>
              </a:rPr>
              <a:t> </a:t>
            </a:r>
            <a:r>
              <a:rPr lang="en-US" sz="3200" b="1" dirty="0" err="1">
                <a:solidFill>
                  <a:srgbClr val="FF0000"/>
                </a:solidFill>
                <a:latin typeface="Baguet Script" panose="00000500000000000000" pitchFamily="2" charset="0"/>
                <a:ea typeface="Times New Roman" panose="02020603050405020304" pitchFamily="18" charset="0"/>
              </a:rPr>
              <a:t>điểm</a:t>
            </a:r>
            <a:r>
              <a:rPr lang="en-US" sz="3200" b="1" dirty="0">
                <a:solidFill>
                  <a:srgbClr val="FF0000"/>
                </a:solidFill>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cho</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sự</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việc</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được</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nói</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đến</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trong</a:t>
            </a:r>
            <a:r>
              <a:rPr lang="en-US" sz="3200" dirty="0">
                <a:latin typeface="Baguet Script" panose="00000500000000000000" pitchFamily="2" charset="0"/>
                <a:ea typeface="Times New Roman" panose="02020603050405020304" pitchFamily="18" charset="0"/>
              </a:rPr>
              <a:t> </a:t>
            </a:r>
            <a:r>
              <a:rPr lang="en-US" sz="3200" dirty="0" err="1">
                <a:latin typeface="Baguet Script" panose="00000500000000000000" pitchFamily="2" charset="0"/>
                <a:ea typeface="Times New Roman" panose="02020603050405020304" pitchFamily="18" charset="0"/>
              </a:rPr>
              <a:t>câu</a:t>
            </a:r>
            <a:r>
              <a:rPr lang="en-US" sz="3200" dirty="0">
                <a:latin typeface="Baguet Script" panose="00000500000000000000" pitchFamily="2" charset="0"/>
                <a:ea typeface="Times New Roman" panose="02020603050405020304" pitchFamily="18" charset="0"/>
              </a:rPr>
              <a:t>.</a:t>
            </a:r>
            <a:endParaRPr lang="en-US" sz="2800" dirty="0">
              <a:effectLst/>
              <a:latin typeface="Baguet Script" panose="00000500000000000000" pitchFamily="2" charset="0"/>
              <a:ea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668" y="943510"/>
            <a:ext cx="928411" cy="1246535"/>
          </a:xfrm>
          <a:prstGeom prst="rect">
            <a:avLst/>
          </a:prstGeom>
        </p:spPr>
      </p:pic>
      <p:sp>
        <p:nvSpPr>
          <p:cNvPr id="8" name="Pentagon 7">
            <a:hlinkClick r:id="rId4" action="ppaction://hlinksldjump"/>
          </p:cNvPr>
          <p:cNvSpPr/>
          <p:nvPr/>
        </p:nvSpPr>
        <p:spPr>
          <a:xfrm flipH="1">
            <a:off x="8911772" y="5617029"/>
            <a:ext cx="3062514" cy="1001485"/>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QUAY VỀ</a:t>
            </a:r>
            <a:endParaRPr kumimoji="0" lang="vi-VN" sz="32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225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900" decel="100000" fill="hold"/>
                                        <p:tgtEl>
                                          <p:spTgt spid="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4288640" y="667973"/>
            <a:ext cx="3576620" cy="523220"/>
          </a:xfrm>
          <a:prstGeom prst="rect">
            <a:avLst/>
          </a:prstGeom>
        </p:spPr>
        <p:txBody>
          <a:bodyPr wrap="none">
            <a:spAutoFit/>
          </a:bodyPr>
          <a:lstStyle/>
          <a:p>
            <a:r>
              <a:rPr lang="pt-BR" sz="2800" b="1" dirty="0">
                <a:solidFill>
                  <a:srgbClr val="7030A0"/>
                </a:solidFill>
                <a:latin typeface="Baguet Script" panose="00000500000000000000" pitchFamily="2" charset="0"/>
                <a:ea typeface="MS Mincho"/>
              </a:rPr>
              <a:t>Hình thành kiến thức </a:t>
            </a:r>
            <a:endParaRPr lang="en-US" sz="2800" dirty="0"/>
          </a:p>
        </p:txBody>
      </p:sp>
      <p:sp>
        <p:nvSpPr>
          <p:cNvPr id="3" name="Rectangle 2"/>
          <p:cNvSpPr/>
          <p:nvPr/>
        </p:nvSpPr>
        <p:spPr>
          <a:xfrm>
            <a:off x="507555" y="1132948"/>
            <a:ext cx="6096000" cy="954107"/>
          </a:xfrm>
          <a:prstGeom prst="rect">
            <a:avLst/>
          </a:prstGeom>
        </p:spPr>
        <p:txBody>
          <a:bodyPr>
            <a:spAutoFit/>
          </a:bodyPr>
          <a:lstStyle/>
          <a:p>
            <a:pPr>
              <a:spcAft>
                <a:spcPts val="0"/>
              </a:spcAft>
            </a:pPr>
            <a:r>
              <a:rPr lang="en-US" sz="2800" b="1" dirty="0">
                <a:solidFill>
                  <a:srgbClr val="FF0000"/>
                </a:solidFill>
                <a:latin typeface="Baguet Script" panose="00000500000000000000" pitchFamily="2" charset="0"/>
                <a:ea typeface="Arial" panose="020B0604020202020204" pitchFamily="34" charset="0"/>
              </a:rPr>
              <a:t>I. </a:t>
            </a:r>
            <a:r>
              <a:rPr lang="en-US" sz="2800" b="1" dirty="0" err="1">
                <a:solidFill>
                  <a:srgbClr val="FF0000"/>
                </a:solidFill>
                <a:latin typeface="Baguet Script" panose="00000500000000000000" pitchFamily="2" charset="0"/>
                <a:ea typeface="Arial" panose="020B0604020202020204" pitchFamily="34" charset="0"/>
              </a:rPr>
              <a:t>Lý</a:t>
            </a:r>
            <a:r>
              <a:rPr lang="en-US" sz="2800" b="1" dirty="0">
                <a:solidFill>
                  <a:srgbClr val="FF0000"/>
                </a:solidFill>
                <a:latin typeface="Baguet Script" panose="00000500000000000000" pitchFamily="2" charset="0"/>
                <a:ea typeface="Arial" panose="020B0604020202020204" pitchFamily="34" charset="0"/>
              </a:rPr>
              <a:t> </a:t>
            </a:r>
            <a:r>
              <a:rPr lang="en-US" sz="2800" b="1" dirty="0" err="1">
                <a:solidFill>
                  <a:srgbClr val="FF0000"/>
                </a:solidFill>
                <a:latin typeface="Baguet Script" panose="00000500000000000000" pitchFamily="2" charset="0"/>
                <a:ea typeface="Arial" panose="020B0604020202020204" pitchFamily="34" charset="0"/>
              </a:rPr>
              <a:t>thuyết</a:t>
            </a:r>
            <a:r>
              <a:rPr lang="en-US" sz="2800" b="1" dirty="0">
                <a:solidFill>
                  <a:srgbClr val="FF0000"/>
                </a:solidFill>
                <a:latin typeface="Baguet Script" panose="00000500000000000000" pitchFamily="2" charset="0"/>
                <a:ea typeface="Arial" panose="020B0604020202020204" pitchFamily="34" charset="0"/>
              </a:rPr>
              <a:t> </a:t>
            </a:r>
            <a:r>
              <a:rPr lang="en-US" sz="2800" b="1" dirty="0" err="1">
                <a:solidFill>
                  <a:srgbClr val="FF0000"/>
                </a:solidFill>
                <a:latin typeface="Baguet Script" panose="00000500000000000000" pitchFamily="2" charset="0"/>
                <a:ea typeface="Arial" panose="020B0604020202020204" pitchFamily="34" charset="0"/>
              </a:rPr>
              <a:t>về</a:t>
            </a:r>
            <a:r>
              <a:rPr lang="en-US" sz="2800" b="1" dirty="0">
                <a:solidFill>
                  <a:srgbClr val="FF0000"/>
                </a:solidFill>
                <a:latin typeface="Baguet Script" panose="00000500000000000000" pitchFamily="2" charset="0"/>
                <a:ea typeface="Arial" panose="020B0604020202020204" pitchFamily="34" charset="0"/>
              </a:rPr>
              <a:t> </a:t>
            </a:r>
            <a:r>
              <a:rPr lang="en-US" sz="2800" b="1" dirty="0" err="1">
                <a:solidFill>
                  <a:srgbClr val="FF0000"/>
                </a:solidFill>
                <a:latin typeface="Baguet Script" panose="00000500000000000000" pitchFamily="2" charset="0"/>
                <a:ea typeface="Arial" panose="020B0604020202020204" pitchFamily="34" charset="0"/>
              </a:rPr>
              <a:t>trạng</a:t>
            </a:r>
            <a:r>
              <a:rPr lang="en-US" sz="2800" b="1" dirty="0">
                <a:solidFill>
                  <a:srgbClr val="FF0000"/>
                </a:solidFill>
                <a:latin typeface="Baguet Script" panose="00000500000000000000" pitchFamily="2" charset="0"/>
                <a:ea typeface="Arial" panose="020B0604020202020204" pitchFamily="34" charset="0"/>
              </a:rPr>
              <a:t> </a:t>
            </a:r>
            <a:r>
              <a:rPr lang="en-US" sz="2800" b="1" dirty="0" err="1">
                <a:solidFill>
                  <a:srgbClr val="FF0000"/>
                </a:solidFill>
                <a:latin typeface="Baguet Script" panose="00000500000000000000" pitchFamily="2" charset="0"/>
                <a:ea typeface="Arial" panose="020B0604020202020204" pitchFamily="34" charset="0"/>
              </a:rPr>
              <a:t>ngữ</a:t>
            </a:r>
            <a:endParaRPr lang="en-US" sz="2800" dirty="0">
              <a:latin typeface="Baguet Script" panose="00000500000000000000" pitchFamily="2" charset="0"/>
              <a:ea typeface="Times New Roman" panose="02020603050405020304" pitchFamily="18" charset="0"/>
            </a:endParaRPr>
          </a:p>
          <a:p>
            <a:r>
              <a:rPr lang="en-US" sz="2800" b="1" dirty="0">
                <a:latin typeface="Baguet Script" panose="00000500000000000000" pitchFamily="2" charset="0"/>
                <a:ea typeface="Times New Roman" panose="02020603050405020304" pitchFamily="18" charset="0"/>
              </a:rPr>
              <a:t>1. </a:t>
            </a:r>
            <a:r>
              <a:rPr lang="en-US" sz="2800" b="1" dirty="0" err="1">
                <a:latin typeface="Baguet Script" panose="00000500000000000000" pitchFamily="2" charset="0"/>
                <a:ea typeface="Times New Roman" panose="02020603050405020304" pitchFamily="18" charset="0"/>
              </a:rPr>
              <a:t>Xét</a:t>
            </a:r>
            <a:r>
              <a:rPr lang="en-US" sz="2800" b="1" dirty="0">
                <a:latin typeface="Baguet Script" panose="00000500000000000000" pitchFamily="2" charset="0"/>
                <a:ea typeface="Times New Roman" panose="02020603050405020304" pitchFamily="18" charset="0"/>
              </a:rPr>
              <a:t> </a:t>
            </a:r>
            <a:r>
              <a:rPr lang="en-US" sz="2800" b="1" dirty="0" err="1">
                <a:latin typeface="Baguet Script" panose="00000500000000000000" pitchFamily="2" charset="0"/>
                <a:ea typeface="Times New Roman" panose="02020603050405020304" pitchFamily="18" charset="0"/>
              </a:rPr>
              <a:t>ví</a:t>
            </a:r>
            <a:r>
              <a:rPr lang="en-US" sz="2800" b="1" dirty="0">
                <a:latin typeface="Baguet Script" panose="00000500000000000000" pitchFamily="2" charset="0"/>
                <a:ea typeface="Times New Roman" panose="02020603050405020304" pitchFamily="18" charset="0"/>
              </a:rPr>
              <a:t> </a:t>
            </a:r>
            <a:r>
              <a:rPr lang="en-US" sz="2800" b="1" dirty="0" err="1">
                <a:latin typeface="Baguet Script" panose="00000500000000000000" pitchFamily="2" charset="0"/>
                <a:ea typeface="Times New Roman" panose="02020603050405020304" pitchFamily="18" charset="0"/>
              </a:rPr>
              <a:t>dụ</a:t>
            </a:r>
            <a:r>
              <a:rPr lang="en-US" sz="2800" b="1" dirty="0">
                <a:latin typeface="Baguet Script" panose="00000500000000000000" pitchFamily="2" charset="0"/>
                <a:ea typeface="Times New Roman" panose="02020603050405020304" pitchFamily="18" charset="0"/>
              </a:rPr>
              <a:t>:</a:t>
            </a:r>
            <a:endParaRPr lang="en-US" sz="2800" dirty="0"/>
          </a:p>
        </p:txBody>
      </p:sp>
      <p:sp>
        <p:nvSpPr>
          <p:cNvPr id="6" name="Rectangle 5"/>
          <p:cNvSpPr/>
          <p:nvPr/>
        </p:nvSpPr>
        <p:spPr>
          <a:xfrm>
            <a:off x="4597217" y="1610001"/>
            <a:ext cx="2959465" cy="523220"/>
          </a:xfrm>
          <a:prstGeom prst="rect">
            <a:avLst/>
          </a:prstGeom>
        </p:spPr>
        <p:txBody>
          <a:bodyPr wrap="none">
            <a:spAutoFit/>
          </a:bodyPr>
          <a:lstStyle/>
          <a:p>
            <a:pPr algn="ctr">
              <a:spcAft>
                <a:spcPts val="0"/>
              </a:spcAft>
              <a:tabLst>
                <a:tab pos="2110105" algn="l"/>
              </a:tabLst>
            </a:pPr>
            <a:r>
              <a:rPr lang="en-US" sz="2800" b="1" dirty="0" err="1">
                <a:solidFill>
                  <a:srgbClr val="0070C0"/>
                </a:solidFill>
                <a:latin typeface="Baguet Script" panose="00000500000000000000" pitchFamily="2" charset="0"/>
                <a:ea typeface="Times New Roman" panose="02020603050405020304" pitchFamily="18" charset="0"/>
              </a:rPr>
              <a:t>Phiếu</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học</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tập</a:t>
            </a:r>
            <a:r>
              <a:rPr lang="en-US" sz="2800" b="1" dirty="0">
                <a:solidFill>
                  <a:srgbClr val="0070C0"/>
                </a:solidFill>
                <a:latin typeface="Baguet Script" panose="00000500000000000000" pitchFamily="2" charset="0"/>
                <a:ea typeface="Times New Roman" panose="02020603050405020304" pitchFamily="18" charset="0"/>
              </a:rPr>
              <a:t> </a:t>
            </a:r>
            <a:r>
              <a:rPr lang="en-US" sz="2800" b="1" dirty="0" err="1">
                <a:solidFill>
                  <a:srgbClr val="0070C0"/>
                </a:solidFill>
                <a:latin typeface="Baguet Script" panose="00000500000000000000" pitchFamily="2" charset="0"/>
                <a:ea typeface="Times New Roman" panose="02020603050405020304" pitchFamily="18" charset="0"/>
              </a:rPr>
              <a:t>số</a:t>
            </a:r>
            <a:r>
              <a:rPr lang="en-US" sz="2800" b="1" dirty="0">
                <a:solidFill>
                  <a:srgbClr val="0070C0"/>
                </a:solidFill>
                <a:latin typeface="Baguet Script" panose="00000500000000000000" pitchFamily="2" charset="0"/>
                <a:ea typeface="Times New Roman" panose="02020603050405020304" pitchFamily="18" charset="0"/>
              </a:rPr>
              <a:t> 1</a:t>
            </a:r>
            <a:endParaRPr lang="en-US" sz="2800" dirty="0">
              <a:effectLst/>
              <a:latin typeface="Baguet Script" panose="00000500000000000000" pitchFamily="2" charset="0"/>
              <a:ea typeface="Times New Roman" panose="02020603050405020304" pitchFamily="18" charset="0"/>
            </a:endParaRPr>
          </a:p>
        </p:txBody>
      </p:sp>
      <p:graphicFrame>
        <p:nvGraphicFramePr>
          <p:cNvPr id="9" name="Table 8"/>
          <p:cNvGraphicFramePr>
            <a:graphicFrameLocks noGrp="1"/>
          </p:cNvGraphicFramePr>
          <p:nvPr/>
        </p:nvGraphicFramePr>
        <p:xfrm>
          <a:off x="685800" y="2168417"/>
          <a:ext cx="10782300" cy="3657600"/>
        </p:xfrm>
        <a:graphic>
          <a:graphicData uri="http://schemas.openxmlformats.org/drawingml/2006/table">
            <a:tbl>
              <a:tblPr firstRow="1" firstCol="1" lastRow="1" lastCol="1" bandRow="1" bandCol="1"/>
              <a:tblGrid>
                <a:gridCol w="4792133">
                  <a:extLst>
                    <a:ext uri="{9D8B030D-6E8A-4147-A177-3AD203B41FA5}">
                      <a16:colId xmlns:a16="http://schemas.microsoft.com/office/drawing/2014/main" val="1327354851"/>
                    </a:ext>
                  </a:extLst>
                </a:gridCol>
                <a:gridCol w="2242660">
                  <a:extLst>
                    <a:ext uri="{9D8B030D-6E8A-4147-A177-3AD203B41FA5}">
                      <a16:colId xmlns:a16="http://schemas.microsoft.com/office/drawing/2014/main" val="1401664892"/>
                    </a:ext>
                  </a:extLst>
                </a:gridCol>
                <a:gridCol w="1450059">
                  <a:extLst>
                    <a:ext uri="{9D8B030D-6E8A-4147-A177-3AD203B41FA5}">
                      <a16:colId xmlns:a16="http://schemas.microsoft.com/office/drawing/2014/main" val="3778529084"/>
                    </a:ext>
                  </a:extLst>
                </a:gridCol>
                <a:gridCol w="2297448">
                  <a:extLst>
                    <a:ext uri="{9D8B030D-6E8A-4147-A177-3AD203B41FA5}">
                      <a16:colId xmlns:a16="http://schemas.microsoft.com/office/drawing/2014/main" val="2233785753"/>
                    </a:ext>
                  </a:extLst>
                </a:gridCol>
              </a:tblGrid>
              <a:tr h="0">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Ví</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dụ</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Trạng</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Vị</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trí</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Chức</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năng</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274575"/>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(1)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Để</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trở</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thành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học</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sinh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giỏi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em</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cần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phải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ngừng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cố</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găng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tự</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học</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8949543"/>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(2)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Nhiều</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người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thường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cãi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nhau</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chỉ</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vì</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những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bất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đồng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nhỏ</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845378"/>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(3)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Vì</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lẽ</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đó</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xưa</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nay,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ít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người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tự</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vượt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kên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chính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mình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nhờ</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noi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gương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những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cá</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nhân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xuất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chúng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871776"/>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(4)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Rón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rén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chị</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Dậu</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bưng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một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bát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cháo</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lớn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đến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chỗ</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chồng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nằm</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4512072"/>
                  </a:ext>
                </a:extLst>
              </a:tr>
            </a:tbl>
          </a:graphicData>
        </a:graphic>
      </p:graphicFrame>
    </p:spTree>
    <p:extLst>
      <p:ext uri="{BB962C8B-B14F-4D97-AF65-F5344CB8AC3E}">
        <p14:creationId xmlns:p14="http://schemas.microsoft.com/office/powerpoint/2010/main" val="365164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28600" y="835818"/>
            <a:ext cx="11672888" cy="5650707"/>
          </a:xfrm>
          <a:prstGeom prst="frame">
            <a:avLst>
              <a:gd name="adj1" fmla="val 1948"/>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l="21314" t="20941" r="21005" b="17581"/>
          <a:stretch/>
        </p:blipFill>
        <p:spPr>
          <a:xfrm>
            <a:off x="4150237" y="6332875"/>
            <a:ext cx="3878825" cy="457200"/>
          </a:xfrm>
          <a:prstGeom prst="rect">
            <a:avLst/>
          </a:prstGeom>
        </p:spPr>
      </p:pic>
      <p:sp>
        <p:nvSpPr>
          <p:cNvPr id="30" name="Freeform 29"/>
          <p:cNvSpPr/>
          <p:nvPr/>
        </p:nvSpPr>
        <p:spPr>
          <a:xfrm>
            <a:off x="0" y="-19770"/>
            <a:ext cx="12192000" cy="717831"/>
          </a:xfrm>
          <a:custGeom>
            <a:avLst/>
            <a:gdLst>
              <a:gd name="connsiteX0" fmla="*/ 0 w 12192000"/>
              <a:gd name="connsiteY0" fmla="*/ 0 h 717831"/>
              <a:gd name="connsiteX1" fmla="*/ 12192000 w 12192000"/>
              <a:gd name="connsiteY1" fmla="*/ 0 h 717831"/>
              <a:gd name="connsiteX2" fmla="*/ 12192000 w 12192000"/>
              <a:gd name="connsiteY2" fmla="*/ 717831 h 717831"/>
              <a:gd name="connsiteX3" fmla="*/ 11511351 w 12192000"/>
              <a:gd name="connsiteY3" fmla="*/ 717831 h 717831"/>
              <a:gd name="connsiteX4" fmla="*/ 11518490 w 12192000"/>
              <a:gd name="connsiteY4" fmla="*/ 682468 h 717831"/>
              <a:gd name="connsiteX5" fmla="*/ 11518490 w 12192000"/>
              <a:gd name="connsiteY5" fmla="*/ 177649 h 717831"/>
              <a:gd name="connsiteX6" fmla="*/ 11392281 w 12192000"/>
              <a:gd name="connsiteY6" fmla="*/ 51440 h 717831"/>
              <a:gd name="connsiteX7" fmla="*/ 1645293 w 12192000"/>
              <a:gd name="connsiteY7" fmla="*/ 51440 h 717831"/>
              <a:gd name="connsiteX8" fmla="*/ 1519084 w 12192000"/>
              <a:gd name="connsiteY8" fmla="*/ 177649 h 717831"/>
              <a:gd name="connsiteX9" fmla="*/ 1519084 w 12192000"/>
              <a:gd name="connsiteY9" fmla="*/ 682468 h 717831"/>
              <a:gd name="connsiteX10" fmla="*/ 1526223 w 12192000"/>
              <a:gd name="connsiteY10" fmla="*/ 717831 h 717831"/>
              <a:gd name="connsiteX11" fmla="*/ 0 w 12192000"/>
              <a:gd name="connsiteY11" fmla="*/ 717831 h 717831"/>
              <a:gd name="connsiteX12" fmla="*/ 0 w 12192000"/>
              <a:gd name="connsiteY12" fmla="*/ 0 h 717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717831">
                <a:moveTo>
                  <a:pt x="0" y="0"/>
                </a:moveTo>
                <a:lnTo>
                  <a:pt x="12192000" y="0"/>
                </a:lnTo>
                <a:lnTo>
                  <a:pt x="12192000" y="717831"/>
                </a:lnTo>
                <a:lnTo>
                  <a:pt x="11511351" y="717831"/>
                </a:lnTo>
                <a:lnTo>
                  <a:pt x="11518490" y="682468"/>
                </a:lnTo>
                <a:lnTo>
                  <a:pt x="11518490" y="177649"/>
                </a:lnTo>
                <a:cubicBezTo>
                  <a:pt x="11518490" y="107946"/>
                  <a:pt x="11461984" y="51440"/>
                  <a:pt x="11392281" y="51440"/>
                </a:cubicBezTo>
                <a:lnTo>
                  <a:pt x="1645293" y="51440"/>
                </a:lnTo>
                <a:cubicBezTo>
                  <a:pt x="1575590" y="51440"/>
                  <a:pt x="1519084" y="107946"/>
                  <a:pt x="1519084" y="177649"/>
                </a:cubicBezTo>
                <a:lnTo>
                  <a:pt x="1519084" y="682468"/>
                </a:lnTo>
                <a:lnTo>
                  <a:pt x="1526223" y="717831"/>
                </a:lnTo>
                <a:lnTo>
                  <a:pt x="0" y="71783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21"/>
          <p:cNvSpPr/>
          <p:nvPr/>
        </p:nvSpPr>
        <p:spPr>
          <a:xfrm>
            <a:off x="1511475" y="609728"/>
            <a:ext cx="9985128" cy="90846"/>
          </a:xfrm>
          <a:custGeom>
            <a:avLst/>
            <a:gdLst>
              <a:gd name="connsiteX0" fmla="*/ 0 w 9985128"/>
              <a:gd name="connsiteY0" fmla="*/ 0 h 90846"/>
              <a:gd name="connsiteX1" fmla="*/ 9985128 w 9985128"/>
              <a:gd name="connsiteY1" fmla="*/ 0 h 90846"/>
              <a:gd name="connsiteX2" fmla="*/ 9982349 w 9985128"/>
              <a:gd name="connsiteY2" fmla="*/ 13763 h 90846"/>
              <a:gd name="connsiteX3" fmla="*/ 9866058 w 9985128"/>
              <a:gd name="connsiteY3" fmla="*/ 90846 h 90846"/>
              <a:gd name="connsiteX4" fmla="*/ 119070 w 9985128"/>
              <a:gd name="connsiteY4" fmla="*/ 90846 h 90846"/>
              <a:gd name="connsiteX5" fmla="*/ 2779 w 9985128"/>
              <a:gd name="connsiteY5" fmla="*/ 13763 h 90846"/>
              <a:gd name="connsiteX6" fmla="*/ 0 w 9985128"/>
              <a:gd name="connsiteY6" fmla="*/ 0 h 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85128" h="90846">
                <a:moveTo>
                  <a:pt x="0" y="0"/>
                </a:moveTo>
                <a:lnTo>
                  <a:pt x="9985128" y="0"/>
                </a:lnTo>
                <a:lnTo>
                  <a:pt x="9982349" y="13763"/>
                </a:lnTo>
                <a:cubicBezTo>
                  <a:pt x="9963189" y="59061"/>
                  <a:pt x="9918335" y="90846"/>
                  <a:pt x="9866058" y="90846"/>
                </a:cubicBezTo>
                <a:lnTo>
                  <a:pt x="119070" y="90846"/>
                </a:lnTo>
                <a:cubicBezTo>
                  <a:pt x="66793" y="90846"/>
                  <a:pt x="21939" y="59061"/>
                  <a:pt x="2779" y="1376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Vertical Scroll 12"/>
          <p:cNvSpPr/>
          <p:nvPr/>
        </p:nvSpPr>
        <p:spPr>
          <a:xfrm>
            <a:off x="-7368" y="-34518"/>
            <a:ext cx="449826" cy="717831"/>
          </a:xfrm>
          <a:prstGeom prst="vertic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rPr>
              <a:t>2</a:t>
            </a:r>
          </a:p>
        </p:txBody>
      </p:sp>
      <p:sp>
        <p:nvSpPr>
          <p:cNvPr id="14" name="Rounded Rectangle 13"/>
          <p:cNvSpPr/>
          <p:nvPr/>
        </p:nvSpPr>
        <p:spPr>
          <a:xfrm>
            <a:off x="507555" y="11369"/>
            <a:ext cx="914400" cy="637493"/>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Lucida Handwriting" panose="03010101010101010101" pitchFamily="66" charset="0"/>
                <a:ea typeface="+mn-ea"/>
                <a:cs typeface="+mn-cs"/>
              </a:rPr>
              <a:t>NGỮ VĂN 6</a:t>
            </a:r>
          </a:p>
        </p:txBody>
      </p:sp>
      <p:sp>
        <p:nvSpPr>
          <p:cNvPr id="11" name="Horizontal Scroll 10"/>
          <p:cNvSpPr/>
          <p:nvPr/>
        </p:nvSpPr>
        <p:spPr>
          <a:xfrm>
            <a:off x="3972335" y="712809"/>
            <a:ext cx="4209230" cy="478384"/>
          </a:xfrm>
          <a:prstGeom prst="horizontalScroll">
            <a:avLst/>
          </a:prstGeom>
          <a:solidFill>
            <a:schemeClr val="accent4">
              <a:lumMod val="40000"/>
              <a:lumOff val="60000"/>
            </a:schemeClr>
          </a:solidFill>
          <a:ln w="9525">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Baguet Script" panose="00000500000000000000" pitchFamily="2" charset="0"/>
              <a:ea typeface="+mn-ea"/>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11426277" y="0"/>
            <a:ext cx="754456" cy="754456"/>
          </a:xfrm>
          <a:prstGeom prst="rect">
            <a:avLst/>
          </a:prstGeom>
        </p:spPr>
      </p:pic>
      <p:sp>
        <p:nvSpPr>
          <p:cNvPr id="4" name="Rectangle 3"/>
          <p:cNvSpPr/>
          <p:nvPr/>
        </p:nvSpPr>
        <p:spPr>
          <a:xfrm>
            <a:off x="2576440" y="86508"/>
            <a:ext cx="626004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Baguet Script" panose="00000500000000000000" pitchFamily="2" charset="0"/>
                <a:ea typeface="Times New Roman" panose="02020603050405020304" pitchFamily="18" charset="0"/>
                <a:cs typeface="+mn-cs"/>
              </a:rPr>
              <a:t>THỰC HÀNH TIẾNG VIỆT: </a:t>
            </a:r>
            <a:r>
              <a:rPr kumimoji="0" lang="en-US" sz="2800" b="1" i="0" u="none" strike="noStrike" kern="1200" cap="none" spc="0" normalizeH="0" baseline="0" noProof="0" dirty="0">
                <a:ln>
                  <a:noFill/>
                </a:ln>
                <a:solidFill>
                  <a:srgbClr val="0070C0"/>
                </a:solidFill>
                <a:effectLst/>
                <a:uLnTx/>
                <a:uFillTx/>
                <a:latin typeface="Baguet Script" panose="00000500000000000000" pitchFamily="2" charset="0"/>
                <a:ea typeface="Times New Roman" panose="02020603050405020304" pitchFamily="18" charset="0"/>
                <a:cs typeface="+mn-cs"/>
              </a:rPr>
              <a:t>TRẠNG NGỮ</a:t>
            </a:r>
            <a:endParaRPr kumimoji="0" lang="en-US" sz="2800" b="0"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endParaRPr>
          </a:p>
        </p:txBody>
      </p:sp>
      <p:sp>
        <p:nvSpPr>
          <p:cNvPr id="2" name="Rectangle 1"/>
          <p:cNvSpPr/>
          <p:nvPr/>
        </p:nvSpPr>
        <p:spPr>
          <a:xfrm>
            <a:off x="4288640" y="667973"/>
            <a:ext cx="357662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7030A0"/>
                </a:solidFill>
                <a:effectLst/>
                <a:uLnTx/>
                <a:uFillTx/>
                <a:latin typeface="Baguet Script" panose="00000500000000000000" pitchFamily="2" charset="0"/>
                <a:ea typeface="MS Mincho"/>
                <a:cs typeface="+mn-cs"/>
              </a:rPr>
              <a:t>Hình thành kiến thức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p:cNvSpPr/>
          <p:nvPr/>
        </p:nvSpPr>
        <p:spPr>
          <a:xfrm>
            <a:off x="507555" y="1132948"/>
            <a:ext cx="6096000" cy="52322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1. </a:t>
            </a:r>
            <a:r>
              <a:rPr kumimoji="0" lang="en-US" sz="2800" b="1"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Xét</a:t>
            </a: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ví</a:t>
            </a: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 </a:t>
            </a:r>
            <a:r>
              <a:rPr kumimoji="0" lang="en-US" sz="2800" b="1" i="0" u="none" strike="noStrike" kern="1200" cap="none" spc="0" normalizeH="0" baseline="0" noProof="0" dirty="0" err="1">
                <a:ln>
                  <a:noFill/>
                </a:ln>
                <a:solidFill>
                  <a:prstClr val="black"/>
                </a:solidFill>
                <a:effectLst/>
                <a:uLnTx/>
                <a:uFillTx/>
                <a:latin typeface="Baguet Script" panose="00000500000000000000" pitchFamily="2" charset="0"/>
                <a:ea typeface="Times New Roman" panose="02020603050405020304" pitchFamily="18" charset="0"/>
                <a:cs typeface="+mn-cs"/>
              </a:rPr>
              <a:t>dụ</a:t>
            </a:r>
            <a:r>
              <a:rPr kumimoji="0" lang="en-US" sz="2800" b="1" i="0" u="none" strike="noStrike" kern="1200" cap="none" spc="0" normalizeH="0" baseline="0" noProof="0" dirty="0">
                <a:ln>
                  <a:noFill/>
                </a:ln>
                <a:solidFill>
                  <a:prstClr val="black"/>
                </a:solidFill>
                <a:effectLst/>
                <a:uLnTx/>
                <a:uFillTx/>
                <a:latin typeface="Baguet Script" panose="00000500000000000000" pitchFamily="2"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0" name="Table 9"/>
          <p:cNvGraphicFramePr>
            <a:graphicFrameLocks noGrp="1"/>
          </p:cNvGraphicFramePr>
          <p:nvPr/>
        </p:nvGraphicFramePr>
        <p:xfrm>
          <a:off x="698499" y="1737530"/>
          <a:ext cx="10782299" cy="4389120"/>
        </p:xfrm>
        <a:graphic>
          <a:graphicData uri="http://schemas.openxmlformats.org/drawingml/2006/table">
            <a:tbl>
              <a:tblPr firstRow="1" firstCol="1" lastRow="1" lastCol="1" bandRow="1" bandCol="1"/>
              <a:tblGrid>
                <a:gridCol w="4667865">
                  <a:extLst>
                    <a:ext uri="{9D8B030D-6E8A-4147-A177-3AD203B41FA5}">
                      <a16:colId xmlns:a16="http://schemas.microsoft.com/office/drawing/2014/main" val="2962022869"/>
                    </a:ext>
                  </a:extLst>
                </a:gridCol>
                <a:gridCol w="2050025">
                  <a:extLst>
                    <a:ext uri="{9D8B030D-6E8A-4147-A177-3AD203B41FA5}">
                      <a16:colId xmlns:a16="http://schemas.microsoft.com/office/drawing/2014/main" val="3608087592"/>
                    </a:ext>
                  </a:extLst>
                </a:gridCol>
                <a:gridCol w="1755058">
                  <a:extLst>
                    <a:ext uri="{9D8B030D-6E8A-4147-A177-3AD203B41FA5}">
                      <a16:colId xmlns:a16="http://schemas.microsoft.com/office/drawing/2014/main" val="1992198767"/>
                    </a:ext>
                  </a:extLst>
                </a:gridCol>
                <a:gridCol w="2309351">
                  <a:extLst>
                    <a:ext uri="{9D8B030D-6E8A-4147-A177-3AD203B41FA5}">
                      <a16:colId xmlns:a16="http://schemas.microsoft.com/office/drawing/2014/main" val="2449242839"/>
                    </a:ext>
                  </a:extLst>
                </a:gridCol>
              </a:tblGrid>
              <a:tr h="0">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Ví</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dụ</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Trạng</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ngữ</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Vị</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trí</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Chức</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năng</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30716"/>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(1)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Để</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trở</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thành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học</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sinh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giỏi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em</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cần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phải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ngừng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cố</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găng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tự</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học</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Để</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trở</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thành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học</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sinh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giỏi</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đầu</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câu</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chỉ</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mục</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đích</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046051"/>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(2)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Nhiều</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người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thường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cãi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nhau</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chỉ</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vì</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những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bất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đồng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nhỏ</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vì</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những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bất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đồng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nhỏ</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cuối</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câu</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chỉ</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nguyên</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nhân</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391948"/>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(3)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Vì</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lẽ</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đó</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xưa</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nay,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không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ít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người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tự</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vượt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kên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chính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mình</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nhờ</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noi</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gương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những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cá</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nhân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xuất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chúng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Vì</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lẽ</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đó</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xưa</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nay</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Đầu</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câu</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chỉ</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nguyên</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nhân</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liên</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kết</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với</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câu</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trước</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đó</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chỉ</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thời</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gian</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276906"/>
                  </a:ext>
                </a:extLst>
              </a:tr>
              <a:tr h="0">
                <a:tc>
                  <a:txBody>
                    <a:bodyPr/>
                    <a:lstStyle/>
                    <a:p>
                      <a:pPr algn="just">
                        <a:spcAft>
                          <a:spcPts val="0"/>
                        </a:spcAft>
                        <a:tabLst>
                          <a:tab pos="2110105" algn="l"/>
                        </a:tabLst>
                      </a:pP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(4)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Rón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rén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chị</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Dậu</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bưng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một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bát</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cháo</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lớn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đến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chỗ</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chồng</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nằm</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Rón</a:t>
                      </a:r>
                      <a:r>
                        <a:rPr lang="en-US" sz="2400" i="1"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i="1" dirty="0" err="1">
                          <a:effectLst/>
                          <a:latin typeface="Baguet Script" panose="00000500000000000000" pitchFamily="2" charset="0"/>
                          <a:ea typeface="Times New Roman" panose="02020603050405020304" pitchFamily="18" charset="0"/>
                          <a:cs typeface="Times New Roman" panose="02020603050405020304" pitchFamily="18" charset="0"/>
                        </a:rPr>
                        <a:t>rén</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Đầu</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câu</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2110105" algn="l"/>
                        </a:tabLst>
                      </a:pP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chỉ</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cách</a:t>
                      </a:r>
                      <a:r>
                        <a:rPr lang="en-US" sz="2400" dirty="0">
                          <a:effectLst/>
                          <a:latin typeface="Baguet Script" panose="00000500000000000000" pitchFamily="2" charset="0"/>
                          <a:ea typeface="Times New Roman" panose="02020603050405020304" pitchFamily="18" charset="0"/>
                          <a:cs typeface="Times New Roman" panose="02020603050405020304" pitchFamily="18" charset="0"/>
                        </a:rPr>
                        <a:t> </a:t>
                      </a:r>
                      <a:r>
                        <a:rPr lang="en-US" sz="2400" dirty="0" err="1">
                          <a:effectLst/>
                          <a:latin typeface="Baguet Script" panose="00000500000000000000" pitchFamily="2" charset="0"/>
                          <a:ea typeface="Times New Roman" panose="02020603050405020304" pitchFamily="18" charset="0"/>
                          <a:cs typeface="Times New Roman" panose="02020603050405020304" pitchFamily="18" charset="0"/>
                        </a:rPr>
                        <a:t>thức</a:t>
                      </a:r>
                      <a:endParaRPr lang="en-US" sz="2400" dirty="0">
                        <a:effectLst/>
                        <a:latin typeface="Baguet Script" panose="000005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1617603"/>
                  </a:ext>
                </a:extLst>
              </a:tr>
            </a:tbl>
          </a:graphicData>
        </a:graphic>
      </p:graphicFrame>
    </p:spTree>
    <p:extLst>
      <p:ext uri="{BB962C8B-B14F-4D97-AF65-F5344CB8AC3E}">
        <p14:creationId xmlns:p14="http://schemas.microsoft.com/office/powerpoint/2010/main" val="158803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3590</Words>
  <Application>Microsoft Office PowerPoint</Application>
  <PresentationFormat>Widescreen</PresentationFormat>
  <Paragraphs>348</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Baguet Script</vt:lpstr>
      <vt:lpstr>Calibri</vt:lpstr>
      <vt:lpstr>Calibri Light</vt:lpstr>
      <vt:lpstr>Lucida Handwriting</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2</cp:revision>
  <dcterms:created xsi:type="dcterms:W3CDTF">2024-02-04T14:35:29Z</dcterms:created>
  <dcterms:modified xsi:type="dcterms:W3CDTF">2024-02-06T06:21:58Z</dcterms:modified>
</cp:coreProperties>
</file>