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07" r:id="rId3"/>
    <p:sldId id="408" r:id="rId4"/>
    <p:sldId id="409" r:id="rId5"/>
    <p:sldId id="410" r:id="rId6"/>
    <p:sldId id="412" r:id="rId7"/>
    <p:sldId id="411" r:id="rId8"/>
    <p:sldId id="413" r:id="rId9"/>
    <p:sldId id="414" r:id="rId10"/>
    <p:sldId id="415" r:id="rId11"/>
    <p:sldId id="416" r:id="rId12"/>
    <p:sldId id="417" r:id="rId13"/>
    <p:sldId id="418" r:id="rId14"/>
    <p:sldId id="419" r:id="rId15"/>
    <p:sldId id="420" r:id="rId16"/>
    <p:sldId id="421" r:id="rId17"/>
    <p:sldId id="423" r:id="rId18"/>
    <p:sldId id="422" r:id="rId19"/>
    <p:sldId id="424" r:id="rId20"/>
    <p:sldId id="425" r:id="rId21"/>
    <p:sldId id="426" r:id="rId22"/>
    <p:sldId id="427" r:id="rId23"/>
    <p:sldId id="428" r:id="rId24"/>
    <p:sldId id="429" r:id="rId25"/>
    <p:sldId id="430" r:id="rId26"/>
    <p:sldId id="43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500F9-1B8E-DED0-DEE4-55ECADAF21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164F62-E73D-975E-D086-A7E5751E72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5FABBA-99F7-1B5D-FCE4-086BFC79C236}"/>
              </a:ext>
            </a:extLst>
          </p:cNvPr>
          <p:cNvSpPr>
            <a:spLocks noGrp="1"/>
          </p:cNvSpPr>
          <p:nvPr>
            <p:ph type="dt" sz="half" idx="10"/>
          </p:nvPr>
        </p:nvSpPr>
        <p:spPr/>
        <p:txBody>
          <a:bodyPr/>
          <a:lstStyle/>
          <a:p>
            <a:fld id="{FF9386E6-00ED-4352-B575-875118F63EAF}" type="datetimeFigureOut">
              <a:rPr lang="en-US" smtClean="0"/>
              <a:t>2/5/2024</a:t>
            </a:fld>
            <a:endParaRPr lang="en-US"/>
          </a:p>
        </p:txBody>
      </p:sp>
      <p:sp>
        <p:nvSpPr>
          <p:cNvPr id="5" name="Footer Placeholder 4">
            <a:extLst>
              <a:ext uri="{FF2B5EF4-FFF2-40B4-BE49-F238E27FC236}">
                <a16:creationId xmlns:a16="http://schemas.microsoft.com/office/drawing/2014/main" id="{27A3E204-CE74-2235-AD7B-3FEEA2DA3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A361D9-9248-AB61-DCA9-C8F2F3321ED7}"/>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1917055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3C97-7DEF-D4E8-9434-B646152F5A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1CBF0F-7C79-FD8F-8A6C-6F495346A0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641698-B4AC-F3C3-5D2A-5DC8C7CCD787}"/>
              </a:ext>
            </a:extLst>
          </p:cNvPr>
          <p:cNvSpPr>
            <a:spLocks noGrp="1"/>
          </p:cNvSpPr>
          <p:nvPr>
            <p:ph type="dt" sz="half" idx="10"/>
          </p:nvPr>
        </p:nvSpPr>
        <p:spPr/>
        <p:txBody>
          <a:bodyPr/>
          <a:lstStyle/>
          <a:p>
            <a:fld id="{FF9386E6-00ED-4352-B575-875118F63EAF}" type="datetimeFigureOut">
              <a:rPr lang="en-US" smtClean="0"/>
              <a:t>2/5/2024</a:t>
            </a:fld>
            <a:endParaRPr lang="en-US"/>
          </a:p>
        </p:txBody>
      </p:sp>
      <p:sp>
        <p:nvSpPr>
          <p:cNvPr id="5" name="Footer Placeholder 4">
            <a:extLst>
              <a:ext uri="{FF2B5EF4-FFF2-40B4-BE49-F238E27FC236}">
                <a16:creationId xmlns:a16="http://schemas.microsoft.com/office/drawing/2014/main" id="{9BC0247B-14A7-5074-9AAF-25B51E92E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9C6F6-8C31-02A5-D0C4-BAC6A1ADE735}"/>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397337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3F43E8-FA79-ABB4-F538-C61DC26536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FB72DD-C72A-1D82-EAB1-9D22FB177A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ED59E-87E9-44AB-A620-1B0C24F11CF6}"/>
              </a:ext>
            </a:extLst>
          </p:cNvPr>
          <p:cNvSpPr>
            <a:spLocks noGrp="1"/>
          </p:cNvSpPr>
          <p:nvPr>
            <p:ph type="dt" sz="half" idx="10"/>
          </p:nvPr>
        </p:nvSpPr>
        <p:spPr/>
        <p:txBody>
          <a:bodyPr/>
          <a:lstStyle/>
          <a:p>
            <a:fld id="{FF9386E6-00ED-4352-B575-875118F63EAF}" type="datetimeFigureOut">
              <a:rPr lang="en-US" smtClean="0"/>
              <a:t>2/5/2024</a:t>
            </a:fld>
            <a:endParaRPr lang="en-US"/>
          </a:p>
        </p:txBody>
      </p:sp>
      <p:sp>
        <p:nvSpPr>
          <p:cNvPr id="5" name="Footer Placeholder 4">
            <a:extLst>
              <a:ext uri="{FF2B5EF4-FFF2-40B4-BE49-F238E27FC236}">
                <a16:creationId xmlns:a16="http://schemas.microsoft.com/office/drawing/2014/main" id="{39DD5D5B-FF8C-B194-E9C6-4E586461D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808CA-B6B0-BADB-928C-D3A3BB3E40B2}"/>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211214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11BE-E00D-087C-8184-BCE9EC689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8C173A-7E80-B2C9-0F9F-208F0EBAF2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EECF9-C65F-7408-EB41-D5FD8C0C203F}"/>
              </a:ext>
            </a:extLst>
          </p:cNvPr>
          <p:cNvSpPr>
            <a:spLocks noGrp="1"/>
          </p:cNvSpPr>
          <p:nvPr>
            <p:ph type="dt" sz="half" idx="10"/>
          </p:nvPr>
        </p:nvSpPr>
        <p:spPr/>
        <p:txBody>
          <a:bodyPr/>
          <a:lstStyle/>
          <a:p>
            <a:fld id="{FF9386E6-00ED-4352-B575-875118F63EAF}" type="datetimeFigureOut">
              <a:rPr lang="en-US" smtClean="0"/>
              <a:t>2/5/2024</a:t>
            </a:fld>
            <a:endParaRPr lang="en-US"/>
          </a:p>
        </p:txBody>
      </p:sp>
      <p:sp>
        <p:nvSpPr>
          <p:cNvPr id="5" name="Footer Placeholder 4">
            <a:extLst>
              <a:ext uri="{FF2B5EF4-FFF2-40B4-BE49-F238E27FC236}">
                <a16:creationId xmlns:a16="http://schemas.microsoft.com/office/drawing/2014/main" id="{36006052-8896-06F4-7A09-237B758BA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E19A0-1253-16AA-2F00-C4A3B27A52DB}"/>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823937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2AB7C-CE5B-9541-369B-09255B9AEB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61CEFC-2AAE-C78A-6149-7FB9913CBA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CA7CE5-5C1D-6E34-F06C-906AD251AFD9}"/>
              </a:ext>
            </a:extLst>
          </p:cNvPr>
          <p:cNvSpPr>
            <a:spLocks noGrp="1"/>
          </p:cNvSpPr>
          <p:nvPr>
            <p:ph type="dt" sz="half" idx="10"/>
          </p:nvPr>
        </p:nvSpPr>
        <p:spPr/>
        <p:txBody>
          <a:bodyPr/>
          <a:lstStyle/>
          <a:p>
            <a:fld id="{FF9386E6-00ED-4352-B575-875118F63EAF}" type="datetimeFigureOut">
              <a:rPr lang="en-US" smtClean="0"/>
              <a:t>2/5/2024</a:t>
            </a:fld>
            <a:endParaRPr lang="en-US"/>
          </a:p>
        </p:txBody>
      </p:sp>
      <p:sp>
        <p:nvSpPr>
          <p:cNvPr id="5" name="Footer Placeholder 4">
            <a:extLst>
              <a:ext uri="{FF2B5EF4-FFF2-40B4-BE49-F238E27FC236}">
                <a16:creationId xmlns:a16="http://schemas.microsoft.com/office/drawing/2014/main" id="{2B588025-27AC-6302-85A3-503C394E1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6E60C-0282-6380-C749-BA7F4C6FD700}"/>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397273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A6F3-EA7E-E787-7BC6-621E59BF4A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8C7BF-3FED-8EDC-539A-B73D4699A3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5B48C7-B6E4-4E14-7D49-9D51F85862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830112-F96D-D9D9-D300-5DABEEEA4F57}"/>
              </a:ext>
            </a:extLst>
          </p:cNvPr>
          <p:cNvSpPr>
            <a:spLocks noGrp="1"/>
          </p:cNvSpPr>
          <p:nvPr>
            <p:ph type="dt" sz="half" idx="10"/>
          </p:nvPr>
        </p:nvSpPr>
        <p:spPr/>
        <p:txBody>
          <a:bodyPr/>
          <a:lstStyle/>
          <a:p>
            <a:fld id="{FF9386E6-00ED-4352-B575-875118F63EAF}" type="datetimeFigureOut">
              <a:rPr lang="en-US" smtClean="0"/>
              <a:t>2/5/2024</a:t>
            </a:fld>
            <a:endParaRPr lang="en-US"/>
          </a:p>
        </p:txBody>
      </p:sp>
      <p:sp>
        <p:nvSpPr>
          <p:cNvPr id="6" name="Footer Placeholder 5">
            <a:extLst>
              <a:ext uri="{FF2B5EF4-FFF2-40B4-BE49-F238E27FC236}">
                <a16:creationId xmlns:a16="http://schemas.microsoft.com/office/drawing/2014/main" id="{2B54321A-0F77-2F18-2DF9-A15E7D00B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E900F-6229-ECBC-00E6-B2CFFBEF138A}"/>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3825714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9FE1-C93C-8D63-2F33-1AD699F923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8EC122-4FAB-8583-7FFD-C0D608BD72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15110E-0512-B2D7-9465-DBA7FF127E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65692A-40C0-098F-5E0F-34D60D095F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EC658B-C633-47E1-C0FE-72336DAF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C9D67F-AA4A-4B90-AEFA-76C899E6AD97}"/>
              </a:ext>
            </a:extLst>
          </p:cNvPr>
          <p:cNvSpPr>
            <a:spLocks noGrp="1"/>
          </p:cNvSpPr>
          <p:nvPr>
            <p:ph type="dt" sz="half" idx="10"/>
          </p:nvPr>
        </p:nvSpPr>
        <p:spPr/>
        <p:txBody>
          <a:bodyPr/>
          <a:lstStyle/>
          <a:p>
            <a:fld id="{FF9386E6-00ED-4352-B575-875118F63EAF}" type="datetimeFigureOut">
              <a:rPr lang="en-US" smtClean="0"/>
              <a:t>2/5/2024</a:t>
            </a:fld>
            <a:endParaRPr lang="en-US"/>
          </a:p>
        </p:txBody>
      </p:sp>
      <p:sp>
        <p:nvSpPr>
          <p:cNvPr id="8" name="Footer Placeholder 7">
            <a:extLst>
              <a:ext uri="{FF2B5EF4-FFF2-40B4-BE49-F238E27FC236}">
                <a16:creationId xmlns:a16="http://schemas.microsoft.com/office/drawing/2014/main" id="{ECE1DE9E-53BE-D220-1623-0374E36FD6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C2A2E7-16D5-61E5-81D7-987B0ABA2068}"/>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422438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4D0E-4757-9247-A511-6F593990D6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11B855-A132-7A6A-D5ED-75D74F9DD1F1}"/>
              </a:ext>
            </a:extLst>
          </p:cNvPr>
          <p:cNvSpPr>
            <a:spLocks noGrp="1"/>
          </p:cNvSpPr>
          <p:nvPr>
            <p:ph type="dt" sz="half" idx="10"/>
          </p:nvPr>
        </p:nvSpPr>
        <p:spPr/>
        <p:txBody>
          <a:bodyPr/>
          <a:lstStyle/>
          <a:p>
            <a:fld id="{FF9386E6-00ED-4352-B575-875118F63EAF}" type="datetimeFigureOut">
              <a:rPr lang="en-US" smtClean="0"/>
              <a:t>2/5/2024</a:t>
            </a:fld>
            <a:endParaRPr lang="en-US"/>
          </a:p>
        </p:txBody>
      </p:sp>
      <p:sp>
        <p:nvSpPr>
          <p:cNvPr id="4" name="Footer Placeholder 3">
            <a:extLst>
              <a:ext uri="{FF2B5EF4-FFF2-40B4-BE49-F238E27FC236}">
                <a16:creationId xmlns:a16="http://schemas.microsoft.com/office/drawing/2014/main" id="{F3A1C0D4-73D9-04C8-7238-ABEA475911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8B864D-D6CE-FB42-2541-02C39A302012}"/>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383018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61C751-A650-0798-3D63-066D9FCEF00F}"/>
              </a:ext>
            </a:extLst>
          </p:cNvPr>
          <p:cNvSpPr>
            <a:spLocks noGrp="1"/>
          </p:cNvSpPr>
          <p:nvPr>
            <p:ph type="dt" sz="half" idx="10"/>
          </p:nvPr>
        </p:nvSpPr>
        <p:spPr/>
        <p:txBody>
          <a:bodyPr/>
          <a:lstStyle/>
          <a:p>
            <a:fld id="{FF9386E6-00ED-4352-B575-875118F63EAF}" type="datetimeFigureOut">
              <a:rPr lang="en-US" smtClean="0"/>
              <a:t>2/5/2024</a:t>
            </a:fld>
            <a:endParaRPr lang="en-US"/>
          </a:p>
        </p:txBody>
      </p:sp>
      <p:sp>
        <p:nvSpPr>
          <p:cNvPr id="3" name="Footer Placeholder 2">
            <a:extLst>
              <a:ext uri="{FF2B5EF4-FFF2-40B4-BE49-F238E27FC236}">
                <a16:creationId xmlns:a16="http://schemas.microsoft.com/office/drawing/2014/main" id="{7650FFC3-AE09-8EE2-4A0D-89A0C63D4A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5BD1E3-682E-BE47-C8A3-C23648D385CE}"/>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48277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532E-9E65-FD86-7427-EEA15413F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601BB5-B44A-12F8-AC7E-742CE03E25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BE8699-860B-F36C-3DD5-B7B1C27DC8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8801C9-50CE-D8DC-EB73-554AA1233AAA}"/>
              </a:ext>
            </a:extLst>
          </p:cNvPr>
          <p:cNvSpPr>
            <a:spLocks noGrp="1"/>
          </p:cNvSpPr>
          <p:nvPr>
            <p:ph type="dt" sz="half" idx="10"/>
          </p:nvPr>
        </p:nvSpPr>
        <p:spPr/>
        <p:txBody>
          <a:bodyPr/>
          <a:lstStyle/>
          <a:p>
            <a:fld id="{FF9386E6-00ED-4352-B575-875118F63EAF}" type="datetimeFigureOut">
              <a:rPr lang="en-US" smtClean="0"/>
              <a:t>2/5/2024</a:t>
            </a:fld>
            <a:endParaRPr lang="en-US"/>
          </a:p>
        </p:txBody>
      </p:sp>
      <p:sp>
        <p:nvSpPr>
          <p:cNvPr id="6" name="Footer Placeholder 5">
            <a:extLst>
              <a:ext uri="{FF2B5EF4-FFF2-40B4-BE49-F238E27FC236}">
                <a16:creationId xmlns:a16="http://schemas.microsoft.com/office/drawing/2014/main" id="{4C4D5647-5442-C60D-5C20-0D4814038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B7DF1D-4E84-5D38-8A4E-4847136C7C51}"/>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108046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66434-41A6-8DB8-48A5-EABD88AF6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A2AC88-E590-FF81-143F-58CCC2DD03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BBD151-3630-8E50-2982-08B5E2B54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1CECBB-83E8-0143-8ACE-029113ED5787}"/>
              </a:ext>
            </a:extLst>
          </p:cNvPr>
          <p:cNvSpPr>
            <a:spLocks noGrp="1"/>
          </p:cNvSpPr>
          <p:nvPr>
            <p:ph type="dt" sz="half" idx="10"/>
          </p:nvPr>
        </p:nvSpPr>
        <p:spPr/>
        <p:txBody>
          <a:bodyPr/>
          <a:lstStyle/>
          <a:p>
            <a:fld id="{FF9386E6-00ED-4352-B575-875118F63EAF}" type="datetimeFigureOut">
              <a:rPr lang="en-US" smtClean="0"/>
              <a:t>2/5/2024</a:t>
            </a:fld>
            <a:endParaRPr lang="en-US"/>
          </a:p>
        </p:txBody>
      </p:sp>
      <p:sp>
        <p:nvSpPr>
          <p:cNvPr id="6" name="Footer Placeholder 5">
            <a:extLst>
              <a:ext uri="{FF2B5EF4-FFF2-40B4-BE49-F238E27FC236}">
                <a16:creationId xmlns:a16="http://schemas.microsoft.com/office/drawing/2014/main" id="{9B77ADE2-0889-E75F-A37A-990A5B21B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D02ED-1612-8AD3-0646-2E1FEDDF2CF0}"/>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9920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BE10C1-36D9-F82C-9521-7A95B98038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A0D055-76F4-7E2F-4328-96447CEA76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CECE3-052A-2851-E02D-0FB940E549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386E6-00ED-4352-B575-875118F63EAF}" type="datetimeFigureOut">
              <a:rPr lang="en-US" smtClean="0"/>
              <a:t>2/5/2024</a:t>
            </a:fld>
            <a:endParaRPr lang="en-US"/>
          </a:p>
        </p:txBody>
      </p:sp>
      <p:sp>
        <p:nvSpPr>
          <p:cNvPr id="5" name="Footer Placeholder 4">
            <a:extLst>
              <a:ext uri="{FF2B5EF4-FFF2-40B4-BE49-F238E27FC236}">
                <a16:creationId xmlns:a16="http://schemas.microsoft.com/office/drawing/2014/main" id="{00746411-2FD9-B033-9DA9-EECAD6DB6D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A5B195-A3CD-C5B6-1FBA-D5BAFC5E1D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57A43-D93B-439E-BB29-508FD6CF74C5}" type="slidenum">
              <a:rPr lang="en-US" smtClean="0"/>
              <a:t>‹#›</a:t>
            </a:fld>
            <a:endParaRPr lang="en-US"/>
          </a:p>
        </p:txBody>
      </p:sp>
    </p:spTree>
    <p:extLst>
      <p:ext uri="{BB962C8B-B14F-4D97-AF65-F5344CB8AC3E}">
        <p14:creationId xmlns:p14="http://schemas.microsoft.com/office/powerpoint/2010/main" val="4176537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3.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vi.wikipedia.org/wiki/1835" TargetMode="Externa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DF6AF-B499-E7FB-5F41-3431E5A090EF}"/>
              </a:ext>
            </a:extLst>
          </p:cNvPr>
          <p:cNvSpPr>
            <a:spLocks noGrp="1"/>
          </p:cNvSpPr>
          <p:nvPr>
            <p:ph type="ctrTitle"/>
          </p:nvPr>
        </p:nvSpPr>
        <p:spPr>
          <a:xfrm>
            <a:off x="4956016" y="-537763"/>
            <a:ext cx="6859172" cy="3448701"/>
          </a:xfrm>
        </p:spPr>
        <p:txBody>
          <a:bodyPr>
            <a:normAutofit/>
          </a:bodyPr>
          <a:lstStyle/>
          <a:p>
            <a:pPr>
              <a:spcAft>
                <a:spcPts val="0"/>
              </a:spcAft>
            </a:pPr>
            <a:r>
              <a:rPr lang="en-US" sz="4200" b="1" dirty="0" err="1">
                <a:latin typeface="Baguet Script" panose="00000500000000000000" pitchFamily="2" charset="0"/>
                <a:ea typeface="Times New Roman" panose="02020603050405020304" pitchFamily="18" charset="0"/>
              </a:rPr>
              <a:t>THỰC</a:t>
            </a:r>
            <a:r>
              <a:rPr lang="en-US" sz="4200" b="1" dirty="0">
                <a:latin typeface="Baguet Script" panose="00000500000000000000" pitchFamily="2" charset="0"/>
                <a:ea typeface="Times New Roman" panose="02020603050405020304" pitchFamily="18" charset="0"/>
              </a:rPr>
              <a:t> </a:t>
            </a:r>
            <a:r>
              <a:rPr lang="en-US" sz="4200" b="1" dirty="0" err="1">
                <a:latin typeface="Baguet Script" panose="00000500000000000000" pitchFamily="2" charset="0"/>
                <a:ea typeface="Times New Roman" panose="02020603050405020304" pitchFamily="18" charset="0"/>
              </a:rPr>
              <a:t>HÀNH</a:t>
            </a:r>
            <a:r>
              <a:rPr lang="en-US" sz="4200" b="1" dirty="0">
                <a:latin typeface="Baguet Script" panose="00000500000000000000" pitchFamily="2" charset="0"/>
                <a:ea typeface="Times New Roman" panose="02020603050405020304" pitchFamily="18" charset="0"/>
              </a:rPr>
              <a:t> </a:t>
            </a:r>
            <a:r>
              <a:rPr lang="en-US" sz="4200" b="1" dirty="0" err="1">
                <a:latin typeface="Baguet Script" panose="00000500000000000000" pitchFamily="2" charset="0"/>
                <a:ea typeface="Times New Roman" panose="02020603050405020304" pitchFamily="18" charset="0"/>
              </a:rPr>
              <a:t>ĐỌC</a:t>
            </a:r>
            <a:r>
              <a:rPr lang="en-US" sz="4200" b="1" dirty="0">
                <a:latin typeface="Baguet Script" panose="00000500000000000000" pitchFamily="2" charset="0"/>
                <a:ea typeface="Times New Roman" panose="02020603050405020304" pitchFamily="18" charset="0"/>
              </a:rPr>
              <a:t>  </a:t>
            </a:r>
            <a:r>
              <a:rPr lang="en-US" sz="4200" b="1" dirty="0" err="1">
                <a:latin typeface="Baguet Script" panose="00000500000000000000" pitchFamily="2" charset="0"/>
                <a:ea typeface="Times New Roman" panose="02020603050405020304" pitchFamily="18" charset="0"/>
              </a:rPr>
              <a:t>HIỂU</a:t>
            </a:r>
            <a:r>
              <a:rPr lang="en-US" sz="4200" b="1" dirty="0">
                <a:latin typeface="Baguet Script" panose="00000500000000000000" pitchFamily="2" charset="0"/>
                <a:ea typeface="Times New Roman" panose="02020603050405020304" pitchFamily="18" charset="0"/>
              </a:rPr>
              <a:t>:</a:t>
            </a:r>
            <a:endParaRPr lang="en-US" sz="4200" dirty="0">
              <a:latin typeface="Baguet Script" panose="00000500000000000000" pitchFamily="2" charset="0"/>
              <a:ea typeface="Times New Roman" panose="02020603050405020304" pitchFamily="18" charset="0"/>
            </a:endParaRPr>
          </a:p>
          <a:p>
            <a:r>
              <a:rPr lang="en-US" sz="4200" b="1" dirty="0">
                <a:latin typeface="Baguet Script" panose="00000500000000000000" pitchFamily="2" charset="0"/>
                <a:ea typeface="Times New Roman" panose="02020603050405020304" pitchFamily="18" charset="0"/>
              </a:rPr>
              <a:t>VĂN </a:t>
            </a:r>
            <a:r>
              <a:rPr lang="en-US" sz="4200" b="1" dirty="0" err="1">
                <a:latin typeface="Baguet Script" panose="00000500000000000000" pitchFamily="2" charset="0"/>
                <a:ea typeface="Times New Roman" panose="02020603050405020304" pitchFamily="18" charset="0"/>
              </a:rPr>
              <a:t>BẢN</a:t>
            </a:r>
            <a:r>
              <a:rPr lang="en-US" sz="4200" b="1" dirty="0">
                <a:latin typeface="Baguet Script" panose="00000500000000000000" pitchFamily="2" charset="0"/>
                <a:ea typeface="Times New Roman" panose="02020603050405020304" pitchFamily="18" charset="0"/>
              </a:rPr>
              <a:t>: </a:t>
            </a:r>
            <a:r>
              <a:rPr lang="en-US" sz="4200" b="1" dirty="0" err="1">
                <a:latin typeface="Baguet Script" panose="00000500000000000000" pitchFamily="2" charset="0"/>
                <a:ea typeface="Times New Roman" panose="02020603050405020304" pitchFamily="18" charset="0"/>
              </a:rPr>
              <a:t>CHÍCH</a:t>
            </a:r>
            <a:r>
              <a:rPr lang="en-US" sz="4200" b="1" dirty="0">
                <a:latin typeface="Baguet Script" panose="00000500000000000000" pitchFamily="2" charset="0"/>
                <a:ea typeface="Times New Roman" panose="02020603050405020304" pitchFamily="18" charset="0"/>
              </a:rPr>
              <a:t> </a:t>
            </a:r>
            <a:r>
              <a:rPr lang="en-US" sz="4200" b="1" dirty="0" err="1">
                <a:latin typeface="Baguet Script" panose="00000500000000000000" pitchFamily="2" charset="0"/>
                <a:ea typeface="Times New Roman" panose="02020603050405020304" pitchFamily="18" charset="0"/>
              </a:rPr>
              <a:t>BÔNG</a:t>
            </a:r>
            <a:r>
              <a:rPr lang="en-US" sz="4200" b="1" dirty="0">
                <a:latin typeface="Baguet Script" panose="00000500000000000000" pitchFamily="2" charset="0"/>
                <a:ea typeface="Times New Roman" panose="02020603050405020304" pitchFamily="18" charset="0"/>
              </a:rPr>
              <a:t> </a:t>
            </a:r>
            <a:r>
              <a:rPr lang="en-US" sz="4200" b="1" dirty="0" err="1">
                <a:latin typeface="Baguet Script" panose="00000500000000000000" pitchFamily="2" charset="0"/>
                <a:ea typeface="Times New Roman" panose="02020603050405020304" pitchFamily="18" charset="0"/>
              </a:rPr>
              <a:t>ƠI</a:t>
            </a:r>
            <a:r>
              <a:rPr lang="en-US" sz="4200" b="1" dirty="0">
                <a:latin typeface="Baguet Script" panose="00000500000000000000" pitchFamily="2" charset="0"/>
                <a:ea typeface="Times New Roman" panose="02020603050405020304" pitchFamily="18" charset="0"/>
              </a:rPr>
              <a:t> (CAO DUY </a:t>
            </a:r>
            <a:r>
              <a:rPr lang="en-US" sz="4200" b="1" dirty="0" err="1">
                <a:latin typeface="Baguet Script" panose="00000500000000000000" pitchFamily="2" charset="0"/>
                <a:ea typeface="Times New Roman" panose="02020603050405020304" pitchFamily="18" charset="0"/>
              </a:rPr>
              <a:t>SƠN</a:t>
            </a:r>
            <a:r>
              <a:rPr lang="en-US" sz="4200" b="1" dirty="0">
                <a:latin typeface="Baguet Script" panose="00000500000000000000" pitchFamily="2" charset="0"/>
                <a:ea typeface="Times New Roman" panose="02020603050405020304" pitchFamily="18" charset="0"/>
              </a:rPr>
              <a:t>)</a:t>
            </a:r>
            <a:endParaRPr lang="en-US" sz="4200" dirty="0"/>
          </a:p>
        </p:txBody>
      </p:sp>
      <p:sp>
        <p:nvSpPr>
          <p:cNvPr id="3" name="Subtitle 2">
            <a:extLst>
              <a:ext uri="{FF2B5EF4-FFF2-40B4-BE49-F238E27FC236}">
                <a16:creationId xmlns:a16="http://schemas.microsoft.com/office/drawing/2014/main" id="{C87AE281-7338-6D23-68D5-010C2D8AC7A3}"/>
              </a:ext>
            </a:extLst>
          </p:cNvPr>
          <p:cNvSpPr>
            <a:spLocks noGrp="1"/>
          </p:cNvSpPr>
          <p:nvPr>
            <p:ph type="subTitle" idx="1"/>
          </p:nvPr>
        </p:nvSpPr>
        <p:spPr>
          <a:xfrm>
            <a:off x="6194715" y="3836197"/>
            <a:ext cx="5334931" cy="2189214"/>
          </a:xfrm>
        </p:spPr>
        <p:txBody>
          <a:bodyPr>
            <a:normAutofit/>
          </a:bodyPr>
          <a:lstStyle/>
          <a:p>
            <a:endParaRPr lang="en-US"/>
          </a:p>
        </p:txBody>
      </p:sp>
      <p:sp>
        <p:nvSpPr>
          <p:cNvPr id="1033" name="Freeform: Shape 103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Profession png images | PNGEgg">
            <a:extLst>
              <a:ext uri="{FF2B5EF4-FFF2-40B4-BE49-F238E27FC236}">
                <a16:creationId xmlns:a16="http://schemas.microsoft.com/office/drawing/2014/main" id="{FE2EB0EB-163F-129E-B888-BF423AF4B4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99"/>
          <a:stretch/>
        </p:blipFill>
        <p:spPr bwMode="auto">
          <a:xfrm>
            <a:off x="653793" y="1616936"/>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43" name="Freeform: Shape 104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985406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72079" y="1000023"/>
            <a:ext cx="10782300" cy="1692771"/>
          </a:xfrm>
          <a:prstGeom prst="rect">
            <a:avLst/>
          </a:prstGeom>
        </p:spPr>
        <p:txBody>
          <a:bodyPr>
            <a:spAutoFit/>
          </a:bodyPr>
          <a:lstStyle/>
          <a:p>
            <a:pPr marR="30480" algn="just">
              <a:spcAft>
                <a:spcPts val="1200"/>
              </a:spcAft>
            </a:pPr>
            <a:r>
              <a:rPr lang="en-US" sz="2800" b="1" dirty="0">
                <a:solidFill>
                  <a:srgbClr val="FF0000"/>
                </a:solidFill>
                <a:latin typeface="Baguet Script" panose="00000500000000000000" pitchFamily="2" charset="0"/>
                <a:ea typeface="Times New Roman" panose="02020603050405020304" pitchFamily="18" charset="0"/>
              </a:rPr>
              <a:t>II. </a:t>
            </a:r>
            <a:r>
              <a:rPr lang="en-US" sz="2800" b="1" dirty="0" err="1">
                <a:solidFill>
                  <a:srgbClr val="FF0000"/>
                </a:solidFill>
                <a:latin typeface="Baguet Script" panose="00000500000000000000" pitchFamily="2" charset="0"/>
                <a:ea typeface="Times New Roman" panose="02020603050405020304" pitchFamily="18" charset="0"/>
              </a:rPr>
              <a:t>Đọc</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hiểu</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văn</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bản</a:t>
            </a:r>
            <a:endParaRPr lang="en-US" sz="2800" dirty="0">
              <a:latin typeface="Baguet Script" panose="00000500000000000000" pitchFamily="2" charset="0"/>
              <a:ea typeface="Times New Roman" panose="02020603050405020304" pitchFamily="18" charset="0"/>
            </a:endParaRPr>
          </a:p>
          <a:p>
            <a:pPr marR="30480" algn="just">
              <a:spcAft>
                <a:spcPts val="1200"/>
              </a:spcAft>
            </a:pPr>
            <a:r>
              <a:rPr lang="en-US" sz="2800" b="1" dirty="0">
                <a:solidFill>
                  <a:srgbClr val="FF0000"/>
                </a:solidFill>
                <a:latin typeface="Baguet Script" panose="00000500000000000000" pitchFamily="2" charset="0"/>
                <a:ea typeface="Times New Roman" panose="02020603050405020304" pitchFamily="18" charset="0"/>
              </a:rPr>
              <a:t>1. </a:t>
            </a:r>
            <a:r>
              <a:rPr lang="en-US" sz="2800" b="1" dirty="0" err="1">
                <a:solidFill>
                  <a:srgbClr val="FF0000"/>
                </a:solidFill>
                <a:latin typeface="Baguet Script" panose="00000500000000000000" pitchFamily="2" charset="0"/>
                <a:ea typeface="Times New Roman" panose="02020603050405020304" pitchFamily="18" charset="0"/>
              </a:rPr>
              <a:t>Cốt</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truyện</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truyện</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lồng</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truyện</a:t>
            </a:r>
            <a:endParaRPr lang="en-US" sz="2800" dirty="0">
              <a:latin typeface="Baguet Script" panose="00000500000000000000" pitchFamily="2" charset="0"/>
              <a:ea typeface="Times New Roman" panose="02020603050405020304" pitchFamily="18" charset="0"/>
            </a:endParaRPr>
          </a:p>
          <a:p>
            <a:pPr marL="30480" marR="30480" algn="just">
              <a:spcAft>
                <a:spcPts val="1200"/>
              </a:spcAft>
            </a:pPr>
            <a:r>
              <a:rPr lang="en-US" sz="2800" b="1" dirty="0">
                <a:solidFill>
                  <a:srgbClr val="0070C0"/>
                </a:solidFill>
                <a:latin typeface="Baguet Script" panose="00000500000000000000" pitchFamily="2" charset="0"/>
                <a:ea typeface="Times New Roman" panose="02020603050405020304" pitchFamily="18" charset="0"/>
              </a:rPr>
              <a:t>1.1. </a:t>
            </a:r>
            <a:r>
              <a:rPr lang="en-US" sz="2800" b="1" dirty="0" err="1">
                <a:solidFill>
                  <a:srgbClr val="0070C0"/>
                </a:solidFill>
                <a:latin typeface="Baguet Script" panose="00000500000000000000" pitchFamily="2" charset="0"/>
                <a:ea typeface="Times New Roman" panose="02020603050405020304" pitchFamily="18" charset="0"/>
              </a:rPr>
              <a:t>Câu</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chuyện</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của</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người</a:t>
            </a:r>
            <a:r>
              <a:rPr lang="en-US" sz="2800" b="1" dirty="0">
                <a:solidFill>
                  <a:srgbClr val="0070C0"/>
                </a:solidFill>
                <a:latin typeface="Baguet Script" panose="00000500000000000000" pitchFamily="2" charset="0"/>
                <a:ea typeface="Times New Roman" panose="02020603050405020304" pitchFamily="18" charset="0"/>
              </a:rPr>
              <a:t> cha </a:t>
            </a:r>
            <a:r>
              <a:rPr lang="en-US" sz="2800" b="1" dirty="0" err="1">
                <a:solidFill>
                  <a:srgbClr val="0070C0"/>
                </a:solidFill>
                <a:latin typeface="Baguet Script" panose="00000500000000000000" pitchFamily="2" charset="0"/>
                <a:ea typeface="Times New Roman" panose="02020603050405020304" pitchFamily="18" charset="0"/>
              </a:rPr>
              <a:t>trong</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quá</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khứ</a:t>
            </a:r>
            <a:endParaRPr lang="en-US" sz="2800" dirty="0">
              <a:effectLst/>
              <a:latin typeface="Baguet Script" panose="00000500000000000000" pitchFamily="2" charset="0"/>
              <a:ea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660400" y="3624878"/>
            <a:ext cx="4295058" cy="2628898"/>
          </a:xfrm>
          <a:prstGeom prst="rect">
            <a:avLst/>
          </a:prstGeom>
        </p:spPr>
      </p:pic>
      <p:sp>
        <p:nvSpPr>
          <p:cNvPr id="16" name="Flowchart: Preparation 15"/>
          <p:cNvSpPr/>
          <p:nvPr/>
        </p:nvSpPr>
        <p:spPr>
          <a:xfrm>
            <a:off x="442458" y="2793330"/>
            <a:ext cx="4685943" cy="660701"/>
          </a:xfrm>
          <a:prstGeom prst="flowChartPreparation">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Baguet Script" panose="00000500000000000000" pitchFamily="2" charset="0"/>
                <a:cs typeface="Times New Roman" panose="02020603050405020304" pitchFamily="18" charset="0"/>
              </a:rPr>
              <a:t>Hoạt</a:t>
            </a:r>
            <a:r>
              <a:rPr lang="en-US" sz="2800" b="1" dirty="0">
                <a:latin typeface="Baguet Script" panose="00000500000000000000" pitchFamily="2" charset="0"/>
                <a:cs typeface="Times New Roman" panose="02020603050405020304" pitchFamily="18" charset="0"/>
              </a:rPr>
              <a:t> </a:t>
            </a:r>
            <a:r>
              <a:rPr lang="en-US" sz="2800" b="1" dirty="0" err="1">
                <a:latin typeface="Baguet Script" panose="00000500000000000000" pitchFamily="2" charset="0"/>
                <a:cs typeface="Times New Roman" panose="02020603050405020304" pitchFamily="18" charset="0"/>
              </a:rPr>
              <a:t>động</a:t>
            </a:r>
            <a:r>
              <a:rPr lang="en-US" sz="2800" b="1" dirty="0">
                <a:latin typeface="Baguet Script" panose="00000500000000000000" pitchFamily="2" charset="0"/>
                <a:cs typeface="Times New Roman" panose="02020603050405020304" pitchFamily="18" charset="0"/>
              </a:rPr>
              <a:t> </a:t>
            </a:r>
            <a:r>
              <a:rPr lang="en-US" sz="2800" b="1" dirty="0" err="1">
                <a:latin typeface="Baguet Script" panose="00000500000000000000" pitchFamily="2" charset="0"/>
                <a:cs typeface="Times New Roman" panose="02020603050405020304" pitchFamily="18" charset="0"/>
              </a:rPr>
              <a:t>nhóm</a:t>
            </a:r>
            <a:endParaRPr lang="en-US" sz="2800" b="1" dirty="0">
              <a:latin typeface="Baguet Script" panose="00000500000000000000" pitchFamily="2" charset="0"/>
              <a:cs typeface="Times New Roman" panose="02020603050405020304" pitchFamily="18" charset="0"/>
            </a:endParaRPr>
          </a:p>
        </p:txBody>
      </p:sp>
      <p:sp>
        <p:nvSpPr>
          <p:cNvPr id="17" name="Right Brace 16"/>
          <p:cNvSpPr/>
          <p:nvPr/>
        </p:nvSpPr>
        <p:spPr>
          <a:xfrm>
            <a:off x="5279923" y="3123681"/>
            <a:ext cx="235974" cy="2746177"/>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 name="Picture 22"/>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Lst>
          </a:blip>
          <a:srcRect b="28872"/>
          <a:stretch/>
        </p:blipFill>
        <p:spPr>
          <a:xfrm>
            <a:off x="5840362" y="3123681"/>
            <a:ext cx="5117690" cy="2962938"/>
          </a:xfrm>
          <a:prstGeom prst="rect">
            <a:avLst/>
          </a:prstGeom>
        </p:spPr>
      </p:pic>
      <p:sp>
        <p:nvSpPr>
          <p:cNvPr id="25" name="TextBox 24"/>
          <p:cNvSpPr txBox="1"/>
          <p:nvPr/>
        </p:nvSpPr>
        <p:spPr>
          <a:xfrm>
            <a:off x="6267527" y="3293115"/>
            <a:ext cx="4487126" cy="523220"/>
          </a:xfrm>
          <a:prstGeom prst="rect">
            <a:avLst/>
          </a:prstGeom>
          <a:noFill/>
        </p:spPr>
        <p:txBody>
          <a:bodyPr wrap="none" rtlCol="0">
            <a:spAutoFit/>
          </a:bodyPr>
          <a:lstStyle/>
          <a:p>
            <a:r>
              <a:rPr lang="en-US" sz="2800" dirty="0" err="1">
                <a:latin typeface="Baguet Script" panose="00000500000000000000" pitchFamily="2" charset="0"/>
                <a:cs typeface="Times New Roman" panose="02020603050405020304" pitchFamily="18" charset="0"/>
              </a:rPr>
              <a:t>Hoàn</a:t>
            </a:r>
            <a:r>
              <a:rPr lang="en-US" sz="2800" dirty="0">
                <a:latin typeface="Baguet Script" panose="00000500000000000000" pitchFamily="2" charset="0"/>
                <a:cs typeface="Times New Roman" panose="02020603050405020304" pitchFamily="18" charset="0"/>
              </a:rPr>
              <a:t> </a:t>
            </a:r>
            <a:r>
              <a:rPr lang="en-US" sz="2800" dirty="0" err="1">
                <a:latin typeface="Baguet Script" panose="00000500000000000000" pitchFamily="2" charset="0"/>
                <a:cs typeface="Times New Roman" panose="02020603050405020304" pitchFamily="18" charset="0"/>
              </a:rPr>
              <a:t>thành</a:t>
            </a:r>
            <a:r>
              <a:rPr lang="en-US" sz="2800" dirty="0">
                <a:latin typeface="Baguet Script" panose="00000500000000000000" pitchFamily="2" charset="0"/>
                <a:cs typeface="Times New Roman" panose="02020603050405020304" pitchFamily="18" charset="0"/>
              </a:rPr>
              <a:t> </a:t>
            </a:r>
            <a:r>
              <a:rPr lang="en-US" sz="2800" dirty="0" err="1">
                <a:latin typeface="Baguet Script" panose="00000500000000000000" pitchFamily="2" charset="0"/>
                <a:cs typeface="Times New Roman" panose="02020603050405020304" pitchFamily="18" charset="0"/>
              </a:rPr>
              <a:t>phiếu</a:t>
            </a:r>
            <a:r>
              <a:rPr lang="en-US" sz="2800" dirty="0">
                <a:latin typeface="Baguet Script" panose="00000500000000000000" pitchFamily="2" charset="0"/>
                <a:cs typeface="Times New Roman" panose="02020603050405020304" pitchFamily="18" charset="0"/>
              </a:rPr>
              <a:t> </a:t>
            </a:r>
            <a:r>
              <a:rPr lang="en-US" sz="2800" dirty="0" err="1">
                <a:latin typeface="Baguet Script" panose="00000500000000000000" pitchFamily="2" charset="0"/>
                <a:cs typeface="Times New Roman" panose="02020603050405020304" pitchFamily="18" charset="0"/>
              </a:rPr>
              <a:t>học</a:t>
            </a:r>
            <a:r>
              <a:rPr lang="en-US" sz="2800" dirty="0">
                <a:latin typeface="Baguet Script" panose="00000500000000000000" pitchFamily="2" charset="0"/>
                <a:cs typeface="Times New Roman" panose="02020603050405020304" pitchFamily="18" charset="0"/>
              </a:rPr>
              <a:t> </a:t>
            </a:r>
            <a:r>
              <a:rPr lang="en-US" sz="2800" dirty="0" err="1">
                <a:latin typeface="Baguet Script" panose="00000500000000000000" pitchFamily="2" charset="0"/>
                <a:cs typeface="Times New Roman" panose="02020603050405020304" pitchFamily="18" charset="0"/>
              </a:rPr>
              <a:t>tập</a:t>
            </a:r>
            <a:r>
              <a:rPr lang="en-US" sz="2800" dirty="0">
                <a:latin typeface="Baguet Script" panose="00000500000000000000" pitchFamily="2" charset="0"/>
                <a:cs typeface="Times New Roman" panose="02020603050405020304" pitchFamily="18" charset="0"/>
              </a:rPr>
              <a:t> 01</a:t>
            </a:r>
          </a:p>
        </p:txBody>
      </p:sp>
    </p:spTree>
    <p:extLst>
      <p:ext uri="{BB962C8B-B14F-4D97-AF65-F5344CB8AC3E}">
        <p14:creationId xmlns:p14="http://schemas.microsoft.com/office/powerpoint/2010/main" val="2941320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07555" y="1130300"/>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1.1.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người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cha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trong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quá</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khứ</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9" name="Rectangle 8"/>
          <p:cNvSpPr/>
          <p:nvPr/>
        </p:nvSpPr>
        <p:spPr>
          <a:xfrm>
            <a:off x="673894" y="1603544"/>
            <a:ext cx="10782300" cy="954107"/>
          </a:xfrm>
          <a:prstGeom prst="rect">
            <a:avLst/>
          </a:prstGeom>
        </p:spPr>
        <p:txBody>
          <a:bodyPr>
            <a:spAutoFit/>
          </a:bodyPr>
          <a:lstStyle/>
          <a:p>
            <a:pPr algn="ctr">
              <a:spcAft>
                <a:spcPts val="0"/>
              </a:spcAft>
            </a:pPr>
            <a:r>
              <a:rPr lang="pt-BR" sz="2800" b="1" dirty="0">
                <a:solidFill>
                  <a:srgbClr val="FF0000"/>
                </a:solidFill>
                <a:latin typeface="Baguet Script" panose="00000500000000000000" pitchFamily="2" charset="0"/>
                <a:ea typeface="Times New Roman" panose="02020603050405020304" pitchFamily="18" charset="0"/>
              </a:rPr>
              <a:t>PHIẾU HỌC TẬP 01</a:t>
            </a:r>
            <a:endParaRPr lang="en-US" sz="2800" dirty="0">
              <a:latin typeface="Baguet Script" panose="00000500000000000000" pitchFamily="2" charset="0"/>
              <a:ea typeface="Times New Roman" panose="02020603050405020304" pitchFamily="18" charset="0"/>
            </a:endParaRPr>
          </a:p>
          <a:p>
            <a:pPr algn="ctr">
              <a:spcAft>
                <a:spcPts val="0"/>
              </a:spcAft>
            </a:pPr>
            <a:r>
              <a:rPr lang="pt-BR" sz="2800" b="1" dirty="0">
                <a:solidFill>
                  <a:srgbClr val="0070C0"/>
                </a:solidFill>
                <a:latin typeface="Baguet Script" panose="00000500000000000000" pitchFamily="2" charset="0"/>
                <a:ea typeface="Times New Roman" panose="02020603050405020304" pitchFamily="18" charset="0"/>
              </a:rPr>
              <a:t>Tìm hiểu câu chuyện của người cha trong </a:t>
            </a:r>
            <a:r>
              <a:rPr lang="pt-BR" sz="2800" b="1" dirty="0">
                <a:solidFill>
                  <a:srgbClr val="FF0000"/>
                </a:solidFill>
                <a:latin typeface="Baguet Script" panose="00000500000000000000" pitchFamily="2" charset="0"/>
                <a:ea typeface="Times New Roman" panose="02020603050405020304" pitchFamily="18" charset="0"/>
              </a:rPr>
              <a:t>quá khứ</a:t>
            </a:r>
            <a:endParaRPr lang="en-US" sz="2800" dirty="0">
              <a:effectLst/>
              <a:latin typeface="Baguet Script" panose="00000500000000000000" pitchFamily="2" charset="0"/>
              <a:ea typeface="Times New Roman" panose="02020603050405020304" pitchFamily="18" charset="0"/>
            </a:endParaRPr>
          </a:p>
        </p:txBody>
      </p:sp>
      <p:graphicFrame>
        <p:nvGraphicFramePr>
          <p:cNvPr id="10" name="Table 9"/>
          <p:cNvGraphicFramePr>
            <a:graphicFrameLocks noGrp="1"/>
          </p:cNvGraphicFramePr>
          <p:nvPr/>
        </p:nvGraphicFramePr>
        <p:xfrm>
          <a:off x="685800" y="2634790"/>
          <a:ext cx="10782300" cy="3022893"/>
        </p:xfrm>
        <a:graphic>
          <a:graphicData uri="http://schemas.openxmlformats.org/drawingml/2006/table">
            <a:tbl>
              <a:tblPr firstRow="1" firstCol="1" bandRow="1"/>
              <a:tblGrid>
                <a:gridCol w="3291864">
                  <a:extLst>
                    <a:ext uri="{9D8B030D-6E8A-4147-A177-3AD203B41FA5}">
                      <a16:colId xmlns:a16="http://schemas.microsoft.com/office/drawing/2014/main" val="4243666652"/>
                    </a:ext>
                  </a:extLst>
                </a:gridCol>
                <a:gridCol w="3745218">
                  <a:extLst>
                    <a:ext uri="{9D8B030D-6E8A-4147-A177-3AD203B41FA5}">
                      <a16:colId xmlns:a16="http://schemas.microsoft.com/office/drawing/2014/main" val="3226519346"/>
                    </a:ext>
                  </a:extLst>
                </a:gridCol>
                <a:gridCol w="3745218">
                  <a:extLst>
                    <a:ext uri="{9D8B030D-6E8A-4147-A177-3AD203B41FA5}">
                      <a16:colId xmlns:a16="http://schemas.microsoft.com/office/drawing/2014/main" val="3201819002"/>
                    </a:ext>
                  </a:extLst>
                </a:gridCol>
              </a:tblGrid>
              <a:tr h="170326">
                <a:tc gridSpan="2">
                  <a:txBody>
                    <a:bodyPr/>
                    <a:lstStyle/>
                    <a:p>
                      <a:pPr algn="ctr">
                        <a:spcAft>
                          <a:spcPts val="0"/>
                        </a:spcAft>
                      </a:pPr>
                      <a:r>
                        <a:rPr lang="pt-BR" sz="2200" b="1" dirty="0">
                          <a:effectLst/>
                          <a:latin typeface="Baguet Script" panose="00000500000000000000" pitchFamily="2" charset="0"/>
                          <a:ea typeface="Times New Roman" panose="02020603050405020304" pitchFamily="18" charset="0"/>
                          <a:cs typeface="Times New Roman" panose="02020603050405020304" pitchFamily="18" charset="0"/>
                        </a:rPr>
                        <a:t>Câu hỏi</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hMerge="1">
                  <a:txBody>
                    <a:bodyPr/>
                    <a:lstStyle/>
                    <a:p>
                      <a:endParaRPr lang="en-US"/>
                    </a:p>
                  </a:txBody>
                  <a:tcPr/>
                </a:tc>
                <a:tc>
                  <a:txBody>
                    <a:bodyPr/>
                    <a:lstStyle/>
                    <a:p>
                      <a:pPr algn="ctr">
                        <a:spcAft>
                          <a:spcPts val="0"/>
                        </a:spcAft>
                      </a:pPr>
                      <a:r>
                        <a:rPr lang="pt-BR" sz="2200" b="1" dirty="0">
                          <a:effectLst/>
                          <a:latin typeface="Baguet Script" panose="00000500000000000000" pitchFamily="2" charset="0"/>
                          <a:ea typeface="Times New Roman" panose="02020603050405020304" pitchFamily="18" charset="0"/>
                          <a:cs typeface="Times New Roman" panose="02020603050405020304" pitchFamily="18" charset="0"/>
                        </a:rPr>
                        <a:t>Câu trả lời</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extLst>
                  <a:ext uri="{0D108BD9-81ED-4DB2-BD59-A6C34878D82A}">
                    <a16:rowId xmlns:a16="http://schemas.microsoft.com/office/drawing/2014/main" val="581175501"/>
                  </a:ext>
                </a:extLst>
              </a:tr>
              <a:tr h="340653">
                <a:tc gridSpan="2">
                  <a:txBody>
                    <a:bodyPr/>
                    <a:lstStyle/>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1. Người cha đã hồi tưởng lại kỉ niệm gì trong quá khứ? Điều gì đã khiến người cha nhớ lại kỉ niệm đó?</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931278"/>
                  </a:ext>
                </a:extLst>
              </a:tr>
              <a:tr h="510979">
                <a:tc rowSpan="2">
                  <a:txBody>
                    <a:bodyPr/>
                    <a:lstStyle/>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2. Diễn biến cảm xúc, hành động, tâm trạng của Dế Vần lúc còn nhỏ</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Khi bắt gặp chích bông con </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 </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 </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927838"/>
                  </a:ext>
                </a:extLst>
              </a:tr>
              <a:tr h="342596">
                <a:tc vMerge="1">
                  <a:txBody>
                    <a:bodyPr/>
                    <a:lstStyle/>
                    <a:p>
                      <a:endParaRPr lang="en-US"/>
                    </a:p>
                  </a:txBody>
                  <a:tcPr/>
                </a:tc>
                <a:tc>
                  <a:txBody>
                    <a:bodyPr/>
                    <a:lstStyle/>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Khi thấy chích bông mẹ tìm con và làm chích bông con chết</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929229"/>
                  </a:ext>
                </a:extLst>
              </a:tr>
              <a:tr h="340653">
                <a:tc gridSpan="2">
                  <a:txBody>
                    <a:bodyPr/>
                    <a:lstStyle/>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3. Nhận xét về con người Dế Vần lúc nhỏ.</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  </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746038"/>
                  </a:ext>
                </a:extLst>
              </a:tr>
            </a:tbl>
          </a:graphicData>
        </a:graphic>
      </p:graphicFrame>
    </p:spTree>
    <p:extLst>
      <p:ext uri="{BB962C8B-B14F-4D97-AF65-F5344CB8AC3E}">
        <p14:creationId xmlns:p14="http://schemas.microsoft.com/office/powerpoint/2010/main" val="3663082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07555" y="1130300"/>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1.1.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người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cha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trong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quá</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khứ</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6" name="Right Arrow 5"/>
          <p:cNvSpPr/>
          <p:nvPr/>
        </p:nvSpPr>
        <p:spPr>
          <a:xfrm>
            <a:off x="1067825" y="2505150"/>
            <a:ext cx="2802193" cy="1799303"/>
          </a:xfrm>
          <a:prstGeom prst="rightArrow">
            <a:avLst>
              <a:gd name="adj1" fmla="val 67500"/>
              <a:gd name="adj2" fmla="val 3886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Lí</a:t>
            </a:r>
            <a:r>
              <a:rPr lang="en-US" sz="2800" b="1" dirty="0">
                <a:solidFill>
                  <a:srgbClr val="0D0D0D"/>
                </a:solidFill>
                <a:latin typeface="Baguet Script" panose="00000500000000000000" pitchFamily="2" charset="0"/>
                <a:ea typeface="Times New Roman" panose="02020603050405020304" pitchFamily="18" charset="0"/>
              </a:rPr>
              <a:t> do </a:t>
            </a:r>
            <a:r>
              <a:rPr lang="en-US" sz="2800" b="1" dirty="0" err="1">
                <a:solidFill>
                  <a:srgbClr val="0D0D0D"/>
                </a:solidFill>
                <a:latin typeface="Baguet Script" panose="00000500000000000000" pitchFamily="2" charset="0"/>
                <a:ea typeface="Times New Roman" panose="02020603050405020304" pitchFamily="18" charset="0"/>
              </a:rPr>
              <a:t>nhớ</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lại</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kỉ</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niệm</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cũ</a:t>
            </a:r>
            <a:endParaRPr lang="en-US" sz="2800" dirty="0"/>
          </a:p>
        </p:txBody>
      </p:sp>
      <p:sp>
        <p:nvSpPr>
          <p:cNvPr id="12" name="Folded Corner 11"/>
          <p:cNvSpPr/>
          <p:nvPr/>
        </p:nvSpPr>
        <p:spPr>
          <a:xfrm>
            <a:off x="4150237" y="1974208"/>
            <a:ext cx="6754762" cy="2993923"/>
          </a:xfrm>
          <a:prstGeom prst="foldedCorner">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spcAft>
                <a:spcPts val="1200"/>
              </a:spcAft>
            </a:pPr>
            <a:endParaRPr lang="en-US" sz="2800" dirty="0">
              <a:solidFill>
                <a:srgbClr val="0D0D0D"/>
              </a:solidFill>
              <a:latin typeface="Baguet Script" panose="00000500000000000000" pitchFamily="2" charset="0"/>
              <a:ea typeface="Times New Roman" panose="02020603050405020304" pitchFamily="18" charset="0"/>
            </a:endParaRPr>
          </a:p>
          <a:p>
            <a:pPr marL="30480" marR="30480" algn="just">
              <a:spcAft>
                <a:spcPts val="1200"/>
              </a:spcAft>
            </a:pPr>
            <a:r>
              <a:rPr lang="en-US" sz="2800" dirty="0" err="1">
                <a:solidFill>
                  <a:srgbClr val="0D0D0D"/>
                </a:solidFill>
                <a:latin typeface="Baguet Script" panose="00000500000000000000" pitchFamily="2" charset="0"/>
                <a:ea typeface="Times New Roman" panose="02020603050405020304" pitchFamily="18" charset="0"/>
              </a:rPr>
              <a:t>Nhìn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hình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ảnh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cậu</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trai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háo</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hức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trước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chú</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chim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chích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bông</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bị</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mắc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trong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bụi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gai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muốn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bắt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chim</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để</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nuôi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khiến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người</a:t>
            </a:r>
            <a:r>
              <a:rPr lang="en-US" sz="2800" dirty="0">
                <a:solidFill>
                  <a:srgbClr val="0D0D0D"/>
                </a:solidFill>
                <a:latin typeface="Baguet Script" panose="00000500000000000000" pitchFamily="2" charset="0"/>
                <a:ea typeface="Times New Roman" panose="02020603050405020304" pitchFamily="18" charset="0"/>
              </a:rPr>
              <a:t> cha </a:t>
            </a:r>
            <a:r>
              <a:rPr lang="en-US" sz="2800" dirty="0" err="1">
                <a:solidFill>
                  <a:srgbClr val="0D0D0D"/>
                </a:solidFill>
                <a:latin typeface="Baguet Script" panose="00000500000000000000" pitchFamily="2" charset="0"/>
                <a:ea typeface="Times New Roman" panose="02020603050405020304" pitchFamily="18" charset="0"/>
              </a:rPr>
              <a:t>nhớ</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lại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kỉ</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niệm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buồn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trong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quá</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khứ</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cũng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gắn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với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câu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chuyện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bắt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chim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chích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bông</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để</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nuôi</a:t>
            </a:r>
            <a:r>
              <a:rPr lang="en-US" sz="2800" dirty="0">
                <a:solidFill>
                  <a:srgbClr val="0D0D0D"/>
                </a:solidFill>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pic>
        <p:nvPicPr>
          <p:cNvPr id="15" name="Picture 14"/>
          <p:cNvPicPr>
            <a:picLocks noChangeAspect="1"/>
          </p:cNvPicPr>
          <p:nvPr/>
        </p:nvPicPr>
        <p:blipFill>
          <a:blip r:embed="rId6"/>
          <a:stretch>
            <a:fillRect/>
          </a:stretch>
        </p:blipFill>
        <p:spPr>
          <a:xfrm>
            <a:off x="1067826" y="4304453"/>
            <a:ext cx="2589774" cy="1905847"/>
          </a:xfrm>
          <a:prstGeom prst="rect">
            <a:avLst/>
          </a:prstGeom>
        </p:spPr>
      </p:pic>
    </p:spTree>
    <p:extLst>
      <p:ext uri="{BB962C8B-B14F-4D97-AF65-F5344CB8AC3E}">
        <p14:creationId xmlns:p14="http://schemas.microsoft.com/office/powerpoint/2010/main" val="324901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07555" y="1130300"/>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1.1.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người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cha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trong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quá</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khứ</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9" name="Rectangle 8"/>
          <p:cNvSpPr/>
          <p:nvPr/>
        </p:nvSpPr>
        <p:spPr>
          <a:xfrm>
            <a:off x="643977" y="1632075"/>
            <a:ext cx="10782300" cy="523220"/>
          </a:xfrm>
          <a:prstGeom prst="rect">
            <a:avLst/>
          </a:prstGeom>
        </p:spPr>
        <p:txBody>
          <a:bodyPr>
            <a:spAutoFit/>
          </a:bodyPr>
          <a:lstStyle/>
          <a:p>
            <a:pPr marL="30480" marR="30480" algn="just">
              <a:spcAft>
                <a:spcPts val="1200"/>
              </a:spcAft>
            </a:pP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Hồi</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ức</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buồn</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về</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câu</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chuyện</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bắt</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chim</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chích</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bông</a:t>
            </a:r>
            <a:r>
              <a:rPr lang="en-US" sz="2800" b="1" dirty="0">
                <a:solidFill>
                  <a:srgbClr val="0D0D0D"/>
                </a:solidFill>
                <a:latin typeface="Baguet Script" panose="00000500000000000000" pitchFamily="2" charset="0"/>
                <a:ea typeface="Times New Roman" panose="02020603050405020304" pitchFamily="18" charset="0"/>
              </a:rPr>
              <a:t> con </a:t>
            </a:r>
            <a:r>
              <a:rPr lang="en-US" sz="2800" b="1" dirty="0" err="1">
                <a:solidFill>
                  <a:srgbClr val="0D0D0D"/>
                </a:solidFill>
                <a:latin typeface="Baguet Script" panose="00000500000000000000" pitchFamily="2" charset="0"/>
                <a:ea typeface="Times New Roman" panose="02020603050405020304" pitchFamily="18" charset="0"/>
              </a:rPr>
              <a:t>để</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nuôi</a:t>
            </a:r>
            <a:r>
              <a:rPr lang="en-US" sz="2800" b="1" dirty="0">
                <a:solidFill>
                  <a:srgbClr val="0D0D0D"/>
                </a:solidFill>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p:txBody>
      </p:sp>
      <p:grpSp>
        <p:nvGrpSpPr>
          <p:cNvPr id="16" name="Group 15"/>
          <p:cNvGrpSpPr/>
          <p:nvPr/>
        </p:nvGrpSpPr>
        <p:grpSpPr>
          <a:xfrm>
            <a:off x="-2237148" y="1469642"/>
            <a:ext cx="12774769" cy="5642604"/>
            <a:chOff x="-2159573" y="1293833"/>
            <a:chExt cx="12774769" cy="5642604"/>
          </a:xfrm>
        </p:grpSpPr>
        <p:sp>
          <p:nvSpPr>
            <p:cNvPr id="17" name="Block Arc 16"/>
            <p:cNvSpPr/>
            <p:nvPr/>
          </p:nvSpPr>
          <p:spPr>
            <a:xfrm>
              <a:off x="-2159573" y="1293833"/>
              <a:ext cx="5642604" cy="5642604"/>
            </a:xfrm>
            <a:prstGeom prst="blockArc">
              <a:avLst>
                <a:gd name="adj1" fmla="val 18900000"/>
                <a:gd name="adj2" fmla="val 2700000"/>
                <a:gd name="adj3" fmla="val 383"/>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Freeform 17"/>
            <p:cNvSpPr/>
            <p:nvPr/>
          </p:nvSpPr>
          <p:spPr>
            <a:xfrm>
              <a:off x="3018530" y="2254477"/>
              <a:ext cx="7596666" cy="805186"/>
            </a:xfrm>
            <a:custGeom>
              <a:avLst/>
              <a:gdLst>
                <a:gd name="connsiteX0" fmla="*/ 0 w 7596666"/>
                <a:gd name="connsiteY0" fmla="*/ 0 h 644640"/>
                <a:gd name="connsiteX1" fmla="*/ 7596666 w 7596666"/>
                <a:gd name="connsiteY1" fmla="*/ 0 h 644640"/>
                <a:gd name="connsiteX2" fmla="*/ 7596666 w 7596666"/>
                <a:gd name="connsiteY2" fmla="*/ 644640 h 644640"/>
                <a:gd name="connsiteX3" fmla="*/ 0 w 7596666"/>
                <a:gd name="connsiteY3" fmla="*/ 644640 h 644640"/>
                <a:gd name="connsiteX4" fmla="*/ 0 w 7596666"/>
                <a:gd name="connsiteY4" fmla="*/ 0 h 64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6666" h="644640">
                  <a:moveTo>
                    <a:pt x="0" y="0"/>
                  </a:moveTo>
                  <a:lnTo>
                    <a:pt x="7596666" y="0"/>
                  </a:lnTo>
                  <a:lnTo>
                    <a:pt x="7596666" y="644640"/>
                  </a:lnTo>
                  <a:lnTo>
                    <a:pt x="0" y="644640"/>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11683" tIns="50800" rIns="50800" bIns="50800" numCol="1" spcCol="1270" anchor="ctr" anchorCtr="0">
              <a:noAutofit/>
            </a:bodyPr>
            <a:lstStyle/>
            <a:p>
              <a:pPr lvl="0" algn="l" defTabSz="8890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Hồi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hộp</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nín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thở</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kiễng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chân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lên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ngó</a:t>
              </a:r>
              <a:r>
                <a:rPr lang="en-US" sz="2800" kern="1200" dirty="0">
                  <a:latin typeface="Baguet Script" panose="00000500000000000000" pitchFamily="2" charset="0"/>
                  <a:cs typeface="Times New Roman" panose="02020603050405020304" pitchFamily="18" charset="0"/>
                </a:rPr>
                <a:t>.</a:t>
              </a:r>
            </a:p>
          </p:txBody>
        </p:sp>
        <p:sp>
          <p:nvSpPr>
            <p:cNvPr id="19" name="Oval 18"/>
            <p:cNvSpPr/>
            <p:nvPr/>
          </p:nvSpPr>
          <p:spPr>
            <a:xfrm>
              <a:off x="2424266" y="2092535"/>
              <a:ext cx="1030476" cy="974806"/>
            </a:xfrm>
            <a:prstGeom prst="ellipse">
              <a:avLst/>
            </a:prstGeom>
            <a:blipFill rotWithShape="0">
              <a:blip r:embed="rId5"/>
              <a:stretch>
                <a:fillRect/>
              </a:stretch>
            </a:blipFill>
          </p:spPr>
          <p:style>
            <a:lnRef idx="2">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Freeform 19"/>
            <p:cNvSpPr/>
            <p:nvPr/>
          </p:nvSpPr>
          <p:spPr>
            <a:xfrm>
              <a:off x="3388117" y="3221606"/>
              <a:ext cx="7227078" cy="805186"/>
            </a:xfrm>
            <a:custGeom>
              <a:avLst/>
              <a:gdLst>
                <a:gd name="connsiteX0" fmla="*/ 0 w 7227078"/>
                <a:gd name="connsiteY0" fmla="*/ 0 h 644640"/>
                <a:gd name="connsiteX1" fmla="*/ 7227078 w 7227078"/>
                <a:gd name="connsiteY1" fmla="*/ 0 h 644640"/>
                <a:gd name="connsiteX2" fmla="*/ 7227078 w 7227078"/>
                <a:gd name="connsiteY2" fmla="*/ 644640 h 644640"/>
                <a:gd name="connsiteX3" fmla="*/ 0 w 7227078"/>
                <a:gd name="connsiteY3" fmla="*/ 644640 h 644640"/>
                <a:gd name="connsiteX4" fmla="*/ 0 w 7227078"/>
                <a:gd name="connsiteY4" fmla="*/ 0 h 64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7078" h="644640">
                  <a:moveTo>
                    <a:pt x="0" y="0"/>
                  </a:moveTo>
                  <a:lnTo>
                    <a:pt x="7227078" y="0"/>
                  </a:lnTo>
                  <a:lnTo>
                    <a:pt x="7227078" y="644640"/>
                  </a:lnTo>
                  <a:lnTo>
                    <a:pt x="0" y="644640"/>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11683" tIns="50800" rIns="50800" bIns="50800" numCol="1" spcCol="1270" anchor="ctr" anchorCtr="0">
              <a:noAutofit/>
            </a:bodyPr>
            <a:lstStyle/>
            <a:p>
              <a:pPr lvl="0" algn="l" defTabSz="8890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Không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nén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nổi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sự</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vui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sướng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thò</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tay</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nhấc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sinh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linh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đỏ</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hỏn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ra</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khỏi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tổ</a:t>
              </a:r>
              <a:r>
                <a:rPr lang="en-US" sz="2800" kern="1200" dirty="0">
                  <a:latin typeface="Baguet Script" panose="00000500000000000000" pitchFamily="2" charset="0"/>
                  <a:cs typeface="Times New Roman" panose="02020603050405020304" pitchFamily="18" charset="0"/>
                </a:rPr>
                <a:t>.</a:t>
              </a:r>
            </a:p>
          </p:txBody>
        </p:sp>
        <p:sp>
          <p:nvSpPr>
            <p:cNvPr id="21" name="Oval 20"/>
            <p:cNvSpPr/>
            <p:nvPr/>
          </p:nvSpPr>
          <p:spPr>
            <a:xfrm>
              <a:off x="2793854" y="3059663"/>
              <a:ext cx="1030476" cy="974806"/>
            </a:xfrm>
            <a:prstGeom prst="ellipse">
              <a:avLst/>
            </a:prstGeom>
            <a:blipFill rotWithShape="0">
              <a:blip r:embed="rId6"/>
              <a:stretch>
                <a:fillRect/>
              </a:stretch>
            </a:blipFill>
          </p:spPr>
          <p:style>
            <a:lnRef idx="2">
              <a:schemeClr val="accent3">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3" name="Freeform 22"/>
            <p:cNvSpPr/>
            <p:nvPr/>
          </p:nvSpPr>
          <p:spPr>
            <a:xfrm>
              <a:off x="3388117" y="4188734"/>
              <a:ext cx="7227078" cy="805186"/>
            </a:xfrm>
            <a:custGeom>
              <a:avLst/>
              <a:gdLst>
                <a:gd name="connsiteX0" fmla="*/ 0 w 7227078"/>
                <a:gd name="connsiteY0" fmla="*/ 0 h 644640"/>
                <a:gd name="connsiteX1" fmla="*/ 7227078 w 7227078"/>
                <a:gd name="connsiteY1" fmla="*/ 0 h 644640"/>
                <a:gd name="connsiteX2" fmla="*/ 7227078 w 7227078"/>
                <a:gd name="connsiteY2" fmla="*/ 644640 h 644640"/>
                <a:gd name="connsiteX3" fmla="*/ 0 w 7227078"/>
                <a:gd name="connsiteY3" fmla="*/ 644640 h 644640"/>
                <a:gd name="connsiteX4" fmla="*/ 0 w 7227078"/>
                <a:gd name="connsiteY4" fmla="*/ 0 h 64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7078" h="644640">
                  <a:moveTo>
                    <a:pt x="0" y="0"/>
                  </a:moveTo>
                  <a:lnTo>
                    <a:pt x="7227078" y="0"/>
                  </a:lnTo>
                  <a:lnTo>
                    <a:pt x="7227078" y="644640"/>
                  </a:lnTo>
                  <a:lnTo>
                    <a:pt x="0" y="644640"/>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11683" tIns="50800" rIns="50800" bIns="50800" numCol="1" spcCol="1270" anchor="ctr" anchorCtr="0">
              <a:noAutofit/>
            </a:bodyPr>
            <a:lstStyle/>
            <a:p>
              <a:pPr lvl="0" algn="l" defTabSz="8890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Khoe</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với</a:t>
              </a:r>
              <a:r>
                <a:rPr lang="en-US" sz="2800" kern="1200" dirty="0">
                  <a:latin typeface="Baguet Script" panose="00000500000000000000" pitchFamily="2" charset="0"/>
                  <a:cs typeface="Times New Roman" panose="02020603050405020304" pitchFamily="18" charset="0"/>
                </a:rPr>
                <a:t> pa </a:t>
              </a:r>
              <a:r>
                <a:rPr lang="en-US" sz="2800" kern="1200" dirty="0" err="1">
                  <a:latin typeface="Baguet Script" panose="00000500000000000000" pitchFamily="2" charset="0"/>
                  <a:cs typeface="Times New Roman" panose="02020603050405020304" pitchFamily="18" charset="0"/>
                </a:rPr>
                <a:t>trong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vui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sướng</a:t>
              </a:r>
              <a:r>
                <a:rPr lang="en-US" sz="2800" kern="1200" dirty="0">
                  <a:latin typeface="Baguet Script" panose="00000500000000000000" pitchFamily="2" charset="0"/>
                  <a:cs typeface="Times New Roman" panose="02020603050405020304" pitchFamily="18" charset="0"/>
                </a:rPr>
                <a:t>.</a:t>
              </a:r>
            </a:p>
          </p:txBody>
        </p:sp>
        <p:sp>
          <p:nvSpPr>
            <p:cNvPr id="24" name="Oval 23"/>
            <p:cNvSpPr/>
            <p:nvPr/>
          </p:nvSpPr>
          <p:spPr>
            <a:xfrm>
              <a:off x="2793854" y="4026792"/>
              <a:ext cx="1030476" cy="974806"/>
            </a:xfrm>
            <a:prstGeom prst="ellipse">
              <a:avLst/>
            </a:prstGeom>
            <a:blipFill rotWithShape="0">
              <a:blip r:embed="rId7"/>
              <a:stretch>
                <a:fillRect/>
              </a:stretch>
            </a:blipFill>
          </p:spPr>
          <p:style>
            <a:lnRef idx="2">
              <a:schemeClr val="accent4">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Freeform 24"/>
            <p:cNvSpPr/>
            <p:nvPr/>
          </p:nvSpPr>
          <p:spPr>
            <a:xfrm>
              <a:off x="3018530" y="5155862"/>
              <a:ext cx="7596666" cy="805186"/>
            </a:xfrm>
            <a:custGeom>
              <a:avLst/>
              <a:gdLst>
                <a:gd name="connsiteX0" fmla="*/ 0 w 7596666"/>
                <a:gd name="connsiteY0" fmla="*/ 0 h 644640"/>
                <a:gd name="connsiteX1" fmla="*/ 7596666 w 7596666"/>
                <a:gd name="connsiteY1" fmla="*/ 0 h 644640"/>
                <a:gd name="connsiteX2" fmla="*/ 7596666 w 7596666"/>
                <a:gd name="connsiteY2" fmla="*/ 644640 h 644640"/>
                <a:gd name="connsiteX3" fmla="*/ 0 w 7596666"/>
                <a:gd name="connsiteY3" fmla="*/ 644640 h 644640"/>
                <a:gd name="connsiteX4" fmla="*/ 0 w 7596666"/>
                <a:gd name="connsiteY4" fmla="*/ 0 h 64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6666" h="644640">
                  <a:moveTo>
                    <a:pt x="0" y="0"/>
                  </a:moveTo>
                  <a:lnTo>
                    <a:pt x="7596666" y="0"/>
                  </a:lnTo>
                  <a:lnTo>
                    <a:pt x="7596666" y="644640"/>
                  </a:lnTo>
                  <a:lnTo>
                    <a:pt x="0" y="644640"/>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11683" tIns="50800" rIns="50800" bIns="50800" numCol="1" spcCol="1270" anchor="ctr" anchorCtr="0">
              <a:noAutofit/>
            </a:bodyPr>
            <a:lstStyle/>
            <a:p>
              <a:pPr lvl="0" algn="l" defTabSz="8890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Không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nghe</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lời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ba</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nói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cầm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chim</a:t>
              </a:r>
              <a:r>
                <a:rPr lang="en-US" sz="2800" kern="1200" dirty="0">
                  <a:latin typeface="Baguet Script" panose="00000500000000000000" pitchFamily="2" charset="0"/>
                  <a:cs typeface="Times New Roman" panose="02020603050405020304" pitchFamily="18" charset="0"/>
                </a:rPr>
                <a:t> non </a:t>
              </a:r>
              <a:r>
                <a:rPr lang="en-US" sz="2800" kern="1200" dirty="0" err="1">
                  <a:latin typeface="Baguet Script" panose="00000500000000000000" pitchFamily="2" charset="0"/>
                  <a:cs typeface="Times New Roman" panose="02020603050405020304" pitchFamily="18" charset="0"/>
                </a:rPr>
                <a:t>chạy</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chơi</a:t>
              </a:r>
              <a:r>
                <a:rPr lang="en-US" sz="2800" kern="1200" dirty="0">
                  <a:latin typeface="Baguet Script" panose="00000500000000000000" pitchFamily="2" charset="0"/>
                  <a:cs typeface="Times New Roman" panose="02020603050405020304" pitchFamily="18" charset="0"/>
                </a:rPr>
                <a:t>.</a:t>
              </a:r>
            </a:p>
          </p:txBody>
        </p:sp>
        <p:sp>
          <p:nvSpPr>
            <p:cNvPr id="26" name="Oval 25"/>
            <p:cNvSpPr/>
            <p:nvPr/>
          </p:nvSpPr>
          <p:spPr>
            <a:xfrm>
              <a:off x="2424266" y="4993920"/>
              <a:ext cx="1030476" cy="974806"/>
            </a:xfrm>
            <a:prstGeom prst="ellipse">
              <a:avLst/>
            </a:prstGeom>
            <a:blipFill rotWithShape="0">
              <a:blip r:embed="rId8"/>
              <a:stretch>
                <a:fillRect/>
              </a:stretch>
            </a:blipFill>
          </p:spPr>
          <p:style>
            <a:lnRef idx="2">
              <a:schemeClr val="accent5">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27" name="Flowchart: Display 26"/>
          <p:cNvSpPr/>
          <p:nvPr/>
        </p:nvSpPr>
        <p:spPr>
          <a:xfrm>
            <a:off x="685800" y="2969704"/>
            <a:ext cx="1603572" cy="2431037"/>
          </a:xfrm>
          <a:prstGeom prst="flowChartDisplay">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tx1"/>
                </a:solidFill>
                <a:latin typeface="Baguet Script" panose="00000500000000000000" pitchFamily="2" charset="0"/>
                <a:ea typeface="Times New Roman" panose="02020603050405020304" pitchFamily="18" charset="0"/>
              </a:rPr>
              <a:t>Khi</a:t>
            </a:r>
            <a:r>
              <a:rPr lang="en-US" sz="2800" b="1" i="1" dirty="0">
                <a:solidFill>
                  <a:schemeClr val="tx1"/>
                </a:solidFill>
                <a:latin typeface="Baguet Script" panose="00000500000000000000" pitchFamily="2" charset="0"/>
                <a:ea typeface="Times New Roman" panose="02020603050405020304" pitchFamily="18" charset="0"/>
              </a:rPr>
              <a:t> </a:t>
            </a:r>
            <a:r>
              <a:rPr lang="en-US" sz="2800" b="1" i="1" dirty="0" err="1">
                <a:solidFill>
                  <a:schemeClr val="tx1"/>
                </a:solidFill>
                <a:latin typeface="Baguet Script" panose="00000500000000000000" pitchFamily="2" charset="0"/>
                <a:ea typeface="Times New Roman" panose="02020603050405020304" pitchFamily="18" charset="0"/>
              </a:rPr>
              <a:t>bắt</a:t>
            </a:r>
            <a:r>
              <a:rPr lang="en-US" sz="2800" b="1" i="1" dirty="0">
                <a:solidFill>
                  <a:schemeClr val="tx1"/>
                </a:solidFill>
                <a:latin typeface="Baguet Script" panose="00000500000000000000" pitchFamily="2" charset="0"/>
                <a:ea typeface="Times New Roman" panose="02020603050405020304" pitchFamily="18" charset="0"/>
              </a:rPr>
              <a:t> </a:t>
            </a:r>
            <a:r>
              <a:rPr lang="en-US" sz="2800" b="1" i="1" dirty="0" err="1">
                <a:solidFill>
                  <a:schemeClr val="tx1"/>
                </a:solidFill>
                <a:latin typeface="Baguet Script" panose="00000500000000000000" pitchFamily="2" charset="0"/>
                <a:ea typeface="Times New Roman" panose="02020603050405020304" pitchFamily="18" charset="0"/>
              </a:rPr>
              <a:t>gặp</a:t>
            </a:r>
            <a:r>
              <a:rPr lang="en-US" sz="2800" b="1" i="1" dirty="0">
                <a:solidFill>
                  <a:schemeClr val="tx1"/>
                </a:solidFill>
                <a:latin typeface="Baguet Script" panose="00000500000000000000" pitchFamily="2" charset="0"/>
                <a:ea typeface="Times New Roman" panose="02020603050405020304" pitchFamily="18" charset="0"/>
              </a:rPr>
              <a:t> </a:t>
            </a:r>
            <a:r>
              <a:rPr lang="en-US" sz="2800" b="1" i="1" dirty="0" err="1">
                <a:solidFill>
                  <a:schemeClr val="tx1"/>
                </a:solidFill>
                <a:latin typeface="Baguet Script" panose="00000500000000000000" pitchFamily="2" charset="0"/>
                <a:ea typeface="Times New Roman" panose="02020603050405020304" pitchFamily="18" charset="0"/>
              </a:rPr>
              <a:t>chích</a:t>
            </a:r>
            <a:r>
              <a:rPr lang="en-US" sz="2800" b="1" i="1" dirty="0">
                <a:solidFill>
                  <a:schemeClr val="tx1"/>
                </a:solidFill>
                <a:latin typeface="Baguet Script" panose="00000500000000000000" pitchFamily="2" charset="0"/>
                <a:ea typeface="Times New Roman" panose="02020603050405020304" pitchFamily="18" charset="0"/>
              </a:rPr>
              <a:t> </a:t>
            </a:r>
            <a:r>
              <a:rPr lang="en-US" sz="2800" b="1" i="1" dirty="0" err="1">
                <a:solidFill>
                  <a:schemeClr val="tx1"/>
                </a:solidFill>
                <a:latin typeface="Baguet Script" panose="00000500000000000000" pitchFamily="2" charset="0"/>
                <a:ea typeface="Times New Roman" panose="02020603050405020304" pitchFamily="18" charset="0"/>
              </a:rPr>
              <a:t>bông</a:t>
            </a:r>
            <a:r>
              <a:rPr lang="en-US" sz="2800" b="1" i="1" dirty="0">
                <a:solidFill>
                  <a:schemeClr val="tx1"/>
                </a:solidFill>
                <a:latin typeface="Baguet Script" panose="00000500000000000000" pitchFamily="2" charset="0"/>
                <a:ea typeface="Times New Roman" panose="02020603050405020304" pitchFamily="18" charset="0"/>
              </a:rPr>
              <a:t>: </a:t>
            </a:r>
            <a:endParaRPr lang="en-US" sz="2800" dirty="0">
              <a:solidFill>
                <a:schemeClr val="tx1"/>
              </a:solidFill>
            </a:endParaRPr>
          </a:p>
        </p:txBody>
      </p:sp>
    </p:spTree>
    <p:extLst>
      <p:ext uri="{BB962C8B-B14F-4D97-AF65-F5344CB8AC3E}">
        <p14:creationId xmlns:p14="http://schemas.microsoft.com/office/powerpoint/2010/main" val="343561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07555" y="1130300"/>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1.1.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người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cha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trong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quá</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khứ</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9" name="Rectangle 8"/>
          <p:cNvSpPr/>
          <p:nvPr/>
        </p:nvSpPr>
        <p:spPr>
          <a:xfrm>
            <a:off x="643977" y="1632075"/>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Hồi</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ức</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buồn</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về</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bắt</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chim</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chích</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bông</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con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để</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nuôi</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6" name="Rectangle 5"/>
          <p:cNvSpPr/>
          <p:nvPr/>
        </p:nvSpPr>
        <p:spPr>
          <a:xfrm>
            <a:off x="1197229" y="2156691"/>
            <a:ext cx="9177512" cy="523220"/>
          </a:xfrm>
          <a:prstGeom prst="rect">
            <a:avLst/>
          </a:prstGeom>
        </p:spPr>
        <p:txBody>
          <a:bodyPr wrap="none">
            <a:spAutoFit/>
          </a:bodyPr>
          <a:lstStyle/>
          <a:p>
            <a:pPr algn="just">
              <a:spcAft>
                <a:spcPts val="0"/>
              </a:spcAft>
            </a:pPr>
            <a:r>
              <a:rPr lang="en-US" sz="2800" b="1" i="1" dirty="0" err="1">
                <a:latin typeface="Baguet Script" panose="00000500000000000000" pitchFamily="2" charset="0"/>
                <a:ea typeface="Times New Roman" panose="02020603050405020304" pitchFamily="18" charset="0"/>
              </a:rPr>
              <a:t>Khi</a:t>
            </a:r>
            <a:r>
              <a:rPr lang="en-US" sz="2800" b="1" i="1" dirty="0">
                <a:latin typeface="Baguet Script" panose="00000500000000000000" pitchFamily="2" charset="0"/>
                <a:ea typeface="Times New Roman" panose="02020603050405020304" pitchFamily="18" charset="0"/>
              </a:rPr>
              <a:t> </a:t>
            </a:r>
            <a:r>
              <a:rPr lang="en-US" sz="2800" b="1" i="1" dirty="0" err="1">
                <a:latin typeface="Baguet Script" panose="00000500000000000000" pitchFamily="2" charset="0"/>
                <a:ea typeface="Times New Roman" panose="02020603050405020304" pitchFamily="18" charset="0"/>
              </a:rPr>
              <a:t>thấy</a:t>
            </a:r>
            <a:r>
              <a:rPr lang="en-US" sz="2800" b="1" i="1" dirty="0">
                <a:latin typeface="Baguet Script" panose="00000500000000000000" pitchFamily="2" charset="0"/>
                <a:ea typeface="Times New Roman" panose="02020603050405020304" pitchFamily="18" charset="0"/>
              </a:rPr>
              <a:t> </a:t>
            </a:r>
            <a:r>
              <a:rPr lang="en-US" sz="2800" b="1" i="1" dirty="0" err="1">
                <a:latin typeface="Baguet Script" panose="00000500000000000000" pitchFamily="2" charset="0"/>
                <a:ea typeface="Times New Roman" panose="02020603050405020304" pitchFamily="18" charset="0"/>
              </a:rPr>
              <a:t>chích</a:t>
            </a:r>
            <a:r>
              <a:rPr lang="en-US" sz="2800" b="1" i="1" dirty="0">
                <a:latin typeface="Baguet Script" panose="00000500000000000000" pitchFamily="2" charset="0"/>
                <a:ea typeface="Times New Roman" panose="02020603050405020304" pitchFamily="18" charset="0"/>
              </a:rPr>
              <a:t> </a:t>
            </a:r>
            <a:r>
              <a:rPr lang="en-US" sz="2800" b="1" i="1" dirty="0" err="1">
                <a:latin typeface="Baguet Script" panose="00000500000000000000" pitchFamily="2" charset="0"/>
                <a:ea typeface="Times New Roman" panose="02020603050405020304" pitchFamily="18" charset="0"/>
              </a:rPr>
              <a:t>bông</a:t>
            </a:r>
            <a:r>
              <a:rPr lang="en-US" sz="2800" b="1" i="1" dirty="0">
                <a:latin typeface="Baguet Script" panose="00000500000000000000" pitchFamily="2" charset="0"/>
                <a:ea typeface="Times New Roman" panose="02020603050405020304" pitchFamily="18" charset="0"/>
              </a:rPr>
              <a:t> </a:t>
            </a:r>
            <a:r>
              <a:rPr lang="en-US" sz="2800" b="1" i="1" dirty="0" err="1">
                <a:latin typeface="Baguet Script" panose="00000500000000000000" pitchFamily="2" charset="0"/>
                <a:ea typeface="Times New Roman" panose="02020603050405020304" pitchFamily="18" charset="0"/>
              </a:rPr>
              <a:t>mẹ</a:t>
            </a:r>
            <a:r>
              <a:rPr lang="en-US" sz="2800" b="1" i="1" dirty="0">
                <a:latin typeface="Baguet Script" panose="00000500000000000000" pitchFamily="2" charset="0"/>
                <a:ea typeface="Times New Roman" panose="02020603050405020304" pitchFamily="18" charset="0"/>
              </a:rPr>
              <a:t> </a:t>
            </a:r>
            <a:r>
              <a:rPr lang="en-US" sz="2800" b="1" i="1" dirty="0" err="1">
                <a:latin typeface="Baguet Script" panose="00000500000000000000" pitchFamily="2" charset="0"/>
                <a:ea typeface="Times New Roman" panose="02020603050405020304" pitchFamily="18" charset="0"/>
              </a:rPr>
              <a:t>tìm</a:t>
            </a:r>
            <a:r>
              <a:rPr lang="en-US" sz="2800" b="1" i="1" dirty="0">
                <a:latin typeface="Baguet Script" panose="00000500000000000000" pitchFamily="2" charset="0"/>
                <a:ea typeface="Times New Roman" panose="02020603050405020304" pitchFamily="18" charset="0"/>
              </a:rPr>
              <a:t> con </a:t>
            </a:r>
            <a:r>
              <a:rPr lang="en-US" sz="2800" b="1" i="1" dirty="0" err="1">
                <a:latin typeface="Baguet Script" panose="00000500000000000000" pitchFamily="2" charset="0"/>
                <a:ea typeface="Times New Roman" panose="02020603050405020304" pitchFamily="18" charset="0"/>
              </a:rPr>
              <a:t>và</a:t>
            </a:r>
            <a:r>
              <a:rPr lang="en-US" sz="2800" b="1" i="1" dirty="0">
                <a:latin typeface="Baguet Script" panose="00000500000000000000" pitchFamily="2" charset="0"/>
                <a:ea typeface="Times New Roman" panose="02020603050405020304" pitchFamily="18" charset="0"/>
              </a:rPr>
              <a:t> </a:t>
            </a:r>
            <a:r>
              <a:rPr lang="en-US" sz="2800" b="1" i="1" dirty="0" err="1">
                <a:latin typeface="Baguet Script" panose="00000500000000000000" pitchFamily="2" charset="0"/>
                <a:ea typeface="Times New Roman" panose="02020603050405020304" pitchFamily="18" charset="0"/>
              </a:rPr>
              <a:t>làm</a:t>
            </a:r>
            <a:r>
              <a:rPr lang="en-US" sz="2800" b="1" i="1" dirty="0">
                <a:latin typeface="Baguet Script" panose="00000500000000000000" pitchFamily="2" charset="0"/>
                <a:ea typeface="Times New Roman" panose="02020603050405020304" pitchFamily="18" charset="0"/>
              </a:rPr>
              <a:t> </a:t>
            </a:r>
            <a:r>
              <a:rPr lang="en-US" sz="2800" b="1" i="1" dirty="0" err="1">
                <a:latin typeface="Baguet Script" panose="00000500000000000000" pitchFamily="2" charset="0"/>
                <a:ea typeface="Times New Roman" panose="02020603050405020304" pitchFamily="18" charset="0"/>
              </a:rPr>
              <a:t>chích</a:t>
            </a:r>
            <a:r>
              <a:rPr lang="en-US" sz="2800" b="1" i="1" dirty="0">
                <a:latin typeface="Baguet Script" panose="00000500000000000000" pitchFamily="2" charset="0"/>
                <a:ea typeface="Times New Roman" panose="02020603050405020304" pitchFamily="18" charset="0"/>
              </a:rPr>
              <a:t> </a:t>
            </a:r>
            <a:r>
              <a:rPr lang="en-US" sz="2800" b="1" i="1" dirty="0" err="1">
                <a:latin typeface="Baguet Script" panose="00000500000000000000" pitchFamily="2" charset="0"/>
                <a:ea typeface="Times New Roman" panose="02020603050405020304" pitchFamily="18" charset="0"/>
              </a:rPr>
              <a:t>bông</a:t>
            </a:r>
            <a:r>
              <a:rPr lang="en-US" sz="2800" b="1" i="1" dirty="0">
                <a:latin typeface="Baguet Script" panose="00000500000000000000" pitchFamily="2" charset="0"/>
                <a:ea typeface="Times New Roman" panose="02020603050405020304" pitchFamily="18" charset="0"/>
              </a:rPr>
              <a:t> con </a:t>
            </a:r>
            <a:r>
              <a:rPr lang="en-US" sz="2800" b="1" i="1" dirty="0" err="1">
                <a:latin typeface="Baguet Script" panose="00000500000000000000" pitchFamily="2" charset="0"/>
                <a:ea typeface="Times New Roman" panose="02020603050405020304" pitchFamily="18" charset="0"/>
              </a:rPr>
              <a:t>chết</a:t>
            </a:r>
            <a:r>
              <a:rPr lang="en-US" sz="2800" b="1" i="1" dirty="0">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sp>
        <p:nvSpPr>
          <p:cNvPr id="15" name="Freeform 14"/>
          <p:cNvSpPr/>
          <p:nvPr/>
        </p:nvSpPr>
        <p:spPr>
          <a:xfrm>
            <a:off x="992443" y="2951552"/>
            <a:ext cx="1955579" cy="2793405"/>
          </a:xfrm>
          <a:custGeom>
            <a:avLst/>
            <a:gdLst>
              <a:gd name="connsiteX0" fmla="*/ 0 w 1561703"/>
              <a:gd name="connsiteY0" fmla="*/ 156170 h 3440627"/>
              <a:gd name="connsiteX1" fmla="*/ 156170 w 1561703"/>
              <a:gd name="connsiteY1" fmla="*/ 0 h 3440627"/>
              <a:gd name="connsiteX2" fmla="*/ 1405533 w 1561703"/>
              <a:gd name="connsiteY2" fmla="*/ 0 h 3440627"/>
              <a:gd name="connsiteX3" fmla="*/ 1561703 w 1561703"/>
              <a:gd name="connsiteY3" fmla="*/ 156170 h 3440627"/>
              <a:gd name="connsiteX4" fmla="*/ 1561703 w 1561703"/>
              <a:gd name="connsiteY4" fmla="*/ 3284457 h 3440627"/>
              <a:gd name="connsiteX5" fmla="*/ 1405533 w 1561703"/>
              <a:gd name="connsiteY5" fmla="*/ 3440627 h 3440627"/>
              <a:gd name="connsiteX6" fmla="*/ 156170 w 1561703"/>
              <a:gd name="connsiteY6" fmla="*/ 3440627 h 3440627"/>
              <a:gd name="connsiteX7" fmla="*/ 0 w 1561703"/>
              <a:gd name="connsiteY7" fmla="*/ 3284457 h 3440627"/>
              <a:gd name="connsiteX8" fmla="*/ 0 w 1561703"/>
              <a:gd name="connsiteY8" fmla="*/ 156170 h 344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703" h="3440627">
                <a:moveTo>
                  <a:pt x="0" y="156170"/>
                </a:moveTo>
                <a:cubicBezTo>
                  <a:pt x="0" y="69920"/>
                  <a:pt x="69920" y="0"/>
                  <a:pt x="156170" y="0"/>
                </a:cubicBezTo>
                <a:lnTo>
                  <a:pt x="1405533" y="0"/>
                </a:lnTo>
                <a:cubicBezTo>
                  <a:pt x="1491783" y="0"/>
                  <a:pt x="1561703" y="69920"/>
                  <a:pt x="1561703" y="156170"/>
                </a:cubicBezTo>
                <a:lnTo>
                  <a:pt x="1561703" y="3284457"/>
                </a:lnTo>
                <a:cubicBezTo>
                  <a:pt x="1561703" y="3370707"/>
                  <a:pt x="1491783" y="3440627"/>
                  <a:pt x="1405533" y="3440627"/>
                </a:cubicBezTo>
                <a:lnTo>
                  <a:pt x="156170" y="3440627"/>
                </a:lnTo>
                <a:cubicBezTo>
                  <a:pt x="69920" y="3440627"/>
                  <a:pt x="0" y="3370707"/>
                  <a:pt x="0" y="3284457"/>
                </a:cubicBezTo>
                <a:lnTo>
                  <a:pt x="0" y="15617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7181" tIns="137181" rIns="137181" bIns="137181" numCol="1" spcCol="1270" anchor="ctr" anchorCtr="0">
            <a:noAutofit/>
          </a:bodyPr>
          <a:lstStyle/>
          <a:p>
            <a:pPr lvl="0" algn="ctr" defTabSz="1066800">
              <a:lnSpc>
                <a:spcPct val="90000"/>
              </a:lnSpc>
              <a:spcBef>
                <a:spcPct val="0"/>
              </a:spcBef>
              <a:spcAft>
                <a:spcPct val="35000"/>
              </a:spcAft>
            </a:pPr>
            <a:r>
              <a:rPr lang="en-US" sz="3200" kern="1200" dirty="0">
                <a:latin typeface="Baguet Script" panose="00000500000000000000" pitchFamily="2" charset="0"/>
                <a:cs typeface="Times New Roman" panose="02020603050405020304" pitchFamily="18" charset="0"/>
              </a:rPr>
              <a:t>Lo </a:t>
            </a:r>
            <a:r>
              <a:rPr lang="en-US" sz="3200" kern="1200" dirty="0" err="1">
                <a:latin typeface="Baguet Script" panose="00000500000000000000" pitchFamily="2" charset="0"/>
                <a:cs typeface="Times New Roman" panose="02020603050405020304" pitchFamily="18" charset="0"/>
              </a:rPr>
              <a:t>lắng</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khi</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chim</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mẹ</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tìm</a:t>
            </a:r>
            <a:r>
              <a:rPr lang="en-US" sz="3200" kern="1200" dirty="0">
                <a:latin typeface="Baguet Script" panose="00000500000000000000" pitchFamily="2" charset="0"/>
                <a:cs typeface="Times New Roman" panose="02020603050405020304" pitchFamily="18" charset="0"/>
              </a:rPr>
              <a:t> con</a:t>
            </a:r>
          </a:p>
        </p:txBody>
      </p:sp>
      <p:sp>
        <p:nvSpPr>
          <p:cNvPr id="28" name="Freeform 27"/>
          <p:cNvSpPr/>
          <p:nvPr/>
        </p:nvSpPr>
        <p:spPr>
          <a:xfrm>
            <a:off x="3173078" y="3917702"/>
            <a:ext cx="414583" cy="1177381"/>
          </a:xfrm>
          <a:custGeom>
            <a:avLst/>
            <a:gdLst>
              <a:gd name="connsiteX0" fmla="*/ 0 w 331081"/>
              <a:gd name="connsiteY0" fmla="*/ 77460 h 387302"/>
              <a:gd name="connsiteX1" fmla="*/ 165541 w 331081"/>
              <a:gd name="connsiteY1" fmla="*/ 77460 h 387302"/>
              <a:gd name="connsiteX2" fmla="*/ 165541 w 331081"/>
              <a:gd name="connsiteY2" fmla="*/ 0 h 387302"/>
              <a:gd name="connsiteX3" fmla="*/ 331081 w 331081"/>
              <a:gd name="connsiteY3" fmla="*/ 193651 h 387302"/>
              <a:gd name="connsiteX4" fmla="*/ 165541 w 331081"/>
              <a:gd name="connsiteY4" fmla="*/ 387302 h 387302"/>
              <a:gd name="connsiteX5" fmla="*/ 165541 w 331081"/>
              <a:gd name="connsiteY5" fmla="*/ 309842 h 387302"/>
              <a:gd name="connsiteX6" fmla="*/ 0 w 331081"/>
              <a:gd name="connsiteY6" fmla="*/ 309842 h 387302"/>
              <a:gd name="connsiteX7" fmla="*/ 0 w 331081"/>
              <a:gd name="connsiteY7" fmla="*/ 77460 h 3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081" h="387302">
                <a:moveTo>
                  <a:pt x="0" y="77460"/>
                </a:moveTo>
                <a:lnTo>
                  <a:pt x="165541" y="77460"/>
                </a:lnTo>
                <a:lnTo>
                  <a:pt x="165541" y="0"/>
                </a:lnTo>
                <a:lnTo>
                  <a:pt x="331081" y="193651"/>
                </a:lnTo>
                <a:lnTo>
                  <a:pt x="165541" y="387302"/>
                </a:lnTo>
                <a:lnTo>
                  <a:pt x="165541" y="309842"/>
                </a:lnTo>
                <a:lnTo>
                  <a:pt x="0" y="309842"/>
                </a:lnTo>
                <a:lnTo>
                  <a:pt x="0" y="77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7460" rIns="99324" bIns="77460" numCol="1" spcCol="1270" anchor="ctr" anchorCtr="0">
            <a:noAutofit/>
          </a:bodyPr>
          <a:lstStyle/>
          <a:p>
            <a:pPr lvl="0" algn="ctr" defTabSz="711200">
              <a:lnSpc>
                <a:spcPct val="90000"/>
              </a:lnSpc>
              <a:spcBef>
                <a:spcPct val="0"/>
              </a:spcBef>
              <a:spcAft>
                <a:spcPct val="35000"/>
              </a:spcAft>
            </a:pPr>
            <a:endParaRPr lang="en-US" sz="1600" kern="1200"/>
          </a:p>
        </p:txBody>
      </p:sp>
      <p:sp>
        <p:nvSpPr>
          <p:cNvPr id="29" name="Freeform 28"/>
          <p:cNvSpPr/>
          <p:nvPr/>
        </p:nvSpPr>
        <p:spPr>
          <a:xfrm>
            <a:off x="3730255" y="2951552"/>
            <a:ext cx="1955579" cy="2793405"/>
          </a:xfrm>
          <a:custGeom>
            <a:avLst/>
            <a:gdLst>
              <a:gd name="connsiteX0" fmla="*/ 0 w 1561703"/>
              <a:gd name="connsiteY0" fmla="*/ 156170 h 3440627"/>
              <a:gd name="connsiteX1" fmla="*/ 156170 w 1561703"/>
              <a:gd name="connsiteY1" fmla="*/ 0 h 3440627"/>
              <a:gd name="connsiteX2" fmla="*/ 1405533 w 1561703"/>
              <a:gd name="connsiteY2" fmla="*/ 0 h 3440627"/>
              <a:gd name="connsiteX3" fmla="*/ 1561703 w 1561703"/>
              <a:gd name="connsiteY3" fmla="*/ 156170 h 3440627"/>
              <a:gd name="connsiteX4" fmla="*/ 1561703 w 1561703"/>
              <a:gd name="connsiteY4" fmla="*/ 3284457 h 3440627"/>
              <a:gd name="connsiteX5" fmla="*/ 1405533 w 1561703"/>
              <a:gd name="connsiteY5" fmla="*/ 3440627 h 3440627"/>
              <a:gd name="connsiteX6" fmla="*/ 156170 w 1561703"/>
              <a:gd name="connsiteY6" fmla="*/ 3440627 h 3440627"/>
              <a:gd name="connsiteX7" fmla="*/ 0 w 1561703"/>
              <a:gd name="connsiteY7" fmla="*/ 3284457 h 3440627"/>
              <a:gd name="connsiteX8" fmla="*/ 0 w 1561703"/>
              <a:gd name="connsiteY8" fmla="*/ 156170 h 344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703" h="3440627">
                <a:moveTo>
                  <a:pt x="0" y="156170"/>
                </a:moveTo>
                <a:cubicBezTo>
                  <a:pt x="0" y="69920"/>
                  <a:pt x="69920" y="0"/>
                  <a:pt x="156170" y="0"/>
                </a:cubicBezTo>
                <a:lnTo>
                  <a:pt x="1405533" y="0"/>
                </a:lnTo>
                <a:cubicBezTo>
                  <a:pt x="1491783" y="0"/>
                  <a:pt x="1561703" y="69920"/>
                  <a:pt x="1561703" y="156170"/>
                </a:cubicBezTo>
                <a:lnTo>
                  <a:pt x="1561703" y="3284457"/>
                </a:lnTo>
                <a:cubicBezTo>
                  <a:pt x="1561703" y="3370707"/>
                  <a:pt x="1491783" y="3440627"/>
                  <a:pt x="1405533" y="3440627"/>
                </a:cubicBezTo>
                <a:lnTo>
                  <a:pt x="156170" y="3440627"/>
                </a:lnTo>
                <a:cubicBezTo>
                  <a:pt x="69920" y="3440627"/>
                  <a:pt x="0" y="3370707"/>
                  <a:pt x="0" y="3284457"/>
                </a:cubicBezTo>
                <a:lnTo>
                  <a:pt x="0" y="15617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903533"/>
              <a:satOff val="33333"/>
              <a:lumOff val="-4902"/>
              <a:alphaOff val="0"/>
            </a:schemeClr>
          </a:fillRef>
          <a:effectRef idx="0">
            <a:schemeClr val="accent3">
              <a:hueOff val="903533"/>
              <a:satOff val="33333"/>
              <a:lumOff val="-4902"/>
              <a:alphaOff val="0"/>
            </a:schemeClr>
          </a:effectRef>
          <a:fontRef idx="minor">
            <a:schemeClr val="lt1"/>
          </a:fontRef>
        </p:style>
        <p:txBody>
          <a:bodyPr spcFirstLastPara="0" vert="horz" wrap="square" lIns="137181" tIns="137181" rIns="137181" bIns="137181" numCol="1" spcCol="1270" anchor="ctr" anchorCtr="0">
            <a:noAutofit/>
          </a:bodyPr>
          <a:lstStyle/>
          <a:p>
            <a:pPr lvl="0" algn="ctr" defTabSz="1066800">
              <a:lnSpc>
                <a:spcPct val="90000"/>
              </a:lnSpc>
              <a:spcBef>
                <a:spcPct val="0"/>
              </a:spcBef>
              <a:spcAft>
                <a:spcPct val="35000"/>
              </a:spcAft>
            </a:pPr>
            <a:r>
              <a:rPr lang="en-US" sz="2400" kern="1200" dirty="0" err="1">
                <a:latin typeface="Baguet Script" panose="00000500000000000000" pitchFamily="2" charset="0"/>
                <a:cs typeface="Times New Roman" panose="02020603050405020304" pitchFamily="18" charset="0"/>
              </a:rPr>
              <a:t>Rân</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rấn</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nước</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mắt</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giọng</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nghẹn</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ngào</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tay</a:t>
            </a:r>
            <a:r>
              <a:rPr lang="en-US" sz="2400" kern="1200" dirty="0">
                <a:latin typeface="Baguet Script" panose="00000500000000000000" pitchFamily="2" charset="0"/>
                <a:cs typeface="Times New Roman" panose="02020603050405020304" pitchFamily="18" charset="0"/>
              </a:rPr>
              <a:t> run </a:t>
            </a:r>
            <a:r>
              <a:rPr lang="en-US" sz="2400" kern="1200" dirty="0" err="1">
                <a:latin typeface="Baguet Script" panose="00000500000000000000" pitchFamily="2" charset="0"/>
                <a:cs typeface="Times New Roman" panose="02020603050405020304" pitchFamily="18" charset="0"/>
              </a:rPr>
              <a:t>run</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đưa</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ra</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chú</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chích</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bông</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đã</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chết</a:t>
            </a:r>
            <a:r>
              <a:rPr lang="en-US" sz="2400" kern="1200" dirty="0">
                <a:latin typeface="Baguet Script" panose="00000500000000000000" pitchFamily="2" charset="0"/>
                <a:cs typeface="Times New Roman" panose="02020603050405020304" pitchFamily="18" charset="0"/>
              </a:rPr>
              <a:t>.</a:t>
            </a:r>
          </a:p>
        </p:txBody>
      </p:sp>
      <p:sp>
        <p:nvSpPr>
          <p:cNvPr id="31" name="Freeform 30"/>
          <p:cNvSpPr/>
          <p:nvPr/>
        </p:nvSpPr>
        <p:spPr>
          <a:xfrm>
            <a:off x="5910889" y="3917702"/>
            <a:ext cx="414583" cy="1177381"/>
          </a:xfrm>
          <a:custGeom>
            <a:avLst/>
            <a:gdLst>
              <a:gd name="connsiteX0" fmla="*/ 0 w 331081"/>
              <a:gd name="connsiteY0" fmla="*/ 77460 h 387302"/>
              <a:gd name="connsiteX1" fmla="*/ 165541 w 331081"/>
              <a:gd name="connsiteY1" fmla="*/ 77460 h 387302"/>
              <a:gd name="connsiteX2" fmla="*/ 165541 w 331081"/>
              <a:gd name="connsiteY2" fmla="*/ 0 h 387302"/>
              <a:gd name="connsiteX3" fmla="*/ 331081 w 331081"/>
              <a:gd name="connsiteY3" fmla="*/ 193651 h 387302"/>
              <a:gd name="connsiteX4" fmla="*/ 165541 w 331081"/>
              <a:gd name="connsiteY4" fmla="*/ 387302 h 387302"/>
              <a:gd name="connsiteX5" fmla="*/ 165541 w 331081"/>
              <a:gd name="connsiteY5" fmla="*/ 309842 h 387302"/>
              <a:gd name="connsiteX6" fmla="*/ 0 w 331081"/>
              <a:gd name="connsiteY6" fmla="*/ 309842 h 387302"/>
              <a:gd name="connsiteX7" fmla="*/ 0 w 331081"/>
              <a:gd name="connsiteY7" fmla="*/ 77460 h 3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081" h="387302">
                <a:moveTo>
                  <a:pt x="0" y="77460"/>
                </a:moveTo>
                <a:lnTo>
                  <a:pt x="165541" y="77460"/>
                </a:lnTo>
                <a:lnTo>
                  <a:pt x="165541" y="0"/>
                </a:lnTo>
                <a:lnTo>
                  <a:pt x="331081" y="193651"/>
                </a:lnTo>
                <a:lnTo>
                  <a:pt x="165541" y="387302"/>
                </a:lnTo>
                <a:lnTo>
                  <a:pt x="165541" y="309842"/>
                </a:lnTo>
                <a:lnTo>
                  <a:pt x="0" y="309842"/>
                </a:lnTo>
                <a:lnTo>
                  <a:pt x="0" y="77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0" tIns="77460" rIns="99324" bIns="77460" numCol="1" spcCol="1270" anchor="ctr" anchorCtr="0">
            <a:noAutofit/>
          </a:bodyPr>
          <a:lstStyle/>
          <a:p>
            <a:pPr lvl="0" algn="ctr" defTabSz="711200">
              <a:lnSpc>
                <a:spcPct val="90000"/>
              </a:lnSpc>
              <a:spcBef>
                <a:spcPct val="0"/>
              </a:spcBef>
              <a:spcAft>
                <a:spcPct val="35000"/>
              </a:spcAft>
            </a:pPr>
            <a:endParaRPr lang="en-US" sz="1600" kern="1200"/>
          </a:p>
        </p:txBody>
      </p:sp>
      <p:sp>
        <p:nvSpPr>
          <p:cNvPr id="32" name="Freeform 31"/>
          <p:cNvSpPr/>
          <p:nvPr/>
        </p:nvSpPr>
        <p:spPr>
          <a:xfrm>
            <a:off x="6468066" y="2951552"/>
            <a:ext cx="1955579" cy="2793405"/>
          </a:xfrm>
          <a:custGeom>
            <a:avLst/>
            <a:gdLst>
              <a:gd name="connsiteX0" fmla="*/ 0 w 1561703"/>
              <a:gd name="connsiteY0" fmla="*/ 156170 h 3440627"/>
              <a:gd name="connsiteX1" fmla="*/ 156170 w 1561703"/>
              <a:gd name="connsiteY1" fmla="*/ 0 h 3440627"/>
              <a:gd name="connsiteX2" fmla="*/ 1405533 w 1561703"/>
              <a:gd name="connsiteY2" fmla="*/ 0 h 3440627"/>
              <a:gd name="connsiteX3" fmla="*/ 1561703 w 1561703"/>
              <a:gd name="connsiteY3" fmla="*/ 156170 h 3440627"/>
              <a:gd name="connsiteX4" fmla="*/ 1561703 w 1561703"/>
              <a:gd name="connsiteY4" fmla="*/ 3284457 h 3440627"/>
              <a:gd name="connsiteX5" fmla="*/ 1405533 w 1561703"/>
              <a:gd name="connsiteY5" fmla="*/ 3440627 h 3440627"/>
              <a:gd name="connsiteX6" fmla="*/ 156170 w 1561703"/>
              <a:gd name="connsiteY6" fmla="*/ 3440627 h 3440627"/>
              <a:gd name="connsiteX7" fmla="*/ 0 w 1561703"/>
              <a:gd name="connsiteY7" fmla="*/ 3284457 h 3440627"/>
              <a:gd name="connsiteX8" fmla="*/ 0 w 1561703"/>
              <a:gd name="connsiteY8" fmla="*/ 156170 h 344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703" h="3440627">
                <a:moveTo>
                  <a:pt x="0" y="156170"/>
                </a:moveTo>
                <a:cubicBezTo>
                  <a:pt x="0" y="69920"/>
                  <a:pt x="69920" y="0"/>
                  <a:pt x="156170" y="0"/>
                </a:cubicBezTo>
                <a:lnTo>
                  <a:pt x="1405533" y="0"/>
                </a:lnTo>
                <a:cubicBezTo>
                  <a:pt x="1491783" y="0"/>
                  <a:pt x="1561703" y="69920"/>
                  <a:pt x="1561703" y="156170"/>
                </a:cubicBezTo>
                <a:lnTo>
                  <a:pt x="1561703" y="3284457"/>
                </a:lnTo>
                <a:cubicBezTo>
                  <a:pt x="1561703" y="3370707"/>
                  <a:pt x="1491783" y="3440627"/>
                  <a:pt x="1405533" y="3440627"/>
                </a:cubicBezTo>
                <a:lnTo>
                  <a:pt x="156170" y="3440627"/>
                </a:lnTo>
                <a:cubicBezTo>
                  <a:pt x="69920" y="3440627"/>
                  <a:pt x="0" y="3370707"/>
                  <a:pt x="0" y="3284457"/>
                </a:cubicBezTo>
                <a:lnTo>
                  <a:pt x="0" y="15617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807066"/>
              <a:satOff val="66667"/>
              <a:lumOff val="-9804"/>
              <a:alphaOff val="0"/>
            </a:schemeClr>
          </a:fillRef>
          <a:effectRef idx="0">
            <a:schemeClr val="accent3">
              <a:hueOff val="1807066"/>
              <a:satOff val="66667"/>
              <a:lumOff val="-9804"/>
              <a:alphaOff val="0"/>
            </a:schemeClr>
          </a:effectRef>
          <a:fontRef idx="minor">
            <a:schemeClr val="lt1"/>
          </a:fontRef>
        </p:style>
        <p:txBody>
          <a:bodyPr spcFirstLastPara="0" vert="horz" wrap="square" lIns="137181" tIns="137181" rIns="137181" bIns="137181" numCol="1" spcCol="1270" anchor="ctr" anchorCtr="0">
            <a:noAutofit/>
          </a:bodyPr>
          <a:lstStyle/>
          <a:p>
            <a:pPr lvl="0" algn="ctr" defTabSz="10668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Bật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khóc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nức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nở</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nước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mắt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chảy</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trên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khuôn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mặt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đượm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ân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hận</a:t>
            </a:r>
            <a:r>
              <a:rPr lang="en-US" sz="2800" kern="1200" dirty="0">
                <a:latin typeface="Baguet Script" panose="00000500000000000000" pitchFamily="2" charset="0"/>
                <a:cs typeface="Times New Roman" panose="02020603050405020304" pitchFamily="18" charset="0"/>
              </a:rPr>
              <a:t>.</a:t>
            </a:r>
          </a:p>
        </p:txBody>
      </p:sp>
      <p:sp>
        <p:nvSpPr>
          <p:cNvPr id="33" name="Freeform 32"/>
          <p:cNvSpPr/>
          <p:nvPr/>
        </p:nvSpPr>
        <p:spPr>
          <a:xfrm>
            <a:off x="8648702" y="3917702"/>
            <a:ext cx="414583" cy="1177381"/>
          </a:xfrm>
          <a:custGeom>
            <a:avLst/>
            <a:gdLst>
              <a:gd name="connsiteX0" fmla="*/ 0 w 331081"/>
              <a:gd name="connsiteY0" fmla="*/ 77460 h 387302"/>
              <a:gd name="connsiteX1" fmla="*/ 165541 w 331081"/>
              <a:gd name="connsiteY1" fmla="*/ 77460 h 387302"/>
              <a:gd name="connsiteX2" fmla="*/ 165541 w 331081"/>
              <a:gd name="connsiteY2" fmla="*/ 0 h 387302"/>
              <a:gd name="connsiteX3" fmla="*/ 331081 w 331081"/>
              <a:gd name="connsiteY3" fmla="*/ 193651 h 387302"/>
              <a:gd name="connsiteX4" fmla="*/ 165541 w 331081"/>
              <a:gd name="connsiteY4" fmla="*/ 387302 h 387302"/>
              <a:gd name="connsiteX5" fmla="*/ 165541 w 331081"/>
              <a:gd name="connsiteY5" fmla="*/ 309842 h 387302"/>
              <a:gd name="connsiteX6" fmla="*/ 0 w 331081"/>
              <a:gd name="connsiteY6" fmla="*/ 309842 h 387302"/>
              <a:gd name="connsiteX7" fmla="*/ 0 w 331081"/>
              <a:gd name="connsiteY7" fmla="*/ 77460 h 3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081" h="387302">
                <a:moveTo>
                  <a:pt x="0" y="77460"/>
                </a:moveTo>
                <a:lnTo>
                  <a:pt x="165541" y="77460"/>
                </a:lnTo>
                <a:lnTo>
                  <a:pt x="165541" y="0"/>
                </a:lnTo>
                <a:lnTo>
                  <a:pt x="331081" y="193651"/>
                </a:lnTo>
                <a:lnTo>
                  <a:pt x="165541" y="387302"/>
                </a:lnTo>
                <a:lnTo>
                  <a:pt x="165541" y="309842"/>
                </a:lnTo>
                <a:lnTo>
                  <a:pt x="0" y="309842"/>
                </a:lnTo>
                <a:lnTo>
                  <a:pt x="0" y="77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0" tIns="77460" rIns="99324" bIns="77460" numCol="1" spcCol="1270" anchor="ctr" anchorCtr="0">
            <a:noAutofit/>
          </a:bodyPr>
          <a:lstStyle/>
          <a:p>
            <a:pPr lvl="0" algn="ctr" defTabSz="711200">
              <a:lnSpc>
                <a:spcPct val="90000"/>
              </a:lnSpc>
              <a:spcBef>
                <a:spcPct val="0"/>
              </a:spcBef>
              <a:spcAft>
                <a:spcPct val="35000"/>
              </a:spcAft>
            </a:pPr>
            <a:endParaRPr lang="en-US" sz="1600" kern="1200"/>
          </a:p>
        </p:txBody>
      </p:sp>
      <p:sp>
        <p:nvSpPr>
          <p:cNvPr id="34" name="Freeform 33"/>
          <p:cNvSpPr/>
          <p:nvPr/>
        </p:nvSpPr>
        <p:spPr>
          <a:xfrm>
            <a:off x="9205878" y="2951552"/>
            <a:ext cx="1955579" cy="2793405"/>
          </a:xfrm>
          <a:custGeom>
            <a:avLst/>
            <a:gdLst>
              <a:gd name="connsiteX0" fmla="*/ 0 w 1561703"/>
              <a:gd name="connsiteY0" fmla="*/ 156170 h 3440627"/>
              <a:gd name="connsiteX1" fmla="*/ 156170 w 1561703"/>
              <a:gd name="connsiteY1" fmla="*/ 0 h 3440627"/>
              <a:gd name="connsiteX2" fmla="*/ 1405533 w 1561703"/>
              <a:gd name="connsiteY2" fmla="*/ 0 h 3440627"/>
              <a:gd name="connsiteX3" fmla="*/ 1561703 w 1561703"/>
              <a:gd name="connsiteY3" fmla="*/ 156170 h 3440627"/>
              <a:gd name="connsiteX4" fmla="*/ 1561703 w 1561703"/>
              <a:gd name="connsiteY4" fmla="*/ 3284457 h 3440627"/>
              <a:gd name="connsiteX5" fmla="*/ 1405533 w 1561703"/>
              <a:gd name="connsiteY5" fmla="*/ 3440627 h 3440627"/>
              <a:gd name="connsiteX6" fmla="*/ 156170 w 1561703"/>
              <a:gd name="connsiteY6" fmla="*/ 3440627 h 3440627"/>
              <a:gd name="connsiteX7" fmla="*/ 0 w 1561703"/>
              <a:gd name="connsiteY7" fmla="*/ 3284457 h 3440627"/>
              <a:gd name="connsiteX8" fmla="*/ 0 w 1561703"/>
              <a:gd name="connsiteY8" fmla="*/ 156170 h 344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703" h="3440627">
                <a:moveTo>
                  <a:pt x="0" y="156170"/>
                </a:moveTo>
                <a:cubicBezTo>
                  <a:pt x="0" y="69920"/>
                  <a:pt x="69920" y="0"/>
                  <a:pt x="156170" y="0"/>
                </a:cubicBezTo>
                <a:lnTo>
                  <a:pt x="1405533" y="0"/>
                </a:lnTo>
                <a:cubicBezTo>
                  <a:pt x="1491783" y="0"/>
                  <a:pt x="1561703" y="69920"/>
                  <a:pt x="1561703" y="156170"/>
                </a:cubicBezTo>
                <a:lnTo>
                  <a:pt x="1561703" y="3284457"/>
                </a:lnTo>
                <a:cubicBezTo>
                  <a:pt x="1561703" y="3370707"/>
                  <a:pt x="1491783" y="3440627"/>
                  <a:pt x="1405533" y="3440627"/>
                </a:cubicBezTo>
                <a:lnTo>
                  <a:pt x="156170" y="3440627"/>
                </a:lnTo>
                <a:cubicBezTo>
                  <a:pt x="69920" y="3440627"/>
                  <a:pt x="0" y="3370707"/>
                  <a:pt x="0" y="3284457"/>
                </a:cubicBezTo>
                <a:lnTo>
                  <a:pt x="0" y="15617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37181" tIns="137181" rIns="137181" bIns="137181" numCol="1" spcCol="1270" anchor="ctr" anchorCtr="0">
            <a:noAutofit/>
          </a:bodyPr>
          <a:lstStyle/>
          <a:p>
            <a:pPr lvl="0" algn="ctr" defTabSz="1066800">
              <a:lnSpc>
                <a:spcPct val="90000"/>
              </a:lnSpc>
              <a:spcBef>
                <a:spcPct val="0"/>
              </a:spcBef>
              <a:spcAft>
                <a:spcPct val="35000"/>
              </a:spcAft>
            </a:pPr>
            <a:r>
              <a:rPr lang="en-US" sz="2400" kern="1200" dirty="0" err="1">
                <a:latin typeface="Baguet Script" panose="00000500000000000000" pitchFamily="2" charset="0"/>
                <a:cs typeface="Times New Roman" panose="02020603050405020304" pitchFamily="18" charset="0"/>
              </a:rPr>
              <a:t>Ám</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ảnh</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trước</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tiếng</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chim</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kêu</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tiếng</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nức</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nở</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ngày</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nào</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như</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vẫn</a:t>
            </a:r>
            <a:r>
              <a:rPr lang="en-US" sz="2400" kern="1200" dirty="0">
                <a:latin typeface="Baguet Script" panose="00000500000000000000" pitchFamily="2" charset="0"/>
                <a:cs typeface="Times New Roman" panose="02020603050405020304" pitchFamily="18" charset="0"/>
              </a:rPr>
              <a:t> run </a:t>
            </a:r>
            <a:r>
              <a:rPr lang="en-US" sz="2400" kern="1200" dirty="0" err="1">
                <a:latin typeface="Baguet Script" panose="00000500000000000000" pitchFamily="2" charset="0"/>
                <a:cs typeface="Times New Roman" panose="02020603050405020304" pitchFamily="18" charset="0"/>
              </a:rPr>
              <a:t>rẩy</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trong</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lòng</a:t>
            </a:r>
            <a:r>
              <a:rPr lang="en-US" sz="2400" kern="1200" dirty="0">
                <a:latin typeface="Baguet Script" panose="00000500000000000000" pitchFamily="2" charset="0"/>
                <a:cs typeface="Times New Roman" panose="02020603050405020304" pitchFamily="18" charset="0"/>
              </a:rPr>
              <a:t>.</a:t>
            </a:r>
          </a:p>
        </p:txBody>
      </p:sp>
    </p:spTree>
    <p:extLst>
      <p:ext uri="{BB962C8B-B14F-4D97-AF65-F5344CB8AC3E}">
        <p14:creationId xmlns:p14="http://schemas.microsoft.com/office/powerpoint/2010/main" val="9797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circle(in)">
                                      <p:cBhvr>
                                        <p:cTn id="36"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28" grpId="0" animBg="1"/>
      <p:bldP spid="29" grpId="0" animBg="1"/>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07555" y="1130300"/>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1.1.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người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cha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trong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quá</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khứ</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9" name="Rectangle 8"/>
          <p:cNvSpPr/>
          <p:nvPr/>
        </p:nvSpPr>
        <p:spPr>
          <a:xfrm>
            <a:off x="643977" y="1632075"/>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Hồi</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ức</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buồn</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về</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bắt</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chim</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chích</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bông</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con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để</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nuôi</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6" name="Rectangle 5"/>
          <p:cNvSpPr/>
          <p:nvPr/>
        </p:nvSpPr>
        <p:spPr>
          <a:xfrm>
            <a:off x="1197229" y="2156691"/>
            <a:ext cx="917751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Khi</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thấy</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chích</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bông</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mẹ</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tìm</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con </a:t>
            </a: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và</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làm</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chích</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bông</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con </a:t>
            </a: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chết</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t="13924" b="3975"/>
          <a:stretch/>
        </p:blipFill>
        <p:spPr>
          <a:xfrm>
            <a:off x="2031283" y="2717009"/>
            <a:ext cx="8091334" cy="3554362"/>
          </a:xfrm>
          <a:prstGeom prst="rect">
            <a:avLst/>
          </a:prstGeom>
        </p:spPr>
      </p:pic>
      <p:sp>
        <p:nvSpPr>
          <p:cNvPr id="12" name="Rectangle 11"/>
          <p:cNvSpPr/>
          <p:nvPr/>
        </p:nvSpPr>
        <p:spPr>
          <a:xfrm>
            <a:off x="2866411" y="3566158"/>
            <a:ext cx="6002592" cy="1815882"/>
          </a:xfrm>
          <a:prstGeom prst="rect">
            <a:avLst/>
          </a:prstGeom>
        </p:spPr>
        <p:txBody>
          <a:bodyPr wrap="square">
            <a:spAutoFit/>
          </a:bodyPr>
          <a:lstStyle/>
          <a:p>
            <a:r>
              <a:rPr lang="en-US" sz="2800" b="1" i="1" dirty="0" err="1">
                <a:solidFill>
                  <a:srgbClr val="0D0D0D"/>
                </a:solidFill>
                <a:latin typeface="Baguet Script" panose="00000500000000000000" pitchFamily="2" charset="0"/>
                <a:ea typeface="Times New Roman" panose="02020603050405020304" pitchFamily="18" charset="0"/>
              </a:rPr>
              <a:t>Dễ</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Vần</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hồi</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nhỏ</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là</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cậu</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bé</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hồn</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nhiên</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hiền</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lành</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giàu</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cảm</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xúc</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biết</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nhận</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lỗi</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sai</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và</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ân</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hận</a:t>
            </a:r>
            <a:r>
              <a:rPr lang="en-US" sz="2800" b="1" i="1" dirty="0">
                <a:solidFill>
                  <a:srgbClr val="0D0D0D"/>
                </a:solidFill>
                <a:latin typeface="Baguet Script" panose="00000500000000000000" pitchFamily="2" charset="0"/>
                <a:ea typeface="Times New Roman" panose="02020603050405020304" pitchFamily="18" charset="0"/>
              </a:rPr>
              <a:t>, day </a:t>
            </a:r>
            <a:r>
              <a:rPr lang="en-US" sz="2800" b="1" i="1" dirty="0" err="1">
                <a:solidFill>
                  <a:srgbClr val="0D0D0D"/>
                </a:solidFill>
                <a:latin typeface="Baguet Script" panose="00000500000000000000" pitchFamily="2" charset="0"/>
                <a:ea typeface="Times New Roman" panose="02020603050405020304" pitchFamily="18" charset="0"/>
              </a:rPr>
              <a:t>dứt</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về</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những</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hành</a:t>
            </a:r>
            <a:r>
              <a:rPr lang="en-US" sz="2800" b="1" i="1" dirty="0">
                <a:solidFill>
                  <a:srgbClr val="0D0D0D"/>
                </a:solidFill>
                <a:latin typeface="Baguet Script" panose="00000500000000000000" pitchFamily="2" charset="0"/>
                <a:ea typeface="Times New Roman" panose="02020603050405020304" pitchFamily="18" charset="0"/>
              </a:rPr>
              <a:t> vi </a:t>
            </a:r>
            <a:r>
              <a:rPr lang="en-US" sz="2800" b="1" i="1" dirty="0" err="1">
                <a:solidFill>
                  <a:srgbClr val="0D0D0D"/>
                </a:solidFill>
                <a:latin typeface="Baguet Script" panose="00000500000000000000" pitchFamily="2" charset="0"/>
                <a:ea typeface="Times New Roman" panose="02020603050405020304" pitchFamily="18" charset="0"/>
              </a:rPr>
              <a:t>sai</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lầm</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của</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mình</a:t>
            </a:r>
            <a:r>
              <a:rPr lang="en-US" sz="2800" b="1" i="1" dirty="0">
                <a:solidFill>
                  <a:srgbClr val="0D0D0D"/>
                </a:solidFill>
                <a:latin typeface="Baguet Script" panose="00000500000000000000" pitchFamily="2"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55374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217545" y="1111175"/>
            <a:ext cx="7831311" cy="523220"/>
          </a:xfrm>
          <a:prstGeom prst="rect">
            <a:avLst/>
          </a:prstGeom>
        </p:spPr>
        <p:txBody>
          <a:bodyPr wrap="none">
            <a:spAutoFit/>
          </a:bodyPr>
          <a:lstStyle/>
          <a:p>
            <a:pPr marL="228600" marR="30480" algn="just">
              <a:spcAft>
                <a:spcPts val="1200"/>
              </a:spcAft>
            </a:pPr>
            <a:r>
              <a:rPr lang="en-US" sz="2800" b="1" dirty="0">
                <a:solidFill>
                  <a:srgbClr val="0070C0"/>
                </a:solidFill>
                <a:latin typeface="Baguet Script" panose="00000500000000000000" pitchFamily="2" charset="0"/>
                <a:ea typeface="Times New Roman" panose="02020603050405020304" pitchFamily="18" charset="0"/>
              </a:rPr>
              <a:t>1.2. </a:t>
            </a:r>
            <a:r>
              <a:rPr lang="en-US" sz="2800" b="1" dirty="0" err="1">
                <a:solidFill>
                  <a:srgbClr val="0070C0"/>
                </a:solidFill>
                <a:latin typeface="Baguet Script" panose="00000500000000000000" pitchFamily="2" charset="0"/>
                <a:ea typeface="Times New Roman" panose="02020603050405020304" pitchFamily="18" charset="0"/>
              </a:rPr>
              <a:t>Câu</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chuyện</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hiện</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tại</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của</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hai</a:t>
            </a:r>
            <a:r>
              <a:rPr lang="en-US" sz="2800" b="1" dirty="0">
                <a:solidFill>
                  <a:srgbClr val="0070C0"/>
                </a:solidFill>
                <a:latin typeface="Baguet Script" panose="00000500000000000000" pitchFamily="2" charset="0"/>
                <a:ea typeface="Times New Roman" panose="02020603050405020304" pitchFamily="18" charset="0"/>
              </a:rPr>
              <a:t> cha con Ò </a:t>
            </a:r>
            <a:r>
              <a:rPr lang="en-US" sz="2800" b="1" dirty="0" err="1">
                <a:solidFill>
                  <a:srgbClr val="0070C0"/>
                </a:solidFill>
                <a:latin typeface="Baguet Script" panose="00000500000000000000" pitchFamily="2" charset="0"/>
                <a:ea typeface="Times New Roman" panose="02020603050405020304" pitchFamily="18" charset="0"/>
              </a:rPr>
              <a:t>Khìn</a:t>
            </a:r>
            <a:endParaRPr lang="en-US" sz="2800" dirty="0">
              <a:effectLst/>
              <a:latin typeface="Baguet Script" panose="00000500000000000000" pitchFamily="2" charset="0"/>
              <a:ea typeface="Times New Roman" panose="02020603050405020304" pitchFamily="18" charset="0"/>
            </a:endParaRPr>
          </a:p>
        </p:txBody>
      </p:sp>
      <p:sp>
        <p:nvSpPr>
          <p:cNvPr id="16" name="Rectangle 15"/>
          <p:cNvSpPr/>
          <p:nvPr/>
        </p:nvSpPr>
        <p:spPr>
          <a:xfrm>
            <a:off x="685800" y="1539765"/>
            <a:ext cx="10782300" cy="954107"/>
          </a:xfrm>
          <a:prstGeom prst="rect">
            <a:avLst/>
          </a:prstGeom>
        </p:spPr>
        <p:txBody>
          <a:bodyPr>
            <a:spAutoFit/>
          </a:bodyPr>
          <a:lstStyle/>
          <a:p>
            <a:pPr algn="ctr">
              <a:spcAft>
                <a:spcPts val="0"/>
              </a:spcAft>
            </a:pPr>
            <a:r>
              <a:rPr lang="pt-BR" sz="2800" b="1" dirty="0">
                <a:solidFill>
                  <a:srgbClr val="FF0000"/>
                </a:solidFill>
                <a:latin typeface="Baguet Script" panose="00000500000000000000" pitchFamily="2" charset="0"/>
                <a:ea typeface="Times New Roman" panose="02020603050405020304" pitchFamily="18" charset="0"/>
              </a:rPr>
              <a:t>PHIẾU HỌC TẬP SỐ 02</a:t>
            </a:r>
            <a:r>
              <a:rPr lang="pt-BR" sz="2800" b="1" dirty="0">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gn="ctr">
              <a:spcAft>
                <a:spcPts val="0"/>
              </a:spcAft>
            </a:pPr>
            <a:r>
              <a:rPr lang="pt-BR" sz="2800" b="1" dirty="0">
                <a:solidFill>
                  <a:srgbClr val="0070C0"/>
                </a:solidFill>
                <a:latin typeface="Baguet Script" panose="00000500000000000000" pitchFamily="2" charset="0"/>
                <a:ea typeface="Times New Roman" panose="02020603050405020304" pitchFamily="18" charset="0"/>
              </a:rPr>
              <a:t>Tìm hiểu về câu chuyện hiện tại của hai cha con Ò Khìn</a:t>
            </a:r>
            <a:endParaRPr lang="en-US" sz="2800" dirty="0">
              <a:effectLst/>
              <a:latin typeface="Baguet Script" panose="00000500000000000000" pitchFamily="2" charset="0"/>
              <a:ea typeface="Times New Roman" panose="02020603050405020304" pitchFamily="18" charset="0"/>
            </a:endParaRPr>
          </a:p>
        </p:txBody>
      </p:sp>
      <p:graphicFrame>
        <p:nvGraphicFramePr>
          <p:cNvPr id="17" name="Table 16"/>
          <p:cNvGraphicFramePr>
            <a:graphicFrameLocks noGrp="1"/>
          </p:cNvGraphicFramePr>
          <p:nvPr/>
        </p:nvGraphicFramePr>
        <p:xfrm>
          <a:off x="660400" y="2552700"/>
          <a:ext cx="10782301" cy="3657600"/>
        </p:xfrm>
        <a:graphic>
          <a:graphicData uri="http://schemas.openxmlformats.org/drawingml/2006/table">
            <a:tbl>
              <a:tblPr firstRow="1" firstCol="1" bandRow="1"/>
              <a:tblGrid>
                <a:gridCol w="1711537">
                  <a:extLst>
                    <a:ext uri="{9D8B030D-6E8A-4147-A177-3AD203B41FA5}">
                      <a16:colId xmlns:a16="http://schemas.microsoft.com/office/drawing/2014/main" val="3203349917"/>
                    </a:ext>
                  </a:extLst>
                </a:gridCol>
                <a:gridCol w="3023588">
                  <a:extLst>
                    <a:ext uri="{9D8B030D-6E8A-4147-A177-3AD203B41FA5}">
                      <a16:colId xmlns:a16="http://schemas.microsoft.com/office/drawing/2014/main" val="705536318"/>
                    </a:ext>
                  </a:extLst>
                </a:gridCol>
                <a:gridCol w="3023588">
                  <a:extLst>
                    <a:ext uri="{9D8B030D-6E8A-4147-A177-3AD203B41FA5}">
                      <a16:colId xmlns:a16="http://schemas.microsoft.com/office/drawing/2014/main" val="3187469343"/>
                    </a:ext>
                  </a:extLst>
                </a:gridCol>
                <a:gridCol w="3023588">
                  <a:extLst>
                    <a:ext uri="{9D8B030D-6E8A-4147-A177-3AD203B41FA5}">
                      <a16:colId xmlns:a16="http://schemas.microsoft.com/office/drawing/2014/main" val="2930174011"/>
                    </a:ext>
                  </a:extLst>
                </a:gridCol>
              </a:tblGrid>
              <a:tr h="0">
                <a:tc gridSpan="2">
                  <a:txBody>
                    <a:bodyPr/>
                    <a:lstStyle/>
                    <a:p>
                      <a:pPr algn="ctr">
                        <a:spcAft>
                          <a:spcPts val="0"/>
                        </a:spcAft>
                      </a:pPr>
                      <a:r>
                        <a:rPr lang="pt-BR" sz="24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So sánh</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hMerge="1">
                  <a:txBody>
                    <a:bodyPr/>
                    <a:lstStyle/>
                    <a:p>
                      <a:endParaRPr lang="en-US"/>
                    </a:p>
                  </a:txBody>
                  <a:tcPr/>
                </a:tc>
                <a:tc>
                  <a:txBody>
                    <a:bodyPr/>
                    <a:lstStyle/>
                    <a:p>
                      <a:pPr algn="ctr">
                        <a:spcAft>
                          <a:spcPts val="0"/>
                        </a:spcAft>
                      </a:pPr>
                      <a:r>
                        <a:rPr lang="pt-BR" sz="24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Người con (Ò Khìn)</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a:txBody>
                    <a:bodyPr/>
                    <a:lstStyle/>
                    <a:p>
                      <a:pPr algn="ctr">
                        <a:spcAft>
                          <a:spcPts val="0"/>
                        </a:spcAft>
                      </a:pPr>
                      <a:r>
                        <a:rPr lang="pt-BR" sz="24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Người cha (Dế Vần)</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extLst>
                  <a:ext uri="{0D108BD9-81ED-4DB2-BD59-A6C34878D82A}">
                    <a16:rowId xmlns:a16="http://schemas.microsoft.com/office/drawing/2014/main" val="2346474043"/>
                  </a:ext>
                </a:extLst>
              </a:tr>
              <a:tr h="0">
                <a:tc rowSpan="2">
                  <a:txBody>
                    <a:bodyPr/>
                    <a:lstStyle/>
                    <a:p>
                      <a:pPr>
                        <a:spcAft>
                          <a:spcPts val="0"/>
                        </a:spcAft>
                      </a:pPr>
                      <a:r>
                        <a:rPr lang="pt-BR" sz="24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Diễn biến hành động, cảm xúc của nhân vật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Khi phát hiện chích bông con bị mắc vào bụi gai trong vườn</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848400"/>
                  </a:ext>
                </a:extLst>
              </a:tr>
              <a:tr h="0">
                <a:tc vMerge="1">
                  <a:txBody>
                    <a:bodyPr/>
                    <a:lstStyle/>
                    <a:p>
                      <a:endParaRPr lang="en-US"/>
                    </a:p>
                  </a:txBody>
                  <a:tcPr/>
                </a:tc>
                <a:tc>
                  <a:txBody>
                    <a:bodyPr/>
                    <a:lstStyle/>
                    <a:p>
                      <a:pP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Khi người cha kể xong câu chuyện trong quá khứ</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241349"/>
                  </a:ext>
                </a:extLst>
              </a:tr>
              <a:tr h="0">
                <a:tc gridSpan="2">
                  <a:txBody>
                    <a:bodyPr/>
                    <a:lstStyle/>
                    <a:p>
                      <a:pPr>
                        <a:spcAft>
                          <a:spcPts val="0"/>
                        </a:spcAft>
                      </a:pPr>
                      <a:r>
                        <a:rPr lang="pt-BR" sz="24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Nhận xét về tính cách nhân vật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371092"/>
                  </a:ext>
                </a:extLst>
              </a:tr>
              <a:tr h="0">
                <a:tc gridSpan="2">
                  <a:txBody>
                    <a:bodyPr/>
                    <a:lstStyle/>
                    <a:p>
                      <a:pPr>
                        <a:spcAft>
                          <a:spcPts val="0"/>
                        </a:spcAft>
                      </a:pPr>
                      <a:r>
                        <a:rPr lang="pt-BR" sz="24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Nghệ thuật xây dựng nhân vật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37367309"/>
                  </a:ext>
                </a:extLst>
              </a:tr>
            </a:tbl>
          </a:graphicData>
        </a:graphic>
      </p:graphicFrame>
    </p:spTree>
    <p:extLst>
      <p:ext uri="{BB962C8B-B14F-4D97-AF65-F5344CB8AC3E}">
        <p14:creationId xmlns:p14="http://schemas.microsoft.com/office/powerpoint/2010/main" val="2068832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30224" y="1130300"/>
          <a:ext cx="11361048" cy="5181600"/>
        </p:xfrm>
        <a:graphic>
          <a:graphicData uri="http://schemas.openxmlformats.org/drawingml/2006/table">
            <a:tbl>
              <a:tblPr firstRow="1" firstCol="1" bandRow="1"/>
              <a:tblGrid>
                <a:gridCol w="1251092">
                  <a:extLst>
                    <a:ext uri="{9D8B030D-6E8A-4147-A177-3AD203B41FA5}">
                      <a16:colId xmlns:a16="http://schemas.microsoft.com/office/drawing/2014/main" val="2222208891"/>
                    </a:ext>
                  </a:extLst>
                </a:gridCol>
                <a:gridCol w="2296852">
                  <a:extLst>
                    <a:ext uri="{9D8B030D-6E8A-4147-A177-3AD203B41FA5}">
                      <a16:colId xmlns:a16="http://schemas.microsoft.com/office/drawing/2014/main" val="4005254300"/>
                    </a:ext>
                  </a:extLst>
                </a:gridCol>
                <a:gridCol w="3616613">
                  <a:extLst>
                    <a:ext uri="{9D8B030D-6E8A-4147-A177-3AD203B41FA5}">
                      <a16:colId xmlns:a16="http://schemas.microsoft.com/office/drawing/2014/main" val="1732751250"/>
                    </a:ext>
                  </a:extLst>
                </a:gridCol>
                <a:gridCol w="4196491">
                  <a:extLst>
                    <a:ext uri="{9D8B030D-6E8A-4147-A177-3AD203B41FA5}">
                      <a16:colId xmlns:a16="http://schemas.microsoft.com/office/drawing/2014/main" val="3452752561"/>
                    </a:ext>
                  </a:extLst>
                </a:gridCol>
              </a:tblGrid>
              <a:tr h="0">
                <a:tc gridSpan="2">
                  <a:txBody>
                    <a:bodyPr/>
                    <a:lstStyle/>
                    <a:p>
                      <a:pPr algn="ctr">
                        <a:spcAft>
                          <a:spcPts val="0"/>
                        </a:spcAft>
                      </a:pPr>
                      <a:r>
                        <a:rPr lang="pt-BR" sz="20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So sánh</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hMerge="1">
                  <a:txBody>
                    <a:bodyPr/>
                    <a:lstStyle/>
                    <a:p>
                      <a:endParaRPr lang="en-US"/>
                    </a:p>
                  </a:txBody>
                  <a:tcPr/>
                </a:tc>
                <a:tc>
                  <a:txBody>
                    <a:bodyPr/>
                    <a:lstStyle/>
                    <a:p>
                      <a:pPr algn="ctr">
                        <a:spcAft>
                          <a:spcPts val="0"/>
                        </a:spcAft>
                      </a:pPr>
                      <a:r>
                        <a:rPr lang="pt-BR" sz="20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Người con (Ò Khìn)</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a:txBody>
                    <a:bodyPr/>
                    <a:lstStyle/>
                    <a:p>
                      <a:pPr algn="ctr">
                        <a:spcAft>
                          <a:spcPts val="0"/>
                        </a:spcAft>
                      </a:pPr>
                      <a:r>
                        <a:rPr lang="pt-BR" sz="20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Người cha (Dế Vần)</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extLst>
                  <a:ext uri="{0D108BD9-81ED-4DB2-BD59-A6C34878D82A}">
                    <a16:rowId xmlns:a16="http://schemas.microsoft.com/office/drawing/2014/main" val="2593759104"/>
                  </a:ext>
                </a:extLst>
              </a:tr>
              <a:tr h="0">
                <a:tc rowSpan="2">
                  <a:txBody>
                    <a:bodyPr/>
                    <a:lstStyle/>
                    <a:p>
                      <a:pPr>
                        <a:spcAft>
                          <a:spcPts val="0"/>
                        </a:spcAft>
                      </a:pPr>
                      <a:r>
                        <a:rPr lang="pt-BR" sz="20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Diễn biến hành động, cảm xúc của nhân vật</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Khi phát hiện chích bông con bị mắc vào bụi gai trong vườn</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Háo hức, muốn pa bắt cho để nuôi chích bông</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Nhớ lại kỉ niệm buồn trong quá khứ</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9241205"/>
                  </a:ext>
                </a:extLst>
              </a:tr>
              <a:tr h="0">
                <a:tc vMerge="1">
                  <a:txBody>
                    <a:bodyPr/>
                    <a:lstStyle/>
                    <a:p>
                      <a:endParaRPr lang="en-US"/>
                    </a:p>
                  </a:txBody>
                  <a:tcPr/>
                </a:tc>
                <a:tc>
                  <a:txBody>
                    <a:bodyPr/>
                    <a:lstStyle/>
                    <a:p>
                      <a:pPr>
                        <a:spcAft>
                          <a:spcPts val="0"/>
                        </a:spcAft>
                      </a:pPr>
                      <a:r>
                        <a:rPr lang="pt-BR" sz="20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Khi người cha kể xong câu chuyện trong quá khứ</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Kêu pa không bắt chích bông nữa, cùng cha giải cứu và thả chích bông về với bầu trời.</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p>
                      <a:pPr>
                        <a:spcAft>
                          <a:spcPts val="0"/>
                        </a:spcAft>
                      </a:pPr>
                      <a:r>
                        <a:rPr lang="pt-BR" sz="20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Dõi theo cánh chim tung bay trên bầu trời, giơ bàn thay chào tạm biệt.</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Cùng con trai giải cứu chú chích bông con.</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p>
                      <a:pPr>
                        <a:spcAft>
                          <a:spcPts val="0"/>
                        </a:spcAft>
                      </a:pPr>
                      <a:r>
                        <a:rPr lang="pt-BR" sz="20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Nở nụ cười, nhìn theo đôi cách của chích bông bay trên bầu trời mà trong lòng thấy nhẹ nhõm.</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619416"/>
                  </a:ext>
                </a:extLst>
              </a:tr>
              <a:tr h="0">
                <a:tc gridSpan="2">
                  <a:txBody>
                    <a:bodyPr/>
                    <a:lstStyle/>
                    <a:p>
                      <a:pPr>
                        <a:spcAft>
                          <a:spcPts val="0"/>
                        </a:spcAft>
                      </a:pPr>
                      <a:r>
                        <a:rPr lang="pt-BR" sz="20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Nhận xét về tính cách nhân vật</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Ò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Khìn</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là</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chú</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bé</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hồn</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nhiên</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đáng</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yêu</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thích</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tìm</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hiểu</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và</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khám</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phá</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thế</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giới</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Cậu</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bé</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có</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tấm</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lòng</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nhân</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hậu</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hiểu</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chuyện</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biết</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yêu</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thương</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loài</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vật</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Dế Vần là một người cha rất giàu lòng nhân hậu, yêu thương (yêu thương con, yêu quý động vật chim muông,...). Anh biết giáo dục con từ chính những trải nghiệm của bản thân.</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904015"/>
                  </a:ext>
                </a:extLst>
              </a:tr>
              <a:tr h="0">
                <a:tc gridSpan="2">
                  <a:txBody>
                    <a:bodyPr/>
                    <a:lstStyle/>
                    <a:p>
                      <a:pPr>
                        <a:spcAft>
                          <a:spcPts val="0"/>
                        </a:spcAft>
                      </a:pPr>
                      <a:r>
                        <a:rPr lang="pt-BR" sz="20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Nghệ thuật xây dựng nhân vật</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spcAft>
                          <a:spcPts val="0"/>
                        </a:spcAft>
                      </a:pPr>
                      <a:r>
                        <a:rPr lang="pt-BR" sz="20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Xây dựng nhân vật qua ngoại hình, lời nói, hành động; đặc biệt nhân vật Dế Vần được miêu tả chủ yếu qua diễn biến tâm trạng, cảm xúc</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12550266"/>
                  </a:ext>
                </a:extLst>
              </a:tr>
            </a:tbl>
          </a:graphicData>
        </a:graphic>
      </p:graphicFrame>
      <p:sp>
        <p:nvSpPr>
          <p:cNvPr id="5" name="Rectangle 4"/>
          <p:cNvSpPr/>
          <p:nvPr/>
        </p:nvSpPr>
        <p:spPr>
          <a:xfrm>
            <a:off x="685800" y="129863"/>
            <a:ext cx="10782300" cy="954107"/>
          </a:xfrm>
          <a:prstGeom prst="rect">
            <a:avLst/>
          </a:prstGeom>
        </p:spPr>
        <p:txBody>
          <a:bodyPr>
            <a:spAutoFit/>
          </a:bodyPr>
          <a:lstStyle/>
          <a:p>
            <a:pPr algn="ctr">
              <a:spcAft>
                <a:spcPts val="0"/>
              </a:spcAft>
            </a:pPr>
            <a:r>
              <a:rPr lang="pt-BR" sz="2800" b="1" dirty="0">
                <a:solidFill>
                  <a:srgbClr val="FF0000"/>
                </a:solidFill>
                <a:latin typeface="Baguet Script" panose="00000500000000000000" pitchFamily="2" charset="0"/>
                <a:ea typeface="Times New Roman" panose="02020603050405020304" pitchFamily="18" charset="0"/>
              </a:rPr>
              <a:t>PHIẾU HỌC TẬP SỐ 02</a:t>
            </a:r>
            <a:r>
              <a:rPr lang="pt-BR" sz="2800" b="1" dirty="0">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gn="ctr">
              <a:spcAft>
                <a:spcPts val="0"/>
              </a:spcAft>
            </a:pPr>
            <a:r>
              <a:rPr lang="pt-BR" sz="2800" b="1" dirty="0">
                <a:solidFill>
                  <a:srgbClr val="0070C0"/>
                </a:solidFill>
                <a:latin typeface="Baguet Script" panose="00000500000000000000" pitchFamily="2" charset="0"/>
                <a:ea typeface="Times New Roman" panose="02020603050405020304" pitchFamily="18" charset="0"/>
              </a:rPr>
              <a:t>Tìm hiểu về câu chuyện hiện tại của hai cha con Ò Khìn</a:t>
            </a:r>
            <a:endParaRPr lang="en-US" sz="28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426360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217545" y="1111175"/>
            <a:ext cx="7831311" cy="523220"/>
          </a:xfrm>
          <a:prstGeom prst="rect">
            <a:avLst/>
          </a:prstGeom>
        </p:spPr>
        <p:txBody>
          <a:bodyPr wrap="none">
            <a:spAutoFit/>
          </a:bodyPr>
          <a:lstStyle/>
          <a:p>
            <a:pPr marL="22860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1.2.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hiện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tại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hai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cha con Ò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Khìn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6" name="Right Arrow Callout 5"/>
          <p:cNvSpPr/>
          <p:nvPr/>
        </p:nvSpPr>
        <p:spPr>
          <a:xfrm>
            <a:off x="685800" y="2094664"/>
            <a:ext cx="2573594" cy="3011189"/>
          </a:xfrm>
          <a:prstGeom prst="rightArrowCallout">
            <a:avLst>
              <a:gd name="adj1" fmla="val 42308"/>
              <a:gd name="adj2" fmla="val 33654"/>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Aft>
                <a:spcPts val="1200"/>
              </a:spcAft>
            </a:pPr>
            <a:r>
              <a:rPr lang="en-US" sz="2400" b="1" dirty="0">
                <a:solidFill>
                  <a:srgbClr val="0D0D0D"/>
                </a:solidFill>
                <a:latin typeface="Baguet Script" panose="00000500000000000000" pitchFamily="2" charset="0"/>
                <a:ea typeface="Times New Roman" panose="02020603050405020304" pitchFamily="18" charset="0"/>
              </a:rPr>
              <a:t>* Ban </a:t>
            </a:r>
            <a:r>
              <a:rPr lang="en-US" sz="2400" b="1" dirty="0" err="1">
                <a:solidFill>
                  <a:srgbClr val="0D0D0D"/>
                </a:solidFill>
                <a:latin typeface="Baguet Script" panose="00000500000000000000" pitchFamily="2" charset="0"/>
                <a:ea typeface="Times New Roman" panose="02020603050405020304" pitchFamily="18" charset="0"/>
              </a:rPr>
              <a:t>đầu</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khi</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bắt</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gặp</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chú</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chim</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nhỏ</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bị</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mắc</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vào</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bụi</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gai</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trong</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vườn</a:t>
            </a:r>
            <a:r>
              <a:rPr lang="en-US" sz="2400" b="1" dirty="0">
                <a:solidFill>
                  <a:srgbClr val="0D0D0D"/>
                </a:solidFill>
                <a:latin typeface="Baguet Script" panose="00000500000000000000" pitchFamily="2" charset="0"/>
                <a:ea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endParaRPr>
          </a:p>
        </p:txBody>
      </p:sp>
      <p:sp>
        <p:nvSpPr>
          <p:cNvPr id="9" name="Plaque 8"/>
          <p:cNvSpPr/>
          <p:nvPr/>
        </p:nvSpPr>
        <p:spPr>
          <a:xfrm>
            <a:off x="3264920" y="2361797"/>
            <a:ext cx="5412658" cy="1061884"/>
          </a:xfrm>
          <a:prstGeom prst="plaque">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1200"/>
              </a:spcAft>
            </a:pPr>
            <a:r>
              <a:rPr lang="en-US" sz="2800" dirty="0">
                <a:solidFill>
                  <a:srgbClr val="0D0D0D"/>
                </a:solidFill>
                <a:latin typeface="Baguet Script" panose="00000500000000000000" pitchFamily="2" charset="0"/>
                <a:ea typeface="Times New Roman" panose="02020603050405020304" pitchFamily="18" charset="0"/>
              </a:rPr>
              <a:t>Ò </a:t>
            </a:r>
            <a:r>
              <a:rPr lang="en-US" sz="2800" dirty="0" err="1">
                <a:solidFill>
                  <a:srgbClr val="0D0D0D"/>
                </a:solidFill>
                <a:latin typeface="Baguet Script" panose="00000500000000000000" pitchFamily="2" charset="0"/>
                <a:ea typeface="Times New Roman" panose="02020603050405020304" pitchFamily="18" charset="0"/>
              </a:rPr>
              <a:t>Khìn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háo</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hức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trước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chú</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chim</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muốn</a:t>
            </a:r>
            <a:r>
              <a:rPr lang="en-US" sz="2800" dirty="0">
                <a:solidFill>
                  <a:srgbClr val="0D0D0D"/>
                </a:solidFill>
                <a:latin typeface="Baguet Script" panose="00000500000000000000" pitchFamily="2" charset="0"/>
                <a:ea typeface="Times New Roman" panose="02020603050405020304" pitchFamily="18" charset="0"/>
              </a:rPr>
              <a:t> pa </a:t>
            </a:r>
            <a:r>
              <a:rPr lang="en-US" sz="2800" dirty="0" err="1">
                <a:solidFill>
                  <a:srgbClr val="0D0D0D"/>
                </a:solidFill>
                <a:latin typeface="Baguet Script" panose="00000500000000000000" pitchFamily="2" charset="0"/>
                <a:ea typeface="Times New Roman" panose="02020603050405020304" pitchFamily="18" charset="0"/>
              </a:rPr>
              <a:t>bắt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cho</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để</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chơi</a:t>
            </a:r>
            <a:r>
              <a:rPr lang="en-US" sz="2800" dirty="0">
                <a:solidFill>
                  <a:srgbClr val="0D0D0D"/>
                </a:solidFill>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sp>
        <p:nvSpPr>
          <p:cNvPr id="18" name="Plaque 17"/>
          <p:cNvSpPr/>
          <p:nvPr/>
        </p:nvSpPr>
        <p:spPr>
          <a:xfrm>
            <a:off x="3264920" y="3851528"/>
            <a:ext cx="5412658" cy="1061884"/>
          </a:xfrm>
          <a:prstGeom prst="plaque">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1200"/>
              </a:spcAft>
            </a:pPr>
            <a:r>
              <a:rPr lang="en-US" sz="2800" dirty="0" err="1">
                <a:solidFill>
                  <a:srgbClr val="0D0D0D"/>
                </a:solidFill>
                <a:latin typeface="Baguet Script" panose="00000500000000000000" pitchFamily="2" charset="0"/>
                <a:ea typeface="Times New Roman" panose="02020603050405020304" pitchFamily="18" charset="0"/>
              </a:rPr>
              <a:t>Người</a:t>
            </a:r>
            <a:r>
              <a:rPr lang="en-US" sz="2800" dirty="0">
                <a:solidFill>
                  <a:srgbClr val="0D0D0D"/>
                </a:solidFill>
                <a:latin typeface="Baguet Script" panose="00000500000000000000" pitchFamily="2" charset="0"/>
                <a:ea typeface="Times New Roman" panose="02020603050405020304" pitchFamily="18" charset="0"/>
              </a:rPr>
              <a:t> cha </a:t>
            </a:r>
            <a:r>
              <a:rPr lang="en-US" sz="2800" dirty="0" err="1">
                <a:solidFill>
                  <a:srgbClr val="0D0D0D"/>
                </a:solidFill>
                <a:latin typeface="Baguet Script" panose="00000500000000000000" pitchFamily="2" charset="0"/>
                <a:ea typeface="Times New Roman" panose="02020603050405020304" pitchFamily="18" charset="0"/>
              </a:rPr>
              <a:t>nhớ</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lại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kỉ</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niệm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buồn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trong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quá</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khứ</a:t>
            </a:r>
            <a:r>
              <a:rPr lang="en-US" sz="2800" dirty="0">
                <a:solidFill>
                  <a:srgbClr val="0D0D0D"/>
                </a:solidFill>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pic>
        <p:nvPicPr>
          <p:cNvPr id="10" name="Picture 9"/>
          <p:cNvPicPr>
            <a:picLocks noChangeAspect="1"/>
          </p:cNvPicPr>
          <p:nvPr/>
        </p:nvPicPr>
        <p:blipFill>
          <a:blip r:embed="rId5"/>
          <a:stretch>
            <a:fillRect/>
          </a:stretch>
        </p:blipFill>
        <p:spPr>
          <a:xfrm>
            <a:off x="8800968" y="2361797"/>
            <a:ext cx="2977129" cy="2551616"/>
          </a:xfrm>
          <a:prstGeom prst="rect">
            <a:avLst/>
          </a:prstGeom>
        </p:spPr>
      </p:pic>
    </p:spTree>
    <p:extLst>
      <p:ext uri="{BB962C8B-B14F-4D97-AF65-F5344CB8AC3E}">
        <p14:creationId xmlns:p14="http://schemas.microsoft.com/office/powerpoint/2010/main" val="118284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in)">
                                      <p:cBhvr>
                                        <p:cTn id="2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217545" y="1111175"/>
            <a:ext cx="7831311" cy="523220"/>
          </a:xfrm>
          <a:prstGeom prst="rect">
            <a:avLst/>
          </a:prstGeom>
        </p:spPr>
        <p:txBody>
          <a:bodyPr wrap="none">
            <a:spAutoFit/>
          </a:bodyPr>
          <a:lstStyle/>
          <a:p>
            <a:pPr marL="22860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1.2.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hiện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tại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hai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cha con Ò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Khìn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grpSp>
        <p:nvGrpSpPr>
          <p:cNvPr id="12" name="Group 11"/>
          <p:cNvGrpSpPr/>
          <p:nvPr/>
        </p:nvGrpSpPr>
        <p:grpSpPr>
          <a:xfrm>
            <a:off x="1008829" y="1769639"/>
            <a:ext cx="10161639" cy="4090822"/>
            <a:chOff x="2032000" y="1216683"/>
            <a:chExt cx="8128000" cy="4921649"/>
          </a:xfrm>
        </p:grpSpPr>
        <p:sp>
          <p:nvSpPr>
            <p:cNvPr id="16" name="Freeform 15"/>
            <p:cNvSpPr/>
            <p:nvPr/>
          </p:nvSpPr>
          <p:spPr>
            <a:xfrm>
              <a:off x="2032000" y="1216683"/>
              <a:ext cx="8128000" cy="1128583"/>
            </a:xfrm>
            <a:custGeom>
              <a:avLst/>
              <a:gdLst>
                <a:gd name="connsiteX0" fmla="*/ 0 w 8128000"/>
                <a:gd name="connsiteY0" fmla="*/ 0 h 1625600"/>
                <a:gd name="connsiteX1" fmla="*/ 8128000 w 8128000"/>
                <a:gd name="connsiteY1" fmla="*/ 0 h 1625600"/>
                <a:gd name="connsiteX2" fmla="*/ 8128000 w 8128000"/>
                <a:gd name="connsiteY2" fmla="*/ 1625600 h 1625600"/>
                <a:gd name="connsiteX3" fmla="*/ 0 w 8128000"/>
                <a:gd name="connsiteY3" fmla="*/ 1625600 h 1625600"/>
                <a:gd name="connsiteX4" fmla="*/ 0 w 8128000"/>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625600">
                  <a:moveTo>
                    <a:pt x="0" y="0"/>
                  </a:moveTo>
                  <a:lnTo>
                    <a:pt x="8128000" y="0"/>
                  </a:lnTo>
                  <a:lnTo>
                    <a:pt x="8128000" y="1625600"/>
                  </a:lnTo>
                  <a:lnTo>
                    <a:pt x="0" y="1625600"/>
                  </a:lnTo>
                  <a:lnTo>
                    <a:pt x="0" y="0"/>
                  </a:lnTo>
                  <a:close/>
                </a:path>
              </a:pathLst>
            </a:custGeom>
          </p:spPr>
          <p:style>
            <a:lnRef idx="0">
              <a:schemeClr val="accent3">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hueOff val="0"/>
                <a:satOff val="0"/>
                <a:lumOff val="0"/>
                <a:alphaOff val="0"/>
              </a:schemeClr>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Khi</a:t>
              </a: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người</a:t>
              </a:r>
              <a:r>
                <a:rPr lang="en-US" sz="2800" b="1" kern="1200" dirty="0">
                  <a:latin typeface="Baguet Script" panose="00000500000000000000" pitchFamily="2" charset="0"/>
                  <a:cs typeface="Times New Roman" panose="02020603050405020304" pitchFamily="18" charset="0"/>
                </a:rPr>
                <a:t> cha </a:t>
              </a:r>
              <a:r>
                <a:rPr lang="en-US" sz="2800" b="1" kern="1200" dirty="0" err="1">
                  <a:latin typeface="Baguet Script" panose="00000500000000000000" pitchFamily="2" charset="0"/>
                  <a:cs typeface="Times New Roman" panose="02020603050405020304" pitchFamily="18" charset="0"/>
                </a:rPr>
                <a:t>hồi</a:t>
              </a: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tưởng</a:t>
              </a: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và</a:t>
              </a: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kể</a:t>
              </a: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lại</a:t>
              </a: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câu</a:t>
              </a: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chuyện</a:t>
              </a: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trong</a:t>
              </a: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quá</a:t>
              </a: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khứ</a:t>
              </a:r>
              <a:r>
                <a:rPr lang="en-US" sz="2800" b="1" kern="1200" dirty="0">
                  <a:latin typeface="Baguet Script" panose="00000500000000000000" pitchFamily="2" charset="0"/>
                  <a:cs typeface="Times New Roman" panose="02020603050405020304" pitchFamily="18" charset="0"/>
                </a:rPr>
                <a:t>: </a:t>
              </a:r>
              <a:endParaRPr lang="en-US" sz="2800" kern="1200" dirty="0">
                <a:latin typeface="Baguet Script" panose="00000500000000000000" pitchFamily="2" charset="0"/>
                <a:cs typeface="Times New Roman" panose="02020603050405020304" pitchFamily="18" charset="0"/>
              </a:endParaRPr>
            </a:p>
          </p:txBody>
        </p:sp>
        <p:sp>
          <p:nvSpPr>
            <p:cNvPr id="17" name="Freeform 16"/>
            <p:cNvSpPr/>
            <p:nvPr/>
          </p:nvSpPr>
          <p:spPr>
            <a:xfrm>
              <a:off x="2035969" y="2345266"/>
              <a:ext cx="3676636" cy="3413760"/>
            </a:xfrm>
            <a:custGeom>
              <a:avLst/>
              <a:gdLst>
                <a:gd name="connsiteX0" fmla="*/ 0 w 2706687"/>
                <a:gd name="connsiteY0" fmla="*/ 0 h 3413760"/>
                <a:gd name="connsiteX1" fmla="*/ 2706687 w 2706687"/>
                <a:gd name="connsiteY1" fmla="*/ 0 h 3413760"/>
                <a:gd name="connsiteX2" fmla="*/ 2706687 w 2706687"/>
                <a:gd name="connsiteY2" fmla="*/ 3413760 h 3413760"/>
                <a:gd name="connsiteX3" fmla="*/ 0 w 2706687"/>
                <a:gd name="connsiteY3" fmla="*/ 3413760 h 3413760"/>
                <a:gd name="connsiteX4" fmla="*/ 0 w 2706687"/>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3413760">
                  <a:moveTo>
                    <a:pt x="0" y="0"/>
                  </a:moveTo>
                  <a:lnTo>
                    <a:pt x="2706687" y="0"/>
                  </a:lnTo>
                  <a:lnTo>
                    <a:pt x="2706687" y="3413760"/>
                  </a:lnTo>
                  <a:lnTo>
                    <a:pt x="0" y="3413760"/>
                  </a:lnTo>
                  <a:lnTo>
                    <a:pt x="0" y="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800" kern="1200" dirty="0">
                  <a:latin typeface="Baguet Script" panose="00000500000000000000" pitchFamily="2" charset="0"/>
                  <a:cs typeface="Times New Roman" panose="02020603050405020304" pitchFamily="18" charset="0"/>
                </a:rPr>
                <a:t>Ò </a:t>
              </a:r>
              <a:r>
                <a:rPr lang="en-US" sz="2800" kern="1200" dirty="0" err="1">
                  <a:latin typeface="Baguet Script" panose="00000500000000000000" pitchFamily="2" charset="0"/>
                  <a:cs typeface="Times New Roman" panose="02020603050405020304" pitchFamily="18" charset="0"/>
                </a:rPr>
                <a:t>Khìn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sau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khi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nghe</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câu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chuyện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của</a:t>
              </a:r>
              <a:r>
                <a:rPr lang="en-US" sz="2800" kern="1200" dirty="0">
                  <a:latin typeface="Baguet Script" panose="00000500000000000000" pitchFamily="2" charset="0"/>
                  <a:cs typeface="Times New Roman" panose="02020603050405020304" pitchFamily="18" charset="0"/>
                </a:rPr>
                <a:t> cha, </a:t>
              </a:r>
              <a:r>
                <a:rPr lang="en-US" sz="2800" kern="1200" dirty="0" err="1">
                  <a:latin typeface="Baguet Script" panose="00000500000000000000" pitchFamily="2" charset="0"/>
                  <a:cs typeface="Times New Roman" panose="02020603050405020304" pitchFamily="18" charset="0"/>
                </a:rPr>
                <a:t>em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đã</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hiểu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nỗi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buồn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và</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sự</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ăn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năn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của</a:t>
              </a:r>
              <a:r>
                <a:rPr lang="en-US" sz="2800" kern="1200" dirty="0">
                  <a:latin typeface="Baguet Script" panose="00000500000000000000" pitchFamily="2" charset="0"/>
                  <a:cs typeface="Times New Roman" panose="02020603050405020304" pitchFamily="18" charset="0"/>
                </a:rPr>
                <a:t> cha </a:t>
              </a:r>
              <a:r>
                <a:rPr lang="en-US" sz="2800" kern="1200" dirty="0" err="1">
                  <a:latin typeface="Baguet Script" panose="00000500000000000000" pitchFamily="2" charset="0"/>
                  <a:cs typeface="Times New Roman" panose="02020603050405020304" pitchFamily="18" charset="0"/>
                </a:rPr>
                <a:t>về</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cái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chết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của</a:t>
              </a:r>
              <a:r>
                <a:rPr lang="en-US" sz="2800" kern="1200" dirty="0">
                  <a:latin typeface="Baguet Script" panose="00000500000000000000" pitchFamily="2" charset="0"/>
                  <a:cs typeface="Times New Roman" panose="02020603050405020304" pitchFamily="18" charset="0"/>
                </a:rPr>
                <a:t> con </a:t>
              </a:r>
              <a:r>
                <a:rPr lang="en-US" sz="2800" kern="1200" dirty="0" err="1">
                  <a:latin typeface="Baguet Script" panose="00000500000000000000" pitchFamily="2" charset="0"/>
                  <a:cs typeface="Times New Roman" panose="02020603050405020304" pitchFamily="18" charset="0"/>
                </a:rPr>
                <a:t>chim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nhỏ</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năm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xưa</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nên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không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muốn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điều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tương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tự</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lặp</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lại</a:t>
              </a:r>
              <a:r>
                <a:rPr lang="en-US" sz="2800" kern="1200" dirty="0">
                  <a:latin typeface="Baguet Script" panose="00000500000000000000" pitchFamily="2" charset="0"/>
                  <a:cs typeface="Times New Roman" panose="02020603050405020304" pitchFamily="18" charset="0"/>
                </a:rPr>
                <a:t>.</a:t>
              </a:r>
            </a:p>
          </p:txBody>
        </p:sp>
        <p:sp>
          <p:nvSpPr>
            <p:cNvPr id="19" name="Freeform 18"/>
            <p:cNvSpPr/>
            <p:nvPr/>
          </p:nvSpPr>
          <p:spPr>
            <a:xfrm>
              <a:off x="5721447" y="2345266"/>
              <a:ext cx="2169596" cy="3413760"/>
            </a:xfrm>
            <a:custGeom>
              <a:avLst/>
              <a:gdLst>
                <a:gd name="connsiteX0" fmla="*/ 0 w 2706687"/>
                <a:gd name="connsiteY0" fmla="*/ 0 h 3413760"/>
                <a:gd name="connsiteX1" fmla="*/ 2706687 w 2706687"/>
                <a:gd name="connsiteY1" fmla="*/ 0 h 3413760"/>
                <a:gd name="connsiteX2" fmla="*/ 2706687 w 2706687"/>
                <a:gd name="connsiteY2" fmla="*/ 3413760 h 3413760"/>
                <a:gd name="connsiteX3" fmla="*/ 0 w 2706687"/>
                <a:gd name="connsiteY3" fmla="*/ 3413760 h 3413760"/>
                <a:gd name="connsiteX4" fmla="*/ 0 w 2706687"/>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3413760">
                  <a:moveTo>
                    <a:pt x="0" y="0"/>
                  </a:moveTo>
                  <a:lnTo>
                    <a:pt x="2706687" y="0"/>
                  </a:lnTo>
                  <a:lnTo>
                    <a:pt x="2706687" y="3413760"/>
                  </a:lnTo>
                  <a:lnTo>
                    <a:pt x="0" y="3413760"/>
                  </a:lnTo>
                  <a:lnTo>
                    <a:pt x="0" y="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800" kern="1200" dirty="0">
                  <a:latin typeface="Baguet Script" panose="00000500000000000000" pitchFamily="2" charset="0"/>
                  <a:cs typeface="Times New Roman" panose="02020603050405020304" pitchFamily="18" charset="0"/>
                </a:rPr>
                <a:t>Ò </a:t>
              </a:r>
              <a:r>
                <a:rPr lang="en-US" sz="2800" kern="1200" dirty="0" err="1">
                  <a:latin typeface="Baguet Script" panose="00000500000000000000" pitchFamily="2" charset="0"/>
                  <a:cs typeface="Times New Roman" panose="02020603050405020304" pitchFamily="18" charset="0"/>
                </a:rPr>
                <a:t>Khìn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cùng</a:t>
              </a:r>
              <a:r>
                <a:rPr lang="en-US" sz="2800" kern="1200" dirty="0">
                  <a:latin typeface="Baguet Script" panose="00000500000000000000" pitchFamily="2" charset="0"/>
                  <a:cs typeface="Times New Roman" panose="02020603050405020304" pitchFamily="18" charset="0"/>
                </a:rPr>
                <a:t> pa </a:t>
              </a:r>
              <a:r>
                <a:rPr lang="en-US" sz="2800" kern="1200" dirty="0" err="1">
                  <a:latin typeface="Baguet Script" panose="00000500000000000000" pitchFamily="2" charset="0"/>
                  <a:cs typeface="Times New Roman" panose="02020603050405020304" pitchFamily="18" charset="0"/>
                </a:rPr>
                <a:t>đã</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cứu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giúp</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chích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bông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và</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quyết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định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thả</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chim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chích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bông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về</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với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mẹ</a:t>
              </a:r>
              <a:r>
                <a:rPr lang="en-US" sz="2800" kern="1200" dirty="0">
                  <a:latin typeface="Baguet Script" panose="00000500000000000000" pitchFamily="2" charset="0"/>
                  <a:cs typeface="Times New Roman" panose="02020603050405020304" pitchFamily="18" charset="0"/>
                </a:rPr>
                <a:t>.</a:t>
              </a:r>
            </a:p>
          </p:txBody>
        </p:sp>
        <p:sp>
          <p:nvSpPr>
            <p:cNvPr id="20" name="Freeform 19"/>
            <p:cNvSpPr/>
            <p:nvPr/>
          </p:nvSpPr>
          <p:spPr>
            <a:xfrm>
              <a:off x="7895013" y="2345266"/>
              <a:ext cx="2261017" cy="3413760"/>
            </a:xfrm>
            <a:custGeom>
              <a:avLst/>
              <a:gdLst>
                <a:gd name="connsiteX0" fmla="*/ 0 w 2706687"/>
                <a:gd name="connsiteY0" fmla="*/ 0 h 3413760"/>
                <a:gd name="connsiteX1" fmla="*/ 2706687 w 2706687"/>
                <a:gd name="connsiteY1" fmla="*/ 0 h 3413760"/>
                <a:gd name="connsiteX2" fmla="*/ 2706687 w 2706687"/>
                <a:gd name="connsiteY2" fmla="*/ 3413760 h 3413760"/>
                <a:gd name="connsiteX3" fmla="*/ 0 w 2706687"/>
                <a:gd name="connsiteY3" fmla="*/ 3413760 h 3413760"/>
                <a:gd name="connsiteX4" fmla="*/ 0 w 2706687"/>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3413760">
                  <a:moveTo>
                    <a:pt x="0" y="0"/>
                  </a:moveTo>
                  <a:lnTo>
                    <a:pt x="2706687" y="0"/>
                  </a:lnTo>
                  <a:lnTo>
                    <a:pt x="2706687" y="3413760"/>
                  </a:lnTo>
                  <a:lnTo>
                    <a:pt x="0" y="3413760"/>
                  </a:lnTo>
                  <a:lnTo>
                    <a:pt x="0" y="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800" kern="1200" dirty="0">
                  <a:latin typeface="Baguet Script" panose="00000500000000000000" pitchFamily="2" charset="0"/>
                  <a:cs typeface="Times New Roman" panose="02020603050405020304" pitchFamily="18" charset="0"/>
                </a:rPr>
                <a:t>Hai cha con </a:t>
              </a:r>
              <a:r>
                <a:rPr lang="en-US" sz="2800" kern="1200" dirty="0" err="1">
                  <a:latin typeface="Baguet Script" panose="00000500000000000000" pitchFamily="2" charset="0"/>
                  <a:cs typeface="Times New Roman" panose="02020603050405020304" pitchFamily="18" charset="0"/>
                </a:rPr>
                <a:t>dõi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theo</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chim</a:t>
              </a:r>
              <a:r>
                <a:rPr lang="en-US" sz="2800" kern="1200" dirty="0">
                  <a:latin typeface="Baguet Script" panose="00000500000000000000" pitchFamily="2" charset="0"/>
                  <a:cs typeface="Times New Roman" panose="02020603050405020304" pitchFamily="18" charset="0"/>
                </a:rPr>
                <a:t> con </a:t>
              </a:r>
              <a:r>
                <a:rPr lang="en-US" sz="2800" kern="1200" dirty="0" err="1">
                  <a:latin typeface="Baguet Script" panose="00000500000000000000" pitchFamily="2" charset="0"/>
                  <a:cs typeface="Times New Roman" panose="02020603050405020304" pitchFamily="18" charset="0"/>
                </a:rPr>
                <a:t>tung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cánh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trên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bầu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trời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người</a:t>
              </a:r>
              <a:r>
                <a:rPr lang="en-US" sz="2800" kern="1200" dirty="0">
                  <a:latin typeface="Baguet Script" panose="00000500000000000000" pitchFamily="2" charset="0"/>
                  <a:cs typeface="Times New Roman" panose="02020603050405020304" pitchFamily="18" charset="0"/>
                </a:rPr>
                <a:t> cha  </a:t>
              </a:r>
              <a:r>
                <a:rPr lang="en-US" sz="2800" kern="1200" dirty="0" err="1">
                  <a:latin typeface="Baguet Script" panose="00000500000000000000" pitchFamily="2" charset="0"/>
                  <a:cs typeface="Times New Roman" panose="02020603050405020304" pitchFamily="18" charset="0"/>
                </a:rPr>
                <a:t>chợt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thấy</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lòng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mình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nhẹ</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nhõm</a:t>
              </a:r>
              <a:r>
                <a:rPr lang="en-US" sz="2800" kern="1200" dirty="0">
                  <a:latin typeface="Baguet Script" panose="00000500000000000000" pitchFamily="2" charset="0"/>
                  <a:cs typeface="Times New Roman" panose="02020603050405020304" pitchFamily="18" charset="0"/>
                </a:rPr>
                <a:t>.</a:t>
              </a:r>
            </a:p>
          </p:txBody>
        </p:sp>
        <p:sp>
          <p:nvSpPr>
            <p:cNvPr id="21" name="Rectangle 20"/>
            <p:cNvSpPr/>
            <p:nvPr/>
          </p:nvSpPr>
          <p:spPr>
            <a:xfrm>
              <a:off x="2032000" y="5759026"/>
              <a:ext cx="8128000" cy="379306"/>
            </a:xfrm>
            <a:prstGeom prst="rect">
              <a:avLst/>
            </a:prstGeom>
          </p:spPr>
          <p:style>
            <a:lnRef idx="0">
              <a:schemeClr val="accent3">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hueOff val="0"/>
                <a:satOff val="0"/>
                <a:lumOff val="0"/>
                <a:alphaOff val="0"/>
              </a:schemeClr>
            </a:fontRef>
          </p:style>
          <p:txBody>
            <a:bodyPr/>
            <a:lstStyle/>
            <a:p>
              <a:endParaRPr lang="en-US"/>
            </a:p>
          </p:txBody>
        </p:sp>
      </p:grpSp>
    </p:spTree>
    <p:extLst>
      <p:ext uri="{BB962C8B-B14F-4D97-AF65-F5344CB8AC3E}">
        <p14:creationId xmlns:p14="http://schemas.microsoft.com/office/powerpoint/2010/main" val="155122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algn="ctr">
              <a:spcAft>
                <a:spcPts val="0"/>
              </a:spcAft>
            </a:pPr>
            <a:r>
              <a:rPr lang="en-US" sz="2000" b="1" dirty="0">
                <a:solidFill>
                  <a:srgbClr val="0D0D0D"/>
                </a:solidFill>
                <a:latin typeface="Baguet Script" panose="00000500000000000000" pitchFamily="2" charset="0"/>
                <a:ea typeface="Times New Roman" panose="02020603050405020304" pitchFamily="18" charset="0"/>
              </a:rPr>
              <a:t>THỰC HÀNH ĐỌC  HIỂU:</a:t>
            </a:r>
            <a:endParaRPr lang="en-US" sz="2000" dirty="0">
              <a:latin typeface="Baguet Script" panose="00000500000000000000" pitchFamily="2" charset="0"/>
              <a:ea typeface="Times New Roman" panose="02020603050405020304" pitchFamily="18" charset="0"/>
            </a:endParaRPr>
          </a:p>
          <a:p>
            <a:pPr algn="ctr"/>
            <a:r>
              <a:rPr lang="en-US" sz="2000" b="1" dirty="0">
                <a:solidFill>
                  <a:srgbClr val="0D0D0D"/>
                </a:solidFill>
                <a:latin typeface="Baguet Script" panose="00000500000000000000" pitchFamily="2" charset="0"/>
                <a:ea typeface="Times New Roman" panose="02020603050405020304" pitchFamily="18" charset="0"/>
              </a:rPr>
              <a:t>VĂN BẢN</a:t>
            </a:r>
            <a:r>
              <a:rPr lang="en-US" sz="2000" b="1" dirty="0">
                <a:solidFill>
                  <a:srgbClr val="FF0000"/>
                </a:solidFill>
                <a:latin typeface="Baguet Script" panose="00000500000000000000" pitchFamily="2" charset="0"/>
                <a:ea typeface="Times New Roman" panose="02020603050405020304" pitchFamily="18" charset="0"/>
              </a:rPr>
              <a:t>: CHÍCH BÔNG ƠI (CAO DUY SƠN)</a:t>
            </a:r>
            <a:endParaRPr lang="en-US" sz="2000" dirty="0"/>
          </a:p>
        </p:txBody>
      </p:sp>
      <p:sp>
        <p:nvSpPr>
          <p:cNvPr id="9" name="Rectangle 8"/>
          <p:cNvSpPr/>
          <p:nvPr/>
        </p:nvSpPr>
        <p:spPr>
          <a:xfrm>
            <a:off x="5171093" y="648862"/>
            <a:ext cx="1811714" cy="523220"/>
          </a:xfrm>
          <a:prstGeom prst="rect">
            <a:avLst/>
          </a:prstGeom>
        </p:spPr>
        <p:txBody>
          <a:bodyPr wrap="none">
            <a:spAutoFit/>
          </a:bodyPr>
          <a:lstStyle/>
          <a:p>
            <a:r>
              <a:rPr lang="en-US" sz="2800" b="1" dirty="0" err="1">
                <a:solidFill>
                  <a:srgbClr val="7030A0"/>
                </a:solidFill>
                <a:latin typeface="Baguet Script" panose="00000500000000000000" pitchFamily="2" charset="0"/>
                <a:ea typeface="Times New Roman" panose="02020603050405020304" pitchFamily="18" charset="0"/>
              </a:rPr>
              <a:t>Khởi</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động</a:t>
            </a:r>
            <a:endParaRPr lang="en-US" sz="2800" dirty="0"/>
          </a:p>
        </p:txBody>
      </p:sp>
      <p:grpSp>
        <p:nvGrpSpPr>
          <p:cNvPr id="29" name="Group 28"/>
          <p:cNvGrpSpPr/>
          <p:nvPr/>
        </p:nvGrpSpPr>
        <p:grpSpPr>
          <a:xfrm>
            <a:off x="864140" y="1272555"/>
            <a:ext cx="5950974" cy="4937745"/>
            <a:chOff x="3133238" y="1563816"/>
            <a:chExt cx="5426847" cy="4156541"/>
          </a:xfrm>
        </p:grpSpPr>
        <p:sp>
          <p:nvSpPr>
            <p:cNvPr id="31" name="Rectangle 30"/>
            <p:cNvSpPr/>
            <p:nvPr/>
          </p:nvSpPr>
          <p:spPr>
            <a:xfrm>
              <a:off x="3133238" y="1563816"/>
              <a:ext cx="2401861" cy="1774966"/>
            </a:xfrm>
            <a:prstGeom prst="rect">
              <a:avLst/>
            </a:prstGeom>
            <a:blipFill>
              <a:blip r:embed="rId5"/>
              <a:srcRect/>
              <a:stretch>
                <a:fillRect l="-8000" r="-8000"/>
              </a:stretch>
            </a:blip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2" name="Freeform 31"/>
            <p:cNvSpPr/>
            <p:nvPr/>
          </p:nvSpPr>
          <p:spPr>
            <a:xfrm>
              <a:off x="3618721" y="3016948"/>
              <a:ext cx="2069688" cy="497380"/>
            </a:xfrm>
            <a:custGeom>
              <a:avLst/>
              <a:gdLst>
                <a:gd name="connsiteX0" fmla="*/ 0 w 2069688"/>
                <a:gd name="connsiteY0" fmla="*/ 0 h 497380"/>
                <a:gd name="connsiteX1" fmla="*/ 2069688 w 2069688"/>
                <a:gd name="connsiteY1" fmla="*/ 0 h 497380"/>
                <a:gd name="connsiteX2" fmla="*/ 2069688 w 2069688"/>
                <a:gd name="connsiteY2" fmla="*/ 497380 h 497380"/>
                <a:gd name="connsiteX3" fmla="*/ 0 w 2069688"/>
                <a:gd name="connsiteY3" fmla="*/ 497380 h 497380"/>
                <a:gd name="connsiteX4" fmla="*/ 0 w 2069688"/>
                <a:gd name="connsiteY4" fmla="*/ 0 h 497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688" h="497380">
                  <a:moveTo>
                    <a:pt x="0" y="0"/>
                  </a:moveTo>
                  <a:lnTo>
                    <a:pt x="2069688" y="0"/>
                  </a:lnTo>
                  <a:lnTo>
                    <a:pt x="2069688" y="497380"/>
                  </a:lnTo>
                  <a:lnTo>
                    <a:pt x="0" y="4973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1244600">
                <a:lnSpc>
                  <a:spcPct val="90000"/>
                </a:lnSpc>
                <a:spcBef>
                  <a:spcPct val="0"/>
                </a:spcBef>
                <a:spcAft>
                  <a:spcPct val="5000"/>
                </a:spcAft>
              </a:pPr>
              <a:r>
                <a:rPr lang="en-US" sz="2800" dirty="0" err="1"/>
                <a:t>Ảnh</a:t>
              </a:r>
              <a:r>
                <a:rPr lang="en-US" sz="2800" dirty="0"/>
                <a:t> a</a:t>
              </a:r>
              <a:endParaRPr lang="en-US" sz="2800" kern="1200" dirty="0"/>
            </a:p>
          </p:txBody>
        </p:sp>
        <p:sp>
          <p:nvSpPr>
            <p:cNvPr id="33" name="Rectangle 32"/>
            <p:cNvSpPr/>
            <p:nvPr/>
          </p:nvSpPr>
          <p:spPr>
            <a:xfrm>
              <a:off x="6004914" y="1563816"/>
              <a:ext cx="2401861" cy="1774966"/>
            </a:xfrm>
            <a:prstGeom prst="rect">
              <a:avLst/>
            </a:prstGeom>
            <a:blipFill>
              <a:blip r:embed="rId6"/>
              <a:srcRect/>
              <a:stretch>
                <a:fillRect l="-5000" r="-5000"/>
              </a:stretch>
            </a:blip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4" name="Freeform 33"/>
            <p:cNvSpPr/>
            <p:nvPr/>
          </p:nvSpPr>
          <p:spPr>
            <a:xfrm>
              <a:off x="6490397" y="3016948"/>
              <a:ext cx="2069688" cy="497380"/>
            </a:xfrm>
            <a:custGeom>
              <a:avLst/>
              <a:gdLst>
                <a:gd name="connsiteX0" fmla="*/ 0 w 2069688"/>
                <a:gd name="connsiteY0" fmla="*/ 0 h 497380"/>
                <a:gd name="connsiteX1" fmla="*/ 2069688 w 2069688"/>
                <a:gd name="connsiteY1" fmla="*/ 0 h 497380"/>
                <a:gd name="connsiteX2" fmla="*/ 2069688 w 2069688"/>
                <a:gd name="connsiteY2" fmla="*/ 497380 h 497380"/>
                <a:gd name="connsiteX3" fmla="*/ 0 w 2069688"/>
                <a:gd name="connsiteY3" fmla="*/ 497380 h 497380"/>
                <a:gd name="connsiteX4" fmla="*/ 0 w 2069688"/>
                <a:gd name="connsiteY4" fmla="*/ 0 h 497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688" h="497380">
                  <a:moveTo>
                    <a:pt x="0" y="0"/>
                  </a:moveTo>
                  <a:lnTo>
                    <a:pt x="2069688" y="0"/>
                  </a:lnTo>
                  <a:lnTo>
                    <a:pt x="2069688" y="497380"/>
                  </a:lnTo>
                  <a:lnTo>
                    <a:pt x="0" y="4973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1244600">
                <a:lnSpc>
                  <a:spcPct val="90000"/>
                </a:lnSpc>
                <a:spcBef>
                  <a:spcPct val="0"/>
                </a:spcBef>
                <a:spcAft>
                  <a:spcPct val="5000"/>
                </a:spcAft>
              </a:pPr>
              <a:r>
                <a:rPr lang="en-US" sz="2800" dirty="0" err="1"/>
                <a:t>Ảnh</a:t>
              </a:r>
              <a:r>
                <a:rPr lang="en-US" sz="2800" dirty="0"/>
                <a:t> b</a:t>
              </a:r>
              <a:endParaRPr lang="en-US" sz="2800" kern="1200" dirty="0"/>
            </a:p>
          </p:txBody>
        </p:sp>
        <p:sp>
          <p:nvSpPr>
            <p:cNvPr id="35" name="Rectangle 34"/>
            <p:cNvSpPr/>
            <p:nvPr/>
          </p:nvSpPr>
          <p:spPr>
            <a:xfrm>
              <a:off x="3133238" y="3769846"/>
              <a:ext cx="2401861" cy="1774966"/>
            </a:xfrm>
            <a:prstGeom prst="rect">
              <a:avLst/>
            </a:prstGeom>
            <a:blipFill>
              <a:blip r:embed="rId7"/>
              <a:srcRect/>
              <a:stretch>
                <a:fillRect l="-6000" r="-6000"/>
              </a:stretch>
            </a:blip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6" name="Freeform 35"/>
            <p:cNvSpPr/>
            <p:nvPr/>
          </p:nvSpPr>
          <p:spPr>
            <a:xfrm>
              <a:off x="3618721" y="5222977"/>
              <a:ext cx="2069688" cy="497380"/>
            </a:xfrm>
            <a:custGeom>
              <a:avLst/>
              <a:gdLst>
                <a:gd name="connsiteX0" fmla="*/ 0 w 2069688"/>
                <a:gd name="connsiteY0" fmla="*/ 0 h 497380"/>
                <a:gd name="connsiteX1" fmla="*/ 2069688 w 2069688"/>
                <a:gd name="connsiteY1" fmla="*/ 0 h 497380"/>
                <a:gd name="connsiteX2" fmla="*/ 2069688 w 2069688"/>
                <a:gd name="connsiteY2" fmla="*/ 497380 h 497380"/>
                <a:gd name="connsiteX3" fmla="*/ 0 w 2069688"/>
                <a:gd name="connsiteY3" fmla="*/ 497380 h 497380"/>
                <a:gd name="connsiteX4" fmla="*/ 0 w 2069688"/>
                <a:gd name="connsiteY4" fmla="*/ 0 h 497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688" h="497380">
                  <a:moveTo>
                    <a:pt x="0" y="0"/>
                  </a:moveTo>
                  <a:lnTo>
                    <a:pt x="2069688" y="0"/>
                  </a:lnTo>
                  <a:lnTo>
                    <a:pt x="2069688" y="497380"/>
                  </a:lnTo>
                  <a:lnTo>
                    <a:pt x="0" y="4973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1244600">
                <a:lnSpc>
                  <a:spcPct val="90000"/>
                </a:lnSpc>
                <a:spcBef>
                  <a:spcPct val="0"/>
                </a:spcBef>
                <a:spcAft>
                  <a:spcPct val="5000"/>
                </a:spcAft>
              </a:pPr>
              <a:r>
                <a:rPr lang="en-US" sz="2800" dirty="0" err="1"/>
                <a:t>Ảnh</a:t>
              </a:r>
              <a:r>
                <a:rPr lang="en-US" sz="2800" dirty="0"/>
                <a:t> c</a:t>
              </a:r>
              <a:endParaRPr lang="en-US" sz="2800" kern="1200" dirty="0"/>
            </a:p>
          </p:txBody>
        </p:sp>
        <p:sp>
          <p:nvSpPr>
            <p:cNvPr id="37" name="Rectangle 36"/>
            <p:cNvSpPr/>
            <p:nvPr/>
          </p:nvSpPr>
          <p:spPr>
            <a:xfrm>
              <a:off x="6004914" y="3769846"/>
              <a:ext cx="2401861" cy="1774966"/>
            </a:xfrm>
            <a:prstGeom prst="rect">
              <a:avLst/>
            </a:prstGeom>
            <a:blipFill>
              <a:blip r:embed="rId8"/>
              <a:srcRect/>
              <a:stretch>
                <a:fillRect/>
              </a:stretch>
            </a:blip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8" name="Freeform 37"/>
            <p:cNvSpPr/>
            <p:nvPr/>
          </p:nvSpPr>
          <p:spPr>
            <a:xfrm>
              <a:off x="6490397" y="5222977"/>
              <a:ext cx="2069688" cy="497380"/>
            </a:xfrm>
            <a:custGeom>
              <a:avLst/>
              <a:gdLst>
                <a:gd name="connsiteX0" fmla="*/ 0 w 2069688"/>
                <a:gd name="connsiteY0" fmla="*/ 0 h 497380"/>
                <a:gd name="connsiteX1" fmla="*/ 2069688 w 2069688"/>
                <a:gd name="connsiteY1" fmla="*/ 0 h 497380"/>
                <a:gd name="connsiteX2" fmla="*/ 2069688 w 2069688"/>
                <a:gd name="connsiteY2" fmla="*/ 497380 h 497380"/>
                <a:gd name="connsiteX3" fmla="*/ 0 w 2069688"/>
                <a:gd name="connsiteY3" fmla="*/ 497380 h 497380"/>
                <a:gd name="connsiteX4" fmla="*/ 0 w 2069688"/>
                <a:gd name="connsiteY4" fmla="*/ 0 h 497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688" h="497380">
                  <a:moveTo>
                    <a:pt x="0" y="0"/>
                  </a:moveTo>
                  <a:lnTo>
                    <a:pt x="2069688" y="0"/>
                  </a:lnTo>
                  <a:lnTo>
                    <a:pt x="2069688" y="497380"/>
                  </a:lnTo>
                  <a:lnTo>
                    <a:pt x="0" y="4973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1244600">
                <a:lnSpc>
                  <a:spcPct val="90000"/>
                </a:lnSpc>
                <a:spcBef>
                  <a:spcPct val="0"/>
                </a:spcBef>
                <a:spcAft>
                  <a:spcPct val="5000"/>
                </a:spcAft>
              </a:pPr>
              <a:r>
                <a:rPr lang="en-US" sz="2800" dirty="0" err="1"/>
                <a:t>Ảnh</a:t>
              </a:r>
              <a:r>
                <a:rPr lang="en-US" sz="2800" dirty="0"/>
                <a:t> d</a:t>
              </a:r>
              <a:endParaRPr lang="en-US" sz="2800" kern="1200" dirty="0"/>
            </a:p>
          </p:txBody>
        </p:sp>
      </p:grpSp>
      <p:sp>
        <p:nvSpPr>
          <p:cNvPr id="39" name="Left Arrow Callout 38"/>
          <p:cNvSpPr/>
          <p:nvPr/>
        </p:nvSpPr>
        <p:spPr>
          <a:xfrm>
            <a:off x="6815114" y="1751890"/>
            <a:ext cx="4474645" cy="3982065"/>
          </a:xfrm>
          <a:prstGeom prst="leftArrowCallout">
            <a:avLst>
              <a:gd name="adj1" fmla="val 40889"/>
              <a:gd name="adj2" fmla="val 32215"/>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1200"/>
              </a:spcAft>
            </a:pPr>
            <a:r>
              <a:rPr lang="en-US" sz="2400" dirty="0" err="1">
                <a:solidFill>
                  <a:srgbClr val="0D0D0D"/>
                </a:solidFill>
                <a:latin typeface="Baguet Script" panose="00000500000000000000" pitchFamily="2" charset="0"/>
                <a:ea typeface="Times New Roman" panose="02020603050405020304" pitchFamily="18" charset="0"/>
              </a:rPr>
              <a:t>Hãy</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nhận</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xét</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cách</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cư</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xử</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của</a:t>
            </a:r>
            <a:r>
              <a:rPr lang="en-US" sz="2400" dirty="0">
                <a:solidFill>
                  <a:srgbClr val="0D0D0D"/>
                </a:solidFill>
                <a:latin typeface="Baguet Script" panose="00000500000000000000" pitchFamily="2" charset="0"/>
                <a:ea typeface="Times New Roman" panose="02020603050405020304" pitchFamily="18" charset="0"/>
              </a:rPr>
              <a:t> con </a:t>
            </a:r>
            <a:r>
              <a:rPr lang="en-US" sz="2400" dirty="0" err="1">
                <a:solidFill>
                  <a:srgbClr val="0D0D0D"/>
                </a:solidFill>
                <a:latin typeface="Baguet Script" panose="00000500000000000000" pitchFamily="2" charset="0"/>
                <a:ea typeface="Times New Roman" panose="02020603050405020304" pitchFamily="18" charset="0"/>
              </a:rPr>
              <a:t>người</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với</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động</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vật</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được</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thể</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hiện</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trong</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các</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bức</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tranh</a:t>
            </a:r>
            <a:r>
              <a:rPr lang="en-US" sz="2400" dirty="0">
                <a:solidFill>
                  <a:srgbClr val="0D0D0D"/>
                </a:solidFill>
                <a:latin typeface="Baguet Script" panose="00000500000000000000" pitchFamily="2" charset="0"/>
                <a:ea typeface="Times New Roman" panose="02020603050405020304" pitchFamily="18" charset="0"/>
              </a:rPr>
              <a:t>. Theo </a:t>
            </a:r>
            <a:r>
              <a:rPr lang="en-US" sz="2400" dirty="0" err="1">
                <a:solidFill>
                  <a:srgbClr val="0D0D0D"/>
                </a:solidFill>
                <a:latin typeface="Baguet Script" panose="00000500000000000000" pitchFamily="2" charset="0"/>
                <a:ea typeface="Times New Roman" panose="02020603050405020304" pitchFamily="18" charset="0"/>
              </a:rPr>
              <a:t>em</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chúng</a:t>
            </a:r>
            <a:r>
              <a:rPr lang="en-US" sz="2400" dirty="0">
                <a:solidFill>
                  <a:srgbClr val="0D0D0D"/>
                </a:solidFill>
                <a:latin typeface="Baguet Script" panose="00000500000000000000" pitchFamily="2" charset="0"/>
                <a:ea typeface="Times New Roman" panose="02020603050405020304" pitchFamily="18" charset="0"/>
              </a:rPr>
              <a:t> ta </a:t>
            </a:r>
            <a:r>
              <a:rPr lang="en-US" sz="2400" dirty="0" err="1">
                <a:solidFill>
                  <a:srgbClr val="0D0D0D"/>
                </a:solidFill>
                <a:latin typeface="Baguet Script" panose="00000500000000000000" pitchFamily="2" charset="0"/>
                <a:ea typeface="Times New Roman" panose="02020603050405020304" pitchFamily="18" charset="0"/>
              </a:rPr>
              <a:t>cần</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có</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cách</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cư</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xử</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với</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các</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loài</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động</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vật</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nói</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chung</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như</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thế</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nào</a:t>
            </a:r>
            <a:r>
              <a:rPr lang="en-US" sz="2400" dirty="0">
                <a:solidFill>
                  <a:srgbClr val="0D0D0D"/>
                </a:solidFill>
                <a:latin typeface="Baguet Script" panose="00000500000000000000" pitchFamily="2" charset="0"/>
                <a:ea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312586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217545" y="1111175"/>
            <a:ext cx="7831311" cy="523220"/>
          </a:xfrm>
          <a:prstGeom prst="rect">
            <a:avLst/>
          </a:prstGeom>
        </p:spPr>
        <p:txBody>
          <a:bodyPr wrap="none">
            <a:spAutoFit/>
          </a:bodyPr>
          <a:lstStyle/>
          <a:p>
            <a:pPr marL="22860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1.2.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hiện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tại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hai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cha con Ò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Khìn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4" name="Rectangle 3"/>
          <p:cNvSpPr/>
          <p:nvPr/>
        </p:nvSpPr>
        <p:spPr>
          <a:xfrm>
            <a:off x="685800" y="1594214"/>
            <a:ext cx="10782300" cy="4832092"/>
          </a:xfrm>
          <a:prstGeom prst="rect">
            <a:avLst/>
          </a:prstGeom>
        </p:spPr>
        <p:txBody>
          <a:bodyPr>
            <a:spAutoFit/>
          </a:bodyPr>
          <a:lstStyle/>
          <a:p>
            <a:pPr algn="just">
              <a:spcAft>
                <a:spcPts val="0"/>
              </a:spcAft>
            </a:pPr>
            <a:r>
              <a:rPr lang="en-US" sz="2800" dirty="0">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Nhận</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xét</a:t>
            </a:r>
            <a:r>
              <a:rPr lang="en-US" sz="2800" b="1" dirty="0">
                <a:solidFill>
                  <a:srgbClr val="0070C0"/>
                </a:solidFill>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gn="just">
              <a:spcAft>
                <a:spcPts val="0"/>
              </a:spcAft>
            </a:pP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Cốt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truyện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truyện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lồng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truyện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hai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câu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chuyện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đều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giống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nhau</a:t>
            </a:r>
            <a:r>
              <a:rPr lang="en-US" sz="2800" dirty="0">
                <a:solidFill>
                  <a:srgbClr val="0D0D0D"/>
                </a:solidFill>
                <a:latin typeface="Baguet Script" panose="00000500000000000000" pitchFamily="2" charset="0"/>
                <a:ea typeface="Times New Roman" panose="02020603050405020304" pitchFamily="18" charset="0"/>
              </a:rPr>
              <a:t> ở </a:t>
            </a:r>
            <a:r>
              <a:rPr lang="en-US" sz="2800" dirty="0" err="1">
                <a:solidFill>
                  <a:srgbClr val="0D0D0D"/>
                </a:solidFill>
                <a:latin typeface="Baguet Script" panose="00000500000000000000" pitchFamily="2" charset="0"/>
                <a:ea typeface="Times New Roman" panose="02020603050405020304" pitchFamily="18" charset="0"/>
              </a:rPr>
              <a:t>chỗ</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cả</a:t>
            </a:r>
            <a:r>
              <a:rPr lang="en-US" sz="2800" dirty="0">
                <a:solidFill>
                  <a:srgbClr val="0D0D0D"/>
                </a:solidFill>
                <a:latin typeface="Baguet Script" panose="00000500000000000000" pitchFamily="2" charset="0"/>
                <a:ea typeface="Times New Roman" panose="02020603050405020304" pitchFamily="18" charset="0"/>
              </a:rPr>
              <a:t> 2 cha con </a:t>
            </a:r>
            <a:r>
              <a:rPr lang="en-US" sz="2800" dirty="0" err="1">
                <a:solidFill>
                  <a:srgbClr val="0D0D0D"/>
                </a:solidFill>
                <a:latin typeface="Baguet Script" panose="00000500000000000000" pitchFamily="2" charset="0"/>
                <a:ea typeface="Times New Roman" panose="02020603050405020304" pitchFamily="18" charset="0"/>
              </a:rPr>
              <a:t>đều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gặp</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tình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huống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giống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nhau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thấy</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chim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chích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bông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nhỏ</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nên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rất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thích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và</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muốn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bắt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để</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nuôi</a:t>
            </a:r>
            <a:r>
              <a:rPr lang="en-US" sz="2800" dirty="0">
                <a:solidFill>
                  <a:srgbClr val="0D0D0D"/>
                </a:solidFill>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gn="just">
              <a:spcAft>
                <a:spcPts val="0"/>
              </a:spcAft>
            </a:pP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Vẻ</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đẹp</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tích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cách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của</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các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nhân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vật</a:t>
            </a:r>
            <a:r>
              <a:rPr lang="en-US" sz="2800" dirty="0">
                <a:solidFill>
                  <a:srgbClr val="0D0D0D"/>
                </a:solidFill>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gn="just">
              <a:spcAft>
                <a:spcPts val="0"/>
              </a:spcAft>
            </a:pPr>
            <a:r>
              <a:rPr lang="en-US" sz="2800" dirty="0">
                <a:latin typeface="Baguet Script" panose="00000500000000000000" pitchFamily="2" charset="0"/>
                <a:ea typeface="Times New Roman" panose="02020603050405020304" pitchFamily="18" charset="0"/>
              </a:rPr>
              <a:t>+ Ò </a:t>
            </a:r>
            <a:r>
              <a:rPr lang="en-US" sz="2800" dirty="0" err="1">
                <a:latin typeface="Baguet Script" panose="00000500000000000000" pitchFamily="2" charset="0"/>
                <a:ea typeface="Times New Roman" panose="02020603050405020304" pitchFamily="18" charset="0"/>
              </a:rPr>
              <a:t>Khìn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là</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chú</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bé</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hồn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nhiên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đáng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yêu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thích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tìm</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hiểu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và</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khám</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phá</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thế</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giới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Cậu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bé</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có</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tấm</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lòng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nhân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hậu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hiểu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chuyện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biết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yêu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thương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loài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vật</a:t>
            </a:r>
            <a:r>
              <a:rPr lang="en-US" sz="2800" dirty="0">
                <a:latin typeface="Baguet Script" panose="00000500000000000000" pitchFamily="2" charset="0"/>
                <a:ea typeface="Times New Roman" panose="02020603050405020304" pitchFamily="18" charset="0"/>
              </a:rPr>
              <a:t>. </a:t>
            </a:r>
          </a:p>
          <a:p>
            <a:pPr algn="just">
              <a:spcAft>
                <a:spcPts val="0"/>
              </a:spcAft>
            </a:pPr>
            <a:r>
              <a:rPr lang="pt-BR" sz="2800" dirty="0">
                <a:solidFill>
                  <a:srgbClr val="0D0D0D"/>
                </a:solidFill>
                <a:latin typeface="Baguet Script" panose="00000500000000000000" pitchFamily="2" charset="0"/>
                <a:ea typeface="Times New Roman" panose="02020603050405020304" pitchFamily="18" charset="0"/>
              </a:rPr>
              <a:t>+ Dế Vần là một người cha rất giàu lòng nhân hậu, yêu thương (yêu thương con, yêu quý động vật chim muông,...). Anh biết giáo dục con từ chính những trải nghiệm của bản thân.</a:t>
            </a:r>
            <a:endParaRPr lang="en-US" sz="28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26784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07555" y="1130300"/>
            <a:ext cx="4766048" cy="584775"/>
          </a:xfrm>
          <a:prstGeom prst="rect">
            <a:avLst/>
          </a:prstGeom>
        </p:spPr>
        <p:txBody>
          <a:bodyPr wrap="none">
            <a:spAutoFit/>
          </a:bodyPr>
          <a:lstStyle/>
          <a:p>
            <a:pPr>
              <a:spcAft>
                <a:spcPts val="0"/>
              </a:spcAft>
            </a:pPr>
            <a:r>
              <a:rPr lang="pt-BR" sz="3200" b="1" dirty="0">
                <a:solidFill>
                  <a:srgbClr val="FF0000"/>
                </a:solidFill>
                <a:latin typeface="Baguet Script" panose="00000500000000000000" pitchFamily="2" charset="0"/>
                <a:ea typeface="Times New Roman" panose="02020603050405020304" pitchFamily="18" charset="0"/>
              </a:rPr>
              <a:t>2. Ý nghĩa của câu chuyện</a:t>
            </a:r>
            <a:endParaRPr lang="en-US" sz="3200" dirty="0">
              <a:effectLst/>
              <a:latin typeface="Baguet Script" panose="00000500000000000000" pitchFamily="2" charset="0"/>
              <a:ea typeface="Times New Roman" panose="02020603050405020304" pitchFamily="18" charset="0"/>
            </a:endParaRPr>
          </a:p>
        </p:txBody>
      </p:sp>
      <p:sp>
        <p:nvSpPr>
          <p:cNvPr id="9" name="Rectangle 8"/>
          <p:cNvSpPr/>
          <p:nvPr/>
        </p:nvSpPr>
        <p:spPr>
          <a:xfrm>
            <a:off x="685800" y="1784176"/>
            <a:ext cx="6256594" cy="4524315"/>
          </a:xfrm>
          <a:prstGeom prst="rect">
            <a:avLst/>
          </a:prstGeom>
        </p:spPr>
        <p:txBody>
          <a:bodyPr wrap="square">
            <a:spAutoFit/>
          </a:bodyPr>
          <a:lstStyle/>
          <a:p>
            <a:pPr marL="457200" indent="-457200">
              <a:spcAft>
                <a:spcPts val="0"/>
              </a:spcAft>
              <a:buFont typeface="Wingdings" panose="05000000000000000000" pitchFamily="2" charset="2"/>
              <a:buChar char="ü"/>
            </a:pPr>
            <a:r>
              <a:rPr lang="vi-VN" sz="3200" dirty="0">
                <a:latin typeface="Times New Roman" panose="02020603050405020304" pitchFamily="18" charset="0"/>
                <a:ea typeface="Times New Roman" panose="02020603050405020304" pitchFamily="18" charset="0"/>
              </a:rPr>
              <a:t>Qua câu chuyện, nhà văn muốn truyền tải đến người đọc thông điệp giàu ý nghĩa: Hãy biết yêu thương, nâng niu và bảo vệ loài vật; đừng vô tình trở thành kẻ nhẫn tâm, thô bạo</a:t>
            </a:r>
            <a:r>
              <a:rPr lang="en-US" sz="3200" dirty="0">
                <a:latin typeface="Baguet Script" panose="00000500000000000000" pitchFamily="2" charset="0"/>
                <a:ea typeface="Times New Roman" panose="02020603050405020304" pitchFamily="18" charset="0"/>
              </a:rPr>
              <a:t>.</a:t>
            </a:r>
          </a:p>
          <a:p>
            <a:pPr marL="457200" indent="-457200">
              <a:spcAft>
                <a:spcPts val="0"/>
              </a:spcAft>
              <a:buFont typeface="Wingdings" panose="05000000000000000000" pitchFamily="2" charset="2"/>
              <a:buChar char="ü"/>
            </a:pPr>
            <a:r>
              <a:rPr lang="en-US" sz="3200" dirty="0" err="1">
                <a:latin typeface="Baguet Script" panose="00000500000000000000" pitchFamily="2" charset="0"/>
                <a:ea typeface="Times New Roman" panose="02020603050405020304" pitchFamily="18" charset="0"/>
              </a:rPr>
              <a:t>Truyện</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cũng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nhằm</a:t>
            </a:r>
            <a:r>
              <a:rPr lang="en-US" sz="3200" dirty="0">
                <a:latin typeface="Baguet Script" panose="00000500000000000000" pitchFamily="2" charset="0"/>
                <a:ea typeface="Times New Roman" panose="02020603050405020304" pitchFamily="18" charset="0"/>
              </a:rPr>
              <a:t> ca </a:t>
            </a:r>
            <a:r>
              <a:rPr lang="en-US" sz="3200" dirty="0" err="1">
                <a:latin typeface="Baguet Script" panose="00000500000000000000" pitchFamily="2" charset="0"/>
                <a:ea typeface="Times New Roman" panose="02020603050405020304" pitchFamily="18" charset="0"/>
              </a:rPr>
              <a:t>ngợi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những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tâm</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hồn</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trong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sáng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nhân</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hậu</a:t>
            </a:r>
            <a:r>
              <a:rPr lang="en-US" sz="3200" dirty="0">
                <a:latin typeface="Baguet Script" panose="00000500000000000000" pitchFamily="2" charset="0"/>
                <a:ea typeface="Times New Roman" panose="02020603050405020304" pitchFamily="18" charset="0"/>
              </a:rPr>
              <a:t>.</a:t>
            </a:r>
            <a:endParaRPr lang="en-US" sz="3200" dirty="0">
              <a:effectLst/>
              <a:latin typeface="Baguet Script" panose="00000500000000000000" pitchFamily="2" charset="0"/>
              <a:ea typeface="Times New Roman" panose="02020603050405020304" pitchFamily="18" charset="0"/>
            </a:endParaRPr>
          </a:p>
        </p:txBody>
      </p:sp>
      <p:pic>
        <p:nvPicPr>
          <p:cNvPr id="10" name="Picture 9"/>
          <p:cNvPicPr>
            <a:picLocks noChangeAspect="1"/>
          </p:cNvPicPr>
          <p:nvPr/>
        </p:nvPicPr>
        <p:blipFill>
          <a:blip r:embed="rId5"/>
          <a:stretch>
            <a:fillRect/>
          </a:stretch>
        </p:blipFill>
        <p:spPr>
          <a:xfrm>
            <a:off x="7064477" y="1809411"/>
            <a:ext cx="4432126" cy="3421626"/>
          </a:xfrm>
          <a:prstGeom prst="ellipse">
            <a:avLst/>
          </a:prstGeom>
          <a:ln>
            <a:noFill/>
          </a:ln>
          <a:effectLst>
            <a:softEdge rad="112500"/>
          </a:effectLst>
        </p:spPr>
      </p:pic>
    </p:spTree>
    <p:extLst>
      <p:ext uri="{BB962C8B-B14F-4D97-AF65-F5344CB8AC3E}">
        <p14:creationId xmlns:p14="http://schemas.microsoft.com/office/powerpoint/2010/main" val="69850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406534" y="1065949"/>
            <a:ext cx="2407069" cy="523220"/>
          </a:xfrm>
          <a:prstGeom prst="rect">
            <a:avLst/>
          </a:prstGeom>
        </p:spPr>
        <p:txBody>
          <a:bodyPr wrap="none">
            <a:spAutoFit/>
          </a:bodyPr>
          <a:lstStyle/>
          <a:p>
            <a:pPr marL="30480" marR="30480" algn="just">
              <a:spcAft>
                <a:spcPts val="1200"/>
              </a:spcAft>
            </a:pPr>
            <a:r>
              <a:rPr lang="en-US" sz="2800" b="1" dirty="0">
                <a:solidFill>
                  <a:srgbClr val="000000"/>
                </a:solidFill>
                <a:latin typeface="Baguet Script" panose="00000500000000000000" pitchFamily="2" charset="0"/>
                <a:ea typeface="Times New Roman" panose="02020603050405020304" pitchFamily="18" charset="0"/>
              </a:rPr>
              <a:t>III. </a:t>
            </a:r>
            <a:r>
              <a:rPr lang="en-US" sz="2800" b="1" dirty="0" err="1">
                <a:solidFill>
                  <a:srgbClr val="000000"/>
                </a:solidFill>
                <a:latin typeface="Baguet Script" panose="00000500000000000000" pitchFamily="2" charset="0"/>
                <a:ea typeface="Times New Roman" panose="02020603050405020304" pitchFamily="18" charset="0"/>
              </a:rPr>
              <a:t>Tổng</a:t>
            </a:r>
            <a:r>
              <a:rPr lang="en-US" sz="2800" b="1" dirty="0">
                <a:solidFill>
                  <a:srgbClr val="000000"/>
                </a:solidFill>
                <a:latin typeface="Baguet Script" panose="00000500000000000000" pitchFamily="2" charset="0"/>
                <a:ea typeface="Times New Roman" panose="02020603050405020304" pitchFamily="18" charset="0"/>
              </a:rPr>
              <a:t> </a:t>
            </a:r>
            <a:r>
              <a:rPr lang="en-US" sz="2800" b="1" dirty="0" err="1">
                <a:solidFill>
                  <a:srgbClr val="000000"/>
                </a:solidFill>
                <a:latin typeface="Baguet Script" panose="00000500000000000000" pitchFamily="2" charset="0"/>
                <a:ea typeface="Times New Roman" panose="02020603050405020304" pitchFamily="18" charset="0"/>
              </a:rPr>
              <a:t>kết</a:t>
            </a:r>
            <a:endParaRPr lang="en-US" sz="2800" dirty="0">
              <a:effectLst/>
              <a:latin typeface="Baguet Script" panose="00000500000000000000" pitchFamily="2" charset="0"/>
              <a:ea typeface="Times New Roman" panose="02020603050405020304" pitchFamily="18" charset="0"/>
            </a:endParaRPr>
          </a:p>
        </p:txBody>
      </p:sp>
      <p:grpSp>
        <p:nvGrpSpPr>
          <p:cNvPr id="15" name="Group 14"/>
          <p:cNvGrpSpPr/>
          <p:nvPr/>
        </p:nvGrpSpPr>
        <p:grpSpPr>
          <a:xfrm>
            <a:off x="685800" y="1779768"/>
            <a:ext cx="6056391" cy="4316232"/>
            <a:chOff x="3860130" y="1820700"/>
            <a:chExt cx="4614119" cy="4316232"/>
          </a:xfrm>
        </p:grpSpPr>
        <p:sp>
          <p:nvSpPr>
            <p:cNvPr id="16" name="Freeform 15"/>
            <p:cNvSpPr/>
            <p:nvPr/>
          </p:nvSpPr>
          <p:spPr>
            <a:xfrm>
              <a:off x="3860130" y="1820700"/>
              <a:ext cx="2142155" cy="615156"/>
            </a:xfrm>
            <a:custGeom>
              <a:avLst/>
              <a:gdLst>
                <a:gd name="connsiteX0" fmla="*/ 0 w 1621871"/>
                <a:gd name="connsiteY0" fmla="*/ 61516 h 615156"/>
                <a:gd name="connsiteX1" fmla="*/ 61516 w 1621871"/>
                <a:gd name="connsiteY1" fmla="*/ 0 h 615156"/>
                <a:gd name="connsiteX2" fmla="*/ 1560355 w 1621871"/>
                <a:gd name="connsiteY2" fmla="*/ 0 h 615156"/>
                <a:gd name="connsiteX3" fmla="*/ 1621871 w 1621871"/>
                <a:gd name="connsiteY3" fmla="*/ 61516 h 615156"/>
                <a:gd name="connsiteX4" fmla="*/ 1621871 w 1621871"/>
                <a:gd name="connsiteY4" fmla="*/ 553640 h 615156"/>
                <a:gd name="connsiteX5" fmla="*/ 1560355 w 1621871"/>
                <a:gd name="connsiteY5" fmla="*/ 615156 h 615156"/>
                <a:gd name="connsiteX6" fmla="*/ 61516 w 1621871"/>
                <a:gd name="connsiteY6" fmla="*/ 615156 h 615156"/>
                <a:gd name="connsiteX7" fmla="*/ 0 w 1621871"/>
                <a:gd name="connsiteY7" fmla="*/ 553640 h 615156"/>
                <a:gd name="connsiteX8" fmla="*/ 0 w 1621871"/>
                <a:gd name="connsiteY8" fmla="*/ 61516 h 61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1871" h="615156">
                  <a:moveTo>
                    <a:pt x="0" y="61516"/>
                  </a:moveTo>
                  <a:cubicBezTo>
                    <a:pt x="0" y="27542"/>
                    <a:pt x="27542" y="0"/>
                    <a:pt x="61516" y="0"/>
                  </a:cubicBezTo>
                  <a:lnTo>
                    <a:pt x="1560355" y="0"/>
                  </a:lnTo>
                  <a:cubicBezTo>
                    <a:pt x="1594329" y="0"/>
                    <a:pt x="1621871" y="27542"/>
                    <a:pt x="1621871" y="61516"/>
                  </a:cubicBezTo>
                  <a:lnTo>
                    <a:pt x="1621871" y="553640"/>
                  </a:lnTo>
                  <a:cubicBezTo>
                    <a:pt x="1621871" y="587614"/>
                    <a:pt x="1594329" y="615156"/>
                    <a:pt x="1560355" y="615156"/>
                  </a:cubicBezTo>
                  <a:lnTo>
                    <a:pt x="61516" y="615156"/>
                  </a:lnTo>
                  <a:cubicBezTo>
                    <a:pt x="27542" y="615156"/>
                    <a:pt x="0" y="587614"/>
                    <a:pt x="0" y="553640"/>
                  </a:cubicBezTo>
                  <a:lnTo>
                    <a:pt x="0" y="61516"/>
                  </a:lnTo>
                  <a:close/>
                </a:path>
              </a:pathLst>
            </a:custGeom>
            <a:ln w="28575">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117" tIns="43417" rIns="56117" bIns="43417" numCol="1" spcCol="1270" anchor="ctr" anchorCtr="0">
              <a:noAutofit/>
            </a:bodyPr>
            <a:lstStyle/>
            <a:p>
              <a:pPr lvl="0" algn="ctr" defTabSz="889000">
                <a:lnSpc>
                  <a:spcPct val="90000"/>
                </a:lnSpc>
                <a:spcBef>
                  <a:spcPct val="0"/>
                </a:spcBef>
                <a:spcAft>
                  <a:spcPct val="35000"/>
                </a:spcAft>
              </a:pPr>
              <a:r>
                <a:rPr lang="en-US" sz="2800" b="1" kern="1200" dirty="0">
                  <a:latin typeface="Baguet Script" panose="00000500000000000000" pitchFamily="2" charset="0"/>
                  <a:cs typeface="Times New Roman" panose="02020603050405020304" pitchFamily="18" charset="0"/>
                </a:rPr>
                <a:t>1.</a:t>
              </a:r>
              <a:r>
                <a:rPr lang="vi-VN" sz="2800" b="1" kern="1200" dirty="0">
                  <a:latin typeface="Times New Roman" panose="02020603050405020304" pitchFamily="18" charset="0"/>
                  <a:cs typeface="Times New Roman" panose="02020603050405020304" pitchFamily="18" charset="0"/>
                </a:rPr>
                <a:t> Nghệ thuật</a:t>
              </a:r>
              <a:endParaRPr lang="en-US" sz="2800" kern="1200" dirty="0">
                <a:latin typeface="Baguet Script" panose="00000500000000000000" pitchFamily="2" charset="0"/>
                <a:cs typeface="Times New Roman" panose="02020603050405020304" pitchFamily="18" charset="0"/>
              </a:endParaRPr>
            </a:p>
          </p:txBody>
        </p:sp>
        <p:sp>
          <p:nvSpPr>
            <p:cNvPr id="17" name="Freeform 16"/>
            <p:cNvSpPr/>
            <p:nvPr/>
          </p:nvSpPr>
          <p:spPr>
            <a:xfrm>
              <a:off x="4022318" y="2435856"/>
              <a:ext cx="162187" cy="596772"/>
            </a:xfrm>
            <a:custGeom>
              <a:avLst/>
              <a:gdLst/>
              <a:ahLst/>
              <a:cxnLst/>
              <a:rect l="0" t="0" r="0" b="0"/>
              <a:pathLst>
                <a:path>
                  <a:moveTo>
                    <a:pt x="0" y="0"/>
                  </a:moveTo>
                  <a:lnTo>
                    <a:pt x="0" y="596772"/>
                  </a:lnTo>
                  <a:lnTo>
                    <a:pt x="162187" y="596772"/>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Freeform 17"/>
            <p:cNvSpPr/>
            <p:nvPr/>
          </p:nvSpPr>
          <p:spPr>
            <a:xfrm>
              <a:off x="4150797" y="2589646"/>
              <a:ext cx="4323452" cy="885966"/>
            </a:xfrm>
            <a:custGeom>
              <a:avLst/>
              <a:gdLst>
                <a:gd name="connsiteX0" fmla="*/ 0 w 2697278"/>
                <a:gd name="connsiteY0" fmla="*/ 88597 h 885966"/>
                <a:gd name="connsiteX1" fmla="*/ 88597 w 2697278"/>
                <a:gd name="connsiteY1" fmla="*/ 0 h 885966"/>
                <a:gd name="connsiteX2" fmla="*/ 2608681 w 2697278"/>
                <a:gd name="connsiteY2" fmla="*/ 0 h 885966"/>
                <a:gd name="connsiteX3" fmla="*/ 2697278 w 2697278"/>
                <a:gd name="connsiteY3" fmla="*/ 88597 h 885966"/>
                <a:gd name="connsiteX4" fmla="*/ 2697278 w 2697278"/>
                <a:gd name="connsiteY4" fmla="*/ 797369 h 885966"/>
                <a:gd name="connsiteX5" fmla="*/ 2608681 w 2697278"/>
                <a:gd name="connsiteY5" fmla="*/ 885966 h 885966"/>
                <a:gd name="connsiteX6" fmla="*/ 88597 w 2697278"/>
                <a:gd name="connsiteY6" fmla="*/ 885966 h 885966"/>
                <a:gd name="connsiteX7" fmla="*/ 0 w 2697278"/>
                <a:gd name="connsiteY7" fmla="*/ 797369 h 885966"/>
                <a:gd name="connsiteX8" fmla="*/ 0 w 2697278"/>
                <a:gd name="connsiteY8" fmla="*/ 88597 h 88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7278" h="885966">
                  <a:moveTo>
                    <a:pt x="0" y="88597"/>
                  </a:moveTo>
                  <a:cubicBezTo>
                    <a:pt x="0" y="39666"/>
                    <a:pt x="39666" y="0"/>
                    <a:pt x="88597" y="0"/>
                  </a:cubicBezTo>
                  <a:lnTo>
                    <a:pt x="2608681" y="0"/>
                  </a:lnTo>
                  <a:cubicBezTo>
                    <a:pt x="2657612" y="0"/>
                    <a:pt x="2697278" y="39666"/>
                    <a:pt x="2697278" y="88597"/>
                  </a:cubicBezTo>
                  <a:lnTo>
                    <a:pt x="2697278" y="797369"/>
                  </a:lnTo>
                  <a:cubicBezTo>
                    <a:pt x="2697278" y="846300"/>
                    <a:pt x="2657612" y="885966"/>
                    <a:pt x="2608681" y="885966"/>
                  </a:cubicBezTo>
                  <a:lnTo>
                    <a:pt x="88597" y="885966"/>
                  </a:lnTo>
                  <a:cubicBezTo>
                    <a:pt x="39666" y="885966"/>
                    <a:pt x="0" y="846300"/>
                    <a:pt x="0" y="797369"/>
                  </a:cubicBezTo>
                  <a:lnTo>
                    <a:pt x="0" y="88597"/>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809" tIns="41189" rIns="48809" bIns="41189" numCol="1" spcCol="1270" anchor="ctr" anchorCtr="0">
              <a:noAutofit/>
            </a:bodyPr>
            <a:lstStyle/>
            <a:p>
              <a:pPr lvl="0" algn="ctr" defTabSz="5334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Nghệ</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thuật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kể</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chuyện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hấp</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dẫn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truyện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lồng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trong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truyện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độc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đáo</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sinh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động</a:t>
              </a:r>
              <a:r>
                <a:rPr lang="en-US" sz="2800" kern="1200" dirty="0">
                  <a:latin typeface="Baguet Script" panose="00000500000000000000" pitchFamily="2" charset="0"/>
                  <a:cs typeface="Times New Roman" panose="02020603050405020304" pitchFamily="18" charset="0"/>
                </a:rPr>
                <a:t>.</a:t>
              </a:r>
            </a:p>
          </p:txBody>
        </p:sp>
        <p:sp>
          <p:nvSpPr>
            <p:cNvPr id="19" name="Freeform 18"/>
            <p:cNvSpPr/>
            <p:nvPr/>
          </p:nvSpPr>
          <p:spPr>
            <a:xfrm>
              <a:off x="4022318" y="2435856"/>
              <a:ext cx="162187" cy="1678364"/>
            </a:xfrm>
            <a:custGeom>
              <a:avLst/>
              <a:gdLst/>
              <a:ahLst/>
              <a:cxnLst/>
              <a:rect l="0" t="0" r="0" b="0"/>
              <a:pathLst>
                <a:path>
                  <a:moveTo>
                    <a:pt x="0" y="0"/>
                  </a:moveTo>
                  <a:lnTo>
                    <a:pt x="0" y="1678364"/>
                  </a:lnTo>
                  <a:lnTo>
                    <a:pt x="162187" y="1678364"/>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0" name="Freeform 19"/>
            <p:cNvSpPr/>
            <p:nvPr/>
          </p:nvSpPr>
          <p:spPr>
            <a:xfrm>
              <a:off x="4150797" y="3629401"/>
              <a:ext cx="4323452" cy="969640"/>
            </a:xfrm>
            <a:custGeom>
              <a:avLst/>
              <a:gdLst>
                <a:gd name="connsiteX0" fmla="*/ 0 w 4147363"/>
                <a:gd name="connsiteY0" fmla="*/ 96964 h 969640"/>
                <a:gd name="connsiteX1" fmla="*/ 96964 w 4147363"/>
                <a:gd name="connsiteY1" fmla="*/ 0 h 969640"/>
                <a:gd name="connsiteX2" fmla="*/ 4050399 w 4147363"/>
                <a:gd name="connsiteY2" fmla="*/ 0 h 969640"/>
                <a:gd name="connsiteX3" fmla="*/ 4147363 w 4147363"/>
                <a:gd name="connsiteY3" fmla="*/ 96964 h 969640"/>
                <a:gd name="connsiteX4" fmla="*/ 4147363 w 4147363"/>
                <a:gd name="connsiteY4" fmla="*/ 872676 h 969640"/>
                <a:gd name="connsiteX5" fmla="*/ 4050399 w 4147363"/>
                <a:gd name="connsiteY5" fmla="*/ 969640 h 969640"/>
                <a:gd name="connsiteX6" fmla="*/ 96964 w 4147363"/>
                <a:gd name="connsiteY6" fmla="*/ 969640 h 969640"/>
                <a:gd name="connsiteX7" fmla="*/ 0 w 4147363"/>
                <a:gd name="connsiteY7" fmla="*/ 872676 h 969640"/>
                <a:gd name="connsiteX8" fmla="*/ 0 w 4147363"/>
                <a:gd name="connsiteY8" fmla="*/ 96964 h 96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7363" h="969640">
                  <a:moveTo>
                    <a:pt x="0" y="96964"/>
                  </a:moveTo>
                  <a:cubicBezTo>
                    <a:pt x="0" y="43412"/>
                    <a:pt x="43412" y="0"/>
                    <a:pt x="96964" y="0"/>
                  </a:cubicBezTo>
                  <a:lnTo>
                    <a:pt x="4050399" y="0"/>
                  </a:lnTo>
                  <a:cubicBezTo>
                    <a:pt x="4103951" y="0"/>
                    <a:pt x="4147363" y="43412"/>
                    <a:pt x="4147363" y="96964"/>
                  </a:cubicBezTo>
                  <a:lnTo>
                    <a:pt x="4147363" y="872676"/>
                  </a:lnTo>
                  <a:cubicBezTo>
                    <a:pt x="4147363" y="926228"/>
                    <a:pt x="4103951" y="969640"/>
                    <a:pt x="4050399" y="969640"/>
                  </a:cubicBezTo>
                  <a:lnTo>
                    <a:pt x="96964" y="969640"/>
                  </a:lnTo>
                  <a:cubicBezTo>
                    <a:pt x="43412" y="969640"/>
                    <a:pt x="0" y="926228"/>
                    <a:pt x="0" y="872676"/>
                  </a:cubicBezTo>
                  <a:lnTo>
                    <a:pt x="0" y="96964"/>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1260" tIns="43640" rIns="51260" bIns="43640" numCol="1" spcCol="1270" anchor="ctr" anchorCtr="0">
              <a:noAutofit/>
            </a:bodyPr>
            <a:lstStyle/>
            <a:p>
              <a:pPr lvl="0" algn="ctr" defTabSz="5334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Ngôi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kể</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thứ</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ba</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ngôn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ngữ</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kể</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linh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hoạt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kết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hợp</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tự</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sự</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miêu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tả</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và</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biểu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cảm</a:t>
              </a:r>
              <a:r>
                <a:rPr lang="en-US" sz="2800" kern="1200" dirty="0">
                  <a:latin typeface="Baguet Script" panose="00000500000000000000" pitchFamily="2" charset="0"/>
                  <a:cs typeface="Times New Roman" panose="02020603050405020304" pitchFamily="18" charset="0"/>
                </a:rPr>
                <a:t>.</a:t>
              </a:r>
            </a:p>
          </p:txBody>
        </p:sp>
        <p:sp>
          <p:nvSpPr>
            <p:cNvPr id="21" name="Freeform 20"/>
            <p:cNvSpPr/>
            <p:nvPr/>
          </p:nvSpPr>
          <p:spPr>
            <a:xfrm>
              <a:off x="4022318" y="2435856"/>
              <a:ext cx="162187" cy="2624551"/>
            </a:xfrm>
            <a:custGeom>
              <a:avLst/>
              <a:gdLst/>
              <a:ahLst/>
              <a:cxnLst/>
              <a:rect l="0" t="0" r="0" b="0"/>
              <a:pathLst>
                <a:path>
                  <a:moveTo>
                    <a:pt x="0" y="0"/>
                  </a:moveTo>
                  <a:lnTo>
                    <a:pt x="0" y="2624551"/>
                  </a:lnTo>
                  <a:lnTo>
                    <a:pt x="162187" y="2624551"/>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3" name="Freeform 22"/>
            <p:cNvSpPr/>
            <p:nvPr/>
          </p:nvSpPr>
          <p:spPr>
            <a:xfrm>
              <a:off x="4150797" y="4752830"/>
              <a:ext cx="4323452" cy="615156"/>
            </a:xfrm>
            <a:custGeom>
              <a:avLst/>
              <a:gdLst>
                <a:gd name="connsiteX0" fmla="*/ 0 w 984250"/>
                <a:gd name="connsiteY0" fmla="*/ 61516 h 615156"/>
                <a:gd name="connsiteX1" fmla="*/ 61516 w 984250"/>
                <a:gd name="connsiteY1" fmla="*/ 0 h 615156"/>
                <a:gd name="connsiteX2" fmla="*/ 922734 w 984250"/>
                <a:gd name="connsiteY2" fmla="*/ 0 h 615156"/>
                <a:gd name="connsiteX3" fmla="*/ 984250 w 984250"/>
                <a:gd name="connsiteY3" fmla="*/ 61516 h 615156"/>
                <a:gd name="connsiteX4" fmla="*/ 984250 w 984250"/>
                <a:gd name="connsiteY4" fmla="*/ 553640 h 615156"/>
                <a:gd name="connsiteX5" fmla="*/ 922734 w 984250"/>
                <a:gd name="connsiteY5" fmla="*/ 615156 h 615156"/>
                <a:gd name="connsiteX6" fmla="*/ 61516 w 984250"/>
                <a:gd name="connsiteY6" fmla="*/ 615156 h 615156"/>
                <a:gd name="connsiteX7" fmla="*/ 0 w 984250"/>
                <a:gd name="connsiteY7" fmla="*/ 553640 h 615156"/>
                <a:gd name="connsiteX8" fmla="*/ 0 w 984250"/>
                <a:gd name="connsiteY8" fmla="*/ 61516 h 61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250" h="615156">
                  <a:moveTo>
                    <a:pt x="0" y="61516"/>
                  </a:moveTo>
                  <a:cubicBezTo>
                    <a:pt x="0" y="27542"/>
                    <a:pt x="27542" y="0"/>
                    <a:pt x="61516" y="0"/>
                  </a:cubicBezTo>
                  <a:lnTo>
                    <a:pt x="922734" y="0"/>
                  </a:lnTo>
                  <a:cubicBezTo>
                    <a:pt x="956708" y="0"/>
                    <a:pt x="984250" y="27542"/>
                    <a:pt x="984250" y="61516"/>
                  </a:cubicBezTo>
                  <a:lnTo>
                    <a:pt x="984250" y="553640"/>
                  </a:lnTo>
                  <a:cubicBezTo>
                    <a:pt x="984250" y="587614"/>
                    <a:pt x="956708" y="615156"/>
                    <a:pt x="922734" y="615156"/>
                  </a:cubicBezTo>
                  <a:lnTo>
                    <a:pt x="61516" y="615156"/>
                  </a:lnTo>
                  <a:cubicBezTo>
                    <a:pt x="27542" y="615156"/>
                    <a:pt x="0" y="587614"/>
                    <a:pt x="0" y="553640"/>
                  </a:cubicBezTo>
                  <a:lnTo>
                    <a:pt x="0" y="61516"/>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877" tIns="33257" rIns="40877" bIns="33257" numCol="1" spcCol="1270" anchor="ctr" anchorCtr="0">
              <a:noAutofit/>
            </a:bodyPr>
            <a:lstStyle/>
            <a:p>
              <a:pPr lvl="0" algn="ctr" defTabSz="5334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Miêu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tả</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nội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tâm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nhân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vật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tinh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tế</a:t>
              </a:r>
              <a:endParaRPr lang="en-US" sz="2800" kern="1200" dirty="0">
                <a:latin typeface="Baguet Script" panose="00000500000000000000" pitchFamily="2" charset="0"/>
                <a:cs typeface="Times New Roman" panose="02020603050405020304" pitchFamily="18" charset="0"/>
              </a:endParaRPr>
            </a:p>
          </p:txBody>
        </p:sp>
        <p:sp>
          <p:nvSpPr>
            <p:cNvPr id="24" name="Freeform 23"/>
            <p:cNvSpPr/>
            <p:nvPr/>
          </p:nvSpPr>
          <p:spPr>
            <a:xfrm>
              <a:off x="4022318" y="2435856"/>
              <a:ext cx="162187" cy="3393497"/>
            </a:xfrm>
            <a:custGeom>
              <a:avLst/>
              <a:gdLst/>
              <a:ahLst/>
              <a:cxnLst/>
              <a:rect l="0" t="0" r="0" b="0"/>
              <a:pathLst>
                <a:path>
                  <a:moveTo>
                    <a:pt x="0" y="0"/>
                  </a:moveTo>
                  <a:lnTo>
                    <a:pt x="0" y="3393497"/>
                  </a:lnTo>
                  <a:lnTo>
                    <a:pt x="162187" y="3393497"/>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5" name="Freeform 24"/>
            <p:cNvSpPr/>
            <p:nvPr/>
          </p:nvSpPr>
          <p:spPr>
            <a:xfrm>
              <a:off x="4150797" y="5521776"/>
              <a:ext cx="4323452" cy="615156"/>
            </a:xfrm>
            <a:custGeom>
              <a:avLst/>
              <a:gdLst>
                <a:gd name="connsiteX0" fmla="*/ 0 w 984250"/>
                <a:gd name="connsiteY0" fmla="*/ 61516 h 615156"/>
                <a:gd name="connsiteX1" fmla="*/ 61516 w 984250"/>
                <a:gd name="connsiteY1" fmla="*/ 0 h 615156"/>
                <a:gd name="connsiteX2" fmla="*/ 922734 w 984250"/>
                <a:gd name="connsiteY2" fmla="*/ 0 h 615156"/>
                <a:gd name="connsiteX3" fmla="*/ 984250 w 984250"/>
                <a:gd name="connsiteY3" fmla="*/ 61516 h 615156"/>
                <a:gd name="connsiteX4" fmla="*/ 984250 w 984250"/>
                <a:gd name="connsiteY4" fmla="*/ 553640 h 615156"/>
                <a:gd name="connsiteX5" fmla="*/ 922734 w 984250"/>
                <a:gd name="connsiteY5" fmla="*/ 615156 h 615156"/>
                <a:gd name="connsiteX6" fmla="*/ 61516 w 984250"/>
                <a:gd name="connsiteY6" fmla="*/ 615156 h 615156"/>
                <a:gd name="connsiteX7" fmla="*/ 0 w 984250"/>
                <a:gd name="connsiteY7" fmla="*/ 553640 h 615156"/>
                <a:gd name="connsiteX8" fmla="*/ 0 w 984250"/>
                <a:gd name="connsiteY8" fmla="*/ 61516 h 61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250" h="615156">
                  <a:moveTo>
                    <a:pt x="0" y="61516"/>
                  </a:moveTo>
                  <a:cubicBezTo>
                    <a:pt x="0" y="27542"/>
                    <a:pt x="27542" y="0"/>
                    <a:pt x="61516" y="0"/>
                  </a:cubicBezTo>
                  <a:lnTo>
                    <a:pt x="922734" y="0"/>
                  </a:lnTo>
                  <a:cubicBezTo>
                    <a:pt x="956708" y="0"/>
                    <a:pt x="984250" y="27542"/>
                    <a:pt x="984250" y="61516"/>
                  </a:cubicBezTo>
                  <a:lnTo>
                    <a:pt x="984250" y="553640"/>
                  </a:lnTo>
                  <a:cubicBezTo>
                    <a:pt x="984250" y="587614"/>
                    <a:pt x="956708" y="615156"/>
                    <a:pt x="922734" y="615156"/>
                  </a:cubicBezTo>
                  <a:lnTo>
                    <a:pt x="61516" y="615156"/>
                  </a:lnTo>
                  <a:cubicBezTo>
                    <a:pt x="27542" y="615156"/>
                    <a:pt x="0" y="587614"/>
                    <a:pt x="0" y="553640"/>
                  </a:cubicBezTo>
                  <a:lnTo>
                    <a:pt x="0" y="61516"/>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877" tIns="33257" rIns="40877" bIns="33257" numCol="1" spcCol="1270" anchor="ctr" anchorCtr="0">
              <a:noAutofit/>
            </a:bodyPr>
            <a:lstStyle/>
            <a:p>
              <a:pPr lvl="0" algn="ctr" defTabSz="5334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Ngôn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ngữ</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bình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dị</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trong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sáng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gần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gũi</a:t>
              </a:r>
              <a:r>
                <a:rPr lang="en-US" sz="2800" kern="1200" dirty="0">
                  <a:latin typeface="Baguet Script" panose="00000500000000000000" pitchFamily="2" charset="0"/>
                  <a:cs typeface="Times New Roman" panose="02020603050405020304" pitchFamily="18" charset="0"/>
                </a:rPr>
                <a:t>.</a:t>
              </a:r>
            </a:p>
          </p:txBody>
        </p:sp>
      </p:grpSp>
      <p:grpSp>
        <p:nvGrpSpPr>
          <p:cNvPr id="27" name="Group 26"/>
          <p:cNvGrpSpPr/>
          <p:nvPr/>
        </p:nvGrpSpPr>
        <p:grpSpPr>
          <a:xfrm>
            <a:off x="5804114" y="1326437"/>
            <a:ext cx="5685943" cy="4817304"/>
            <a:chOff x="5804114" y="1432669"/>
            <a:chExt cx="5685943" cy="4706432"/>
          </a:xfrm>
        </p:grpSpPr>
        <p:sp>
          <p:nvSpPr>
            <p:cNvPr id="28" name="Freeform 27"/>
            <p:cNvSpPr/>
            <p:nvPr/>
          </p:nvSpPr>
          <p:spPr>
            <a:xfrm>
              <a:off x="7153622" y="1875567"/>
              <a:ext cx="4336435" cy="4263534"/>
            </a:xfrm>
            <a:custGeom>
              <a:avLst/>
              <a:gdLst>
                <a:gd name="connsiteX0" fmla="*/ 0 w 5002549"/>
                <a:gd name="connsiteY0" fmla="*/ 0 h 3336700"/>
                <a:gd name="connsiteX1" fmla="*/ 5002549 w 5002549"/>
                <a:gd name="connsiteY1" fmla="*/ 0 h 3336700"/>
                <a:gd name="connsiteX2" fmla="*/ 5002549 w 5002549"/>
                <a:gd name="connsiteY2" fmla="*/ 3336700 h 3336700"/>
                <a:gd name="connsiteX3" fmla="*/ 0 w 5002549"/>
                <a:gd name="connsiteY3" fmla="*/ 3336700 h 3336700"/>
                <a:gd name="connsiteX4" fmla="*/ 0 w 5002549"/>
                <a:gd name="connsiteY4" fmla="*/ 0 h 333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2549" h="3336700">
                  <a:moveTo>
                    <a:pt x="0" y="0"/>
                  </a:moveTo>
                  <a:lnTo>
                    <a:pt x="5002549" y="0"/>
                  </a:lnTo>
                  <a:lnTo>
                    <a:pt x="5002549" y="3336700"/>
                  </a:lnTo>
                  <a:lnTo>
                    <a:pt x="0" y="3336700"/>
                  </a:lnTo>
                  <a:lnTo>
                    <a:pt x="0" y="0"/>
                  </a:lnTo>
                  <a:close/>
                </a:path>
              </a:pathLst>
            </a:cu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408" tIns="199136" rIns="199136" bIns="199136" numCol="1" spcCol="1270" anchor="ctr" anchorCtr="0">
              <a:noAutofit/>
            </a:bodyPr>
            <a:lstStyle/>
            <a:p>
              <a:pPr lvl="0" algn="l" defTabSz="12446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Truyện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ngắn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Chích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bông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ơi</a:t>
              </a:r>
              <a:r>
                <a:rPr lang="en-US" sz="2800" kern="1200" dirty="0">
                  <a:latin typeface="Baguet Script" panose="00000500000000000000" pitchFamily="2" charset="0"/>
                  <a:cs typeface="Times New Roman" panose="02020603050405020304" pitchFamily="18" charset="0"/>
                </a:rPr>
                <a:t>” (Cao </a:t>
              </a:r>
              <a:r>
                <a:rPr lang="en-US" sz="2800" kern="1200" dirty="0" err="1">
                  <a:latin typeface="Baguet Script" panose="00000500000000000000" pitchFamily="2" charset="0"/>
                  <a:cs typeface="Times New Roman" panose="02020603050405020304" pitchFamily="18" charset="0"/>
                </a:rPr>
                <a:t>Duy</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Sơn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là</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câu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chuyện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giàu</a:t>
              </a:r>
              <a:r>
                <a:rPr lang="en-US" sz="2800" kern="1200" dirty="0">
                  <a:latin typeface="Baguet Script" panose="00000500000000000000" pitchFamily="2" charset="0"/>
                  <a:cs typeface="Times New Roman" panose="02020603050405020304" pitchFamily="18" charset="0"/>
                </a:rPr>
                <a:t> ý </a:t>
              </a:r>
              <a:r>
                <a:rPr lang="en-US" sz="2800" kern="1200" dirty="0" err="1">
                  <a:latin typeface="Baguet Script" panose="00000500000000000000" pitchFamily="2" charset="0"/>
                  <a:cs typeface="Times New Roman" panose="02020603050405020304" pitchFamily="18" charset="0"/>
                </a:rPr>
                <a:t>nghĩa</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giáo</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dục</a:t>
              </a:r>
              <a:r>
                <a:rPr lang="en-US" sz="2800" kern="1200" dirty="0">
                  <a:latin typeface="Baguet Script" panose="00000500000000000000" pitchFamily="2" charset="0"/>
                  <a:cs typeface="Times New Roman" panose="02020603050405020304" pitchFamily="18" charset="0"/>
                </a:rPr>
                <a:t> con </a:t>
              </a:r>
              <a:r>
                <a:rPr lang="en-US" sz="2800" kern="1200" dirty="0" err="1">
                  <a:latin typeface="Baguet Script" panose="00000500000000000000" pitchFamily="2" charset="0"/>
                  <a:cs typeface="Times New Roman" panose="02020603050405020304" pitchFamily="18" charset="0"/>
                </a:rPr>
                <a:t>người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về</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lòng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nhân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hậu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yêu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thương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động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vật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Đồng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thời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nhắn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nhủ</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mọi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người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phải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suy</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nghĩ</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kĩ</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trước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khi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hành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động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để</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không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hối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hận</a:t>
              </a:r>
              <a:r>
                <a:rPr lang="en-US" sz="2800" kern="1200" dirty="0">
                  <a:latin typeface="Baguet Script" panose="00000500000000000000" pitchFamily="2" charset="0"/>
                  <a:cs typeface="Times New Roman" panose="02020603050405020304" pitchFamily="18" charset="0"/>
                </a:rPr>
                <a:t>.</a:t>
              </a:r>
            </a:p>
          </p:txBody>
        </p:sp>
        <p:sp>
          <p:nvSpPr>
            <p:cNvPr id="29" name="Freeform 28"/>
            <p:cNvSpPr/>
            <p:nvPr/>
          </p:nvSpPr>
          <p:spPr>
            <a:xfrm>
              <a:off x="5804114" y="1432669"/>
              <a:ext cx="2224948" cy="1030117"/>
            </a:xfrm>
            <a:custGeom>
              <a:avLst/>
              <a:gdLst>
                <a:gd name="connsiteX0" fmla="*/ 0 w 3335032"/>
                <a:gd name="connsiteY0" fmla="*/ 1024906 h 2049811"/>
                <a:gd name="connsiteX1" fmla="*/ 1667516 w 3335032"/>
                <a:gd name="connsiteY1" fmla="*/ 0 h 2049811"/>
                <a:gd name="connsiteX2" fmla="*/ 3335032 w 3335032"/>
                <a:gd name="connsiteY2" fmla="*/ 1024906 h 2049811"/>
                <a:gd name="connsiteX3" fmla="*/ 1667516 w 3335032"/>
                <a:gd name="connsiteY3" fmla="*/ 2049812 h 2049811"/>
                <a:gd name="connsiteX4" fmla="*/ 0 w 3335032"/>
                <a:gd name="connsiteY4" fmla="*/ 1024906 h 204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032" h="2049811">
                  <a:moveTo>
                    <a:pt x="0" y="1024906"/>
                  </a:moveTo>
                  <a:cubicBezTo>
                    <a:pt x="0" y="458866"/>
                    <a:pt x="746572" y="0"/>
                    <a:pt x="1667516" y="0"/>
                  </a:cubicBezTo>
                  <a:cubicBezTo>
                    <a:pt x="2588460" y="0"/>
                    <a:pt x="3335032" y="458866"/>
                    <a:pt x="3335032" y="1024906"/>
                  </a:cubicBezTo>
                  <a:cubicBezTo>
                    <a:pt x="3335032" y="1590946"/>
                    <a:pt x="2588460" y="2049812"/>
                    <a:pt x="1667516" y="2049812"/>
                  </a:cubicBezTo>
                  <a:cubicBezTo>
                    <a:pt x="746572" y="2049812"/>
                    <a:pt x="0" y="1590946"/>
                    <a:pt x="0" y="1024906"/>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04" tIns="300188" rIns="488404" bIns="300188" numCol="1" spcCol="1270" anchor="ctr" anchorCtr="0">
              <a:noAutofit/>
            </a:bodyPr>
            <a:lstStyle/>
            <a:p>
              <a:pPr lvl="0" algn="ctr" defTabSz="1244600">
                <a:lnSpc>
                  <a:spcPct val="90000"/>
                </a:lnSpc>
                <a:spcBef>
                  <a:spcPct val="0"/>
                </a:spcBef>
                <a:spcAft>
                  <a:spcPct val="35000"/>
                </a:spcAft>
              </a:pPr>
              <a:r>
                <a:rPr lang="en-US" sz="2800" b="1" kern="1200" dirty="0">
                  <a:latin typeface="Baguet Script" panose="00000500000000000000" pitchFamily="2" charset="0"/>
                  <a:cs typeface="Times New Roman" panose="02020603050405020304" pitchFamily="18" charset="0"/>
                </a:rPr>
                <a:t>2</a:t>
              </a:r>
              <a:r>
                <a:rPr lang="vi-VN" sz="2800" b="1" kern="1200" dirty="0">
                  <a:latin typeface="Times New Roman" panose="02020603050405020304" pitchFamily="18" charset="0"/>
                  <a:cs typeface="Times New Roman" panose="02020603050405020304" pitchFamily="18" charset="0"/>
                </a:rPr>
                <a:t>. Nội dung</a:t>
              </a:r>
              <a:endParaRPr lang="en-US" sz="2800" kern="1200" dirty="0">
                <a:latin typeface="Baguet Script" panose="00000500000000000000" pitchFamily="2" charset="0"/>
                <a:cs typeface="Times New Roman" panose="02020603050405020304" pitchFamily="18" charset="0"/>
              </a:endParaRPr>
            </a:p>
          </p:txBody>
        </p:sp>
      </p:grpSp>
    </p:spTree>
    <p:extLst>
      <p:ext uri="{BB962C8B-B14F-4D97-AF65-F5344CB8AC3E}">
        <p14:creationId xmlns:p14="http://schemas.microsoft.com/office/powerpoint/2010/main" val="21752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200748" y="657880"/>
            <a:ext cx="1782860" cy="523220"/>
          </a:xfrm>
          <a:prstGeom prst="rect">
            <a:avLst/>
          </a:prstGeom>
        </p:spPr>
        <p:txBody>
          <a:bodyPr wrap="none">
            <a:spAutoFit/>
          </a:bodyPr>
          <a:lstStyle/>
          <a:p>
            <a:r>
              <a:rPr lang="en-US" sz="2800" b="1" dirty="0" err="1">
                <a:solidFill>
                  <a:srgbClr val="7030A0"/>
                </a:solidFill>
                <a:latin typeface="Baguet Script" panose="00000500000000000000" pitchFamily="2" charset="0"/>
                <a:ea typeface="Times New Roman" panose="02020603050405020304" pitchFamily="18" charset="0"/>
              </a:rPr>
              <a:t>Luyện</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tập</a:t>
            </a:r>
            <a:endParaRPr lang="en-US" sz="2800" dirty="0"/>
          </a:p>
        </p:txBody>
      </p:sp>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Lst>
          </a:blip>
          <a:srcRect l="7224" t="20929" b="17370"/>
          <a:stretch/>
        </p:blipFill>
        <p:spPr>
          <a:xfrm>
            <a:off x="2256503" y="1475382"/>
            <a:ext cx="7728155" cy="3994048"/>
          </a:xfrm>
          <a:prstGeom prst="rect">
            <a:avLst/>
          </a:prstGeom>
        </p:spPr>
      </p:pic>
      <p:sp>
        <p:nvSpPr>
          <p:cNvPr id="10" name="Rectangle 9"/>
          <p:cNvSpPr/>
          <p:nvPr/>
        </p:nvSpPr>
        <p:spPr>
          <a:xfrm>
            <a:off x="3111909" y="1625746"/>
            <a:ext cx="6312310" cy="3693319"/>
          </a:xfrm>
          <a:prstGeom prst="rect">
            <a:avLst/>
          </a:prstGeom>
        </p:spPr>
        <p:txBody>
          <a:bodyPr wrap="square">
            <a:spAutoFit/>
          </a:bodyPr>
          <a:lstStyle/>
          <a:p>
            <a:pPr>
              <a:spcAft>
                <a:spcPts val="1200"/>
              </a:spcAft>
            </a:pPr>
            <a:r>
              <a:rPr lang="vi-VN" sz="2800" b="1" u="sng" dirty="0">
                <a:solidFill>
                  <a:srgbClr val="0D0D0D"/>
                </a:solidFill>
                <a:latin typeface="Times New Roman" panose="02020603050405020304" pitchFamily="18" charset="0"/>
                <a:ea typeface="Times New Roman" panose="02020603050405020304" pitchFamily="18" charset="0"/>
              </a:rPr>
              <a:t>Câu 1</a:t>
            </a:r>
            <a:r>
              <a:rPr lang="vi-VN" sz="2800" u="sng" dirty="0">
                <a:solidFill>
                  <a:srgbClr val="0D0D0D"/>
                </a:solidFill>
                <a:latin typeface="Times New Roman" panose="02020603050405020304" pitchFamily="18" charset="0"/>
                <a:ea typeface="Times New Roman" panose="02020603050405020304" pitchFamily="18" charset="0"/>
              </a:rPr>
              <a:t>:</a:t>
            </a:r>
            <a:r>
              <a:rPr lang="vi-VN" sz="2800" dirty="0">
                <a:solidFill>
                  <a:srgbClr val="0D0D0D"/>
                </a:solidFill>
                <a:latin typeface="Times New Roman" panose="02020603050405020304" pitchFamily="18" charset="0"/>
                <a:ea typeface="Times New Roman" panose="02020603050405020304" pitchFamily="18" charset="0"/>
              </a:rPr>
              <a:t> </a:t>
            </a:r>
            <a:r>
              <a:rPr lang="pt-BR" sz="2800" dirty="0">
                <a:solidFill>
                  <a:srgbClr val="0D0D0D"/>
                </a:solidFill>
                <a:latin typeface="Baguet Script" panose="00000500000000000000" pitchFamily="2" charset="0"/>
                <a:ea typeface="Times New Roman" panose="02020603050405020304" pitchFamily="18" charset="0"/>
              </a:rPr>
              <a:t>Thông điệp em ấn tượng sâu sắc nhất sau khi học xong truyện </a:t>
            </a:r>
            <a:r>
              <a:rPr lang="pt-BR" sz="2800" i="1" dirty="0">
                <a:solidFill>
                  <a:srgbClr val="0D0D0D"/>
                </a:solidFill>
                <a:latin typeface="Baguet Script" panose="00000500000000000000" pitchFamily="2" charset="0"/>
                <a:ea typeface="Times New Roman" panose="02020603050405020304" pitchFamily="18" charset="0"/>
              </a:rPr>
              <a:t>ngắn  “Chích bông ơi” </a:t>
            </a:r>
            <a:r>
              <a:rPr lang="pt-BR" sz="2800" dirty="0">
                <a:solidFill>
                  <a:srgbClr val="0D0D0D"/>
                </a:solidFill>
                <a:latin typeface="Baguet Script" panose="00000500000000000000" pitchFamily="2" charset="0"/>
                <a:ea typeface="Times New Roman" panose="02020603050405020304" pitchFamily="18" charset="0"/>
              </a:rPr>
              <a:t>là gì? Vì sao?</a:t>
            </a:r>
            <a:endParaRPr lang="en-US" sz="2800" dirty="0">
              <a:latin typeface="Baguet Script" panose="00000500000000000000" pitchFamily="2" charset="0"/>
              <a:ea typeface="Times New Roman" panose="02020603050405020304" pitchFamily="18" charset="0"/>
            </a:endParaRPr>
          </a:p>
          <a:p>
            <a:r>
              <a:rPr lang="pt-BR" sz="2800" b="1" u="sng" dirty="0">
                <a:solidFill>
                  <a:srgbClr val="0D0D0D"/>
                </a:solidFill>
                <a:latin typeface="Baguet Script" panose="00000500000000000000" pitchFamily="2" charset="0"/>
                <a:ea typeface="Times New Roman" panose="02020603050405020304" pitchFamily="18" charset="0"/>
              </a:rPr>
              <a:t>Câu 2:</a:t>
            </a:r>
            <a:r>
              <a:rPr lang="pt-BR"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Em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hãy</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hoá</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thân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vào</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nhân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vật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người</a:t>
            </a:r>
            <a:r>
              <a:rPr lang="en-US" sz="2800" dirty="0">
                <a:solidFill>
                  <a:srgbClr val="0D0D0D"/>
                </a:solidFill>
                <a:latin typeface="Baguet Script" panose="00000500000000000000" pitchFamily="2" charset="0"/>
                <a:ea typeface="Times New Roman" panose="02020603050405020304" pitchFamily="18" charset="0"/>
              </a:rPr>
              <a:t> cha </a:t>
            </a:r>
            <a:r>
              <a:rPr lang="en-US" sz="2800" dirty="0" err="1">
                <a:solidFill>
                  <a:srgbClr val="0D0D0D"/>
                </a:solidFill>
                <a:latin typeface="Baguet Script" panose="00000500000000000000" pitchFamily="2" charset="0"/>
                <a:ea typeface="Times New Roman" panose="02020603050405020304" pitchFamily="18" charset="0"/>
              </a:rPr>
              <a:t>khi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còn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nhỏ</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tưởng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tượng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và</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viết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một</a:t>
            </a:r>
            <a:r>
              <a:rPr lang="en-US" sz="2800" dirty="0">
                <a:solidFill>
                  <a:srgbClr val="0D0D0D"/>
                </a:solidFill>
                <a:latin typeface="Baguet Script" panose="00000500000000000000" pitchFamily="2" charset="0"/>
                <a:ea typeface="Times New Roman" panose="02020603050405020304" pitchFamily="18" charset="0"/>
              </a:rPr>
              <a:t> </a:t>
            </a:r>
            <a:r>
              <a:rPr lang="vi-VN" sz="2800" dirty="0">
                <a:solidFill>
                  <a:srgbClr val="0D0D0D"/>
                </a:solidFill>
                <a:latin typeface="Times New Roman" panose="02020603050405020304" pitchFamily="18" charset="0"/>
                <a:ea typeface="Times New Roman" panose="02020603050405020304" pitchFamily="18" charset="0"/>
              </a:rPr>
              <a:t>đoạn văn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khoảng</a:t>
            </a:r>
            <a:r>
              <a:rPr lang="en-US" sz="2800" dirty="0">
                <a:solidFill>
                  <a:srgbClr val="0D0D0D"/>
                </a:solidFill>
                <a:latin typeface="Baguet Script" panose="00000500000000000000" pitchFamily="2" charset="0"/>
                <a:ea typeface="Times New Roman" panose="02020603050405020304" pitchFamily="18" charset="0"/>
              </a:rPr>
              <a:t> (5-7 </a:t>
            </a:r>
            <a:r>
              <a:rPr lang="en-US" sz="2800" dirty="0" err="1">
                <a:solidFill>
                  <a:srgbClr val="0D0D0D"/>
                </a:solidFill>
                <a:latin typeface="Baguet Script" panose="00000500000000000000" pitchFamily="2" charset="0"/>
                <a:ea typeface="Times New Roman" panose="02020603050405020304" pitchFamily="18" charset="0"/>
              </a:rPr>
              <a:t>câu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trình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bày</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cảm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xúc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tâm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trạng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sau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làm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chích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bông</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chết</a:t>
            </a:r>
            <a:r>
              <a:rPr lang="en-US" sz="2800" dirty="0">
                <a:solidFill>
                  <a:srgbClr val="0D0D0D"/>
                </a:solidFill>
                <a:latin typeface="Baguet Script" panose="00000500000000000000" pitchFamily="2"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207515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200748" y="657880"/>
            <a:ext cx="17828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Luyện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42457" y="1130300"/>
            <a:ext cx="11312007" cy="4678204"/>
          </a:xfrm>
          <a:prstGeom prst="rect">
            <a:avLst/>
          </a:prstGeom>
        </p:spPr>
        <p:txBody>
          <a:bodyPr wrap="square">
            <a:spAutoFit/>
          </a:bodyPr>
          <a:lstStyle/>
          <a:p>
            <a:pPr>
              <a:lnSpc>
                <a:spcPct val="150000"/>
              </a:lnSpc>
              <a:spcAft>
                <a:spcPts val="1200"/>
              </a:spcAft>
            </a:pPr>
            <a:r>
              <a:rPr lang="vi-VN" sz="3200" b="1" u="sng" dirty="0">
                <a:solidFill>
                  <a:srgbClr val="0D0D0D"/>
                </a:solidFill>
                <a:latin typeface="Times New Roman" panose="02020603050405020304" pitchFamily="18" charset="0"/>
                <a:ea typeface="Times New Roman" panose="02020603050405020304" pitchFamily="18" charset="0"/>
              </a:rPr>
              <a:t>Câu 1: </a:t>
            </a:r>
            <a:r>
              <a:rPr lang="en-US" sz="3200" dirty="0">
                <a:solidFill>
                  <a:srgbClr val="0D0D0D"/>
                </a:solidFill>
                <a:latin typeface="Baguet Script" panose="00000500000000000000" pitchFamily="2" charset="0"/>
                <a:ea typeface="Times New Roman" panose="02020603050405020304" pitchFamily="18" charset="0"/>
              </a:rPr>
              <a:t>HS </a:t>
            </a:r>
            <a:r>
              <a:rPr lang="en-US" sz="3200" dirty="0" err="1">
                <a:solidFill>
                  <a:srgbClr val="0D0D0D"/>
                </a:solidFill>
                <a:latin typeface="Baguet Script" panose="00000500000000000000" pitchFamily="2" charset="0"/>
                <a:ea typeface="Times New Roman" panose="02020603050405020304" pitchFamily="18" charset="0"/>
              </a:rPr>
              <a:t>tự</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đưa</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ra</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thông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điệp</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và</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lí</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giải</a:t>
            </a:r>
            <a:r>
              <a:rPr lang="en-US" sz="3200" dirty="0">
                <a:solidFill>
                  <a:srgbClr val="0D0D0D"/>
                </a:solidFill>
                <a:latin typeface="Baguet Script" panose="00000500000000000000" pitchFamily="2" charset="0"/>
                <a:ea typeface="Times New Roman" panose="02020603050405020304" pitchFamily="18" charset="0"/>
              </a:rPr>
              <a:t>.</a:t>
            </a:r>
            <a:endParaRPr lang="en-US" sz="3200" dirty="0">
              <a:latin typeface="Baguet Script" panose="00000500000000000000" pitchFamily="2" charset="0"/>
              <a:ea typeface="Times New Roman" panose="02020603050405020304" pitchFamily="18" charset="0"/>
            </a:endParaRPr>
          </a:p>
          <a:p>
            <a:pPr>
              <a:lnSpc>
                <a:spcPct val="150000"/>
              </a:lnSpc>
              <a:spcAft>
                <a:spcPts val="0"/>
              </a:spcAft>
            </a:pPr>
            <a:r>
              <a:rPr lang="en-US" sz="3200" dirty="0">
                <a:solidFill>
                  <a:srgbClr val="0D0D0D"/>
                </a:solidFill>
                <a:latin typeface="Baguet Script" panose="00000500000000000000" pitchFamily="2" charset="0"/>
                <a:ea typeface="Times New Roman" panose="02020603050405020304" pitchFamily="18" charset="0"/>
              </a:rPr>
              <a:t>HS </a:t>
            </a:r>
            <a:r>
              <a:rPr lang="en-US" sz="3200" dirty="0" err="1">
                <a:solidFill>
                  <a:srgbClr val="0D0D0D"/>
                </a:solidFill>
                <a:latin typeface="Baguet Script" panose="00000500000000000000" pitchFamily="2" charset="0"/>
                <a:ea typeface="Times New Roman" panose="02020603050405020304" pitchFamily="18" charset="0"/>
              </a:rPr>
              <a:t>có</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thể</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chọn</a:t>
            </a:r>
            <a:r>
              <a:rPr lang="en-US" sz="3200" dirty="0">
                <a:solidFill>
                  <a:srgbClr val="0D0D0D"/>
                </a:solidFill>
                <a:latin typeface="Baguet Script" panose="00000500000000000000" pitchFamily="2" charset="0"/>
                <a:ea typeface="Times New Roman" panose="02020603050405020304" pitchFamily="18" charset="0"/>
              </a:rPr>
              <a:t> 1 </a:t>
            </a:r>
            <a:r>
              <a:rPr lang="en-US" sz="3200" dirty="0" err="1">
                <a:solidFill>
                  <a:srgbClr val="0D0D0D"/>
                </a:solidFill>
                <a:latin typeface="Baguet Script" panose="00000500000000000000" pitchFamily="2" charset="0"/>
                <a:ea typeface="Times New Roman" panose="02020603050405020304" pitchFamily="18" charset="0"/>
              </a:rPr>
              <a:t>trong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những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thông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điệp</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sau</a:t>
            </a:r>
            <a:r>
              <a:rPr lang="en-US" sz="3200" dirty="0">
                <a:solidFill>
                  <a:srgbClr val="0D0D0D"/>
                </a:solidFill>
                <a:latin typeface="Baguet Script" panose="00000500000000000000" pitchFamily="2" charset="0"/>
                <a:ea typeface="Times New Roman" panose="02020603050405020304" pitchFamily="18" charset="0"/>
              </a:rPr>
              <a:t>:</a:t>
            </a:r>
            <a:endParaRPr lang="en-US" sz="3200" dirty="0">
              <a:latin typeface="Baguet Script" panose="00000500000000000000" pitchFamily="2" charset="0"/>
              <a:ea typeface="Times New Roman" panose="02020603050405020304" pitchFamily="18" charset="0"/>
            </a:endParaRPr>
          </a:p>
          <a:p>
            <a:pPr lvl="0">
              <a:lnSpc>
                <a:spcPct val="150000"/>
              </a:lnSpc>
              <a:spcAft>
                <a:spcPts val="0"/>
              </a:spcAft>
              <a:buSzPts val="1400"/>
            </a:pP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Trong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cuộc</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sống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cần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có</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lòng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nhân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hậu</a:t>
            </a:r>
            <a:r>
              <a:rPr lang="en-US" sz="3200" dirty="0">
                <a:solidFill>
                  <a:srgbClr val="0D0D0D"/>
                </a:solidFill>
                <a:latin typeface="Baguet Script" panose="00000500000000000000" pitchFamily="2" charset="0"/>
                <a:ea typeface="Times New Roman" panose="02020603050405020304" pitchFamily="18" charset="0"/>
              </a:rPr>
              <a:t>.</a:t>
            </a:r>
            <a:endParaRPr lang="en-US" sz="3200" dirty="0">
              <a:latin typeface="Baguet Script" panose="00000500000000000000" pitchFamily="2" charset="0"/>
              <a:ea typeface="Times New Roman" panose="02020603050405020304" pitchFamily="18" charset="0"/>
            </a:endParaRPr>
          </a:p>
          <a:p>
            <a:pPr lvl="0">
              <a:lnSpc>
                <a:spcPct val="150000"/>
              </a:lnSpc>
              <a:spcAft>
                <a:spcPts val="0"/>
              </a:spcAft>
              <a:buSzPts val="1400"/>
            </a:pP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Biết</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bảo</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vệ</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động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vật</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không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nên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chọc</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phá</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tổ</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chim</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bắt</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chim</a:t>
            </a:r>
            <a:r>
              <a:rPr lang="en-US" sz="3200" dirty="0">
                <a:solidFill>
                  <a:srgbClr val="0D0D0D"/>
                </a:solidFill>
                <a:latin typeface="Baguet Script" panose="00000500000000000000" pitchFamily="2" charset="0"/>
                <a:ea typeface="Times New Roman" panose="02020603050405020304" pitchFamily="18" charset="0"/>
              </a:rPr>
              <a:t> non.</a:t>
            </a:r>
            <a:endParaRPr lang="en-US" sz="3200" dirty="0">
              <a:latin typeface="Baguet Script" panose="00000500000000000000" pitchFamily="2" charset="0"/>
              <a:ea typeface="Times New Roman" panose="02020603050405020304" pitchFamily="18" charset="0"/>
            </a:endParaRPr>
          </a:p>
          <a:p>
            <a:pPr lvl="0">
              <a:lnSpc>
                <a:spcPct val="150000"/>
              </a:lnSpc>
              <a:spcAft>
                <a:spcPts val="0"/>
              </a:spcAft>
              <a:buSzPts val="1400"/>
            </a:pP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Phải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suy</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nghĩ</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cẩn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thận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trước</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khi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làm</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một</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điều</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gì</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đó</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tránh</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gây</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ra</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những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hậu</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quả</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đáng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tiếc</a:t>
            </a:r>
            <a:r>
              <a:rPr lang="en-US" sz="3200" dirty="0">
                <a:solidFill>
                  <a:srgbClr val="0D0D0D"/>
                </a:solidFill>
                <a:latin typeface="Baguet Script" panose="00000500000000000000" pitchFamily="2" charset="0"/>
                <a:ea typeface="Times New Roman" panose="02020603050405020304" pitchFamily="18" charset="0"/>
              </a:rPr>
              <a:t>.</a:t>
            </a:r>
            <a:r>
              <a:rPr lang="en-US" sz="3200" dirty="0">
                <a:latin typeface="Baguet Script" panose="00000500000000000000" pitchFamily="2" charset="0"/>
                <a:ea typeface="Times New Roman" panose="02020603050405020304" pitchFamily="18" charset="0"/>
              </a:rPr>
              <a:t> </a:t>
            </a:r>
            <a:r>
              <a:rPr lang="en-US" sz="3200" dirty="0">
                <a:solidFill>
                  <a:srgbClr val="0D0D0D"/>
                </a:solidFill>
                <a:latin typeface="Baguet Script" panose="00000500000000000000" pitchFamily="2" charset="0"/>
                <a:ea typeface="Times New Roman" panose="02020603050405020304" pitchFamily="18" charset="0"/>
              </a:rPr>
              <a:t>…</a:t>
            </a:r>
            <a:endParaRPr lang="en-US" sz="32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194153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200748" y="657880"/>
            <a:ext cx="17828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Luyện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685800" y="1203428"/>
            <a:ext cx="10782300" cy="5037276"/>
          </a:xfrm>
          <a:prstGeom prst="rect">
            <a:avLst/>
          </a:prstGeom>
        </p:spPr>
        <p:txBody>
          <a:bodyPr>
            <a:spAutoFit/>
          </a:bodyPr>
          <a:lstStyle/>
          <a:p>
            <a:pPr>
              <a:spcAft>
                <a:spcPts val="750"/>
              </a:spcAft>
            </a:pPr>
            <a:r>
              <a:rPr lang="en-US" sz="2800" b="1" u="sng" dirty="0" err="1">
                <a:solidFill>
                  <a:srgbClr val="0D0D0D"/>
                </a:solidFill>
                <a:latin typeface="Baguet Script" panose="00000500000000000000" pitchFamily="2" charset="0"/>
                <a:ea typeface="Times New Roman" panose="02020603050405020304" pitchFamily="18" charset="0"/>
              </a:rPr>
              <a:t>Câu</a:t>
            </a:r>
            <a:r>
              <a:rPr lang="en-US" sz="2800" b="1" u="sng" dirty="0">
                <a:solidFill>
                  <a:srgbClr val="0D0D0D"/>
                </a:solidFill>
                <a:latin typeface="Baguet Script" panose="00000500000000000000" pitchFamily="2" charset="0"/>
                <a:ea typeface="Times New Roman" panose="02020603050405020304" pitchFamily="18" charset="0"/>
              </a:rPr>
              <a:t> 2</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Viết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đoạn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văn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nêu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suy</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nghĩ</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tâm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trạng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sau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làm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chích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bông</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chết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Ngôi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kể</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thứ</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nhất</a:t>
            </a:r>
            <a:r>
              <a:rPr lang="en-US" sz="2800" dirty="0">
                <a:solidFill>
                  <a:srgbClr val="0D0D0D"/>
                </a:solidFill>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gn="ctr">
              <a:spcAft>
                <a:spcPts val="750"/>
              </a:spcAft>
            </a:pPr>
            <a:r>
              <a:rPr lang="en-US" sz="2800" dirty="0" err="1">
                <a:solidFill>
                  <a:srgbClr val="0D0D0D"/>
                </a:solidFill>
                <a:latin typeface="Baguet Script" panose="00000500000000000000" pitchFamily="2" charset="0"/>
                <a:ea typeface="Times New Roman" panose="02020603050405020304" pitchFamily="18" charset="0"/>
              </a:rPr>
              <a:t>Gợi</a:t>
            </a:r>
            <a:r>
              <a:rPr lang="en-US" sz="2800" dirty="0">
                <a:solidFill>
                  <a:srgbClr val="0D0D0D"/>
                </a:solidFill>
                <a:latin typeface="Baguet Script" panose="00000500000000000000" pitchFamily="2" charset="0"/>
                <a:ea typeface="Times New Roman" panose="02020603050405020304" pitchFamily="18" charset="0"/>
              </a:rPr>
              <a:t> ý</a:t>
            </a:r>
            <a:endParaRPr lang="en-US" sz="2800" dirty="0">
              <a:latin typeface="Baguet Script" panose="00000500000000000000" pitchFamily="2" charset="0"/>
              <a:ea typeface="Times New Roman" panose="02020603050405020304" pitchFamily="18" charset="0"/>
            </a:endParaRPr>
          </a:p>
          <a:p>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Tôi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ân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hận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về</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hành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động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của</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mình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lắm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Giờ</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đây</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nhìn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chích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bông</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bất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động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trong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lòng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bàn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tay</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nước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mắt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tôi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không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ngừng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rơi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Chỉ</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vì</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khăng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khăng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theo</a:t>
            </a:r>
            <a:r>
              <a:rPr lang="en-US" sz="2800" dirty="0">
                <a:solidFill>
                  <a:srgbClr val="0D0D0D"/>
                </a:solidFill>
                <a:latin typeface="Baguet Script" panose="00000500000000000000" pitchFamily="2" charset="0"/>
                <a:ea typeface="Times New Roman" panose="02020603050405020304" pitchFamily="18" charset="0"/>
              </a:rPr>
              <a:t> ý </a:t>
            </a:r>
            <a:r>
              <a:rPr lang="en-US" sz="2800" dirty="0" err="1">
                <a:solidFill>
                  <a:srgbClr val="0D0D0D"/>
                </a:solidFill>
                <a:latin typeface="Baguet Script" panose="00000500000000000000" pitchFamily="2" charset="0"/>
                <a:ea typeface="Times New Roman" panose="02020603050405020304" pitchFamily="18" charset="0"/>
              </a:rPr>
              <a:t>mình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không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chịu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nghe</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theo</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lời</a:t>
            </a:r>
            <a:r>
              <a:rPr lang="en-US" sz="2800" dirty="0">
                <a:solidFill>
                  <a:srgbClr val="0D0D0D"/>
                </a:solidFill>
                <a:latin typeface="Baguet Script" panose="00000500000000000000" pitchFamily="2" charset="0"/>
                <a:ea typeface="Times New Roman" panose="02020603050405020304" pitchFamily="18" charset="0"/>
              </a:rPr>
              <a:t> cha </a:t>
            </a:r>
            <a:r>
              <a:rPr lang="en-US" sz="2800" dirty="0" err="1">
                <a:solidFill>
                  <a:srgbClr val="0D0D0D"/>
                </a:solidFill>
                <a:latin typeface="Baguet Script" panose="00000500000000000000" pitchFamily="2" charset="0"/>
                <a:ea typeface="Times New Roman" panose="02020603050405020304" pitchFamily="18" charset="0"/>
              </a:rPr>
              <a:t>mà</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tôi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đã</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làm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cho</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chú</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chim</a:t>
            </a:r>
            <a:r>
              <a:rPr lang="en-US" sz="2800" dirty="0">
                <a:solidFill>
                  <a:srgbClr val="0D0D0D"/>
                </a:solidFill>
                <a:latin typeface="Baguet Script" panose="00000500000000000000" pitchFamily="2" charset="0"/>
                <a:ea typeface="Times New Roman" panose="02020603050405020304" pitchFamily="18" charset="0"/>
              </a:rPr>
              <a:t> non </a:t>
            </a:r>
            <a:r>
              <a:rPr lang="en-US" sz="2800" dirty="0" err="1">
                <a:solidFill>
                  <a:srgbClr val="0D0D0D"/>
                </a:solidFill>
                <a:latin typeface="Baguet Script" panose="00000500000000000000" pitchFamily="2" charset="0"/>
                <a:ea typeface="Times New Roman" panose="02020603050405020304" pitchFamily="18" charset="0"/>
              </a:rPr>
              <a:t>tội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nghiệp</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phải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chết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Giờ</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đây</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nghe</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tiếng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chim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mẹ</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thảm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thiết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gọi</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mà</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tôi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thấy</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xấu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hổ</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và</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ân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hận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vô</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cùng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Ước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gì</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ước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gì</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có</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thể</a:t>
            </a:r>
            <a:r>
              <a:rPr lang="en-US" sz="2800" dirty="0">
                <a:solidFill>
                  <a:srgbClr val="0D0D0D"/>
                </a:solidFill>
                <a:latin typeface="Baguet Script" panose="00000500000000000000" pitchFamily="2" charset="0"/>
                <a:ea typeface="Times New Roman" panose="02020603050405020304" pitchFamily="18" charset="0"/>
              </a:rPr>
              <a:t> quay </a:t>
            </a:r>
            <a:r>
              <a:rPr lang="en-US" sz="2800" dirty="0" err="1">
                <a:solidFill>
                  <a:srgbClr val="0D0D0D"/>
                </a:solidFill>
                <a:latin typeface="Baguet Script" panose="00000500000000000000" pitchFamily="2" charset="0"/>
                <a:ea typeface="Times New Roman" panose="02020603050405020304" pitchFamily="18" charset="0"/>
              </a:rPr>
              <a:t>ngược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thời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gian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thì</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tôi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đã</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không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hành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động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vội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vã</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theo</a:t>
            </a:r>
            <a:r>
              <a:rPr lang="en-US" sz="2800" dirty="0">
                <a:solidFill>
                  <a:srgbClr val="0D0D0D"/>
                </a:solidFill>
                <a:latin typeface="Baguet Script" panose="00000500000000000000" pitchFamily="2" charset="0"/>
                <a:ea typeface="Times New Roman" panose="02020603050405020304" pitchFamily="18" charset="0"/>
              </a:rPr>
              <a:t> ý </a:t>
            </a:r>
            <a:r>
              <a:rPr lang="en-US" sz="2800" dirty="0" err="1">
                <a:solidFill>
                  <a:srgbClr val="0D0D0D"/>
                </a:solidFill>
                <a:latin typeface="Baguet Script" panose="00000500000000000000" pitchFamily="2" charset="0"/>
                <a:ea typeface="Times New Roman" panose="02020603050405020304" pitchFamily="18" charset="0"/>
              </a:rPr>
              <a:t>mình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như</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thế</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Chính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tôi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đã</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cướp</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một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sinh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mạng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bé</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nhỏ</a:t>
            </a:r>
            <a:r>
              <a:rPr lang="en-US" sz="2800" dirty="0">
                <a:solidFill>
                  <a:srgbClr val="0D0D0D"/>
                </a:solidFill>
                <a:latin typeface="Baguet Script" panose="00000500000000000000" pitchFamily="2" charset="0"/>
                <a:ea typeface="Times New Roman" panose="02020603050405020304" pitchFamily="18" charset="0"/>
              </a:rPr>
              <a:t>, chia </a:t>
            </a:r>
            <a:r>
              <a:rPr lang="en-US" sz="2800" dirty="0" err="1">
                <a:solidFill>
                  <a:srgbClr val="0D0D0D"/>
                </a:solidFill>
                <a:latin typeface="Baguet Script" panose="00000500000000000000" pitchFamily="2" charset="0"/>
                <a:ea typeface="Times New Roman" panose="02020603050405020304" pitchFamily="18" charset="0"/>
              </a:rPr>
              <a:t>cắt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tình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mẫu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tử</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của</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hai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mẹ</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chích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bông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Chích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bông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ơi</a:t>
            </a:r>
            <a:r>
              <a:rPr lang="en-US" sz="2800" dirty="0">
                <a:solidFill>
                  <a:srgbClr val="0D0D0D"/>
                </a:solidFill>
                <a:latin typeface="Baguet Script" panose="00000500000000000000" pitchFamily="2" charset="0"/>
                <a:ea typeface="Times New Roman" panose="02020603050405020304" pitchFamily="18" charset="0"/>
              </a:rPr>
              <a:t> – Tao </a:t>
            </a:r>
            <a:r>
              <a:rPr lang="en-US" sz="2800" dirty="0" err="1">
                <a:solidFill>
                  <a:srgbClr val="0D0D0D"/>
                </a:solidFill>
                <a:latin typeface="Baguet Script" panose="00000500000000000000" pitchFamily="2" charset="0"/>
                <a:ea typeface="Times New Roman" panose="02020603050405020304" pitchFamily="18" charset="0"/>
              </a:rPr>
              <a:t>xin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lỗi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mày</a:t>
            </a:r>
            <a:r>
              <a:rPr lang="en-US" sz="2800" dirty="0">
                <a:solidFill>
                  <a:srgbClr val="0D0D0D"/>
                </a:solidFill>
                <a:latin typeface="Baguet Script" panose="00000500000000000000" pitchFamily="2"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427210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5229602" y="648862"/>
            <a:ext cx="1694695" cy="523220"/>
          </a:xfrm>
          <a:prstGeom prst="rect">
            <a:avLst/>
          </a:prstGeom>
        </p:spPr>
        <p:txBody>
          <a:bodyPr wrap="none">
            <a:spAutoFit/>
          </a:bodyPr>
          <a:lstStyle/>
          <a:p>
            <a:r>
              <a:rPr lang="en-US" sz="2800" b="1" dirty="0" err="1">
                <a:solidFill>
                  <a:srgbClr val="7030A0"/>
                </a:solidFill>
                <a:latin typeface="Baguet Script" panose="00000500000000000000" pitchFamily="2" charset="0"/>
                <a:ea typeface="Times New Roman" panose="02020603050405020304" pitchFamily="18" charset="0"/>
              </a:rPr>
              <a:t>Vận</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dụng</a:t>
            </a:r>
            <a:endParaRPr lang="en-US" sz="2800" dirty="0"/>
          </a:p>
        </p:txBody>
      </p:sp>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1610339" y="1809125"/>
            <a:ext cx="4548443" cy="3219450"/>
          </a:xfrm>
          <a:prstGeom prst="rect">
            <a:avLst/>
          </a:prstGeom>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5995118" y="1809125"/>
            <a:ext cx="4548443" cy="3219450"/>
          </a:xfrm>
          <a:prstGeom prst="rect">
            <a:avLst/>
          </a:prstGeom>
        </p:spPr>
      </p:pic>
      <p:sp>
        <p:nvSpPr>
          <p:cNvPr id="10" name="Rectangle 9"/>
          <p:cNvSpPr/>
          <p:nvPr/>
        </p:nvSpPr>
        <p:spPr>
          <a:xfrm>
            <a:off x="2138517" y="2634020"/>
            <a:ext cx="3492085" cy="1569660"/>
          </a:xfrm>
          <a:prstGeom prst="rect">
            <a:avLst/>
          </a:prstGeom>
        </p:spPr>
        <p:txBody>
          <a:bodyPr wrap="square">
            <a:spAutoFit/>
          </a:bodyPr>
          <a:lstStyle/>
          <a:p>
            <a:pPr lvl="0">
              <a:spcAft>
                <a:spcPts val="750"/>
              </a:spcAft>
              <a:buSzPts val="1400"/>
            </a:pPr>
            <a:r>
              <a:rPr lang="nl-NL" sz="3200" b="1" dirty="0">
                <a:latin typeface="Baguet Script" panose="00000500000000000000" pitchFamily="2" charset="0"/>
                <a:ea typeface="Times New Roman" panose="02020603050405020304" pitchFamily="18" charset="0"/>
              </a:rPr>
              <a:t>Câu 1. </a:t>
            </a:r>
            <a:r>
              <a:rPr lang="nl-NL" sz="3200" dirty="0">
                <a:latin typeface="Baguet Script" panose="00000500000000000000" pitchFamily="2" charset="0"/>
                <a:ea typeface="Times New Roman" panose="02020603050405020304" pitchFamily="18" charset="0"/>
              </a:rPr>
              <a:t>Em hãy chia sẻ về một kỉ niệm khiến em hối hận.</a:t>
            </a:r>
            <a:endParaRPr lang="en-US" sz="3200" dirty="0">
              <a:effectLst/>
              <a:latin typeface="Baguet Script" panose="00000500000000000000" pitchFamily="2" charset="0"/>
              <a:ea typeface="Times New Roman" panose="02020603050405020304" pitchFamily="18" charset="0"/>
            </a:endParaRPr>
          </a:p>
        </p:txBody>
      </p:sp>
      <p:sp>
        <p:nvSpPr>
          <p:cNvPr id="12" name="Rectangle 11"/>
          <p:cNvSpPr/>
          <p:nvPr/>
        </p:nvSpPr>
        <p:spPr>
          <a:xfrm>
            <a:off x="6523298" y="2495493"/>
            <a:ext cx="3653089" cy="2062103"/>
          </a:xfrm>
          <a:prstGeom prst="rect">
            <a:avLst/>
          </a:prstGeom>
        </p:spPr>
        <p:txBody>
          <a:bodyPr wrap="square">
            <a:spAutoFit/>
          </a:bodyPr>
          <a:lstStyle/>
          <a:p>
            <a:pPr lvl="0">
              <a:spcAft>
                <a:spcPts val="750"/>
              </a:spcAft>
              <a:buSzPts val="1400"/>
            </a:pPr>
            <a:r>
              <a:rPr lang="nl-NL" sz="3200" b="1" dirty="0">
                <a:latin typeface="Baguet Script" panose="00000500000000000000" pitchFamily="2" charset="0"/>
                <a:ea typeface="Times New Roman" panose="02020603050405020304" pitchFamily="18" charset="0"/>
              </a:rPr>
              <a:t>Câu 2. </a:t>
            </a:r>
            <a:r>
              <a:rPr lang="nl-NL" sz="3200" dirty="0">
                <a:latin typeface="Baguet Script" panose="00000500000000000000" pitchFamily="2" charset="0"/>
                <a:ea typeface="Times New Roman" panose="02020603050405020304" pitchFamily="18" charset="0"/>
              </a:rPr>
              <a:t>Kể lại những lần em giúp đỡ các loài động vật xung quanh em.</a:t>
            </a:r>
            <a:endParaRPr lang="en-US" sz="3200" dirty="0">
              <a:effectLst/>
              <a:latin typeface="Baguet Script" panose="00000500000000000000" pitchFamily="2" charset="0"/>
              <a:ea typeface="Times New Roman" panose="02020603050405020304" pitchFamily="18" charset="0"/>
            </a:endParaRPr>
          </a:p>
        </p:txBody>
      </p:sp>
      <p:sp>
        <p:nvSpPr>
          <p:cNvPr id="17" name="Rectangle 16"/>
          <p:cNvSpPr/>
          <p:nvPr/>
        </p:nvSpPr>
        <p:spPr>
          <a:xfrm>
            <a:off x="3903919" y="1270204"/>
            <a:ext cx="4471096" cy="584775"/>
          </a:xfrm>
          <a:prstGeom prst="rect">
            <a:avLst/>
          </a:prstGeom>
        </p:spPr>
        <p:txBody>
          <a:bodyPr wrap="none">
            <a:spAutoFit/>
          </a:bodyPr>
          <a:lstStyle/>
          <a:p>
            <a:pPr>
              <a:spcAft>
                <a:spcPts val="750"/>
              </a:spcAft>
            </a:pPr>
            <a:r>
              <a:rPr lang="nl-NL" sz="3200" dirty="0">
                <a:latin typeface="Baguet Script" panose="00000500000000000000" pitchFamily="2" charset="0"/>
                <a:ea typeface="Times New Roman" panose="02020603050405020304" pitchFamily="18" charset="0"/>
              </a:rPr>
              <a:t>Chọn một trong 2 đề sau:</a:t>
            </a:r>
            <a:endParaRPr lang="en-US" sz="32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244468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r>
              <a:rPr lang="en-US" sz="2800" b="1" dirty="0" err="1">
                <a:solidFill>
                  <a:srgbClr val="7030A0"/>
                </a:solidFill>
                <a:latin typeface="Baguet Script" panose="00000500000000000000" pitchFamily="2" charset="0"/>
                <a:ea typeface="Times New Roman" panose="02020603050405020304" pitchFamily="18" charset="0"/>
              </a:rPr>
              <a:t>Hình</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thành</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kiến</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thức</a:t>
            </a:r>
            <a:r>
              <a:rPr lang="en-US" sz="2800" b="1" dirty="0">
                <a:solidFill>
                  <a:srgbClr val="7030A0"/>
                </a:solidFill>
                <a:latin typeface="Baguet Script" panose="00000500000000000000" pitchFamily="2" charset="0"/>
                <a:ea typeface="Times New Roman" panose="02020603050405020304" pitchFamily="18" charset="0"/>
              </a:rPr>
              <a:t> </a:t>
            </a:r>
            <a:endParaRPr lang="en-US" sz="2800" dirty="0"/>
          </a:p>
        </p:txBody>
      </p:sp>
      <p:sp>
        <p:nvSpPr>
          <p:cNvPr id="4" name="Rectangle 3"/>
          <p:cNvSpPr/>
          <p:nvPr/>
        </p:nvSpPr>
        <p:spPr>
          <a:xfrm>
            <a:off x="581222" y="1033677"/>
            <a:ext cx="6096000" cy="1107996"/>
          </a:xfrm>
          <a:prstGeom prst="rect">
            <a:avLst/>
          </a:prstGeom>
        </p:spPr>
        <p:txBody>
          <a:bodyPr>
            <a:spAutoFit/>
          </a:bodyPr>
          <a:lstStyle/>
          <a:p>
            <a:pPr marR="30480" algn="just">
              <a:spcAft>
                <a:spcPts val="1200"/>
              </a:spcAft>
            </a:pPr>
            <a:r>
              <a:rPr lang="en-US" sz="2800" b="1" dirty="0">
                <a:solidFill>
                  <a:srgbClr val="FF0000"/>
                </a:solidFill>
                <a:latin typeface="Baguet Script" panose="00000500000000000000" pitchFamily="2" charset="0"/>
                <a:ea typeface="Times New Roman" panose="02020603050405020304" pitchFamily="18" charset="0"/>
              </a:rPr>
              <a:t>I. </a:t>
            </a:r>
            <a:r>
              <a:rPr lang="en-US" sz="2800" b="1" dirty="0" err="1">
                <a:solidFill>
                  <a:srgbClr val="FF0000"/>
                </a:solidFill>
                <a:latin typeface="Baguet Script" panose="00000500000000000000" pitchFamily="2" charset="0"/>
                <a:ea typeface="Times New Roman" panose="02020603050405020304" pitchFamily="18" charset="0"/>
              </a:rPr>
              <a:t>Tìm</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hiểu</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chung</a:t>
            </a:r>
            <a:endParaRPr lang="en-US" sz="2800" dirty="0">
              <a:latin typeface="Baguet Script" panose="00000500000000000000" pitchFamily="2" charset="0"/>
              <a:ea typeface="Times New Roman" panose="02020603050405020304" pitchFamily="18" charset="0"/>
            </a:endParaRPr>
          </a:p>
          <a:p>
            <a:pPr marR="30480" algn="just">
              <a:spcAft>
                <a:spcPts val="1200"/>
              </a:spcAft>
            </a:pPr>
            <a:r>
              <a:rPr lang="en-US" sz="2800" b="1" dirty="0">
                <a:solidFill>
                  <a:srgbClr val="0070C0"/>
                </a:solidFill>
                <a:latin typeface="Baguet Script" panose="00000500000000000000" pitchFamily="2" charset="0"/>
                <a:ea typeface="Times New Roman" panose="02020603050405020304" pitchFamily="18" charset="0"/>
              </a:rPr>
              <a:t>1. </a:t>
            </a:r>
            <a:r>
              <a:rPr lang="en-US" sz="2800" b="1" dirty="0" err="1">
                <a:solidFill>
                  <a:srgbClr val="0070C0"/>
                </a:solidFill>
                <a:latin typeface="Baguet Script" panose="00000500000000000000" pitchFamily="2" charset="0"/>
                <a:ea typeface="Times New Roman" panose="02020603050405020304" pitchFamily="18" charset="0"/>
              </a:rPr>
              <a:t>Tác</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giả</a:t>
            </a:r>
            <a:r>
              <a:rPr lang="en-US" sz="2800" b="1" dirty="0">
                <a:solidFill>
                  <a:srgbClr val="0070C0"/>
                </a:solidFill>
                <a:latin typeface="Baguet Script" panose="00000500000000000000" pitchFamily="2" charset="0"/>
                <a:ea typeface="Times New Roman" panose="02020603050405020304" pitchFamily="18" charset="0"/>
              </a:rPr>
              <a:t> Cao </a:t>
            </a:r>
            <a:r>
              <a:rPr lang="en-US" sz="2800" b="1" dirty="0" err="1">
                <a:solidFill>
                  <a:srgbClr val="0070C0"/>
                </a:solidFill>
                <a:latin typeface="Baguet Script" panose="00000500000000000000" pitchFamily="2" charset="0"/>
                <a:ea typeface="Times New Roman" panose="02020603050405020304" pitchFamily="18" charset="0"/>
              </a:rPr>
              <a:t>Duy</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Sơn</a:t>
            </a:r>
            <a:endParaRPr lang="en-US" sz="2800" dirty="0">
              <a:effectLst/>
              <a:latin typeface="Baguet Script" panose="00000500000000000000" pitchFamily="2" charset="0"/>
              <a:ea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7742903" y="1678830"/>
            <a:ext cx="3569110" cy="416091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0" name="Rectangle 9"/>
          <p:cNvSpPr/>
          <p:nvPr/>
        </p:nvSpPr>
        <p:spPr>
          <a:xfrm>
            <a:off x="521997" y="2190560"/>
            <a:ext cx="7343263" cy="4093428"/>
          </a:xfrm>
          <a:prstGeom prst="rect">
            <a:avLst/>
          </a:prstGeom>
        </p:spPr>
        <p:txBody>
          <a:bodyPr wrap="square">
            <a:spAutoFit/>
          </a:bodyPr>
          <a:lstStyle/>
          <a:p>
            <a:pPr marL="342900" indent="-342900" algn="just">
              <a:spcAft>
                <a:spcPts val="750"/>
              </a:spcAft>
              <a:buFont typeface="Wingdings" panose="05000000000000000000" pitchFamily="2" charset="2"/>
              <a:buChar char="ü"/>
            </a:pPr>
            <a:r>
              <a:rPr lang="vi-VN" sz="2400" dirty="0">
                <a:solidFill>
                  <a:srgbClr val="333333"/>
                </a:solidFill>
                <a:latin typeface="Times New Roman" panose="02020603050405020304" pitchFamily="18" charset="0"/>
                <a:ea typeface="Times New Roman" panose="02020603050405020304" pitchFamily="18" charset="0"/>
              </a:rPr>
              <a:t>Nhà văn Cao Duy Sơn tên thật là Nguyễn Cao Sơn.</a:t>
            </a:r>
            <a:endParaRPr lang="en-US" sz="2400" dirty="0">
              <a:latin typeface="Baguet Script" panose="00000500000000000000" pitchFamily="2" charset="0"/>
              <a:ea typeface="Times New Roman" panose="02020603050405020304" pitchFamily="18" charset="0"/>
            </a:endParaRPr>
          </a:p>
          <a:p>
            <a:pPr marL="342900" indent="-342900" algn="just">
              <a:spcAft>
                <a:spcPts val="750"/>
              </a:spcAft>
              <a:buFont typeface="Wingdings" panose="05000000000000000000" pitchFamily="2" charset="2"/>
              <a:buChar char="ü"/>
            </a:pPr>
            <a:r>
              <a:rPr lang="vi-VN" sz="2400" dirty="0">
                <a:solidFill>
                  <a:srgbClr val="333333"/>
                </a:solidFill>
                <a:latin typeface="Times New Roman" panose="02020603050405020304" pitchFamily="18" charset="0"/>
                <a:ea typeface="Times New Roman" panose="02020603050405020304" pitchFamily="18" charset="0"/>
              </a:rPr>
              <a:t>Sinh ngày 28-4-1956 tại Thị trấn Trùng Khánh, tỉnh Cao Bằng.</a:t>
            </a:r>
            <a:endParaRPr lang="en-US" sz="2400" dirty="0">
              <a:latin typeface="Baguet Script" panose="00000500000000000000" pitchFamily="2" charset="0"/>
              <a:ea typeface="Times New Roman" panose="02020603050405020304" pitchFamily="18" charset="0"/>
            </a:endParaRPr>
          </a:p>
          <a:p>
            <a:pPr marL="342900" indent="-342900" algn="just">
              <a:spcAft>
                <a:spcPts val="750"/>
              </a:spcAft>
              <a:buFont typeface="Wingdings" panose="05000000000000000000" pitchFamily="2" charset="2"/>
              <a:buChar char="ü"/>
            </a:pPr>
            <a:r>
              <a:rPr lang="vi-VN" sz="2400" dirty="0">
                <a:solidFill>
                  <a:srgbClr val="333333"/>
                </a:solidFill>
                <a:latin typeface="Times New Roman" panose="02020603050405020304" pitchFamily="18" charset="0"/>
                <a:ea typeface="Times New Roman" panose="02020603050405020304" pitchFamily="18" charset="0"/>
              </a:rPr>
              <a:t>Ông là Hội viên Hội Nhà văn Việt Nam. Hiện ông là Phó Chủ tịch Hội Văn học – Nghệ thuật các dân tộc Thiểu số Việt Nam, Tổng biên tập Tạp chí Văn hóa các dân tộc.</a:t>
            </a:r>
            <a:endParaRPr lang="en-US" sz="2400" dirty="0">
              <a:latin typeface="Baguet Script" panose="00000500000000000000" pitchFamily="2" charset="0"/>
              <a:ea typeface="Times New Roman" panose="02020603050405020304" pitchFamily="18" charset="0"/>
            </a:endParaRPr>
          </a:p>
          <a:p>
            <a:pPr marL="342900" indent="-342900" algn="just">
              <a:spcAft>
                <a:spcPts val="750"/>
              </a:spcAft>
              <a:buFont typeface="Wingdings" panose="05000000000000000000" pitchFamily="2" charset="2"/>
              <a:buChar char="ü"/>
            </a:pPr>
            <a:r>
              <a:rPr lang="vi-VN" sz="2400" dirty="0">
                <a:solidFill>
                  <a:srgbClr val="333333"/>
                </a:solidFill>
                <a:latin typeface="Times New Roman" panose="02020603050405020304" pitchFamily="18" charset="0"/>
                <a:ea typeface="Times New Roman" panose="02020603050405020304" pitchFamily="18" charset="0"/>
              </a:rPr>
              <a:t>Ông còn là một trong tám tác giả tiêu biểu ở Đông Nam Á được Hoàng Thái tử Thái Lan Maha Vajiralongkorn cùng phu nhân đích thân trao giải thưởng.</a:t>
            </a:r>
            <a:endParaRPr lang="en-US" sz="24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376835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81222" y="1033677"/>
            <a:ext cx="6096000" cy="1107996"/>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I.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Tìm</a:t>
            </a: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hiểu</a:t>
            </a: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chung</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1.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Tác</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giả</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Cao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Duy</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Sơn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pic>
        <p:nvPicPr>
          <p:cNvPr id="6" name="Picture 5"/>
          <p:cNvPicPr>
            <a:picLocks noChangeAspect="1"/>
          </p:cNvPicPr>
          <p:nvPr/>
        </p:nvPicPr>
        <p:blipFill>
          <a:blip r:embed="rId5"/>
          <a:stretch>
            <a:fillRect/>
          </a:stretch>
        </p:blipFill>
        <p:spPr>
          <a:xfrm>
            <a:off x="7742903" y="1678830"/>
            <a:ext cx="3569110" cy="416091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 name="Rectangle 8"/>
          <p:cNvSpPr/>
          <p:nvPr/>
        </p:nvSpPr>
        <p:spPr>
          <a:xfrm>
            <a:off x="660400" y="2276917"/>
            <a:ext cx="7204860" cy="3724096"/>
          </a:xfrm>
          <a:prstGeom prst="rect">
            <a:avLst/>
          </a:prstGeom>
        </p:spPr>
        <p:txBody>
          <a:bodyPr wrap="square">
            <a:spAutoFit/>
          </a:bodyPr>
          <a:lstStyle/>
          <a:p>
            <a:pPr marL="373380" marR="30480" indent="-342900" algn="just">
              <a:spcAft>
                <a:spcPts val="1200"/>
              </a:spcAft>
              <a:buFont typeface="Wingdings" panose="05000000000000000000" pitchFamily="2" charset="2"/>
              <a:buChar char="ü"/>
            </a:pPr>
            <a:r>
              <a:rPr lang="en-US" sz="2400" dirty="0" err="1">
                <a:solidFill>
                  <a:srgbClr val="0D0D0D"/>
                </a:solidFill>
                <a:latin typeface="Baguet Script" panose="00000500000000000000" pitchFamily="2" charset="0"/>
                <a:ea typeface="Times New Roman" panose="02020603050405020304" pitchFamily="18" charset="0"/>
              </a:rPr>
              <a:t>Tác</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phẩm</a:t>
            </a:r>
            <a:r>
              <a:rPr lang="en-US" sz="2400" dirty="0">
                <a:solidFill>
                  <a:srgbClr val="0D0D0D"/>
                </a:solidFill>
                <a:latin typeface="Baguet Script" panose="00000500000000000000" pitchFamily="2" charset="0"/>
                <a:ea typeface="Times New Roman" panose="02020603050405020304" pitchFamily="18" charset="0"/>
              </a:rPr>
              <a:t>:</a:t>
            </a:r>
            <a:endParaRPr lang="en-US" sz="2400" dirty="0">
              <a:latin typeface="Baguet Script" panose="00000500000000000000" pitchFamily="2" charset="0"/>
              <a:ea typeface="Times New Roman" panose="02020603050405020304" pitchFamily="18" charset="0"/>
            </a:endParaRPr>
          </a:p>
          <a:p>
            <a:pPr marL="30480" marR="30480" algn="just">
              <a:spcAft>
                <a:spcPts val="1200"/>
              </a:spcAft>
            </a:pP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Sự</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hấp</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dẫn</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của</a:t>
            </a:r>
            <a:r>
              <a:rPr lang="en-US" sz="2400" dirty="0">
                <a:solidFill>
                  <a:srgbClr val="0D0D0D"/>
                </a:solidFill>
                <a:latin typeface="Baguet Script" panose="00000500000000000000" pitchFamily="2" charset="0"/>
                <a:ea typeface="Times New Roman" panose="02020603050405020304" pitchFamily="18" charset="0"/>
              </a:rPr>
              <a:t> Andersen </a:t>
            </a:r>
            <a:r>
              <a:rPr lang="en-US" sz="2400" dirty="0" err="1">
                <a:solidFill>
                  <a:srgbClr val="0D0D0D"/>
                </a:solidFill>
                <a:latin typeface="Baguet Script" panose="00000500000000000000" pitchFamily="2" charset="0"/>
                <a:ea typeface="Times New Roman" panose="02020603050405020304" pitchFamily="18" charset="0"/>
              </a:rPr>
              <a:t>lại</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nằm</a:t>
            </a:r>
            <a:r>
              <a:rPr lang="en-US" sz="2400" dirty="0">
                <a:solidFill>
                  <a:srgbClr val="0D0D0D"/>
                </a:solidFill>
                <a:latin typeface="Baguet Script" panose="00000500000000000000" pitchFamily="2" charset="0"/>
                <a:ea typeface="Times New Roman" panose="02020603050405020304" pitchFamily="18" charset="0"/>
              </a:rPr>
              <a:t> ở </a:t>
            </a:r>
            <a:r>
              <a:rPr lang="en-US" sz="2400" dirty="0" err="1">
                <a:solidFill>
                  <a:srgbClr val="0D0D0D"/>
                </a:solidFill>
                <a:latin typeface="Baguet Script" panose="00000500000000000000" pitchFamily="2" charset="0"/>
                <a:ea typeface="Times New Roman" panose="02020603050405020304" pitchFamily="18" charset="0"/>
              </a:rPr>
              <a:t>thể</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loại</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truyện</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cổ</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tích</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Năm</a:t>
            </a:r>
            <a:r>
              <a:rPr lang="en-US" sz="2400" dirty="0">
                <a:solidFill>
                  <a:srgbClr val="0D0D0D"/>
                </a:solidFill>
                <a:latin typeface="Baguet Script" panose="00000500000000000000" pitchFamily="2" charset="0"/>
                <a:ea typeface="Times New Roman" panose="02020603050405020304" pitchFamily="18" charset="0"/>
              </a:rPr>
              <a:t> </a:t>
            </a:r>
            <a:r>
              <a:rPr lang="en-US" sz="2400" dirty="0">
                <a:solidFill>
                  <a:srgbClr val="0D0D0D"/>
                </a:solidFill>
                <a:latin typeface="Baguet Script" panose="00000500000000000000" pitchFamily="2" charset="0"/>
                <a:ea typeface="Times New Roman" panose="02020603050405020304" pitchFamily="18" charset="0"/>
                <a:hlinkClick r:id="rId6" tooltip="1835"/>
              </a:rPr>
              <a:t>1835</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ông</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bắt</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đầu</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sáng</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tác</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truyện</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kể</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nhan</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đề</a:t>
            </a:r>
            <a:r>
              <a:rPr lang="en-US" sz="2400" dirty="0">
                <a:solidFill>
                  <a:srgbClr val="0D0D0D"/>
                </a:solidFill>
                <a:latin typeface="Baguet Script" panose="00000500000000000000" pitchFamily="2" charset="0"/>
                <a:ea typeface="Times New Roman" panose="02020603050405020304" pitchFamily="18" charset="0"/>
              </a:rPr>
              <a:t> </a:t>
            </a:r>
            <a:r>
              <a:rPr lang="en-US" sz="2400" i="1" dirty="0" err="1">
                <a:solidFill>
                  <a:srgbClr val="0D0D0D"/>
                </a:solidFill>
                <a:latin typeface="Baguet Script" panose="00000500000000000000" pitchFamily="2" charset="0"/>
                <a:ea typeface="Times New Roman" panose="02020603050405020304" pitchFamily="18" charset="0"/>
              </a:rPr>
              <a:t>Chuyện</a:t>
            </a:r>
            <a:r>
              <a:rPr lang="en-US" sz="2400" i="1" dirty="0">
                <a:solidFill>
                  <a:srgbClr val="0D0D0D"/>
                </a:solidFill>
                <a:latin typeface="Baguet Script" panose="00000500000000000000" pitchFamily="2" charset="0"/>
                <a:ea typeface="Times New Roman" panose="02020603050405020304" pitchFamily="18" charset="0"/>
              </a:rPr>
              <a:t> </a:t>
            </a:r>
            <a:r>
              <a:rPr lang="en-US" sz="2400" i="1" dirty="0" err="1">
                <a:solidFill>
                  <a:srgbClr val="0D0D0D"/>
                </a:solidFill>
                <a:latin typeface="Baguet Script" panose="00000500000000000000" pitchFamily="2" charset="0"/>
                <a:ea typeface="Times New Roman" panose="02020603050405020304" pitchFamily="18" charset="0"/>
              </a:rPr>
              <a:t>kể</a:t>
            </a:r>
            <a:r>
              <a:rPr lang="en-US" sz="2400" i="1" dirty="0">
                <a:solidFill>
                  <a:srgbClr val="0D0D0D"/>
                </a:solidFill>
                <a:latin typeface="Baguet Script" panose="00000500000000000000" pitchFamily="2" charset="0"/>
                <a:ea typeface="Times New Roman" panose="02020603050405020304" pitchFamily="18" charset="0"/>
              </a:rPr>
              <a:t> </a:t>
            </a:r>
            <a:r>
              <a:rPr lang="en-US" sz="2400" i="1" dirty="0" err="1">
                <a:solidFill>
                  <a:srgbClr val="0D0D0D"/>
                </a:solidFill>
                <a:latin typeface="Baguet Script" panose="00000500000000000000" pitchFamily="2" charset="0"/>
                <a:ea typeface="Times New Roman" panose="02020603050405020304" pitchFamily="18" charset="0"/>
              </a:rPr>
              <a:t>cho</a:t>
            </a:r>
            <a:r>
              <a:rPr lang="en-US" sz="2400" i="1" dirty="0">
                <a:solidFill>
                  <a:srgbClr val="0D0D0D"/>
                </a:solidFill>
                <a:latin typeface="Baguet Script" panose="00000500000000000000" pitchFamily="2" charset="0"/>
                <a:ea typeface="Times New Roman" panose="02020603050405020304" pitchFamily="18" charset="0"/>
              </a:rPr>
              <a:t> </a:t>
            </a:r>
            <a:r>
              <a:rPr lang="en-US" sz="2400" i="1" dirty="0" err="1">
                <a:solidFill>
                  <a:srgbClr val="0D0D0D"/>
                </a:solidFill>
                <a:latin typeface="Baguet Script" panose="00000500000000000000" pitchFamily="2" charset="0"/>
                <a:ea typeface="Times New Roman" panose="02020603050405020304" pitchFamily="18" charset="0"/>
              </a:rPr>
              <a:t>trẻ</a:t>
            </a:r>
            <a:r>
              <a:rPr lang="en-US" sz="2400" i="1" dirty="0">
                <a:solidFill>
                  <a:srgbClr val="0D0D0D"/>
                </a:solidFill>
                <a:latin typeface="Baguet Script" panose="00000500000000000000" pitchFamily="2" charset="0"/>
                <a:ea typeface="Times New Roman" panose="02020603050405020304" pitchFamily="18" charset="0"/>
              </a:rPr>
              <a:t> </a:t>
            </a:r>
            <a:r>
              <a:rPr lang="en-US" sz="2400" i="1" dirty="0" err="1">
                <a:solidFill>
                  <a:srgbClr val="0D0D0D"/>
                </a:solidFill>
                <a:latin typeface="Baguet Script" panose="00000500000000000000" pitchFamily="2" charset="0"/>
                <a:ea typeface="Times New Roman" panose="02020603050405020304" pitchFamily="18" charset="0"/>
              </a:rPr>
              <a:t>em</a:t>
            </a:r>
            <a:r>
              <a:rPr lang="en-US" sz="2400" dirty="0">
                <a:solidFill>
                  <a:srgbClr val="0D0D0D"/>
                </a:solidFill>
                <a:latin typeface="Baguet Script" panose="00000500000000000000" pitchFamily="2" charset="0"/>
                <a:ea typeface="Times New Roman" panose="02020603050405020304" pitchFamily="18" charset="0"/>
              </a:rPr>
              <a:t> . </a:t>
            </a:r>
            <a:endParaRPr lang="en-US" sz="2400" dirty="0">
              <a:latin typeface="Baguet Script" panose="00000500000000000000" pitchFamily="2" charset="0"/>
              <a:ea typeface="Times New Roman" panose="02020603050405020304" pitchFamily="18" charset="0"/>
            </a:endParaRPr>
          </a:p>
          <a:p>
            <a:pPr algn="just">
              <a:spcAft>
                <a:spcPts val="0"/>
              </a:spcAft>
            </a:pPr>
            <a:r>
              <a:rPr lang="en-US" sz="2400" dirty="0">
                <a:solidFill>
                  <a:srgbClr val="333333"/>
                </a:solidFill>
                <a:latin typeface="Baguet Script" panose="00000500000000000000" pitchFamily="2"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Tiểu thuyết</a:t>
            </a:r>
            <a:r>
              <a:rPr lang="en-US" sz="2400" dirty="0">
                <a:solidFill>
                  <a:srgbClr val="333333"/>
                </a:solidFill>
                <a:latin typeface="Baguet Script" panose="00000500000000000000" pitchFamily="2" charset="0"/>
                <a:ea typeface="Times New Roman" panose="02020603050405020304" pitchFamily="18" charset="0"/>
              </a:rPr>
              <a:t>: </a:t>
            </a:r>
            <a:r>
              <a:rPr lang="vi-VN" sz="2400" i="1" dirty="0">
                <a:solidFill>
                  <a:srgbClr val="333333"/>
                </a:solidFill>
                <a:latin typeface="Times New Roman" panose="02020603050405020304" pitchFamily="18" charset="0"/>
                <a:ea typeface="Times New Roman" panose="02020603050405020304" pitchFamily="18" charset="0"/>
              </a:rPr>
              <a:t>Người lang thang</a:t>
            </a:r>
            <a:r>
              <a:rPr lang="en-US" sz="2400" i="1" dirty="0">
                <a:solidFill>
                  <a:srgbClr val="333333"/>
                </a:solidFill>
                <a:latin typeface="Baguet Script" panose="00000500000000000000" pitchFamily="2" charset="0"/>
                <a:ea typeface="Times New Roman" panose="02020603050405020304" pitchFamily="18" charset="0"/>
              </a:rPr>
              <a:t>; </a:t>
            </a:r>
            <a:r>
              <a:rPr lang="vi-VN" sz="2400" i="1" dirty="0">
                <a:solidFill>
                  <a:srgbClr val="333333"/>
                </a:solidFill>
                <a:latin typeface="Times New Roman" panose="02020603050405020304" pitchFamily="18" charset="0"/>
                <a:ea typeface="Times New Roman" panose="02020603050405020304" pitchFamily="18" charset="0"/>
              </a:rPr>
              <a:t>Cực lạc</a:t>
            </a:r>
            <a:r>
              <a:rPr lang="en-US" sz="2400" i="1" dirty="0">
                <a:solidFill>
                  <a:srgbClr val="333333"/>
                </a:solidFill>
                <a:latin typeface="Baguet Script" panose="00000500000000000000" pitchFamily="2" charset="0"/>
                <a:ea typeface="Times New Roman" panose="02020603050405020304" pitchFamily="18" charset="0"/>
              </a:rPr>
              <a:t>; </a:t>
            </a:r>
            <a:r>
              <a:rPr lang="vi-VN" sz="2400" i="1" dirty="0">
                <a:solidFill>
                  <a:srgbClr val="333333"/>
                </a:solidFill>
                <a:latin typeface="Times New Roman" panose="02020603050405020304" pitchFamily="18" charset="0"/>
                <a:ea typeface="Times New Roman" panose="02020603050405020304" pitchFamily="18" charset="0"/>
              </a:rPr>
              <a:t>Hoa mận đỏ</a:t>
            </a:r>
            <a:r>
              <a:rPr lang="en-US" sz="2400" dirty="0">
                <a:latin typeface="Baguet Script" panose="00000500000000000000" pitchFamily="2" charset="0"/>
                <a:ea typeface="Times New Roman" panose="02020603050405020304" pitchFamily="18" charset="0"/>
              </a:rPr>
              <a:t>; </a:t>
            </a:r>
            <a:r>
              <a:rPr lang="en-US" sz="2400" i="1" dirty="0" err="1">
                <a:solidFill>
                  <a:srgbClr val="333333"/>
                </a:solidFill>
                <a:latin typeface="Baguet Script" panose="00000500000000000000" pitchFamily="2" charset="0"/>
                <a:ea typeface="Times New Roman" panose="02020603050405020304" pitchFamily="18" charset="0"/>
              </a:rPr>
              <a:t>Đàn</a:t>
            </a:r>
            <a:r>
              <a:rPr lang="en-US" sz="2400" i="1" dirty="0">
                <a:solidFill>
                  <a:srgbClr val="333333"/>
                </a:solidFill>
                <a:latin typeface="Baguet Script" panose="00000500000000000000" pitchFamily="2" charset="0"/>
                <a:ea typeface="Times New Roman" panose="02020603050405020304" pitchFamily="18" charset="0"/>
              </a:rPr>
              <a:t> </a:t>
            </a:r>
            <a:r>
              <a:rPr lang="en-US" sz="2400" i="1" dirty="0" err="1">
                <a:solidFill>
                  <a:srgbClr val="333333"/>
                </a:solidFill>
                <a:latin typeface="Baguet Script" panose="00000500000000000000" pitchFamily="2" charset="0"/>
                <a:ea typeface="Times New Roman" panose="02020603050405020304" pitchFamily="18" charset="0"/>
              </a:rPr>
              <a:t>trời</a:t>
            </a:r>
            <a:r>
              <a:rPr lang="en-US" sz="2400" dirty="0">
                <a:solidFill>
                  <a:srgbClr val="333333"/>
                </a:solidFill>
                <a:latin typeface="Baguet Script" panose="00000500000000000000" pitchFamily="2" charset="0"/>
                <a:ea typeface="Times New Roman" panose="02020603050405020304" pitchFamily="18" charset="0"/>
              </a:rPr>
              <a:t>; </a:t>
            </a:r>
            <a:r>
              <a:rPr lang="en-US" sz="2400" i="1" dirty="0" err="1">
                <a:solidFill>
                  <a:srgbClr val="333333"/>
                </a:solidFill>
                <a:latin typeface="Baguet Script" panose="00000500000000000000" pitchFamily="2" charset="0"/>
                <a:ea typeface="Times New Roman" panose="02020603050405020304" pitchFamily="18" charset="0"/>
              </a:rPr>
              <a:t>Chòm</a:t>
            </a:r>
            <a:r>
              <a:rPr lang="en-US" sz="2400" i="1" dirty="0">
                <a:solidFill>
                  <a:srgbClr val="333333"/>
                </a:solidFill>
                <a:latin typeface="Baguet Script" panose="00000500000000000000" pitchFamily="2" charset="0"/>
                <a:ea typeface="Times New Roman" panose="02020603050405020304" pitchFamily="18" charset="0"/>
              </a:rPr>
              <a:t> </a:t>
            </a:r>
            <a:r>
              <a:rPr lang="en-US" sz="2400" i="1" dirty="0" err="1">
                <a:solidFill>
                  <a:srgbClr val="333333"/>
                </a:solidFill>
                <a:latin typeface="Baguet Script" panose="00000500000000000000" pitchFamily="2" charset="0"/>
                <a:ea typeface="Times New Roman" panose="02020603050405020304" pitchFamily="18" charset="0"/>
              </a:rPr>
              <a:t>ba</a:t>
            </a:r>
            <a:r>
              <a:rPr lang="en-US" sz="2400" i="1" dirty="0">
                <a:solidFill>
                  <a:srgbClr val="333333"/>
                </a:solidFill>
                <a:latin typeface="Baguet Script" panose="00000500000000000000" pitchFamily="2" charset="0"/>
                <a:ea typeface="Times New Roman" panose="02020603050405020304" pitchFamily="18" charset="0"/>
              </a:rPr>
              <a:t> </a:t>
            </a:r>
            <a:r>
              <a:rPr lang="en-US" sz="2400" i="1" dirty="0" err="1">
                <a:solidFill>
                  <a:srgbClr val="333333"/>
                </a:solidFill>
                <a:latin typeface="Baguet Script" panose="00000500000000000000" pitchFamily="2" charset="0"/>
                <a:ea typeface="Times New Roman" panose="02020603050405020304" pitchFamily="18" charset="0"/>
              </a:rPr>
              <a:t>nhà</a:t>
            </a:r>
            <a:r>
              <a:rPr lang="en-US" sz="2400" i="1" dirty="0">
                <a:solidFill>
                  <a:srgbClr val="333333"/>
                </a:solidFill>
                <a:latin typeface="Baguet Script" panose="00000500000000000000" pitchFamily="2" charset="0"/>
                <a:ea typeface="Times New Roman" panose="02020603050405020304" pitchFamily="18" charset="0"/>
              </a:rPr>
              <a:t>…</a:t>
            </a:r>
            <a:endParaRPr lang="en-US" sz="2400" dirty="0">
              <a:latin typeface="Baguet Script" panose="00000500000000000000" pitchFamily="2" charset="0"/>
              <a:ea typeface="Times New Roman" panose="02020603050405020304" pitchFamily="18" charset="0"/>
            </a:endParaRPr>
          </a:p>
          <a:p>
            <a:pPr algn="just">
              <a:spcAft>
                <a:spcPts val="0"/>
              </a:spcAft>
            </a:pPr>
            <a:r>
              <a:rPr lang="en-US" sz="2400" dirty="0">
                <a:solidFill>
                  <a:srgbClr val="333333"/>
                </a:solidFill>
                <a:latin typeface="Baguet Script" panose="00000500000000000000" pitchFamily="2"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Truyện ngắn</a:t>
            </a:r>
            <a:r>
              <a:rPr lang="en-US" sz="2400" dirty="0">
                <a:solidFill>
                  <a:srgbClr val="333333"/>
                </a:solidFill>
                <a:latin typeface="Baguet Script" panose="00000500000000000000" pitchFamily="2" charset="0"/>
                <a:ea typeface="Times New Roman" panose="02020603050405020304" pitchFamily="18" charset="0"/>
              </a:rPr>
              <a:t>:</a:t>
            </a:r>
            <a:r>
              <a:rPr lang="en-US" sz="2400" b="1" dirty="0">
                <a:solidFill>
                  <a:srgbClr val="333333"/>
                </a:solidFill>
                <a:latin typeface="Baguet Script" panose="00000500000000000000" pitchFamily="2" charset="0"/>
                <a:ea typeface="Times New Roman" panose="02020603050405020304" pitchFamily="18" charset="0"/>
              </a:rPr>
              <a:t> </a:t>
            </a:r>
            <a:r>
              <a:rPr lang="vi-VN" sz="2400" i="1" dirty="0">
                <a:solidFill>
                  <a:srgbClr val="333333"/>
                </a:solidFill>
                <a:latin typeface="Times New Roman" panose="02020603050405020304" pitchFamily="18" charset="0"/>
                <a:ea typeface="Times New Roman" panose="02020603050405020304" pitchFamily="18" charset="0"/>
              </a:rPr>
              <a:t>Những chuyện ở lũng Cô Sầu</a:t>
            </a:r>
            <a:r>
              <a:rPr lang="en-US" sz="2400" i="1" dirty="0">
                <a:solidFill>
                  <a:srgbClr val="333333"/>
                </a:solidFill>
                <a:latin typeface="Baguet Script" panose="00000500000000000000" pitchFamily="2" charset="0"/>
                <a:ea typeface="Times New Roman" panose="02020603050405020304" pitchFamily="18" charset="0"/>
              </a:rPr>
              <a:t>; </a:t>
            </a:r>
            <a:r>
              <a:rPr lang="vi-VN" sz="2400" i="1" dirty="0">
                <a:solidFill>
                  <a:srgbClr val="333333"/>
                </a:solidFill>
                <a:latin typeface="Times New Roman" panose="02020603050405020304" pitchFamily="18" charset="0"/>
                <a:ea typeface="Times New Roman" panose="02020603050405020304" pitchFamily="18" charset="0"/>
              </a:rPr>
              <a:t>Những đám mây hình người</a:t>
            </a:r>
            <a:r>
              <a:rPr lang="en-US" sz="2400" i="1" dirty="0">
                <a:solidFill>
                  <a:srgbClr val="333333"/>
                </a:solidFill>
                <a:latin typeface="Baguet Script" panose="00000500000000000000" pitchFamily="2" charset="0"/>
                <a:ea typeface="Times New Roman" panose="02020603050405020304" pitchFamily="18" charset="0"/>
              </a:rPr>
              <a:t>; </a:t>
            </a:r>
            <a:r>
              <a:rPr lang="vi-VN" sz="2400" i="1" dirty="0">
                <a:solidFill>
                  <a:srgbClr val="333333"/>
                </a:solidFill>
                <a:latin typeface="Times New Roman" panose="02020603050405020304" pitchFamily="18" charset="0"/>
                <a:ea typeface="Times New Roman" panose="02020603050405020304" pitchFamily="18" charset="0"/>
              </a:rPr>
              <a:t>Hoa bay cuối trời</a:t>
            </a:r>
            <a:r>
              <a:rPr lang="en-US" sz="2400" i="1" dirty="0">
                <a:solidFill>
                  <a:srgbClr val="333333"/>
                </a:solidFill>
                <a:latin typeface="Baguet Script" panose="00000500000000000000" pitchFamily="2" charset="0"/>
                <a:ea typeface="Times New Roman" panose="02020603050405020304" pitchFamily="18" charset="0"/>
              </a:rPr>
              <a:t>; </a:t>
            </a:r>
            <a:r>
              <a:rPr lang="vi-VN" sz="2400" i="1" dirty="0">
                <a:solidFill>
                  <a:srgbClr val="333333"/>
                </a:solidFill>
                <a:latin typeface="Times New Roman" panose="02020603050405020304" pitchFamily="18" charset="0"/>
                <a:ea typeface="Times New Roman" panose="02020603050405020304" pitchFamily="18" charset="0"/>
              </a:rPr>
              <a:t>Ngôi nhà xưa bên suối</a:t>
            </a:r>
            <a:r>
              <a:rPr lang="en-US" sz="2400" i="1" dirty="0">
                <a:solidFill>
                  <a:srgbClr val="333333"/>
                </a:solidFill>
                <a:latin typeface="Baguet Script" panose="00000500000000000000" pitchFamily="2" charset="0"/>
                <a:ea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426788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81222" y="1033677"/>
            <a:ext cx="6096000" cy="523220"/>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I.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Tìm</a:t>
            </a: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hiểu</a:t>
            </a: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chung</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10" name="Rectangle 9"/>
          <p:cNvSpPr/>
          <p:nvPr/>
        </p:nvSpPr>
        <p:spPr>
          <a:xfrm>
            <a:off x="660400" y="1556897"/>
            <a:ext cx="6096000" cy="1107996"/>
          </a:xfrm>
          <a:prstGeom prst="rect">
            <a:avLst/>
          </a:prstGeom>
        </p:spPr>
        <p:txBody>
          <a:bodyPr>
            <a:spAutoFit/>
          </a:bodyPr>
          <a:lstStyle/>
          <a:p>
            <a:pPr marR="30480" algn="just">
              <a:spcAft>
                <a:spcPts val="1200"/>
              </a:spcAft>
            </a:pPr>
            <a:r>
              <a:rPr lang="en-US" sz="2800" b="1" dirty="0">
                <a:solidFill>
                  <a:srgbClr val="0070C0"/>
                </a:solidFill>
                <a:latin typeface="Baguet Script" panose="00000500000000000000" pitchFamily="2" charset="0"/>
                <a:ea typeface="Times New Roman" panose="02020603050405020304" pitchFamily="18" charset="0"/>
              </a:rPr>
              <a:t>2.Truyện “</a:t>
            </a:r>
            <a:r>
              <a:rPr lang="en-US" sz="2800" b="1" dirty="0" err="1">
                <a:solidFill>
                  <a:srgbClr val="0070C0"/>
                </a:solidFill>
                <a:latin typeface="Baguet Script" panose="00000500000000000000" pitchFamily="2" charset="0"/>
                <a:ea typeface="Times New Roman" panose="02020603050405020304" pitchFamily="18" charset="0"/>
              </a:rPr>
              <a:t>Chích</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bông</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ơi</a:t>
            </a:r>
            <a:r>
              <a:rPr lang="en-US" sz="2800" b="1" dirty="0">
                <a:solidFill>
                  <a:srgbClr val="0070C0"/>
                </a:solidFill>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marR="30480" algn="just">
              <a:spcAft>
                <a:spcPts val="1200"/>
              </a:spcAft>
            </a:pPr>
            <a:r>
              <a:rPr lang="en-US" sz="2800" b="1" dirty="0">
                <a:solidFill>
                  <a:srgbClr val="000000"/>
                </a:solidFill>
                <a:latin typeface="Baguet Script" panose="00000500000000000000" pitchFamily="2" charset="0"/>
                <a:ea typeface="Times New Roman" panose="02020603050405020304" pitchFamily="18" charset="0"/>
              </a:rPr>
              <a:t>a. </a:t>
            </a:r>
            <a:r>
              <a:rPr lang="en-US" sz="2800" b="1" dirty="0" err="1">
                <a:solidFill>
                  <a:srgbClr val="000000"/>
                </a:solidFill>
                <a:latin typeface="Baguet Script" panose="00000500000000000000" pitchFamily="2" charset="0"/>
                <a:ea typeface="Times New Roman" panose="02020603050405020304" pitchFamily="18" charset="0"/>
              </a:rPr>
              <a:t>Đọc</a:t>
            </a:r>
            <a:r>
              <a:rPr lang="en-US" sz="2800" b="1" dirty="0">
                <a:solidFill>
                  <a:srgbClr val="000000"/>
                </a:solidFill>
                <a:latin typeface="Baguet Script" panose="00000500000000000000" pitchFamily="2" charset="0"/>
                <a:ea typeface="Times New Roman" panose="02020603050405020304" pitchFamily="18" charset="0"/>
              </a:rPr>
              <a:t> </a:t>
            </a:r>
            <a:r>
              <a:rPr lang="en-US" sz="2800" b="1" dirty="0" err="1">
                <a:solidFill>
                  <a:srgbClr val="000000"/>
                </a:solidFill>
                <a:latin typeface="Baguet Script" panose="00000500000000000000" pitchFamily="2" charset="0"/>
                <a:ea typeface="Times New Roman" panose="02020603050405020304" pitchFamily="18" charset="0"/>
              </a:rPr>
              <a:t>và</a:t>
            </a:r>
            <a:r>
              <a:rPr lang="en-US" sz="2800" b="1" dirty="0">
                <a:solidFill>
                  <a:srgbClr val="000000"/>
                </a:solidFill>
                <a:latin typeface="Baguet Script" panose="00000500000000000000" pitchFamily="2" charset="0"/>
                <a:ea typeface="Times New Roman" panose="02020603050405020304" pitchFamily="18" charset="0"/>
              </a:rPr>
              <a:t> </a:t>
            </a:r>
            <a:r>
              <a:rPr lang="en-US" sz="2800" b="1" dirty="0" err="1">
                <a:solidFill>
                  <a:srgbClr val="000000"/>
                </a:solidFill>
                <a:latin typeface="Baguet Script" panose="00000500000000000000" pitchFamily="2" charset="0"/>
                <a:ea typeface="Times New Roman" panose="02020603050405020304" pitchFamily="18" charset="0"/>
              </a:rPr>
              <a:t>giải</a:t>
            </a:r>
            <a:r>
              <a:rPr lang="en-US" sz="2800" b="1" dirty="0">
                <a:solidFill>
                  <a:srgbClr val="000000"/>
                </a:solidFill>
                <a:latin typeface="Baguet Script" panose="00000500000000000000" pitchFamily="2" charset="0"/>
                <a:ea typeface="Times New Roman" panose="02020603050405020304" pitchFamily="18" charset="0"/>
              </a:rPr>
              <a:t> </a:t>
            </a:r>
            <a:r>
              <a:rPr lang="en-US" sz="2800" b="1" dirty="0" err="1">
                <a:solidFill>
                  <a:srgbClr val="000000"/>
                </a:solidFill>
                <a:latin typeface="Baguet Script" panose="00000500000000000000" pitchFamily="2" charset="0"/>
                <a:ea typeface="Times New Roman" panose="02020603050405020304" pitchFamily="18" charset="0"/>
              </a:rPr>
              <a:t>thích</a:t>
            </a:r>
            <a:r>
              <a:rPr lang="en-US" sz="2800" b="1" dirty="0">
                <a:solidFill>
                  <a:srgbClr val="000000"/>
                </a:solidFill>
                <a:latin typeface="Baguet Script" panose="00000500000000000000" pitchFamily="2" charset="0"/>
                <a:ea typeface="Times New Roman" panose="02020603050405020304" pitchFamily="18" charset="0"/>
              </a:rPr>
              <a:t> </a:t>
            </a:r>
            <a:r>
              <a:rPr lang="en-US" sz="2800" b="1" dirty="0" err="1">
                <a:solidFill>
                  <a:srgbClr val="000000"/>
                </a:solidFill>
                <a:latin typeface="Baguet Script" panose="00000500000000000000" pitchFamily="2" charset="0"/>
                <a:ea typeface="Times New Roman" panose="02020603050405020304" pitchFamily="18" charset="0"/>
              </a:rPr>
              <a:t>từ</a:t>
            </a:r>
            <a:r>
              <a:rPr lang="en-US" sz="2800" b="1" dirty="0">
                <a:solidFill>
                  <a:srgbClr val="000000"/>
                </a:solidFill>
                <a:latin typeface="Baguet Script" panose="00000500000000000000" pitchFamily="2" charset="0"/>
                <a:ea typeface="Times New Roman" panose="02020603050405020304" pitchFamily="18" charset="0"/>
              </a:rPr>
              <a:t> </a:t>
            </a:r>
            <a:r>
              <a:rPr lang="en-US" sz="2800" b="1" dirty="0" err="1">
                <a:solidFill>
                  <a:srgbClr val="000000"/>
                </a:solidFill>
                <a:latin typeface="Baguet Script" panose="00000500000000000000" pitchFamily="2" charset="0"/>
                <a:ea typeface="Times New Roman" panose="02020603050405020304" pitchFamily="18" charset="0"/>
              </a:rPr>
              <a:t>khó</a:t>
            </a:r>
            <a:r>
              <a:rPr lang="en-US" sz="2800" b="1" dirty="0">
                <a:solidFill>
                  <a:srgbClr val="000000"/>
                </a:solidFill>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2158685" y="3157323"/>
            <a:ext cx="2660240" cy="2660240"/>
          </a:xfrm>
          <a:prstGeom prst="rect">
            <a:avLst/>
          </a:prstGeom>
        </p:spPr>
      </p:pic>
      <p:sp>
        <p:nvSpPr>
          <p:cNvPr id="15" name="Cloud Callout 14"/>
          <p:cNvSpPr/>
          <p:nvPr/>
        </p:nvSpPr>
        <p:spPr>
          <a:xfrm>
            <a:off x="5106566" y="1378959"/>
            <a:ext cx="5394286" cy="3325776"/>
          </a:xfrm>
          <a:prstGeom prst="cloudCallout">
            <a:avLst>
              <a:gd name="adj1" fmla="val -71132"/>
              <a:gd name="adj2" fmla="val 48083"/>
            </a:avLst>
          </a:prstGeom>
        </p:spPr>
        <p:style>
          <a:lnRef idx="2">
            <a:schemeClr val="accent4"/>
          </a:lnRef>
          <a:fillRef idx="1">
            <a:schemeClr val="lt1"/>
          </a:fillRef>
          <a:effectRef idx="0">
            <a:schemeClr val="accent4"/>
          </a:effectRef>
          <a:fontRef idx="minor">
            <a:schemeClr val="dk1"/>
          </a:fontRef>
        </p:style>
        <p:txBody>
          <a:bodyPr rtlCol="0" anchor="ctr"/>
          <a:lstStyle/>
          <a:p>
            <a:pPr marL="30480" marR="30480" algn="just">
              <a:spcAft>
                <a:spcPts val="1200"/>
              </a:spcAft>
            </a:pPr>
            <a:r>
              <a:rPr lang="en-US" sz="2800" dirty="0" err="1">
                <a:solidFill>
                  <a:srgbClr val="222222"/>
                </a:solidFill>
                <a:latin typeface="Baguet Script" panose="00000500000000000000" pitchFamily="2" charset="0"/>
                <a:ea typeface="Times New Roman" panose="02020603050405020304" pitchFamily="18" charset="0"/>
              </a:rPr>
              <a:t>Giọng</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đọc</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chậm</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thiết</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tha</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thể</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hiện</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được</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tình</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cảm</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và</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sự</a:t>
            </a:r>
            <a:r>
              <a:rPr lang="en-US" sz="2800" dirty="0">
                <a:solidFill>
                  <a:srgbClr val="222222"/>
                </a:solidFill>
                <a:latin typeface="Baguet Script" panose="00000500000000000000" pitchFamily="2" charset="0"/>
                <a:ea typeface="Times New Roman" panose="02020603050405020304" pitchFamily="18" charset="0"/>
              </a:rPr>
              <a:t> day </a:t>
            </a:r>
            <a:r>
              <a:rPr lang="en-US" sz="2800" dirty="0" err="1">
                <a:solidFill>
                  <a:srgbClr val="222222"/>
                </a:solidFill>
                <a:latin typeface="Baguet Script" panose="00000500000000000000" pitchFamily="2" charset="0"/>
                <a:ea typeface="Times New Roman" panose="02020603050405020304" pitchFamily="18" charset="0"/>
              </a:rPr>
              <a:t>dứt</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của</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người</a:t>
            </a:r>
            <a:r>
              <a:rPr lang="en-US" sz="2800" dirty="0">
                <a:solidFill>
                  <a:srgbClr val="222222"/>
                </a:solidFill>
                <a:latin typeface="Baguet Script" panose="00000500000000000000" pitchFamily="2" charset="0"/>
                <a:ea typeface="Times New Roman" panose="02020603050405020304" pitchFamily="18" charset="0"/>
              </a:rPr>
              <a:t> cha </a:t>
            </a:r>
            <a:r>
              <a:rPr lang="en-US" sz="2800" dirty="0" err="1">
                <a:solidFill>
                  <a:srgbClr val="222222"/>
                </a:solidFill>
                <a:latin typeface="Baguet Script" panose="00000500000000000000" pitchFamily="2" charset="0"/>
                <a:ea typeface="Times New Roman" panose="02020603050405020304" pitchFamily="18" charset="0"/>
              </a:rPr>
              <a:t>về</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kí</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ức</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ấu</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thơ</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bắt</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chim</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chích</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bông</a:t>
            </a:r>
            <a:r>
              <a:rPr lang="en-US" sz="2800" dirty="0">
                <a:solidFill>
                  <a:srgbClr val="222222"/>
                </a:solidFill>
                <a:latin typeface="Baguet Script" panose="00000500000000000000" pitchFamily="2" charset="0"/>
                <a:ea typeface="Times New Roman" panose="02020603050405020304" pitchFamily="18" charset="0"/>
              </a:rPr>
              <a:t> </a:t>
            </a:r>
            <a:r>
              <a:rPr lang="en-US" sz="2800" dirty="0" err="1">
                <a:solidFill>
                  <a:srgbClr val="222222"/>
                </a:solidFill>
                <a:latin typeface="Baguet Script" panose="00000500000000000000" pitchFamily="2" charset="0"/>
                <a:ea typeface="Times New Roman" panose="02020603050405020304" pitchFamily="18" charset="0"/>
              </a:rPr>
              <a:t>nuôi</a:t>
            </a:r>
            <a:r>
              <a:rPr lang="en-US" sz="2800" dirty="0">
                <a:solidFill>
                  <a:srgbClr val="222222"/>
                </a:solidFill>
                <a:latin typeface="Baguet Script" panose="00000500000000000000" pitchFamily="2" charset="0"/>
                <a:ea typeface="Times New Roman" panose="02020603050405020304" pitchFamily="18" charset="0"/>
              </a:rPr>
              <a:t>. </a:t>
            </a:r>
            <a:endParaRPr lang="en-US" sz="28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174246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81222" y="1033677"/>
            <a:ext cx="6096000" cy="523220"/>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I.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Tìm</a:t>
            </a: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hiểu</a:t>
            </a: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chung</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10" name="Rectangle 9"/>
          <p:cNvSpPr/>
          <p:nvPr/>
        </p:nvSpPr>
        <p:spPr>
          <a:xfrm>
            <a:off x="660400" y="1556897"/>
            <a:ext cx="6096000" cy="523220"/>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2.Truyện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Chích</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bông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ơi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6" name="Rectangle 5"/>
          <p:cNvSpPr/>
          <p:nvPr/>
        </p:nvSpPr>
        <p:spPr>
          <a:xfrm>
            <a:off x="627296" y="2101876"/>
            <a:ext cx="369678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Baguet Script" panose="00000500000000000000" pitchFamily="2" charset="0"/>
                <a:ea typeface="Times New Roman" panose="02020603050405020304" pitchFamily="18" charset="0"/>
                <a:cs typeface="+mn-cs"/>
              </a:rPr>
              <a:t>b</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Thể loại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truyện ngắn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9" name="Rectangle 8"/>
          <p:cNvSpPr/>
          <p:nvPr/>
        </p:nvSpPr>
        <p:spPr>
          <a:xfrm>
            <a:off x="643977" y="2608242"/>
            <a:ext cx="10782300" cy="2677656"/>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HCST, </a:t>
            </a:r>
            <a:r>
              <a:rPr kumimoji="0" lang="vi-VN"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Xuất xứ</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Viết</a:t>
            </a:r>
            <a:r>
              <a:rPr kumimoji="0" lang="en-US" sz="2800" b="0"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tại</a:t>
            </a:r>
            <a:r>
              <a:rPr kumimoji="0" lang="en-US" sz="2800" b="0"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Cao Bằng 3/1999; trích </a:t>
            </a:r>
            <a:r>
              <a:rPr kumimoji="0" lang="vi-VN"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Tuyển tập truyện viết về thiếu nhi dân tộc và miền núi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c.  PTBĐ: </a:t>
            </a:r>
            <a:r>
              <a:rPr kumimoji="0" lang="vi-VN" sz="280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Tự sự kết hợp miêu tả, biểu cảm</a:t>
            </a:r>
            <a:endParaRPr kumimoji="0" lang="en-US" sz="280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22222"/>
                </a:solidFill>
                <a:effectLst/>
                <a:uLnTx/>
                <a:uFillTx/>
                <a:latin typeface="Baguet Script" panose="00000500000000000000" pitchFamily="2" charset="0"/>
                <a:ea typeface="Times New Roman" panose="02020603050405020304" pitchFamily="18" charset="0"/>
                <a:cs typeface="+mn-cs"/>
              </a:rPr>
              <a:t>d. </a:t>
            </a:r>
            <a:r>
              <a:rPr kumimoji="0" lang="vi-VN" sz="2800" b="1"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Ngôi kể: </a:t>
            </a:r>
            <a:r>
              <a:rPr kumimoji="0" lang="vi-VN" sz="280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ngôi thứ  ba</a:t>
            </a:r>
            <a:endParaRPr kumimoji="0" lang="en-US" sz="280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Tree>
    <p:extLst>
      <p:ext uri="{BB962C8B-B14F-4D97-AF65-F5344CB8AC3E}">
        <p14:creationId xmlns:p14="http://schemas.microsoft.com/office/powerpoint/2010/main" val="123256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81222" y="1033677"/>
            <a:ext cx="6096000" cy="523220"/>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I.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Tìm</a:t>
            </a: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hiểu</a:t>
            </a: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Baguet Script" panose="00000500000000000000" pitchFamily="2" charset="0"/>
                <a:ea typeface="Times New Roman" panose="02020603050405020304" pitchFamily="18" charset="0"/>
                <a:cs typeface="+mn-cs"/>
              </a:rPr>
              <a:t>chung</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10" name="Rectangle 9"/>
          <p:cNvSpPr/>
          <p:nvPr/>
        </p:nvSpPr>
        <p:spPr>
          <a:xfrm>
            <a:off x="660400" y="1556897"/>
            <a:ext cx="6096000" cy="584775"/>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2.Truyện “</a:t>
            </a:r>
            <a:r>
              <a:rPr kumimoji="0" lang="en-US" sz="32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Chích</a:t>
            </a:r>
            <a:r>
              <a:rPr kumimoji="0" lang="en-US" sz="32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bông</a:t>
            </a:r>
            <a:r>
              <a:rPr kumimoji="0" lang="en-US" sz="32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ơi</a:t>
            </a:r>
            <a:r>
              <a:rPr kumimoji="0" lang="en-US" sz="32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16" name="Rectangle 15"/>
          <p:cNvSpPr/>
          <p:nvPr/>
        </p:nvSpPr>
        <p:spPr>
          <a:xfrm>
            <a:off x="507555" y="2141672"/>
            <a:ext cx="2673168" cy="584775"/>
          </a:xfrm>
          <a:prstGeom prst="rect">
            <a:avLst/>
          </a:prstGeom>
        </p:spPr>
        <p:txBody>
          <a:bodyPr wrap="none">
            <a:spAutoFit/>
          </a:bodyPr>
          <a:lstStyle/>
          <a:p>
            <a:pPr marL="30480" marR="30480" algn="just">
              <a:spcAft>
                <a:spcPts val="1200"/>
              </a:spcAft>
            </a:pPr>
            <a:r>
              <a:rPr lang="en-US" sz="3200" b="1" dirty="0">
                <a:solidFill>
                  <a:srgbClr val="000000"/>
                </a:solidFill>
                <a:latin typeface="Baguet Script" panose="00000500000000000000" pitchFamily="2" charset="0"/>
                <a:ea typeface="Times New Roman" panose="02020603050405020304" pitchFamily="18" charset="0"/>
              </a:rPr>
              <a:t>e. </a:t>
            </a:r>
            <a:r>
              <a:rPr lang="en-US" sz="3200" b="1" dirty="0" err="1">
                <a:solidFill>
                  <a:srgbClr val="000000"/>
                </a:solidFill>
                <a:latin typeface="Baguet Script" panose="00000500000000000000" pitchFamily="2" charset="0"/>
                <a:ea typeface="Times New Roman" panose="02020603050405020304" pitchFamily="18" charset="0"/>
              </a:rPr>
              <a:t>Cốt</a:t>
            </a:r>
            <a:r>
              <a:rPr lang="en-US" sz="3200" b="1" dirty="0">
                <a:solidFill>
                  <a:srgbClr val="000000"/>
                </a:solidFill>
                <a:latin typeface="Baguet Script" panose="00000500000000000000" pitchFamily="2" charset="0"/>
                <a:ea typeface="Times New Roman" panose="02020603050405020304" pitchFamily="18" charset="0"/>
              </a:rPr>
              <a:t> </a:t>
            </a:r>
            <a:r>
              <a:rPr lang="en-US" sz="3200" b="1" dirty="0" err="1">
                <a:solidFill>
                  <a:srgbClr val="000000"/>
                </a:solidFill>
                <a:latin typeface="Baguet Script" panose="00000500000000000000" pitchFamily="2" charset="0"/>
                <a:ea typeface="Times New Roman" panose="02020603050405020304" pitchFamily="18" charset="0"/>
              </a:rPr>
              <a:t>truyện</a:t>
            </a:r>
            <a:r>
              <a:rPr lang="en-US" sz="3200" b="1" dirty="0">
                <a:solidFill>
                  <a:srgbClr val="000000"/>
                </a:solidFill>
                <a:latin typeface="Baguet Script" panose="00000500000000000000" pitchFamily="2" charset="0"/>
                <a:ea typeface="Times New Roman" panose="02020603050405020304" pitchFamily="18" charset="0"/>
              </a:rPr>
              <a:t>:</a:t>
            </a:r>
            <a:endParaRPr lang="en-US" sz="3200" dirty="0">
              <a:effectLst/>
              <a:latin typeface="Baguet Script" panose="00000500000000000000" pitchFamily="2" charset="0"/>
              <a:ea typeface="Times New Roman" panose="02020603050405020304" pitchFamily="18" charset="0"/>
            </a:endParaRPr>
          </a:p>
        </p:txBody>
      </p:sp>
      <p:pic>
        <p:nvPicPr>
          <p:cNvPr id="17" name="Picture 16"/>
          <p:cNvPicPr>
            <a:picLocks noChangeAspect="1"/>
          </p:cNvPicPr>
          <p:nvPr/>
        </p:nvPicPr>
        <p:blipFill>
          <a:blip r:embed="rId5"/>
          <a:stretch>
            <a:fillRect/>
          </a:stretch>
        </p:blipFill>
        <p:spPr>
          <a:xfrm>
            <a:off x="7197110" y="1750419"/>
            <a:ext cx="4276725" cy="3200400"/>
          </a:xfrm>
          <a:prstGeom prst="rect">
            <a:avLst/>
          </a:prstGeom>
        </p:spPr>
      </p:pic>
      <p:sp>
        <p:nvSpPr>
          <p:cNvPr id="18" name="Rectangle 17"/>
          <p:cNvSpPr/>
          <p:nvPr/>
        </p:nvSpPr>
        <p:spPr>
          <a:xfrm>
            <a:off x="590447" y="2802039"/>
            <a:ext cx="6224383" cy="1077218"/>
          </a:xfrm>
          <a:prstGeom prst="rect">
            <a:avLst/>
          </a:prstGeom>
        </p:spPr>
        <p:txBody>
          <a:bodyPr wrap="square">
            <a:spAutoFit/>
          </a:bodyPr>
          <a:lstStyle/>
          <a:p>
            <a:pPr marL="487680" marR="30480" indent="-457200" algn="just">
              <a:spcAft>
                <a:spcPts val="1200"/>
              </a:spcAft>
              <a:buFont typeface="Wingdings" panose="05000000000000000000" pitchFamily="2" charset="2"/>
              <a:buChar char="v"/>
            </a:pPr>
            <a:r>
              <a:rPr lang="en-US" sz="3200" b="1" dirty="0" err="1">
                <a:solidFill>
                  <a:srgbClr val="000000"/>
                </a:solidFill>
                <a:latin typeface="Baguet Script" panose="00000500000000000000" pitchFamily="2" charset="0"/>
                <a:ea typeface="Times New Roman" panose="02020603050405020304" pitchFamily="18" charset="0"/>
              </a:rPr>
              <a:t>Nhân</a:t>
            </a:r>
            <a:r>
              <a:rPr lang="en-US" sz="3200" b="1" dirty="0">
                <a:solidFill>
                  <a:srgbClr val="000000"/>
                </a:solidFill>
                <a:latin typeface="Baguet Script" panose="00000500000000000000" pitchFamily="2" charset="0"/>
                <a:ea typeface="Times New Roman" panose="02020603050405020304" pitchFamily="18" charset="0"/>
              </a:rPr>
              <a:t> </a:t>
            </a:r>
            <a:r>
              <a:rPr lang="en-US" sz="3200" b="1" dirty="0" err="1">
                <a:solidFill>
                  <a:srgbClr val="000000"/>
                </a:solidFill>
                <a:latin typeface="Baguet Script" panose="00000500000000000000" pitchFamily="2" charset="0"/>
                <a:ea typeface="Times New Roman" panose="02020603050405020304" pitchFamily="18" charset="0"/>
              </a:rPr>
              <a:t>vật</a:t>
            </a:r>
            <a:r>
              <a:rPr lang="en-US" sz="3200" b="1" dirty="0">
                <a:solidFill>
                  <a:srgbClr val="000000"/>
                </a:solidFill>
                <a:latin typeface="Baguet Script" panose="00000500000000000000" pitchFamily="2" charset="0"/>
                <a:ea typeface="Times New Roman" panose="02020603050405020304" pitchFamily="18" charset="0"/>
              </a:rPr>
              <a:t> </a:t>
            </a:r>
            <a:r>
              <a:rPr lang="en-US" sz="3200" b="1" dirty="0" err="1">
                <a:solidFill>
                  <a:srgbClr val="000000"/>
                </a:solidFill>
                <a:latin typeface="Baguet Script" panose="00000500000000000000" pitchFamily="2" charset="0"/>
                <a:ea typeface="Times New Roman" panose="02020603050405020304" pitchFamily="18" charset="0"/>
              </a:rPr>
              <a:t>chính</a:t>
            </a:r>
            <a:r>
              <a:rPr lang="en-US" sz="3200" b="1" dirty="0">
                <a:solidFill>
                  <a:srgbClr val="000000"/>
                </a:solidFill>
                <a:latin typeface="Baguet Script" panose="00000500000000000000" pitchFamily="2" charset="0"/>
                <a:ea typeface="Times New Roman" panose="02020603050405020304" pitchFamily="18" charset="0"/>
              </a:rPr>
              <a:t>: </a:t>
            </a:r>
            <a:r>
              <a:rPr lang="en-US" sz="3200" dirty="0">
                <a:solidFill>
                  <a:srgbClr val="000000"/>
                </a:solidFill>
                <a:latin typeface="Baguet Script" panose="00000500000000000000" pitchFamily="2" charset="0"/>
                <a:ea typeface="Times New Roman" panose="02020603050405020304" pitchFamily="18" charset="0"/>
              </a:rPr>
              <a:t>Ò </a:t>
            </a:r>
            <a:r>
              <a:rPr lang="en-US" sz="3200" dirty="0" err="1">
                <a:solidFill>
                  <a:srgbClr val="000000"/>
                </a:solidFill>
                <a:latin typeface="Baguet Script" panose="00000500000000000000" pitchFamily="2" charset="0"/>
                <a:ea typeface="Times New Roman" panose="02020603050405020304" pitchFamily="18" charset="0"/>
              </a:rPr>
              <a:t>Khìn</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người</a:t>
            </a:r>
            <a:r>
              <a:rPr lang="en-US" sz="3200" dirty="0">
                <a:solidFill>
                  <a:srgbClr val="000000"/>
                </a:solidFill>
                <a:latin typeface="Baguet Script" panose="00000500000000000000" pitchFamily="2" charset="0"/>
                <a:ea typeface="Times New Roman" panose="02020603050405020304" pitchFamily="18" charset="0"/>
              </a:rPr>
              <a:t> con) </a:t>
            </a:r>
            <a:r>
              <a:rPr lang="en-US" sz="3200" dirty="0" err="1">
                <a:solidFill>
                  <a:srgbClr val="000000"/>
                </a:solidFill>
                <a:latin typeface="Baguet Script" panose="00000500000000000000" pitchFamily="2" charset="0"/>
                <a:ea typeface="Times New Roman" panose="02020603050405020304" pitchFamily="18" charset="0"/>
              </a:rPr>
              <a:t>và</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Dế</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Vần</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người</a:t>
            </a:r>
            <a:r>
              <a:rPr lang="en-US" sz="3200" dirty="0">
                <a:solidFill>
                  <a:srgbClr val="000000"/>
                </a:solidFill>
                <a:latin typeface="Baguet Script" panose="00000500000000000000" pitchFamily="2" charset="0"/>
                <a:ea typeface="Times New Roman" panose="02020603050405020304" pitchFamily="18" charset="0"/>
              </a:rPr>
              <a:t> cha)</a:t>
            </a:r>
            <a:endParaRPr lang="en-US" sz="32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39943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658237" y="950116"/>
            <a:ext cx="2371803" cy="523220"/>
          </a:xfrm>
          <a:prstGeom prst="rect">
            <a:avLst/>
          </a:prstGeom>
        </p:spPr>
        <p:txBody>
          <a:bodyPr wrap="none">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Baguet Script" panose="00000500000000000000" pitchFamily="2" charset="0"/>
                <a:ea typeface="Times New Roman" panose="02020603050405020304" pitchFamily="18" charset="0"/>
                <a:cs typeface="+mn-cs"/>
              </a:rPr>
              <a:t>e. </a:t>
            </a:r>
            <a:r>
              <a:rPr kumimoji="0" lang="en-US" sz="2800" b="1" i="0" u="none" strike="noStrike" kern="1200" cap="none" spc="0" normalizeH="0" baseline="0" noProof="0" dirty="0" err="1">
                <a:ln>
                  <a:noFill/>
                </a:ln>
                <a:solidFill>
                  <a:srgbClr val="000000"/>
                </a:solidFill>
                <a:effectLst/>
                <a:uLnTx/>
                <a:uFillTx/>
                <a:latin typeface="Baguet Script" panose="00000500000000000000" pitchFamily="2" charset="0"/>
                <a:ea typeface="Times New Roman" panose="02020603050405020304" pitchFamily="18" charset="0"/>
                <a:cs typeface="+mn-cs"/>
              </a:rPr>
              <a:t>Cốt</a:t>
            </a:r>
            <a:r>
              <a:rPr kumimoji="0" lang="en-US" sz="2800" b="1" i="0" u="none" strike="noStrike" kern="1200" cap="none" spc="0" normalizeH="0" baseline="0" noProof="0" dirty="0">
                <a:ln>
                  <a:noFill/>
                </a:ln>
                <a:solidFill>
                  <a:srgbClr val="00000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Baguet Script" panose="00000500000000000000" pitchFamily="2" charset="0"/>
                <a:ea typeface="Times New Roman" panose="02020603050405020304" pitchFamily="18" charset="0"/>
                <a:cs typeface="+mn-cs"/>
              </a:rPr>
              <a:t>truyện</a:t>
            </a:r>
            <a:r>
              <a:rPr kumimoji="0" lang="en-US" sz="2800" b="1" i="0" u="none" strike="noStrike" kern="1200" cap="none" spc="0" normalizeH="0" baseline="0" noProof="0" dirty="0">
                <a:ln>
                  <a:noFill/>
                </a:ln>
                <a:solidFill>
                  <a:srgbClr val="000000"/>
                </a:solidFill>
                <a:effectLst/>
                <a:uLnTx/>
                <a:uFillTx/>
                <a:latin typeface="Baguet Script" panose="00000500000000000000" pitchFamily="2"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pic>
        <p:nvPicPr>
          <p:cNvPr id="17" name="Picture 16"/>
          <p:cNvPicPr>
            <a:picLocks noChangeAspect="1"/>
          </p:cNvPicPr>
          <p:nvPr/>
        </p:nvPicPr>
        <p:blipFill>
          <a:blip r:embed="rId5"/>
          <a:stretch>
            <a:fillRect/>
          </a:stretch>
        </p:blipFill>
        <p:spPr>
          <a:xfrm>
            <a:off x="7760093" y="2045751"/>
            <a:ext cx="3909081" cy="3200400"/>
          </a:xfrm>
          <a:prstGeom prst="rect">
            <a:avLst/>
          </a:prstGeom>
        </p:spPr>
      </p:pic>
      <p:sp>
        <p:nvSpPr>
          <p:cNvPr id="6" name="Rectangle 5"/>
          <p:cNvSpPr/>
          <p:nvPr/>
        </p:nvSpPr>
        <p:spPr>
          <a:xfrm>
            <a:off x="540381" y="1326437"/>
            <a:ext cx="7219712" cy="5047536"/>
          </a:xfrm>
          <a:prstGeom prst="rect">
            <a:avLst/>
          </a:prstGeom>
        </p:spPr>
        <p:txBody>
          <a:bodyPr wrap="square">
            <a:spAutoFit/>
          </a:bodyPr>
          <a:lstStyle/>
          <a:p>
            <a:pPr marL="316230" marR="30480" indent="-285750" algn="just">
              <a:spcAft>
                <a:spcPts val="1200"/>
              </a:spcAft>
              <a:buFont typeface="Wingdings" panose="05000000000000000000" pitchFamily="2" charset="2"/>
              <a:buChar char="v"/>
            </a:pPr>
            <a:r>
              <a:rPr lang="en-US" sz="2400" b="1" dirty="0" err="1">
                <a:solidFill>
                  <a:srgbClr val="000000"/>
                </a:solidFill>
                <a:latin typeface="Baguet Script" panose="00000500000000000000" pitchFamily="2" charset="0"/>
                <a:ea typeface="Times New Roman" panose="02020603050405020304" pitchFamily="18" charset="0"/>
              </a:rPr>
              <a:t>Tóm</a:t>
            </a:r>
            <a:r>
              <a:rPr lang="en-US" sz="2400" b="1" dirty="0">
                <a:solidFill>
                  <a:srgbClr val="000000"/>
                </a:solidFill>
                <a:latin typeface="Baguet Script" panose="00000500000000000000" pitchFamily="2" charset="0"/>
                <a:ea typeface="Times New Roman" panose="02020603050405020304" pitchFamily="18" charset="0"/>
              </a:rPr>
              <a:t> </a:t>
            </a:r>
            <a:r>
              <a:rPr lang="en-US" sz="2400" b="1" dirty="0" err="1">
                <a:solidFill>
                  <a:srgbClr val="000000"/>
                </a:solidFill>
                <a:latin typeface="Baguet Script" panose="00000500000000000000" pitchFamily="2" charset="0"/>
                <a:ea typeface="Times New Roman" panose="02020603050405020304" pitchFamily="18" charset="0"/>
              </a:rPr>
              <a:t>tắt</a:t>
            </a:r>
            <a:r>
              <a:rPr lang="en-US" sz="2400" b="1" dirty="0">
                <a:solidFill>
                  <a:srgbClr val="000000"/>
                </a:solidFill>
                <a:latin typeface="Baguet Script" panose="00000500000000000000" pitchFamily="2" charset="0"/>
                <a:ea typeface="Times New Roman" panose="02020603050405020304" pitchFamily="18" charset="0"/>
              </a:rPr>
              <a:t> :</a:t>
            </a:r>
            <a:endParaRPr lang="en-US" sz="2400" dirty="0">
              <a:latin typeface="Baguet Script" panose="00000500000000000000" pitchFamily="2" charset="0"/>
              <a:ea typeface="Times New Roman" panose="02020603050405020304" pitchFamily="18" charset="0"/>
            </a:endParaRPr>
          </a:p>
          <a:p>
            <a:pPr marL="30480" marR="30480">
              <a:spcAft>
                <a:spcPts val="1200"/>
              </a:spcAft>
            </a:pP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Cậu</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bé</a:t>
            </a:r>
            <a:r>
              <a:rPr lang="en-US" sz="2400" dirty="0">
                <a:latin typeface="Baguet Script" panose="00000500000000000000" pitchFamily="2" charset="0"/>
                <a:ea typeface="Times New Roman" panose="02020603050405020304" pitchFamily="18" charset="0"/>
              </a:rPr>
              <a:t> Ò </a:t>
            </a:r>
            <a:r>
              <a:rPr lang="en-US" sz="2400" dirty="0" err="1">
                <a:latin typeface="Baguet Script" panose="00000500000000000000" pitchFamily="2" charset="0"/>
                <a:ea typeface="Times New Roman" panose="02020603050405020304" pitchFamily="18" charset="0"/>
              </a:rPr>
              <a:t>Khìn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phát</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hiện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ra</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một</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chú</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chim</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chích</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bông</a:t>
            </a:r>
            <a:r>
              <a:rPr lang="en-US" sz="2400" dirty="0">
                <a:latin typeface="Baguet Script" panose="00000500000000000000" pitchFamily="2" charset="0"/>
                <a:ea typeface="Times New Roman" panose="02020603050405020304" pitchFamily="18" charset="0"/>
              </a:rPr>
              <a:t> non </a:t>
            </a:r>
            <a:r>
              <a:rPr lang="en-US" sz="2400" dirty="0" err="1">
                <a:latin typeface="Baguet Script" panose="00000500000000000000" pitchFamily="2" charset="0"/>
                <a:ea typeface="Times New Roman" panose="02020603050405020304" pitchFamily="18" charset="0"/>
              </a:rPr>
              <a:t>nớt</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tập</a:t>
            </a:r>
            <a:r>
              <a:rPr lang="en-US" sz="2400" dirty="0">
                <a:latin typeface="Baguet Script" panose="00000500000000000000" pitchFamily="2" charset="0"/>
                <a:ea typeface="Times New Roman" panose="02020603050405020304" pitchFamily="18" charset="0"/>
              </a:rPr>
              <a:t> bay </a:t>
            </a:r>
            <a:r>
              <a:rPr lang="en-US" sz="2400" dirty="0" err="1">
                <a:latin typeface="Baguet Script" panose="00000500000000000000" pitchFamily="2" charset="0"/>
                <a:ea typeface="Times New Roman" panose="02020603050405020304" pitchFamily="18" charset="0"/>
              </a:rPr>
              <a:t>bị</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mắc</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vào</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bụi</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gai</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Cậu</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bé</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gọi</a:t>
            </a:r>
            <a:r>
              <a:rPr lang="en-US" sz="2400" dirty="0">
                <a:latin typeface="Baguet Script" panose="00000500000000000000" pitchFamily="2" charset="0"/>
                <a:ea typeface="Times New Roman" panose="02020603050405020304" pitchFamily="18" charset="0"/>
              </a:rPr>
              <a:t> cha </a:t>
            </a:r>
            <a:r>
              <a:rPr lang="en-US" sz="2400" dirty="0" err="1">
                <a:latin typeface="Baguet Script" panose="00000500000000000000" pitchFamily="2" charset="0"/>
                <a:ea typeface="Times New Roman" panose="02020603050405020304" pitchFamily="18" charset="0"/>
              </a:rPr>
              <a:t>ra</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xem</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Nhìn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chú</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chim</a:t>
            </a:r>
            <a:r>
              <a:rPr lang="en-US" sz="2400" dirty="0">
                <a:latin typeface="Baguet Script" panose="00000500000000000000" pitchFamily="2" charset="0"/>
                <a:ea typeface="Times New Roman" panose="02020603050405020304" pitchFamily="18" charset="0"/>
              </a:rPr>
              <a:t> con, </a:t>
            </a:r>
            <a:r>
              <a:rPr lang="en-US" sz="2400" dirty="0" err="1">
                <a:latin typeface="Baguet Script" panose="00000500000000000000" pitchFamily="2" charset="0"/>
                <a:ea typeface="Times New Roman" panose="02020603050405020304" pitchFamily="18" charset="0"/>
              </a:rPr>
              <a:t>người</a:t>
            </a:r>
            <a:r>
              <a:rPr lang="en-US" sz="2400" dirty="0">
                <a:latin typeface="Baguet Script" panose="00000500000000000000" pitchFamily="2" charset="0"/>
                <a:ea typeface="Times New Roman" panose="02020603050405020304" pitchFamily="18" charset="0"/>
              </a:rPr>
              <a:t> cha </a:t>
            </a:r>
            <a:r>
              <a:rPr lang="en-US" sz="2400" dirty="0" err="1">
                <a:latin typeface="Baguet Script" panose="00000500000000000000" pitchFamily="2" charset="0"/>
                <a:ea typeface="Times New Roman" panose="02020603050405020304" pitchFamily="18" charset="0"/>
              </a:rPr>
              <a:t>là</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Dế</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Vần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hồi</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tưởng</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và</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kể</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cho</a:t>
            </a:r>
            <a:r>
              <a:rPr lang="en-US" sz="2400" dirty="0">
                <a:latin typeface="Baguet Script" panose="00000500000000000000" pitchFamily="2" charset="0"/>
                <a:ea typeface="Times New Roman" panose="02020603050405020304" pitchFamily="18" charset="0"/>
              </a:rPr>
              <a:t> con </a:t>
            </a:r>
            <a:r>
              <a:rPr lang="en-US" sz="2400" dirty="0" err="1">
                <a:latin typeface="Baguet Script" panose="00000500000000000000" pitchFamily="2" charset="0"/>
                <a:ea typeface="Times New Roman" panose="02020603050405020304" pitchFamily="18" charset="0"/>
              </a:rPr>
              <a:t>trai</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nghe</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kí</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ức</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hồi</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nhỏ</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vì</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muốn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bắt</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chú</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chim</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chích</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bông</a:t>
            </a:r>
            <a:r>
              <a:rPr lang="en-US" sz="2400" dirty="0">
                <a:latin typeface="Baguet Script" panose="00000500000000000000" pitchFamily="2" charset="0"/>
                <a:ea typeface="Times New Roman" panose="02020603050405020304" pitchFamily="18" charset="0"/>
              </a:rPr>
              <a:t> con </a:t>
            </a:r>
            <a:r>
              <a:rPr lang="en-US" sz="2400" dirty="0" err="1">
                <a:latin typeface="Baguet Script" panose="00000500000000000000" pitchFamily="2" charset="0"/>
                <a:ea typeface="Times New Roman" panose="02020603050405020304" pitchFamily="18" charset="0"/>
              </a:rPr>
              <a:t>để</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nuôi</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nên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đã</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làm</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chết</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chích</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bông</a:t>
            </a:r>
            <a:r>
              <a:rPr lang="en-US" sz="2400" dirty="0">
                <a:latin typeface="Baguet Script" panose="00000500000000000000" pitchFamily="2" charset="0"/>
                <a:ea typeface="Times New Roman" panose="02020603050405020304" pitchFamily="18" charset="0"/>
              </a:rPr>
              <a:t> con, </a:t>
            </a:r>
            <a:r>
              <a:rPr lang="en-US" sz="2400" dirty="0" err="1">
                <a:latin typeface="Baguet Script" panose="00000500000000000000" pitchFamily="2" charset="0"/>
                <a:ea typeface="Times New Roman" panose="02020603050405020304" pitchFamily="18" charset="0"/>
              </a:rPr>
              <a:t>làm</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chim</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mẹ</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cứ</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kêu</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mãi</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vì</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tìm</a:t>
            </a:r>
            <a:r>
              <a:rPr lang="en-US" sz="2400" dirty="0">
                <a:latin typeface="Baguet Script" panose="00000500000000000000" pitchFamily="2" charset="0"/>
                <a:ea typeface="Times New Roman" panose="02020603050405020304" pitchFamily="18" charset="0"/>
              </a:rPr>
              <a:t> con. </a:t>
            </a:r>
            <a:r>
              <a:rPr lang="en-US" sz="2400" dirty="0" err="1">
                <a:latin typeface="Baguet Script" panose="00000500000000000000" pitchFamily="2" charset="0"/>
                <a:ea typeface="Times New Roman" panose="02020603050405020304" pitchFamily="18" charset="0"/>
              </a:rPr>
              <a:t>Kí</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ức</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buồn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thời</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thơ</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ấu</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vẫn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làm</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cho</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người</a:t>
            </a:r>
            <a:r>
              <a:rPr lang="en-US" sz="2400" dirty="0">
                <a:latin typeface="Baguet Script" panose="00000500000000000000" pitchFamily="2" charset="0"/>
                <a:ea typeface="Times New Roman" panose="02020603050405020304" pitchFamily="18" charset="0"/>
              </a:rPr>
              <a:t> cha </a:t>
            </a:r>
            <a:r>
              <a:rPr lang="en-US" sz="2400" dirty="0" err="1">
                <a:latin typeface="Baguet Script" panose="00000500000000000000" pitchFamily="2" charset="0"/>
                <a:ea typeface="Times New Roman" panose="02020603050405020304" pitchFamily="18" charset="0"/>
              </a:rPr>
              <a:t>ân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hận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cho</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mãi</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đến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bây</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giờ</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Cậu</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bé</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Khìn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nghe</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xong</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câu</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chuyện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của</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bố</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thì</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kêu</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bố</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hãy</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cứu</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chim</a:t>
            </a:r>
            <a:r>
              <a:rPr lang="en-US" sz="2400" dirty="0">
                <a:latin typeface="Baguet Script" panose="00000500000000000000" pitchFamily="2" charset="0"/>
                <a:ea typeface="Times New Roman" panose="02020603050405020304" pitchFamily="18" charset="0"/>
              </a:rPr>
              <a:t> con </a:t>
            </a:r>
            <a:r>
              <a:rPr lang="en-US" sz="2400" dirty="0" err="1">
                <a:latin typeface="Baguet Script" panose="00000500000000000000" pitchFamily="2" charset="0"/>
                <a:ea typeface="Times New Roman" panose="02020603050405020304" pitchFamily="18" charset="0"/>
              </a:rPr>
              <a:t>bị</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mắc</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trong</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bụi</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gai</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và</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thả</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chim</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lên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bầu</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trời</a:t>
            </a:r>
            <a:r>
              <a:rPr lang="en-US" sz="2400" dirty="0">
                <a:latin typeface="Baguet Script" panose="00000500000000000000" pitchFamily="2" charset="0"/>
                <a:ea typeface="Times New Roman" panose="02020603050405020304" pitchFamily="18" charset="0"/>
              </a:rPr>
              <a:t>. Hai cha con </a:t>
            </a:r>
            <a:r>
              <a:rPr lang="en-US" sz="2400" dirty="0" err="1">
                <a:latin typeface="Baguet Script" panose="00000500000000000000" pitchFamily="2" charset="0"/>
                <a:ea typeface="Times New Roman" panose="02020603050405020304" pitchFamily="18" charset="0"/>
              </a:rPr>
              <a:t>cùng</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nhìn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chú</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chim</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tung</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cánh</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lên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bầu</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trời</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trong</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lòng</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người</a:t>
            </a:r>
            <a:r>
              <a:rPr lang="en-US" sz="2400" dirty="0">
                <a:latin typeface="Baguet Script" panose="00000500000000000000" pitchFamily="2" charset="0"/>
                <a:ea typeface="Times New Roman" panose="02020603050405020304" pitchFamily="18" charset="0"/>
              </a:rPr>
              <a:t> cha </a:t>
            </a:r>
            <a:r>
              <a:rPr lang="en-US" sz="2400" dirty="0" err="1">
                <a:latin typeface="Baguet Script" panose="00000500000000000000" pitchFamily="2" charset="0"/>
                <a:ea typeface="Times New Roman" panose="02020603050405020304" pitchFamily="18" charset="0"/>
              </a:rPr>
              <a:t>cảm</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thấy</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nhẹ</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nhõm</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hơn</a:t>
            </a:r>
            <a:r>
              <a:rPr lang="en-US" sz="2400" dirty="0">
                <a:latin typeface="Baguet Script" panose="00000500000000000000" pitchFamily="2" charset="0"/>
                <a:ea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1119888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p:cNvGrpSpPr/>
          <p:nvPr/>
        </p:nvGrpSpPr>
        <p:grpSpPr>
          <a:xfrm>
            <a:off x="1860733" y="1834324"/>
            <a:ext cx="8432433" cy="3956252"/>
            <a:chOff x="1856923" y="2599749"/>
            <a:chExt cx="8432433" cy="3148439"/>
          </a:xfrm>
        </p:grpSpPr>
        <p:sp>
          <p:nvSpPr>
            <p:cNvPr id="10" name="Freeform 9"/>
            <p:cNvSpPr/>
            <p:nvPr/>
          </p:nvSpPr>
          <p:spPr>
            <a:xfrm>
              <a:off x="6096000" y="3179489"/>
              <a:ext cx="2875309" cy="499020"/>
            </a:xfrm>
            <a:custGeom>
              <a:avLst/>
              <a:gdLst/>
              <a:ahLst/>
              <a:cxnLst/>
              <a:rect l="0" t="0" r="0" b="0"/>
              <a:pathLst>
                <a:path>
                  <a:moveTo>
                    <a:pt x="0" y="0"/>
                  </a:moveTo>
                  <a:lnTo>
                    <a:pt x="0" y="249510"/>
                  </a:lnTo>
                  <a:lnTo>
                    <a:pt x="2875309" y="249510"/>
                  </a:lnTo>
                  <a:lnTo>
                    <a:pt x="2875309" y="49902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2" name="Freeform 11"/>
            <p:cNvSpPr/>
            <p:nvPr/>
          </p:nvSpPr>
          <p:spPr>
            <a:xfrm>
              <a:off x="6050280" y="3179489"/>
              <a:ext cx="91440" cy="499020"/>
            </a:xfrm>
            <a:custGeom>
              <a:avLst/>
              <a:gdLst/>
              <a:ahLst/>
              <a:cxnLst/>
              <a:rect l="0" t="0" r="0" b="0"/>
              <a:pathLst>
                <a:path>
                  <a:moveTo>
                    <a:pt x="45720" y="0"/>
                  </a:moveTo>
                  <a:lnTo>
                    <a:pt x="45720" y="49902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Freeform 14"/>
            <p:cNvSpPr/>
            <p:nvPr/>
          </p:nvSpPr>
          <p:spPr>
            <a:xfrm>
              <a:off x="3220690" y="3179489"/>
              <a:ext cx="2875309" cy="499020"/>
            </a:xfrm>
            <a:custGeom>
              <a:avLst/>
              <a:gdLst/>
              <a:ahLst/>
              <a:cxnLst/>
              <a:rect l="0" t="0" r="0" b="0"/>
              <a:pathLst>
                <a:path>
                  <a:moveTo>
                    <a:pt x="2875309" y="0"/>
                  </a:moveTo>
                  <a:lnTo>
                    <a:pt x="2875309" y="249510"/>
                  </a:lnTo>
                  <a:lnTo>
                    <a:pt x="0" y="249510"/>
                  </a:lnTo>
                  <a:lnTo>
                    <a:pt x="0" y="49902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Freeform 17"/>
            <p:cNvSpPr/>
            <p:nvPr/>
          </p:nvSpPr>
          <p:spPr>
            <a:xfrm>
              <a:off x="4331606" y="2599749"/>
              <a:ext cx="3620228" cy="579740"/>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latin typeface="Baguet Script" panose="00000500000000000000" pitchFamily="2" charset="0"/>
                  <a:cs typeface="Times New Roman" panose="02020603050405020304" pitchFamily="18" charset="0"/>
                </a:rPr>
                <a:t>f. </a:t>
              </a:r>
              <a:r>
                <a:rPr lang="vi-VN" sz="2800" b="1" kern="1200" dirty="0">
                  <a:latin typeface="Times New Roman" panose="02020603050405020304" pitchFamily="18" charset="0"/>
                  <a:cs typeface="Times New Roman" panose="02020603050405020304" pitchFamily="18" charset="0"/>
                </a:rPr>
                <a:t>Bố cục</a:t>
              </a:r>
              <a:r>
                <a:rPr lang="vi-VN" sz="2800" kern="1200" dirty="0">
                  <a:latin typeface="Times New Roman" panose="02020603050405020304" pitchFamily="18" charset="0"/>
                  <a:cs typeface="Times New Roman" panose="02020603050405020304" pitchFamily="18" charset="0"/>
                </a:rPr>
                <a:t>: 3 phần</a:t>
              </a:r>
              <a:endParaRPr lang="en-US" sz="2800" kern="1200" dirty="0">
                <a:latin typeface="Baguet Script" panose="00000500000000000000" pitchFamily="2" charset="0"/>
                <a:cs typeface="Times New Roman" panose="02020603050405020304" pitchFamily="18" charset="0"/>
              </a:endParaRPr>
            </a:p>
          </p:txBody>
        </p:sp>
        <p:sp>
          <p:nvSpPr>
            <p:cNvPr id="19" name="Freeform 18"/>
            <p:cNvSpPr/>
            <p:nvPr/>
          </p:nvSpPr>
          <p:spPr>
            <a:xfrm>
              <a:off x="1856923" y="3479685"/>
              <a:ext cx="2727534" cy="2268503"/>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kern="1200" dirty="0">
                  <a:latin typeface="Times New Roman" panose="02020603050405020304" pitchFamily="18" charset="0"/>
                  <a:cs typeface="Times New Roman" panose="02020603050405020304" pitchFamily="18" charset="0"/>
                </a:rPr>
                <a:t>Phần 1</a:t>
              </a:r>
              <a:r>
                <a:rPr lang="vi-VN" sz="2800" kern="1200" dirty="0">
                  <a:latin typeface="Times New Roman" panose="02020603050405020304" pitchFamily="18" charset="0"/>
                  <a:cs typeface="Times New Roman" panose="02020603050405020304" pitchFamily="18" charset="0"/>
                </a:rPr>
                <a:t> (Từ đầu đến </a:t>
              </a:r>
              <a:r>
                <a:rPr lang="vi-VN" sz="2800" i="1" kern="1200" dirty="0">
                  <a:latin typeface="Times New Roman" panose="02020603050405020304" pitchFamily="18" charset="0"/>
                  <a:cs typeface="Times New Roman" panose="02020603050405020304" pitchFamily="18" charset="0"/>
                </a:rPr>
                <a:t>Dế Vân bối rối</a:t>
              </a:r>
              <a:r>
                <a:rPr lang="vi-VN" sz="2800" kern="1200" dirty="0">
                  <a:latin typeface="Times New Roman" panose="02020603050405020304" pitchFamily="18" charset="0"/>
                  <a:cs typeface="Times New Roman" panose="02020603050405020304" pitchFamily="18" charset="0"/>
                </a:rPr>
                <a:t>): Sự việc gặp chú chim nhỏ.</a:t>
              </a:r>
              <a:endParaRPr lang="en-US" sz="2800" kern="1200" dirty="0">
                <a:latin typeface="Baguet Script" panose="00000500000000000000" pitchFamily="2" charset="0"/>
                <a:cs typeface="Times New Roman" panose="02020603050405020304" pitchFamily="18" charset="0"/>
              </a:endParaRPr>
            </a:p>
          </p:txBody>
        </p:sp>
        <p:sp>
          <p:nvSpPr>
            <p:cNvPr id="20" name="Freeform 19"/>
            <p:cNvSpPr/>
            <p:nvPr/>
          </p:nvSpPr>
          <p:spPr>
            <a:xfrm>
              <a:off x="4730756" y="3462301"/>
              <a:ext cx="2727534" cy="2225940"/>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kern="1200" dirty="0">
                  <a:latin typeface="Times New Roman" panose="02020603050405020304" pitchFamily="18" charset="0"/>
                  <a:cs typeface="Times New Roman" panose="02020603050405020304" pitchFamily="18" charset="0"/>
                </a:rPr>
                <a:t>Phần 2</a:t>
              </a:r>
              <a:r>
                <a:rPr lang="vi-VN" sz="2800" kern="1200" dirty="0">
                  <a:latin typeface="Times New Roman" panose="02020603050405020304" pitchFamily="18" charset="0"/>
                  <a:cs typeface="Times New Roman" panose="02020603050405020304" pitchFamily="18" charset="0"/>
                </a:rPr>
                <a:t> (Tiếp đến </a:t>
              </a:r>
              <a:r>
                <a:rPr lang="vi-VN" sz="2800" i="1" kern="1200" dirty="0">
                  <a:latin typeface="Times New Roman" panose="02020603050405020304" pitchFamily="18" charset="0"/>
                  <a:cs typeface="Times New Roman" panose="02020603050405020304" pitchFamily="18" charset="0"/>
                </a:rPr>
                <a:t>run rẩy trong lòng</a:t>
              </a:r>
              <a:r>
                <a:rPr lang="vi-VN" sz="2800" kern="1200" dirty="0">
                  <a:latin typeface="Times New Roman" panose="02020603050405020304" pitchFamily="18" charset="0"/>
                  <a:cs typeface="Times New Roman" panose="02020603050405020304" pitchFamily="18" charset="0"/>
                </a:rPr>
                <a:t>): Dế Vần </a:t>
              </a:r>
              <a:r>
                <a:rPr lang="en-US" sz="2800" kern="1200" dirty="0">
                  <a:latin typeface="Baguet Script" panose="00000500000000000000" pitchFamily="2" charset="0"/>
                  <a:cs typeface="Times New Roman" panose="02020603050405020304" pitchFamily="18" charset="0"/>
                </a:rPr>
                <a:t>(</a:t>
              </a:r>
              <a:r>
                <a:rPr lang="en-US" sz="2800" kern="1200" dirty="0" err="1">
                  <a:latin typeface="Baguet Script" panose="00000500000000000000" pitchFamily="2" charset="0"/>
                  <a:cs typeface="Times New Roman" panose="02020603050405020304" pitchFamily="18" charset="0"/>
                </a:rPr>
                <a:t>người</a:t>
              </a:r>
              <a:r>
                <a:rPr lang="en-US" sz="2800" kern="1200" dirty="0">
                  <a:latin typeface="Baguet Script" panose="00000500000000000000" pitchFamily="2" charset="0"/>
                  <a:cs typeface="Times New Roman" panose="02020603050405020304" pitchFamily="18" charset="0"/>
                </a:rPr>
                <a:t> cha) </a:t>
              </a:r>
              <a:r>
                <a:rPr lang="vi-VN" sz="2800" kern="1200" dirty="0">
                  <a:latin typeface="Times New Roman" panose="02020603050405020304" pitchFamily="18" charset="0"/>
                  <a:cs typeface="Times New Roman" panose="02020603050405020304" pitchFamily="18" charset="0"/>
                </a:rPr>
                <a:t>hồi tưởng lại </a:t>
              </a:r>
              <a:r>
                <a:rPr lang="en-US" sz="2800" kern="1200" dirty="0" err="1">
                  <a:latin typeface="Baguet Script" panose="00000500000000000000" pitchFamily="2" charset="0"/>
                  <a:cs typeface="Times New Roman" panose="02020603050405020304" pitchFamily="18" charset="0"/>
                </a:rPr>
                <a:t>câu</a:t>
              </a:r>
              <a:r>
                <a:rPr lang="en-US" sz="2800" kern="1200" dirty="0">
                  <a:latin typeface="Baguet Script" panose="00000500000000000000" pitchFamily="2" charset="0"/>
                  <a:cs typeface="Times New Roman" panose="02020603050405020304" pitchFamily="18" charset="0"/>
                </a:rPr>
                <a:t> </a:t>
              </a:r>
              <a:r>
                <a:rPr lang="vi-VN" sz="2800" kern="1200" dirty="0">
                  <a:latin typeface="Times New Roman" panose="02020603050405020304" pitchFamily="18" charset="0"/>
                  <a:cs typeface="Times New Roman" panose="02020603050405020304" pitchFamily="18" charset="0"/>
                </a:rPr>
                <a:t>chuyện trong quá khứ.</a:t>
              </a:r>
              <a:endParaRPr lang="en-US" sz="2800" kern="1200" dirty="0">
                <a:latin typeface="Baguet Script" panose="00000500000000000000" pitchFamily="2" charset="0"/>
                <a:cs typeface="Times New Roman" panose="02020603050405020304" pitchFamily="18" charset="0"/>
              </a:endParaRPr>
            </a:p>
          </p:txBody>
        </p:sp>
        <p:sp>
          <p:nvSpPr>
            <p:cNvPr id="21" name="Freeform 20"/>
            <p:cNvSpPr/>
            <p:nvPr/>
          </p:nvSpPr>
          <p:spPr>
            <a:xfrm>
              <a:off x="7561822" y="3475269"/>
              <a:ext cx="2727534" cy="2205383"/>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latin typeface="Baguet Script" panose="00000500000000000000" pitchFamily="2" charset="0"/>
                  <a:cs typeface="Times New Roman" panose="02020603050405020304" pitchFamily="18" charset="0"/>
                </a:rPr>
                <a:t>Phần</a:t>
              </a:r>
              <a:r>
                <a:rPr lang="en-US" sz="2800" b="1" kern="1200" dirty="0">
                  <a:latin typeface="Baguet Script" panose="00000500000000000000" pitchFamily="2" charset="0"/>
                  <a:cs typeface="Times New Roman" panose="02020603050405020304" pitchFamily="18" charset="0"/>
                </a:rPr>
                <a:t> 3</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Còn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lại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Dế</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Vần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và</a:t>
              </a:r>
              <a:r>
                <a:rPr lang="en-US" sz="2800" kern="1200" dirty="0">
                  <a:latin typeface="Baguet Script" panose="00000500000000000000" pitchFamily="2" charset="0"/>
                  <a:cs typeface="Times New Roman" panose="02020603050405020304" pitchFamily="18" charset="0"/>
                </a:rPr>
                <a:t> Ò </a:t>
              </a:r>
              <a:r>
                <a:rPr lang="en-US" sz="2800" kern="1200" dirty="0" err="1">
                  <a:latin typeface="Baguet Script" panose="00000500000000000000" pitchFamily="2" charset="0"/>
                  <a:cs typeface="Times New Roman" panose="02020603050405020304" pitchFamily="18" charset="0"/>
                </a:rPr>
                <a:t>Khìn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cứu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và</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thả</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chú</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chim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lên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bầu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trời</a:t>
              </a:r>
              <a:r>
                <a:rPr lang="en-US" sz="2800" kern="1200" dirty="0">
                  <a:latin typeface="Baguet Script" panose="00000500000000000000" pitchFamily="2" charset="0"/>
                  <a:cs typeface="Times New Roman" panose="02020603050405020304" pitchFamily="18" charset="0"/>
                </a:rPr>
                <a:t>.</a:t>
              </a:r>
            </a:p>
          </p:txBody>
        </p:sp>
      </p:grpSp>
      <p:sp>
        <p:nvSpPr>
          <p:cNvPr id="24" name="Rectangle 23"/>
          <p:cNvSpPr/>
          <p:nvPr/>
        </p:nvSpPr>
        <p:spPr>
          <a:xfrm>
            <a:off x="442458" y="1072054"/>
            <a:ext cx="6096000" cy="584775"/>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2.Truyện “</a:t>
            </a:r>
            <a:r>
              <a:rPr kumimoji="0" lang="en-US" sz="32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Chích</a:t>
            </a:r>
            <a:r>
              <a:rPr kumimoji="0" lang="en-US" sz="32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bông</a:t>
            </a:r>
            <a:r>
              <a:rPr kumimoji="0" lang="en-US" sz="32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ơi</a:t>
            </a:r>
            <a:r>
              <a:rPr kumimoji="0" lang="en-US" sz="32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Tree>
    <p:extLst>
      <p:ext uri="{BB962C8B-B14F-4D97-AF65-F5344CB8AC3E}">
        <p14:creationId xmlns:p14="http://schemas.microsoft.com/office/powerpoint/2010/main" val="34948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2934</Words>
  <Application>Microsoft Office PowerPoint</Application>
  <PresentationFormat>Widescreen</PresentationFormat>
  <Paragraphs>289</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Baguet Script</vt:lpstr>
      <vt:lpstr>Calibri</vt:lpstr>
      <vt:lpstr>Calibri Light</vt:lpstr>
      <vt:lpstr>Lucida Handwriting</vt:lpstr>
      <vt:lpstr>Times New Roman</vt:lpstr>
      <vt:lpstr>Wingdings</vt:lpstr>
      <vt:lpstr>Office Theme</vt:lpstr>
      <vt:lpstr>THỰC HÀNH ĐỌC  HIỂU: VĂN BẢN: CHÍCH BÔNG ƠI (CAO DUY SƠN)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2</cp:revision>
  <dcterms:created xsi:type="dcterms:W3CDTF">2024-02-04T14:42:49Z</dcterms:created>
  <dcterms:modified xsi:type="dcterms:W3CDTF">2024-02-05T12:27:38Z</dcterms:modified>
</cp:coreProperties>
</file>