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8"/>
    </p:embeddedFont>
    <p:embeddedFont>
      <p:font typeface="Segoe UI" panose="020B0502040204020203" pitchFamily="34" charset="0"/>
      <p:regular r:id="rId9"/>
      <p:bold r:id="rId10"/>
      <p:italic r:id="rId11"/>
      <p:boldItalic r:id="rId12"/>
    </p:embeddedFont>
    <p:embeddedFont>
      <p:font typeface="Baskerville Old Face" panose="02020602080505020303" pitchFamily="18" charset="0"/>
      <p:regular r:id="rId13"/>
    </p:embeddedFont>
    <p:embeddedFont>
      <p:font typeface="Dosis" panose="020B060402020202020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Sniglet" panose="020B0604020202020204" charset="0"/>
      <p:regular r:id="rId20"/>
    </p:embeddedFont>
    <p:embeddedFont>
      <p:font typeface="Comic Sans MS" panose="030F0702030302020204" pitchFamily="66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99FFCC"/>
    <a:srgbClr val="FF99FF"/>
    <a:srgbClr val="F45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A78245-F04A-4819-98CB-A0784EEE9882}">
  <a:tblStyle styleId="{0FA78245-F04A-4819-98CB-A0784EEE98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0B4C3CC-C3A9-4D13-B8F7-F7B8FBA7BB3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avLst/>
            <a:gdLst/>
            <a:ahLst/>
            <a:cxnLst/>
            <a:rect l="l" t="t" r="r" b="b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avLst/>
            <a:gdLst/>
            <a:ahLst/>
            <a:cxnLst/>
            <a:rect l="l" t="t" r="r" b="b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>
            <a:spLocks noGrp="1"/>
          </p:cNvSpPr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9pPr>
          </a:lstStyle>
          <a:p>
            <a:endParaRPr/>
          </a:p>
        </p:txBody>
      </p:sp>
      <p:sp>
        <p:nvSpPr>
          <p:cNvPr id="194" name="Google Shape;194;p3"/>
          <p:cNvSpPr txBox="1">
            <a:spLocks noGrp="1"/>
          </p:cNvSpPr>
          <p:nvPr>
            <p:ph type="subTitle" idx="1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735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sz="25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6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28" name="Google Shape;328;p6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0" name="Google Shape;360;p6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l" t="t" r="r" b="b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l" t="t" r="r" b="b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59" name="Google Shape;159;p1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160" name="Google Shape;160;p1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acsi247.org/blog/ngung-tho-khi-ngu-o-tre-so-sinh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2"/>
          <p:cNvSpPr txBox="1">
            <a:spLocks noGrp="1"/>
          </p:cNvSpPr>
          <p:nvPr>
            <p:ph type="ctrTitle"/>
          </p:nvPr>
        </p:nvSpPr>
        <p:spPr>
          <a:xfrm>
            <a:off x="-271844" y="610332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6">
                    <a:lumMod val="50000"/>
                  </a:schemeClr>
                </a:solidFill>
                <a:latin typeface="Baskerville Old Face" panose="02020602080505020303" pitchFamily="18" charset="0"/>
              </a:rPr>
              <a:t>VẬT LÍ 9</a:t>
            </a:r>
            <a:endParaRPr dirty="0">
              <a:solidFill>
                <a:schemeClr val="accent6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13364" y="1766455"/>
            <a:ext cx="3740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00202" y="1766455"/>
            <a:ext cx="5746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4565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Bài</a:t>
            </a:r>
            <a:r>
              <a:rPr lang="en-US" sz="2000" b="1" dirty="0" smtClean="0">
                <a:solidFill>
                  <a:srgbClr val="F4565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19: </a:t>
            </a:r>
            <a:r>
              <a:rPr lang="en-US" sz="2000" b="1" dirty="0" err="1" smtClean="0">
                <a:solidFill>
                  <a:srgbClr val="F4565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Sử</a:t>
            </a:r>
            <a:r>
              <a:rPr lang="en-US" sz="2000" b="1" dirty="0" smtClean="0">
                <a:solidFill>
                  <a:srgbClr val="F4565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rgbClr val="F4565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Dụng</a:t>
            </a:r>
            <a:r>
              <a:rPr lang="en-US" sz="2000" b="1" dirty="0" smtClean="0">
                <a:solidFill>
                  <a:srgbClr val="F4565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An </a:t>
            </a:r>
            <a:r>
              <a:rPr lang="en-US" sz="2000" b="1" dirty="0" err="1" smtClean="0">
                <a:solidFill>
                  <a:srgbClr val="F4565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Toàn</a:t>
            </a:r>
            <a:r>
              <a:rPr lang="en-US" sz="2000" b="1" dirty="0" smtClean="0">
                <a:solidFill>
                  <a:srgbClr val="F4565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rgbClr val="F4565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Và</a:t>
            </a:r>
            <a:r>
              <a:rPr lang="en-US" sz="2000" b="1" dirty="0" smtClean="0">
                <a:solidFill>
                  <a:srgbClr val="F4565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rgbClr val="F4565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Tiết</a:t>
            </a:r>
            <a:r>
              <a:rPr lang="en-US" sz="2000" b="1" dirty="0" smtClean="0">
                <a:solidFill>
                  <a:srgbClr val="F4565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rgbClr val="F4565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Kiệm</a:t>
            </a:r>
            <a:r>
              <a:rPr lang="en-US" sz="2000" b="1" dirty="0" smtClean="0">
                <a:solidFill>
                  <a:srgbClr val="F4565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rgbClr val="F4565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Điện</a:t>
            </a:r>
            <a:endParaRPr lang="en-US" sz="2000" b="1" dirty="0">
              <a:solidFill>
                <a:srgbClr val="F45656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3"/>
          <p:cNvSpPr txBox="1">
            <a:spLocks noGrp="1"/>
          </p:cNvSpPr>
          <p:nvPr>
            <p:ph type="title"/>
          </p:nvPr>
        </p:nvSpPr>
        <p:spPr>
          <a:xfrm>
            <a:off x="941563" y="213802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Nguyên nhân gây tai nạn điện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1" name="Google Shape;531;p13"/>
          <p:cNvSpPr txBox="1"/>
          <p:nvPr/>
        </p:nvSpPr>
        <p:spPr>
          <a:xfrm>
            <a:off x="364969" y="1245280"/>
            <a:ext cx="2997000" cy="3402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dirty="0" err="1" smtClean="0">
                <a:solidFill>
                  <a:srgbClr val="3C78D8"/>
                </a:solidFill>
                <a:latin typeface="Dosis"/>
                <a:ea typeface="Dosis"/>
                <a:cs typeface="Dosis"/>
                <a:sym typeface="Dosis"/>
              </a:rPr>
              <a:t>Nguyên</a:t>
            </a:r>
            <a:r>
              <a:rPr lang="en-US" sz="1800" b="1" dirty="0" smtClean="0">
                <a:solidFill>
                  <a:srgbClr val="3C78D8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1800" b="1" dirty="0" err="1" smtClean="0">
                <a:solidFill>
                  <a:srgbClr val="3C78D8"/>
                </a:solidFill>
                <a:latin typeface="Dosis"/>
                <a:ea typeface="Dosis"/>
                <a:cs typeface="Dosis"/>
                <a:sym typeface="Dosis"/>
              </a:rPr>
              <a:t>nhân</a:t>
            </a:r>
            <a:endParaRPr lang="en-US" sz="1800" dirty="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r>
              <a:rPr lang="en-US" sz="1600" b="1" dirty="0" smtClean="0">
                <a:solidFill>
                  <a:srgbClr val="3D4965"/>
                </a:solidFill>
                <a:latin typeface="Calibri" panose="020F0502020204030204" pitchFamily="34" charset="0"/>
                <a:sym typeface="Dosis"/>
              </a:rPr>
              <a:t>- </a:t>
            </a:r>
            <a:r>
              <a:rPr lang="en-US" sz="1600" b="1" dirty="0" err="1" smtClean="0">
                <a:latin typeface="Calibri" panose="020F0502020204030204" pitchFamily="34" charset="0"/>
              </a:rPr>
              <a:t>Vô</a:t>
            </a:r>
            <a:r>
              <a:rPr lang="vi-VN" sz="1600" b="1" dirty="0" smtClean="0">
                <a:latin typeface="Calibri" panose="020F0502020204030204" pitchFamily="34" charset="0"/>
              </a:rPr>
              <a:t> ý chạm vào vật có điện</a:t>
            </a:r>
          </a:p>
          <a:p>
            <a:r>
              <a:rPr lang="vi-VN" sz="1600" b="1" dirty="0" smtClean="0">
                <a:latin typeface="Calibri" panose="020F0502020204030204" pitchFamily="34" charset="0"/>
              </a:rPr>
              <a:t>- Đến gần dây điện bị đứt chạm mặt đất</a:t>
            </a:r>
            <a:r>
              <a:rPr lang="en-US" sz="1600" b="1" dirty="0" smtClean="0">
                <a:latin typeface="Calibri" panose="020F0502020204030204" pitchFamily="34" charset="0"/>
              </a:rPr>
              <a:t>.</a:t>
            </a:r>
            <a:endParaRPr lang="vi-VN" sz="1600" b="1" dirty="0" smtClean="0">
              <a:latin typeface="Calibri" panose="020F0502020204030204" pitchFamily="34" charset="0"/>
            </a:endParaRPr>
          </a:p>
          <a:p>
            <a:r>
              <a:rPr lang="vi-VN" sz="1600" b="1" dirty="0" smtClean="0">
                <a:latin typeface="Calibri" panose="020F0502020204030204" pitchFamily="34" charset="0"/>
              </a:rPr>
              <a:t>- Do chủ quan khi sử dụng điện</a:t>
            </a:r>
          </a:p>
          <a:p>
            <a:r>
              <a:rPr lang="vi-VN" sz="1600" b="1" dirty="0" smtClean="0">
                <a:latin typeface="Calibri" panose="020F0502020204030204" pitchFamily="34" charset="0"/>
              </a:rPr>
              <a:t>- Do sự cố điện</a:t>
            </a:r>
            <a:r>
              <a:rPr lang="en-US" sz="1600" b="1" dirty="0">
                <a:latin typeface="Calibri" panose="020F0502020204030204" pitchFamily="34" charset="0"/>
              </a:rPr>
              <a:t>.</a:t>
            </a:r>
            <a:endParaRPr lang="vi-VN" sz="1600" b="1" dirty="0" smtClean="0">
              <a:latin typeface="Calibri" panose="020F0502020204030204" pitchFamily="34" charset="0"/>
            </a:endParaRPr>
          </a:p>
          <a:p>
            <a:r>
              <a:rPr lang="en-US" sz="1600" b="1" dirty="0" smtClean="0">
                <a:latin typeface="Calibri" panose="020F0502020204030204" pitchFamily="34" charset="0"/>
              </a:rPr>
              <a:t>- Vi</a:t>
            </a:r>
            <a:r>
              <a:rPr lang="vi-VN" sz="1600" b="1" dirty="0" smtClean="0">
                <a:latin typeface="Calibri" panose="020F0502020204030204" pitchFamily="34" charset="0"/>
              </a:rPr>
              <a:t> phạm khoảng cách an toàn đối với lưới điện cao áp, trạm biến áp</a:t>
            </a:r>
            <a:r>
              <a:rPr lang="en-US" sz="1600" b="1" dirty="0" smtClean="0">
                <a:latin typeface="Calibri" panose="020F0502020204030204" pitchFamily="34" charset="0"/>
              </a:rPr>
              <a:t>.</a:t>
            </a:r>
          </a:p>
          <a:p>
            <a:r>
              <a:rPr lang="en-US" sz="1600" b="1" dirty="0">
                <a:latin typeface="Calibri" panose="020F0502020204030204" pitchFamily="34" charset="0"/>
              </a:rPr>
              <a:t>-</a:t>
            </a:r>
            <a:r>
              <a:rPr lang="en-US" sz="1600" b="1" dirty="0" smtClean="0"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</a:rPr>
              <a:t>Thiếu</a:t>
            </a:r>
            <a:r>
              <a:rPr lang="en-US" sz="1600" b="1" dirty="0"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</a:rPr>
              <a:t>các</a:t>
            </a:r>
            <a:r>
              <a:rPr lang="en-US" sz="1600" b="1" dirty="0"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</a:rPr>
              <a:t>hiểu</a:t>
            </a:r>
            <a:r>
              <a:rPr lang="en-US" sz="1600" b="1" dirty="0"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</a:rPr>
              <a:t>biết</a:t>
            </a:r>
            <a:r>
              <a:rPr lang="en-US" sz="1600" b="1" dirty="0"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</a:rPr>
              <a:t>về</a:t>
            </a:r>
            <a:r>
              <a:rPr lang="en-US" sz="1600" b="1" dirty="0">
                <a:latin typeface="Calibri" panose="020F0502020204030204" pitchFamily="34" charset="0"/>
              </a:rPr>
              <a:t> an </a:t>
            </a:r>
            <a:r>
              <a:rPr lang="en-US" sz="1600" b="1" dirty="0" err="1">
                <a:latin typeface="Calibri" panose="020F0502020204030204" pitchFamily="34" charset="0"/>
              </a:rPr>
              <a:t>toàn</a:t>
            </a:r>
            <a:r>
              <a:rPr lang="en-US" sz="1600" b="1" dirty="0"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</a:rPr>
              <a:t>điện</a:t>
            </a:r>
            <a:r>
              <a:rPr lang="en-US" sz="1600" b="1" dirty="0">
                <a:latin typeface="Calibri" panose="020F0502020204030204" pitchFamily="34" charset="0"/>
              </a:rPr>
              <a:t>.</a:t>
            </a:r>
          </a:p>
          <a:p>
            <a:r>
              <a:rPr lang="en-US" sz="1600" b="1" dirty="0">
                <a:latin typeface="Calibri" panose="020F0502020204030204" pitchFamily="34" charset="0"/>
              </a:rPr>
              <a:t>-</a:t>
            </a:r>
            <a:r>
              <a:rPr lang="en-US" sz="1600" b="1" dirty="0" smtClean="0"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</a:rPr>
              <a:t>Không</a:t>
            </a:r>
            <a:r>
              <a:rPr lang="en-US" sz="1600" b="1" dirty="0"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</a:rPr>
              <a:t>tuân</a:t>
            </a:r>
            <a:r>
              <a:rPr lang="en-US" sz="1600" b="1" dirty="0"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</a:rPr>
              <a:t>theo</a:t>
            </a:r>
            <a:r>
              <a:rPr lang="en-US" sz="1600" b="1" dirty="0"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</a:rPr>
              <a:t>các</a:t>
            </a:r>
            <a:r>
              <a:rPr lang="en-US" sz="1600" b="1" dirty="0"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</a:rPr>
              <a:t>quy</a:t>
            </a:r>
            <a:r>
              <a:rPr lang="en-US" sz="1600" b="1" dirty="0"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</a:rPr>
              <a:t>tắc</a:t>
            </a:r>
            <a:r>
              <a:rPr lang="en-US" sz="1600" b="1" dirty="0"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</a:rPr>
              <a:t>về</a:t>
            </a:r>
            <a:r>
              <a:rPr lang="en-US" sz="1600" b="1" dirty="0">
                <a:latin typeface="Calibri" panose="020F0502020204030204" pitchFamily="34" charset="0"/>
              </a:rPr>
              <a:t> an </a:t>
            </a:r>
            <a:r>
              <a:rPr lang="en-US" sz="1600" b="1" dirty="0" err="1">
                <a:latin typeface="Calibri" panose="020F0502020204030204" pitchFamily="34" charset="0"/>
              </a:rPr>
              <a:t>toàn</a:t>
            </a:r>
            <a:r>
              <a:rPr lang="en-US" sz="1600" b="1" dirty="0"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</a:rPr>
              <a:t>điện</a:t>
            </a:r>
            <a:endParaRPr lang="en-US" sz="1600" b="1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vi-VN" sz="1600" b="1" dirty="0" smtClean="0">
              <a:latin typeface="Calibri" panose="020F05020202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3C78D8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32" name="Google Shape;532;p13"/>
          <p:cNvSpPr txBox="1"/>
          <p:nvPr/>
        </p:nvSpPr>
        <p:spPr>
          <a:xfrm>
            <a:off x="3361969" y="1245280"/>
            <a:ext cx="4793901" cy="3576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dirty="0" err="1" smtClean="0">
                <a:solidFill>
                  <a:srgbClr val="3C78D8"/>
                </a:solidFill>
                <a:latin typeface="Dosis"/>
                <a:ea typeface="Dosis"/>
                <a:cs typeface="Dosis"/>
                <a:sym typeface="Dosis"/>
              </a:rPr>
              <a:t>Một</a:t>
            </a:r>
            <a:r>
              <a:rPr lang="en-US" sz="1800" b="1" dirty="0" smtClean="0">
                <a:solidFill>
                  <a:srgbClr val="3C78D8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1800" b="1" dirty="0" err="1" smtClean="0">
                <a:solidFill>
                  <a:srgbClr val="3C78D8"/>
                </a:solidFill>
                <a:latin typeface="Dosis"/>
                <a:ea typeface="Dosis"/>
                <a:cs typeface="Dosis"/>
                <a:sym typeface="Dosis"/>
              </a:rPr>
              <a:t>số</a:t>
            </a:r>
            <a:r>
              <a:rPr lang="en-US" sz="1800" b="1" dirty="0" smtClean="0">
                <a:solidFill>
                  <a:srgbClr val="3C78D8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1800" b="1" dirty="0" err="1" smtClean="0">
                <a:solidFill>
                  <a:srgbClr val="3C78D8"/>
                </a:solidFill>
                <a:latin typeface="Dosis"/>
                <a:ea typeface="Dosis"/>
                <a:cs typeface="Dosis"/>
                <a:sym typeface="Dosis"/>
              </a:rPr>
              <a:t>quy</a:t>
            </a:r>
            <a:r>
              <a:rPr lang="en-US" sz="1800" b="1" dirty="0" smtClean="0">
                <a:solidFill>
                  <a:srgbClr val="3C78D8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1800" b="1" dirty="0" err="1" smtClean="0">
                <a:solidFill>
                  <a:srgbClr val="3C78D8"/>
                </a:solidFill>
                <a:latin typeface="Dosis"/>
                <a:ea typeface="Dosis"/>
                <a:cs typeface="Dosis"/>
                <a:sym typeface="Dosis"/>
              </a:rPr>
              <a:t>tắc</a:t>
            </a:r>
            <a:r>
              <a:rPr lang="en-US" sz="1800" b="1" dirty="0" smtClean="0">
                <a:solidFill>
                  <a:srgbClr val="3C78D8"/>
                </a:solidFill>
                <a:latin typeface="Dosis"/>
                <a:ea typeface="Dosis"/>
                <a:cs typeface="Dosis"/>
                <a:sym typeface="Dosis"/>
              </a:rPr>
              <a:t> an </a:t>
            </a:r>
            <a:r>
              <a:rPr lang="en-US" sz="1800" b="1" dirty="0" err="1" smtClean="0">
                <a:solidFill>
                  <a:srgbClr val="3C78D8"/>
                </a:solidFill>
                <a:latin typeface="Dosis"/>
                <a:ea typeface="Dosis"/>
                <a:cs typeface="Dosis"/>
                <a:sym typeface="Dosis"/>
              </a:rPr>
              <a:t>toàn</a:t>
            </a:r>
            <a:r>
              <a:rPr lang="en-US" sz="1800" b="1" dirty="0" smtClean="0">
                <a:solidFill>
                  <a:srgbClr val="3C78D8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1800" b="1" dirty="0" err="1" smtClean="0">
                <a:solidFill>
                  <a:srgbClr val="3C78D8"/>
                </a:solidFill>
                <a:latin typeface="Dosis"/>
                <a:ea typeface="Dosis"/>
                <a:cs typeface="Dosis"/>
                <a:sym typeface="Dosis"/>
              </a:rPr>
              <a:t>điện</a:t>
            </a:r>
            <a:endParaRPr sz="1800" b="1" dirty="0">
              <a:solidFill>
                <a:srgbClr val="3C78D8"/>
              </a:solidFill>
              <a:latin typeface="Dosis"/>
              <a:ea typeface="Dosis"/>
              <a:cs typeface="Dosis"/>
              <a:sym typeface="Dosis"/>
            </a:endParaRPr>
          </a:p>
          <a:p>
            <a:r>
              <a:rPr lang="en-US" b="1" dirty="0">
                <a:latin typeface="Calibri" panose="020F0502020204030204" pitchFamily="34" charset="0"/>
              </a:rPr>
              <a:t>-</a:t>
            </a:r>
            <a:r>
              <a:rPr lang="vi-VN" b="1" dirty="0" smtClean="0">
                <a:latin typeface="Calibri" panose="020F0502020204030204" pitchFamily="34" charset="0"/>
              </a:rPr>
              <a:t> </a:t>
            </a:r>
            <a:r>
              <a:rPr lang="vi-VN" b="1" dirty="0">
                <a:latin typeface="Calibri" panose="020F0502020204030204" pitchFamily="34" charset="0"/>
              </a:rPr>
              <a:t>Dòng điện có thể làm chết </a:t>
            </a:r>
            <a:r>
              <a:rPr lang="vi-VN" b="1" dirty="0" smtClean="0">
                <a:latin typeface="Calibri" panose="020F0502020204030204" pitchFamily="34" charset="0"/>
              </a:rPr>
              <a:t>người:</a:t>
            </a:r>
          </a:p>
          <a:p>
            <a:r>
              <a:rPr lang="vi-VN" b="1" dirty="0" smtClean="0">
                <a:latin typeface="Calibri" panose="020F0502020204030204" pitchFamily="34" charset="0"/>
              </a:rPr>
              <a:t>+ Trường hợp chung: khoảng 100[mA].</a:t>
            </a:r>
          </a:p>
          <a:p>
            <a:r>
              <a:rPr lang="vi-VN" b="1" dirty="0" smtClean="0">
                <a:latin typeface="Calibri" panose="020F0502020204030204" pitchFamily="34" charset="0"/>
              </a:rPr>
              <a:t>+ </a:t>
            </a:r>
            <a:r>
              <a:rPr lang="vi-VN" b="1" dirty="0">
                <a:latin typeface="Calibri" panose="020F0502020204030204" pitchFamily="34" charset="0"/>
              </a:rPr>
              <a:t>Có trường hợp chỉ khoảng (5 - 10)[mA] đã làm chết người </a:t>
            </a:r>
            <a:r>
              <a:rPr lang="vi-VN" b="1" dirty="0" smtClean="0">
                <a:latin typeface="Calibri" panose="020F0502020204030204" pitchFamily="34" charset="0"/>
              </a:rPr>
              <a:t>(tuỳ </a:t>
            </a:r>
            <a:r>
              <a:rPr lang="vi-VN" b="1" dirty="0">
                <a:latin typeface="Calibri" panose="020F0502020204030204" pitchFamily="34" charset="0"/>
              </a:rPr>
              <a:t>thuộc điều kiện nơi xảy ra tai nạn và trạng thái sức khoẻ của nạn </a:t>
            </a:r>
            <a:r>
              <a:rPr lang="vi-VN" b="1" dirty="0" smtClean="0">
                <a:latin typeface="Calibri" panose="020F0502020204030204" pitchFamily="34" charset="0"/>
              </a:rPr>
              <a:t>nhân)</a:t>
            </a:r>
            <a:endParaRPr lang="vi-VN" b="1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b="1" dirty="0" err="1" smtClean="0">
                <a:latin typeface="Calibri" panose="020F0502020204030204" pitchFamily="34" charset="0"/>
              </a:rPr>
              <a:t>Thực</a:t>
            </a:r>
            <a:r>
              <a:rPr lang="en-US" b="1" dirty="0" smtClean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hành</a:t>
            </a:r>
            <a:r>
              <a:rPr lang="en-US" b="1" dirty="0">
                <a:latin typeface="Calibri" panose="020F0502020204030204" pitchFamily="34" charset="0"/>
              </a:rPr>
              <a:t>, </a:t>
            </a:r>
            <a:r>
              <a:rPr lang="en-US" b="1" dirty="0" err="1">
                <a:latin typeface="Calibri" panose="020F0502020204030204" pitchFamily="34" charset="0"/>
              </a:rPr>
              <a:t>làm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thí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nghiệm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với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hiệu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điện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thế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smtClean="0">
                <a:latin typeface="Calibri" panose="020F0502020204030204" pitchFamily="34" charset="0"/>
              </a:rPr>
              <a:t>an </a:t>
            </a:r>
            <a:r>
              <a:rPr lang="en-US" b="1" dirty="0" err="1" smtClean="0">
                <a:latin typeface="Calibri" panose="020F0502020204030204" pitchFamily="34" charset="0"/>
              </a:rPr>
              <a:t>toàn</a:t>
            </a:r>
            <a:r>
              <a:rPr lang="en-US" b="1" dirty="0">
                <a:latin typeface="Calibri" panose="020F0502020204030204" pitchFamily="34" charset="0"/>
              </a:rPr>
              <a:t>: </a:t>
            </a:r>
            <a:r>
              <a:rPr lang="en-US" b="1" dirty="0" smtClean="0">
                <a:latin typeface="Calibri" panose="020F0502020204030204" pitchFamily="34" charset="0"/>
              </a:rPr>
              <a:t>U&lt;40V</a:t>
            </a:r>
            <a:endParaRPr lang="en-US" b="1" dirty="0">
              <a:latin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</a:rPr>
              <a:t>- </a:t>
            </a:r>
            <a:r>
              <a:rPr lang="en-US" b="1" dirty="0" err="1">
                <a:latin typeface="Calibri" panose="020F0502020204030204" pitchFamily="34" charset="0"/>
              </a:rPr>
              <a:t>Sử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dụng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dây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dẫn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có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vỏ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bọc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cách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điện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tốt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và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phù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hợp</a:t>
            </a:r>
            <a:endParaRPr lang="en-US" b="1" dirty="0">
              <a:latin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</a:rPr>
              <a:t>- </a:t>
            </a:r>
            <a:r>
              <a:rPr lang="en-US" b="1" dirty="0" err="1">
                <a:latin typeface="Calibri" panose="020F0502020204030204" pitchFamily="34" charset="0"/>
              </a:rPr>
              <a:t>Cần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mắc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cầu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chì</a:t>
            </a:r>
            <a:r>
              <a:rPr lang="en-US" b="1" dirty="0">
                <a:latin typeface="Calibri" panose="020F0502020204030204" pitchFamily="34" charset="0"/>
              </a:rPr>
              <a:t>, </a:t>
            </a:r>
            <a:r>
              <a:rPr lang="en-US" b="1" dirty="0" err="1">
                <a:latin typeface="Calibri" panose="020F0502020204030204" pitchFamily="34" charset="0"/>
              </a:rPr>
              <a:t>cầu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dao</a:t>
            </a:r>
            <a:r>
              <a:rPr lang="en-US" b="1" dirty="0">
                <a:latin typeface="Calibri" panose="020F0502020204030204" pitchFamily="34" charset="0"/>
              </a:rPr>
              <a:t>...</a:t>
            </a:r>
            <a:r>
              <a:rPr lang="en-US" b="1" dirty="0" err="1">
                <a:latin typeface="Calibri" panose="020F0502020204030204" pitchFamily="34" charset="0"/>
              </a:rPr>
              <a:t>cho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mỗi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dụng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cụ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điện</a:t>
            </a:r>
            <a:endParaRPr lang="en-US" b="1" dirty="0">
              <a:latin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</a:rPr>
              <a:t>- </a:t>
            </a:r>
            <a:r>
              <a:rPr lang="en-US" b="1" dirty="0" err="1">
                <a:latin typeface="Calibri" panose="020F0502020204030204" pitchFamily="34" charset="0"/>
              </a:rPr>
              <a:t>Khi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tiếp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xúc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với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mạng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điện</a:t>
            </a:r>
            <a:r>
              <a:rPr lang="en-US" b="1" dirty="0">
                <a:latin typeface="Calibri" panose="020F0502020204030204" pitchFamily="34" charset="0"/>
              </a:rPr>
              <a:t> 220V </a:t>
            </a:r>
            <a:r>
              <a:rPr lang="en-US" b="1" dirty="0" err="1">
                <a:latin typeface="Calibri" panose="020F0502020204030204" pitchFamily="34" charset="0"/>
              </a:rPr>
              <a:t>cần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cẩn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thận</a:t>
            </a:r>
            <a:r>
              <a:rPr lang="en-US" b="1" dirty="0">
                <a:latin typeface="Calibri" panose="020F0502020204030204" pitchFamily="34" charset="0"/>
              </a:rPr>
              <a:t>, </a:t>
            </a:r>
            <a:r>
              <a:rPr lang="en-US" b="1" dirty="0" err="1">
                <a:latin typeface="Calibri" panose="020F0502020204030204" pitchFamily="34" charset="0"/>
              </a:rPr>
              <a:t>đảm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bảo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cách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điện</a:t>
            </a:r>
            <a:endParaRPr lang="en-US" b="1" dirty="0">
              <a:latin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</a:rPr>
              <a:t>- </a:t>
            </a:r>
            <a:r>
              <a:rPr lang="en-US" b="1" dirty="0" err="1">
                <a:latin typeface="Calibri" panose="020F0502020204030204" pitchFamily="34" charset="0"/>
              </a:rPr>
              <a:t>Khi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sửa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chửa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các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dụng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cụ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điện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cần</a:t>
            </a:r>
            <a:r>
              <a:rPr lang="en-US" b="1" dirty="0">
                <a:latin typeface="Calibri" panose="020F0502020204030204" pitchFamily="34" charset="0"/>
              </a:rPr>
              <a:t>: </a:t>
            </a:r>
            <a:r>
              <a:rPr lang="en-US" b="1" dirty="0" err="1">
                <a:latin typeface="Calibri" panose="020F0502020204030204" pitchFamily="34" charset="0"/>
              </a:rPr>
              <a:t>Ngắt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nguồn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điện</a:t>
            </a:r>
            <a:r>
              <a:rPr lang="en-US" b="1" dirty="0">
                <a:latin typeface="Calibri" panose="020F0502020204030204" pitchFamily="34" charset="0"/>
              </a:rPr>
              <a:t>, </a:t>
            </a:r>
            <a:r>
              <a:rPr lang="en-US" b="1" dirty="0" err="1">
                <a:latin typeface="Calibri" panose="020F0502020204030204" pitchFamily="34" charset="0"/>
              </a:rPr>
              <a:t>phải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đảm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bảo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cách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</a:rPr>
              <a:t>điện</a:t>
            </a:r>
            <a:endParaRPr lang="en-US" b="1" dirty="0">
              <a:latin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3262745" y="1340427"/>
            <a:ext cx="10391" cy="3775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" grpId="0"/>
      <p:bldP spid="531" grpId="0"/>
      <p:bldP spid="5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4"/>
          <p:cNvSpPr txBox="1">
            <a:spLocks noGrp="1"/>
          </p:cNvSpPr>
          <p:nvPr>
            <p:ph type="ctrTitle" idx="4294967295"/>
          </p:nvPr>
        </p:nvSpPr>
        <p:spPr>
          <a:xfrm>
            <a:off x="1258401" y="383946"/>
            <a:ext cx="9164781" cy="8803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Hậu quả của tai nạn điện</a:t>
            </a:r>
            <a:endParaRPr sz="44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0" name="Google Shape;540;p14"/>
          <p:cNvSpPr txBox="1">
            <a:spLocks noGrp="1"/>
          </p:cNvSpPr>
          <p:nvPr>
            <p:ph type="body" idx="4294967295"/>
          </p:nvPr>
        </p:nvSpPr>
        <p:spPr>
          <a:xfrm>
            <a:off x="651739" y="1338989"/>
            <a:ext cx="7291820" cy="30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indent="0">
              <a:buNone/>
            </a:pPr>
            <a:r>
              <a:rPr lang="en-US" sz="1800" b="1" dirty="0" smtClean="0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vi-VN" sz="1800" b="1" dirty="0" smtClean="0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Bệnh </a:t>
            </a:r>
            <a:r>
              <a:rPr lang="vi-VN" sz="1800" b="1" dirty="0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nhân nằm bất tỉnh</a:t>
            </a:r>
          </a:p>
          <a:p>
            <a:pPr marL="63500" indent="0">
              <a:buNone/>
            </a:pPr>
            <a:r>
              <a:rPr lang="en-US" sz="1800" b="1" dirty="0" smtClean="0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vi-VN" sz="1800" b="1" dirty="0" smtClean="0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Bệnh </a:t>
            </a:r>
            <a:r>
              <a:rPr lang="vi-VN" sz="1800" b="1" dirty="0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nhân thấy khó thở, trường hợp nặng có thể </a:t>
            </a:r>
            <a:r>
              <a:rPr lang="vi-VN" sz="1800" b="1" dirty="0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  <a:hlinkClick r:id="rId3"/>
              </a:rPr>
              <a:t>ngừng thở</a:t>
            </a:r>
            <a:endParaRPr lang="vi-VN" sz="1800" b="1" dirty="0">
              <a:latin typeface="Calibri" panose="020F050202020403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63500" indent="0">
              <a:buNone/>
            </a:pPr>
            <a:r>
              <a:rPr lang="en-US" sz="1800" b="1" dirty="0" smtClean="0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vi-VN" sz="1800" b="1" dirty="0" smtClean="0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Mạch </a:t>
            </a:r>
            <a:r>
              <a:rPr lang="vi-VN" sz="1800" b="1" dirty="0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yếu, không đều, đôi khi không có mạch</a:t>
            </a:r>
          </a:p>
          <a:p>
            <a:pPr marL="63500" indent="0">
              <a:buNone/>
            </a:pPr>
            <a:r>
              <a:rPr lang="en-US" sz="1800" b="1" dirty="0" smtClean="0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vi-VN" sz="1800" b="1" dirty="0" smtClean="0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Bỏng </a:t>
            </a:r>
            <a:r>
              <a:rPr lang="vi-VN" sz="1800" b="1" dirty="0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là dấu hiệu thường thấy khi bị gật hiện, đặc biệt ở chỗ tiếp xúc điện và truyền điện.</a:t>
            </a:r>
          </a:p>
          <a:p>
            <a:pPr marL="63500" indent="0">
              <a:buNone/>
            </a:pPr>
            <a:r>
              <a:rPr lang="en-US" sz="1800" b="1" dirty="0" smtClean="0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vi-VN" sz="1800" b="1" dirty="0" smtClean="0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Khởi </a:t>
            </a:r>
            <a:r>
              <a:rPr lang="vi-VN" sz="1800" b="1" dirty="0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phát ngưng tim đột </a:t>
            </a:r>
            <a:r>
              <a:rPr lang="vi-VN" sz="1800" b="1" dirty="0" smtClean="0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ngột</a:t>
            </a:r>
            <a:r>
              <a:rPr lang="en-US" sz="1800" b="1" dirty="0" smtClean="0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63500" indent="0">
              <a:buNone/>
            </a:pPr>
            <a:r>
              <a:rPr lang="en-US" sz="1800" b="1" dirty="0" smtClean="0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en-US" sz="1800" b="1" dirty="0" err="1" smtClean="0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Gây</a:t>
            </a:r>
            <a:r>
              <a:rPr lang="en-US" sz="1800" b="1" dirty="0" smtClean="0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 smtClean="0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tử</a:t>
            </a:r>
            <a:r>
              <a:rPr lang="en-US" sz="1800" b="1" dirty="0" smtClean="0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 smtClean="0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vong</a:t>
            </a:r>
            <a:r>
              <a:rPr lang="en-US" sz="1800" b="1" dirty="0" smtClean="0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vi-VN" sz="1800" b="1" dirty="0">
              <a:latin typeface="Calibri" panose="020F050202020403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Google Shape;991;p47"/>
          <p:cNvSpPr/>
          <p:nvPr/>
        </p:nvSpPr>
        <p:spPr>
          <a:xfrm>
            <a:off x="3425376" y="3366875"/>
            <a:ext cx="1744547" cy="182880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" name="Google Shape;1070;p48"/>
          <p:cNvSpPr/>
          <p:nvPr/>
        </p:nvSpPr>
        <p:spPr>
          <a:xfrm>
            <a:off x="7460672" y="1264344"/>
            <a:ext cx="913560" cy="996514"/>
          </a:xfrm>
          <a:custGeom>
            <a:avLst/>
            <a:gdLst/>
            <a:ahLst/>
            <a:cxnLst/>
            <a:rect l="l" t="t" r="r" b="b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" grpId="0"/>
      <p:bldP spid="540" grpId="0" build="p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5"/>
          <p:cNvSpPr txBox="1">
            <a:spLocks noGrp="1"/>
          </p:cNvSpPr>
          <p:nvPr>
            <p:ph type="ctrTitle"/>
          </p:nvPr>
        </p:nvSpPr>
        <p:spPr>
          <a:xfrm>
            <a:off x="62347" y="-98016"/>
            <a:ext cx="4759035" cy="10398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latin typeface="Calibri" panose="020F0502020204030204" pitchFamily="34" charset="0"/>
              </a:rPr>
              <a:t>Lợi ích khi tiết kiêm điện năng</a:t>
            </a:r>
            <a:endParaRPr sz="2800" b="1" dirty="0">
              <a:latin typeface="Calibri" panose="020F0502020204030204" pitchFamily="34" charset="0"/>
            </a:endParaRPr>
          </a:p>
        </p:txBody>
      </p:sp>
      <p:sp>
        <p:nvSpPr>
          <p:cNvPr id="548" name="Google Shape;548;p15"/>
          <p:cNvSpPr txBox="1">
            <a:spLocks noGrp="1"/>
          </p:cNvSpPr>
          <p:nvPr>
            <p:ph type="subTitle" idx="1"/>
          </p:nvPr>
        </p:nvSpPr>
        <p:spPr>
          <a:xfrm>
            <a:off x="353292" y="941859"/>
            <a:ext cx="4177146" cy="3744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vi-VN" sz="1800" b="1" dirty="0"/>
              <a:t>- Giảm chi tiêu cho gia đình</a:t>
            </a:r>
          </a:p>
          <a:p>
            <a:pPr algn="l"/>
            <a:r>
              <a:rPr lang="vi-VN" sz="1800" b="1" dirty="0"/>
              <a:t>- Các dụng cụ và thiết bị điện được sử dụng lâu bền hơn</a:t>
            </a:r>
          </a:p>
          <a:p>
            <a:pPr algn="l"/>
            <a:r>
              <a:rPr lang="vi-VN" sz="1800" b="1" dirty="0"/>
              <a:t>- Giảm bớt các sự cố gây tổn hại chung do hệ thống cung cấp bị quá tải</a:t>
            </a:r>
          </a:p>
          <a:p>
            <a:pPr algn="l"/>
            <a:r>
              <a:rPr lang="vi-VN" sz="1800" b="1" dirty="0"/>
              <a:t>- Dành phần điện năng tiết kiệm cho sản xuất</a:t>
            </a:r>
          </a:p>
          <a:p>
            <a:pPr algn="l"/>
            <a:r>
              <a:rPr lang="vi-VN" sz="1800" b="1" dirty="0"/>
              <a:t>- Bảo vệ môi trường</a:t>
            </a:r>
          </a:p>
          <a:p>
            <a:pPr algn="l"/>
            <a:r>
              <a:rPr lang="vi-VN" sz="1800" b="1" dirty="0"/>
              <a:t>- Tiết kiệm ngân sách nhà nước</a:t>
            </a:r>
          </a:p>
          <a:p>
            <a:pPr algn="l"/>
            <a:r>
              <a:rPr lang="vi-VN" sz="1800" b="1" dirty="0"/>
              <a:t/>
            </a:r>
            <a:br>
              <a:rPr lang="vi-VN" sz="1800" b="1" dirty="0"/>
            </a:br>
            <a:r>
              <a:rPr lang="vi-VN" sz="1800" b="1" dirty="0"/>
              <a:t/>
            </a:r>
            <a:br>
              <a:rPr lang="vi-VN" sz="1800" b="1" dirty="0"/>
            </a:br>
            <a:r>
              <a:rPr lang="en-US" sz="1800" b="1" dirty="0" smtClean="0"/>
              <a:t> </a:t>
            </a:r>
            <a:endParaRPr sz="1800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925291" y="0"/>
            <a:ext cx="20782" cy="4042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553;p16"/>
          <p:cNvSpPr txBox="1">
            <a:spLocks/>
          </p:cNvSpPr>
          <p:nvPr/>
        </p:nvSpPr>
        <p:spPr>
          <a:xfrm>
            <a:off x="5039589" y="229143"/>
            <a:ext cx="4031674" cy="1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Font typeface="Dosis"/>
              <a:buNone/>
              <a:defRPr sz="2600" b="0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355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Dosis"/>
              <a:buNone/>
              <a:defRPr sz="3000" b="0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marR="0" lvl="2" indent="-355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Dosis"/>
              <a:buNone/>
              <a:defRPr sz="3000" b="0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marR="0" lvl="3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Dosis"/>
              <a:buNone/>
              <a:defRPr sz="3000" b="0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marR="0" lvl="4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Dosis"/>
              <a:buNone/>
              <a:defRPr sz="3000" b="0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marR="0" lvl="5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Dosis"/>
              <a:buNone/>
              <a:defRPr sz="3000" b="0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marR="0" lvl="6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Dosis"/>
              <a:buNone/>
              <a:defRPr sz="3000" b="0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marR="0" lvl="7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Dosis"/>
              <a:buNone/>
              <a:defRPr sz="3000" b="0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marR="0" lvl="8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Dosis"/>
              <a:buNone/>
              <a:defRPr sz="3000" b="0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indent="0" algn="ctr">
              <a:spcBef>
                <a:spcPts val="600"/>
              </a:spcBef>
            </a:pP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biện</a:t>
            </a:r>
            <a:r>
              <a:rPr lang="en-US" b="1" dirty="0" smtClean="0"/>
              <a:t> </a:t>
            </a:r>
            <a:r>
              <a:rPr lang="en-US" b="1" dirty="0" err="1" smtClean="0"/>
              <a:t>pháp</a:t>
            </a:r>
            <a:r>
              <a:rPr lang="en-US" b="1" dirty="0" smtClean="0"/>
              <a:t> </a:t>
            </a:r>
            <a:r>
              <a:rPr lang="en-US" b="1" dirty="0" err="1" smtClean="0"/>
              <a:t>sử</a:t>
            </a:r>
            <a:r>
              <a:rPr lang="en-US" b="1" dirty="0" smtClean="0"/>
              <a:t> </a:t>
            </a:r>
            <a:r>
              <a:rPr lang="en-US" b="1" dirty="0" err="1" smtClean="0"/>
              <a:t>dụng</a:t>
            </a:r>
            <a:r>
              <a:rPr lang="en-US" b="1" dirty="0" smtClean="0"/>
              <a:t> </a:t>
            </a:r>
            <a:r>
              <a:rPr lang="en-US" b="1" dirty="0" err="1" smtClean="0"/>
              <a:t>tiết</a:t>
            </a:r>
            <a:r>
              <a:rPr lang="en-US" b="1" dirty="0" smtClean="0"/>
              <a:t> </a:t>
            </a:r>
            <a:r>
              <a:rPr lang="en-US" b="1" dirty="0" err="1" smtClean="0"/>
              <a:t>kiệm</a:t>
            </a:r>
            <a:r>
              <a:rPr lang="en-US" b="1" dirty="0" smtClean="0"/>
              <a:t> </a:t>
            </a:r>
            <a:r>
              <a:rPr lang="en-US" b="1" dirty="0" err="1" smtClean="0"/>
              <a:t>điện</a:t>
            </a:r>
            <a:r>
              <a:rPr lang="en-US" b="1" dirty="0" smtClean="0"/>
              <a:t> </a:t>
            </a:r>
            <a:r>
              <a:rPr lang="en-US" b="1" dirty="0" err="1" smtClean="0"/>
              <a:t>năng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44290" y="1376014"/>
            <a:ext cx="32835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>
                <a:solidFill>
                  <a:schemeClr val="accent1"/>
                </a:solidFill>
                <a:latin typeface="Calibri" panose="020F0502020204030204" pitchFamily="34" charset="0"/>
              </a:rPr>
              <a:t>- Cần phải lựa chọn các thiết bị có công suất phù hợp</a:t>
            </a:r>
          </a:p>
          <a:p>
            <a:r>
              <a:rPr lang="vi-VN" sz="1800" b="1" dirty="0">
                <a:solidFill>
                  <a:schemeClr val="accent1"/>
                </a:solidFill>
                <a:latin typeface="Calibri" panose="020F0502020204030204" pitchFamily="34" charset="0"/>
              </a:rPr>
              <a:t>- Không sử dụng các thiết bị trong những lúc không cần thiết vì như vậy sẽ gây lãng phí điện</a:t>
            </a:r>
          </a:p>
          <a:p>
            <a:r>
              <a:rPr lang="vi-VN" dirty="0">
                <a:solidFill>
                  <a:schemeClr val="accent1"/>
                </a:solidFill>
              </a:rPr>
              <a:t/>
            </a:r>
            <a:br>
              <a:rPr lang="vi-VN" dirty="0">
                <a:solidFill>
                  <a:schemeClr val="accent1"/>
                </a:solidFill>
              </a:rPr>
            </a:br>
            <a:r>
              <a:rPr lang="vi-VN" dirty="0">
                <a:solidFill>
                  <a:schemeClr val="accent1"/>
                </a:solidFill>
              </a:rPr>
              <a:t/>
            </a:r>
            <a:br>
              <a:rPr lang="vi-VN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Google Shape;993;p47"/>
          <p:cNvSpPr/>
          <p:nvPr/>
        </p:nvSpPr>
        <p:spPr>
          <a:xfrm rot="20720897">
            <a:off x="8076554" y="2917595"/>
            <a:ext cx="818065" cy="1124469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0" name="Google Shape;1045;p48"/>
          <p:cNvSpPr/>
          <p:nvPr/>
        </p:nvSpPr>
        <p:spPr>
          <a:xfrm rot="874193">
            <a:off x="5186927" y="2741573"/>
            <a:ext cx="926686" cy="1289850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" grpId="0"/>
      <p:bldP spid="548" grpId="0" build="p"/>
      <p:bldP spid="7" grpId="0"/>
      <p:bldP spid="5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6"/>
          <p:cNvSpPr txBox="1">
            <a:spLocks noGrp="1"/>
          </p:cNvSpPr>
          <p:nvPr>
            <p:ph type="body" idx="1"/>
          </p:nvPr>
        </p:nvSpPr>
        <p:spPr>
          <a:xfrm>
            <a:off x="1188692" y="1174664"/>
            <a:ext cx="5727525" cy="17763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rgbClr val="FF0000"/>
                </a:solidFill>
              </a:rPr>
              <a:t>Cảm ơn cô cùng các bạn đã lắng nghe!</a:t>
            </a:r>
            <a:endParaRPr sz="4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Welsh Corgi Thank You Sticker by Lazy Corg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3" y="2295901"/>
            <a:ext cx="2431963" cy="24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dea Physics Sticker by krima&amp;is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4948">
            <a:off x="6878494" y="663575"/>
            <a:ext cx="1891434" cy="218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60029" y="3351931"/>
            <a:ext cx="4364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99FF"/>
                </a:solidFill>
                <a:latin typeface="Comic Sans MS" panose="030F0702030302020204" pitchFamily="66" charset="0"/>
              </a:rPr>
              <a:t>Thanks for watching!</a:t>
            </a:r>
            <a:endParaRPr lang="en-US" sz="2800" b="1" dirty="0">
              <a:solidFill>
                <a:srgbClr val="FF99FF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1977" y="4573975"/>
            <a:ext cx="3480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9999FF"/>
                </a:solidFill>
                <a:latin typeface="+mj-lt"/>
              </a:rPr>
              <a:t>Thành</a:t>
            </a:r>
            <a:r>
              <a:rPr lang="en-US" b="1" dirty="0" smtClean="0">
                <a:solidFill>
                  <a:srgbClr val="9999FF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9999FF"/>
                </a:solidFill>
                <a:latin typeface="+mj-lt"/>
              </a:rPr>
              <a:t>viên</a:t>
            </a:r>
            <a:r>
              <a:rPr lang="en-US" b="1" dirty="0" smtClean="0">
                <a:solidFill>
                  <a:srgbClr val="9999FF"/>
                </a:solidFill>
                <a:latin typeface="+mj-lt"/>
              </a:rPr>
              <a:t>: </a:t>
            </a:r>
            <a:r>
              <a:rPr lang="en-US" b="1" dirty="0" err="1" smtClean="0">
                <a:solidFill>
                  <a:srgbClr val="9999FF"/>
                </a:solidFill>
                <a:latin typeface="+mj-lt"/>
              </a:rPr>
              <a:t>Đan</a:t>
            </a:r>
            <a:r>
              <a:rPr lang="en-US" b="1" dirty="0" smtClean="0">
                <a:solidFill>
                  <a:srgbClr val="9999FF"/>
                </a:solidFill>
                <a:latin typeface="+mj-lt"/>
              </a:rPr>
              <a:t>, </a:t>
            </a:r>
            <a:r>
              <a:rPr lang="en-US" b="1" dirty="0" err="1" smtClean="0">
                <a:solidFill>
                  <a:srgbClr val="9999FF"/>
                </a:solidFill>
                <a:latin typeface="+mj-lt"/>
              </a:rPr>
              <a:t>Hiệp</a:t>
            </a:r>
            <a:r>
              <a:rPr lang="en-US" b="1" dirty="0" smtClean="0">
                <a:solidFill>
                  <a:srgbClr val="9999FF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9999FF"/>
                </a:solidFill>
                <a:latin typeface="+mj-lt"/>
              </a:rPr>
              <a:t>Quyền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" grpId="0" build="p"/>
      <p:bldP spid="3" grpId="0"/>
    </p:bldLst>
  </p:timing>
</p:sld>
</file>

<file path=ppt/theme/theme1.xml><?xml version="1.0" encoding="utf-8"?>
<a:theme xmlns:a="http://schemas.openxmlformats.org/drawingml/2006/main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284</Words>
  <Application>Microsoft Office PowerPoint</Application>
  <PresentationFormat>On-screen Show (16:9)</PresentationFormat>
  <Paragraphs>42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Cambria Math</vt:lpstr>
      <vt:lpstr>Segoe UI</vt:lpstr>
      <vt:lpstr>Baskerville Old Face</vt:lpstr>
      <vt:lpstr>Dosis</vt:lpstr>
      <vt:lpstr>Calibri</vt:lpstr>
      <vt:lpstr>Sniglet</vt:lpstr>
      <vt:lpstr>Comic Sans MS</vt:lpstr>
      <vt:lpstr>Friar template</vt:lpstr>
      <vt:lpstr>VẬT LÍ 9</vt:lpstr>
      <vt:lpstr>Nguyên nhân gây tai nạn điện</vt:lpstr>
      <vt:lpstr>Hậu quả của tai nạn điện</vt:lpstr>
      <vt:lpstr>Lợi ích khi tiết kiêm điện năng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VẬT LÍ 9</dc:title>
  <cp:lastModifiedBy>Admin</cp:lastModifiedBy>
  <cp:revision>12</cp:revision>
  <dcterms:modified xsi:type="dcterms:W3CDTF">2022-10-25T19:59:31Z</dcterms:modified>
</cp:coreProperties>
</file>