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3" r:id="rId2"/>
    <p:sldId id="286" r:id="rId3"/>
    <p:sldId id="307" r:id="rId4"/>
    <p:sldId id="308" r:id="rId5"/>
    <p:sldId id="289" r:id="rId6"/>
    <p:sldId id="310" r:id="rId7"/>
    <p:sldId id="291" r:id="rId8"/>
    <p:sldId id="290" r:id="rId9"/>
    <p:sldId id="311" r:id="rId10"/>
    <p:sldId id="297" r:id="rId11"/>
    <p:sldId id="294" r:id="rId12"/>
    <p:sldId id="312" r:id="rId13"/>
    <p:sldId id="296" r:id="rId14"/>
    <p:sldId id="298" r:id="rId15"/>
    <p:sldId id="299" r:id="rId16"/>
    <p:sldId id="301" r:id="rId17"/>
    <p:sldId id="304" r:id="rId18"/>
    <p:sldId id="303" r:id="rId19"/>
    <p:sldId id="305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99CCFF"/>
    <a:srgbClr val="CC0099"/>
    <a:srgbClr val="800080"/>
    <a:srgbClr val="0066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/>
    <p:restoredTop sz="94660"/>
  </p:normalViewPr>
  <p:slideViewPr>
    <p:cSldViewPr showGuides="1"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Header Placeholder 1126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sz="1200" dirty="0"/>
          </a:p>
        </p:txBody>
      </p:sp>
      <p:sp>
        <p:nvSpPr>
          <p:cNvPr id="11267" name="Date Placeholder 1126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en-US" sz="1200" dirty="0"/>
          </a:p>
        </p:txBody>
      </p:sp>
      <p:sp>
        <p:nvSpPr>
          <p:cNvPr id="11268" name="Slide Image Placeholder 1126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69" name="Text Placeholder 1126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270" name="Footer Placeholder 1126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en-US" sz="1200" dirty="0"/>
          </a:p>
        </p:txBody>
      </p:sp>
      <p:sp>
        <p:nvSpPr>
          <p:cNvPr id="11271" name="Slide Number Placeholder 1127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824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Times New Roman" panose="02020603050405020304" pitchFamily="18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1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584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5843" name="Text Placeholder 3584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5844" name="Date Placeholder 3584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5845" name="Footer Placeholder 3584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5846" name="Slide Number Placeholder 3584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Z169"/>
          <p:cNvPicPr>
            <a:picLocks noChangeAspect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>
          <a:xfrm>
            <a:off x="0" y="-838200"/>
            <a:ext cx="9144000" cy="8001000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</p:pic>
      <p:pic>
        <p:nvPicPr>
          <p:cNvPr id="40963" name="Picture 40962" descr="smalborg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818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8" name="Rectangle 40967"/>
          <p:cNvSpPr/>
          <p:nvPr/>
        </p:nvSpPr>
        <p:spPr>
          <a:xfrm>
            <a:off x="990600" y="1219202"/>
            <a:ext cx="6324600" cy="198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dirty="0" err="1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600" dirty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600" dirty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 smtClean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 smtClean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 smtClean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mtClean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3600" dirty="0">
              <a:gradFill rotWithShape="1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0421"/>
          <p:cNvSpPr txBox="1"/>
          <p:nvPr/>
        </p:nvSpPr>
        <p:spPr>
          <a:xfrm>
            <a:off x="500066" y="457202"/>
            <a:ext cx="8491534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C2: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0423" name="Arc 10"/>
          <p:cNvSpPr/>
          <p:nvPr/>
        </p:nvSpPr>
        <p:spPr>
          <a:xfrm flipV="1">
            <a:off x="1981200" y="2786063"/>
            <a:ext cx="4686300" cy="1395412"/>
          </a:xfrm>
          <a:custGeom>
            <a:avLst/>
            <a:gdLst>
              <a:gd name="txL" fmla="*/ 0 w 43200"/>
              <a:gd name="txT" fmla="*/ 0 h 35106"/>
              <a:gd name="txR" fmla="*/ 43200 w 43200"/>
              <a:gd name="txB" fmla="*/ 35106 h 3510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200" h="35106" fill="none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 cap="flat" cmpd="sng">
            <a:solidFill>
              <a:srgbClr val="96969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0424" name="Group 60423"/>
          <p:cNvGrpSpPr/>
          <p:nvPr/>
        </p:nvGrpSpPr>
        <p:grpSpPr>
          <a:xfrm>
            <a:off x="2338387" y="3933825"/>
            <a:ext cx="3962400" cy="457200"/>
            <a:chOff x="2640" y="960"/>
            <a:chExt cx="2400" cy="240"/>
          </a:xfrm>
        </p:grpSpPr>
        <p:sp>
          <p:nvSpPr>
            <p:cNvPr id="60425" name="Rectangle 60424"/>
            <p:cNvSpPr/>
            <p:nvPr/>
          </p:nvSpPr>
          <p:spPr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60426" name="Rectangle 60425"/>
            <p:cNvSpPr/>
            <p:nvPr/>
          </p:nvSpPr>
          <p:spPr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60427" name="Group 60426"/>
          <p:cNvGrpSpPr/>
          <p:nvPr/>
        </p:nvGrpSpPr>
        <p:grpSpPr>
          <a:xfrm rot="-311248">
            <a:off x="4786312" y="2705100"/>
            <a:ext cx="712788" cy="242888"/>
            <a:chOff x="4544" y="1777"/>
            <a:chExt cx="449" cy="153"/>
          </a:xfrm>
        </p:grpSpPr>
        <p:sp>
          <p:nvSpPr>
            <p:cNvPr id="60428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429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0430" name="Group 60429"/>
          <p:cNvGrpSpPr/>
          <p:nvPr/>
        </p:nvGrpSpPr>
        <p:grpSpPr>
          <a:xfrm rot="-577852">
            <a:off x="4043362" y="2667000"/>
            <a:ext cx="712788" cy="242888"/>
            <a:chOff x="4544" y="1777"/>
            <a:chExt cx="449" cy="153"/>
          </a:xfrm>
        </p:grpSpPr>
        <p:sp>
          <p:nvSpPr>
            <p:cNvPr id="60431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432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0433" name="Group 60432"/>
          <p:cNvGrpSpPr/>
          <p:nvPr/>
        </p:nvGrpSpPr>
        <p:grpSpPr>
          <a:xfrm rot="-988341">
            <a:off x="3295652" y="2709865"/>
            <a:ext cx="712787" cy="242887"/>
            <a:chOff x="4544" y="1777"/>
            <a:chExt cx="449" cy="153"/>
          </a:xfrm>
        </p:grpSpPr>
        <p:sp>
          <p:nvSpPr>
            <p:cNvPr id="60434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435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0436" name="Group 60435"/>
          <p:cNvGrpSpPr/>
          <p:nvPr/>
        </p:nvGrpSpPr>
        <p:grpSpPr>
          <a:xfrm rot="-1581766">
            <a:off x="2552702" y="2838451"/>
            <a:ext cx="712787" cy="242888"/>
            <a:chOff x="4544" y="1777"/>
            <a:chExt cx="449" cy="153"/>
          </a:xfrm>
        </p:grpSpPr>
        <p:sp>
          <p:nvSpPr>
            <p:cNvPr id="60437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438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0439" name="Group 60438"/>
          <p:cNvGrpSpPr/>
          <p:nvPr/>
        </p:nvGrpSpPr>
        <p:grpSpPr>
          <a:xfrm rot="-2475656">
            <a:off x="1871662" y="3143251"/>
            <a:ext cx="712788" cy="242888"/>
            <a:chOff x="4544" y="1777"/>
            <a:chExt cx="449" cy="153"/>
          </a:xfrm>
        </p:grpSpPr>
        <p:sp>
          <p:nvSpPr>
            <p:cNvPr id="60440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441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0442" name="Group 60441"/>
          <p:cNvGrpSpPr/>
          <p:nvPr/>
        </p:nvGrpSpPr>
        <p:grpSpPr>
          <a:xfrm rot="13764512">
            <a:off x="1719263" y="3667125"/>
            <a:ext cx="712788" cy="242888"/>
            <a:chOff x="4544" y="1777"/>
            <a:chExt cx="449" cy="153"/>
          </a:xfrm>
        </p:grpSpPr>
        <p:sp>
          <p:nvSpPr>
            <p:cNvPr id="60443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444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0445" name="Group 60444"/>
          <p:cNvGrpSpPr/>
          <p:nvPr/>
        </p:nvGrpSpPr>
        <p:grpSpPr>
          <a:xfrm rot="489912">
            <a:off x="5491162" y="2867025"/>
            <a:ext cx="712788" cy="242888"/>
            <a:chOff x="4544" y="1777"/>
            <a:chExt cx="449" cy="153"/>
          </a:xfrm>
        </p:grpSpPr>
        <p:sp>
          <p:nvSpPr>
            <p:cNvPr id="60446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447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0448" name="Group 60447"/>
          <p:cNvGrpSpPr/>
          <p:nvPr/>
        </p:nvGrpSpPr>
        <p:grpSpPr>
          <a:xfrm rot="1767919">
            <a:off x="6100762" y="3190875"/>
            <a:ext cx="712788" cy="242888"/>
            <a:chOff x="4544" y="1777"/>
            <a:chExt cx="449" cy="153"/>
          </a:xfrm>
        </p:grpSpPr>
        <p:sp>
          <p:nvSpPr>
            <p:cNvPr id="60449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450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0451" name="Group 60450"/>
          <p:cNvGrpSpPr/>
          <p:nvPr/>
        </p:nvGrpSpPr>
        <p:grpSpPr>
          <a:xfrm rot="6877630">
            <a:off x="6297613" y="3751263"/>
            <a:ext cx="531813" cy="225425"/>
            <a:chOff x="4544" y="1777"/>
            <a:chExt cx="449" cy="153"/>
          </a:xfrm>
        </p:grpSpPr>
        <p:sp>
          <p:nvSpPr>
            <p:cNvPr id="60452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453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0454" name="Text Box 60453"/>
          <p:cNvSpPr txBox="1"/>
          <p:nvPr/>
        </p:nvSpPr>
        <p:spPr>
          <a:xfrm>
            <a:off x="762000" y="4738688"/>
            <a:ext cx="73152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itchFamily="18" charset="2"/>
              </a:rPr>
              <a:t>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56326"/>
          <p:cNvSpPr txBox="1"/>
          <p:nvPr/>
        </p:nvSpPr>
        <p:spPr>
          <a:xfrm>
            <a:off x="504825" y="3962400"/>
            <a:ext cx="80544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28" name="Arc 10"/>
          <p:cNvSpPr/>
          <p:nvPr/>
        </p:nvSpPr>
        <p:spPr>
          <a:xfrm flipV="1">
            <a:off x="3910013" y="2128839"/>
            <a:ext cx="4686300" cy="1395412"/>
          </a:xfrm>
          <a:custGeom>
            <a:avLst/>
            <a:gdLst>
              <a:gd name="txL" fmla="*/ 0 w 43200"/>
              <a:gd name="txT" fmla="*/ 0 h 35106"/>
              <a:gd name="txR" fmla="*/ 43200 w 43200"/>
              <a:gd name="txB" fmla="*/ 35106 h 3510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200" h="35106" fill="none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6329" name="Group 56328"/>
          <p:cNvGrpSpPr/>
          <p:nvPr/>
        </p:nvGrpSpPr>
        <p:grpSpPr>
          <a:xfrm>
            <a:off x="4267200" y="3276600"/>
            <a:ext cx="3962400" cy="457200"/>
            <a:chOff x="2640" y="960"/>
            <a:chExt cx="2400" cy="240"/>
          </a:xfrm>
        </p:grpSpPr>
        <p:sp>
          <p:nvSpPr>
            <p:cNvPr id="56330" name="Rectangle 56329"/>
            <p:cNvSpPr/>
            <p:nvPr/>
          </p:nvSpPr>
          <p:spPr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56331" name="Rectangle 56330"/>
            <p:cNvSpPr/>
            <p:nvPr/>
          </p:nvSpPr>
          <p:spPr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56367" name="Group 56366"/>
          <p:cNvGrpSpPr/>
          <p:nvPr/>
        </p:nvGrpSpPr>
        <p:grpSpPr>
          <a:xfrm>
            <a:off x="6172200" y="1981201"/>
            <a:ext cx="304800" cy="290513"/>
            <a:chOff x="3888" y="1248"/>
            <a:chExt cx="192" cy="183"/>
          </a:xfrm>
        </p:grpSpPr>
        <p:sp>
          <p:nvSpPr>
            <p:cNvPr id="56364" name="Straight Connector 56363"/>
            <p:cNvSpPr/>
            <p:nvPr/>
          </p:nvSpPr>
          <p:spPr>
            <a:xfrm>
              <a:off x="3888" y="1248"/>
              <a:ext cx="192" cy="96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65" name="Straight Connector 56364"/>
            <p:cNvSpPr/>
            <p:nvPr/>
          </p:nvSpPr>
          <p:spPr>
            <a:xfrm flipH="1">
              <a:off x="3918" y="1335"/>
              <a:ext cx="144" cy="96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6368" name="Text Box 56367"/>
          <p:cNvSpPr txBox="1"/>
          <p:nvPr/>
        </p:nvSpPr>
        <p:spPr>
          <a:xfrm>
            <a:off x="264280" y="1066802"/>
            <a:ext cx="857492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800" u="sng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800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56369" name="Straight Connector 56368"/>
          <p:cNvSpPr/>
          <p:nvPr/>
        </p:nvSpPr>
        <p:spPr>
          <a:xfrm flipH="1">
            <a:off x="4848225" y="3519488"/>
            <a:ext cx="2590800" cy="0"/>
          </a:xfrm>
          <a:prstGeom prst="line">
            <a:avLst/>
          </a:prstGeom>
          <a:ln w="635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70" name="Text Box 56369"/>
          <p:cNvSpPr txBox="1"/>
          <p:nvPr/>
        </p:nvSpPr>
        <p:spPr>
          <a:xfrm>
            <a:off x="142970" y="228602"/>
            <a:ext cx="869623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C3: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56371" name="Text Box 56370"/>
          <p:cNvSpPr txBox="1"/>
          <p:nvPr/>
        </p:nvSpPr>
        <p:spPr>
          <a:xfrm>
            <a:off x="228600" y="4648202"/>
            <a:ext cx="8105776" cy="95410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sym typeface="Wingdings 3" pitchFamily="18" charset="2"/>
              </a:rPr>
              <a:t>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sức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có</a:t>
            </a:r>
            <a:r>
              <a:rPr sz="2800" dirty="0"/>
              <a:t> </a:t>
            </a:r>
            <a:r>
              <a:rPr sz="2800" dirty="0" err="1"/>
              <a:t>chiều</a:t>
            </a:r>
            <a:r>
              <a:rPr sz="2800" dirty="0"/>
              <a:t> </a:t>
            </a:r>
            <a:r>
              <a:rPr sz="2800" dirty="0" err="1"/>
              <a:t>đi</a:t>
            </a:r>
            <a:r>
              <a:rPr sz="2800" dirty="0"/>
              <a:t> </a:t>
            </a:r>
            <a:r>
              <a:rPr sz="2800" u="sng" dirty="0" err="1">
                <a:solidFill>
                  <a:srgbClr val="FF0000"/>
                </a:solidFill>
              </a:rPr>
              <a:t>ra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cực</a:t>
            </a:r>
            <a:r>
              <a:rPr sz="2800" dirty="0"/>
              <a:t> </a:t>
            </a:r>
            <a:r>
              <a:rPr sz="2800" u="sng" dirty="0" err="1">
                <a:solidFill>
                  <a:srgbClr val="FF0000"/>
                </a:solidFill>
              </a:rPr>
              <a:t>Bắc</a:t>
            </a:r>
            <a:r>
              <a:rPr sz="2800" dirty="0"/>
              <a:t> </a:t>
            </a:r>
            <a:r>
              <a:rPr sz="2800" dirty="0" err="1"/>
              <a:t>và</a:t>
            </a:r>
            <a:r>
              <a:rPr sz="2800" dirty="0"/>
              <a:t> </a:t>
            </a:r>
            <a:r>
              <a:rPr sz="2800" dirty="0" err="1"/>
              <a:t>đi</a:t>
            </a:r>
            <a:r>
              <a:rPr sz="2800" dirty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vào</a:t>
            </a:r>
            <a:r>
              <a:rPr sz="2800" dirty="0" smtClean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cực</a:t>
            </a:r>
            <a:r>
              <a:rPr sz="2800" dirty="0"/>
              <a:t> </a:t>
            </a:r>
            <a:r>
              <a:rPr sz="2800" u="sng" dirty="0">
                <a:solidFill>
                  <a:srgbClr val="FF0000"/>
                </a:solidFill>
              </a:rPr>
              <a:t>Nam</a:t>
            </a:r>
          </a:p>
        </p:txBody>
      </p:sp>
      <p:grpSp>
        <p:nvGrpSpPr>
          <p:cNvPr id="56373" name="Group 56372"/>
          <p:cNvGrpSpPr/>
          <p:nvPr/>
        </p:nvGrpSpPr>
        <p:grpSpPr>
          <a:xfrm rot="-311248">
            <a:off x="6715125" y="2019300"/>
            <a:ext cx="712788" cy="242888"/>
            <a:chOff x="4544" y="1777"/>
            <a:chExt cx="449" cy="153"/>
          </a:xfrm>
        </p:grpSpPr>
        <p:sp>
          <p:nvSpPr>
            <p:cNvPr id="56374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375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6376" name="Group 56375"/>
          <p:cNvGrpSpPr/>
          <p:nvPr/>
        </p:nvGrpSpPr>
        <p:grpSpPr>
          <a:xfrm rot="-577852">
            <a:off x="5972175" y="1981200"/>
            <a:ext cx="712788" cy="242888"/>
            <a:chOff x="4544" y="1777"/>
            <a:chExt cx="449" cy="153"/>
          </a:xfrm>
        </p:grpSpPr>
        <p:sp>
          <p:nvSpPr>
            <p:cNvPr id="56377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378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6379" name="Group 56378"/>
          <p:cNvGrpSpPr/>
          <p:nvPr/>
        </p:nvGrpSpPr>
        <p:grpSpPr>
          <a:xfrm rot="-988341">
            <a:off x="5224465" y="2024065"/>
            <a:ext cx="712787" cy="242887"/>
            <a:chOff x="4544" y="1777"/>
            <a:chExt cx="449" cy="153"/>
          </a:xfrm>
        </p:grpSpPr>
        <p:sp>
          <p:nvSpPr>
            <p:cNvPr id="56380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381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6382" name="Group 56381"/>
          <p:cNvGrpSpPr/>
          <p:nvPr/>
        </p:nvGrpSpPr>
        <p:grpSpPr>
          <a:xfrm rot="-1581766">
            <a:off x="4481515" y="2152651"/>
            <a:ext cx="712787" cy="242888"/>
            <a:chOff x="4544" y="1777"/>
            <a:chExt cx="449" cy="153"/>
          </a:xfrm>
        </p:grpSpPr>
        <p:sp>
          <p:nvSpPr>
            <p:cNvPr id="56383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384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6385" name="Group 56384"/>
          <p:cNvGrpSpPr/>
          <p:nvPr/>
        </p:nvGrpSpPr>
        <p:grpSpPr>
          <a:xfrm rot="-2475656">
            <a:off x="3800475" y="2457451"/>
            <a:ext cx="712788" cy="242888"/>
            <a:chOff x="4544" y="1777"/>
            <a:chExt cx="449" cy="153"/>
          </a:xfrm>
        </p:grpSpPr>
        <p:sp>
          <p:nvSpPr>
            <p:cNvPr id="56386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387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6388" name="Group 56387"/>
          <p:cNvGrpSpPr/>
          <p:nvPr/>
        </p:nvGrpSpPr>
        <p:grpSpPr>
          <a:xfrm rot="13764512">
            <a:off x="3648076" y="2981325"/>
            <a:ext cx="712788" cy="242888"/>
            <a:chOff x="4544" y="1777"/>
            <a:chExt cx="449" cy="153"/>
          </a:xfrm>
        </p:grpSpPr>
        <p:sp>
          <p:nvSpPr>
            <p:cNvPr id="56389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390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6391" name="Group 56390"/>
          <p:cNvGrpSpPr/>
          <p:nvPr/>
        </p:nvGrpSpPr>
        <p:grpSpPr>
          <a:xfrm rot="489912">
            <a:off x="7419975" y="2181225"/>
            <a:ext cx="712788" cy="242888"/>
            <a:chOff x="4544" y="1777"/>
            <a:chExt cx="449" cy="153"/>
          </a:xfrm>
        </p:grpSpPr>
        <p:sp>
          <p:nvSpPr>
            <p:cNvPr id="56392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393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6394" name="Group 56393"/>
          <p:cNvGrpSpPr/>
          <p:nvPr/>
        </p:nvGrpSpPr>
        <p:grpSpPr>
          <a:xfrm rot="1767919">
            <a:off x="8029575" y="2505075"/>
            <a:ext cx="712788" cy="242888"/>
            <a:chOff x="4544" y="1777"/>
            <a:chExt cx="449" cy="153"/>
          </a:xfrm>
        </p:grpSpPr>
        <p:sp>
          <p:nvSpPr>
            <p:cNvPr id="56395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396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6397" name="Group 56396"/>
          <p:cNvGrpSpPr/>
          <p:nvPr/>
        </p:nvGrpSpPr>
        <p:grpSpPr>
          <a:xfrm rot="6877630">
            <a:off x="8226426" y="3065465"/>
            <a:ext cx="531813" cy="225425"/>
            <a:chOff x="4544" y="1777"/>
            <a:chExt cx="449" cy="153"/>
          </a:xfrm>
        </p:grpSpPr>
        <p:sp>
          <p:nvSpPr>
            <p:cNvPr id="56398" name="AutoShape 112"/>
            <p:cNvSpPr/>
            <p:nvPr/>
          </p:nvSpPr>
          <p:spPr>
            <a:xfrm rot="-264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399" name="AutoShape 113"/>
            <p:cNvSpPr/>
            <p:nvPr/>
          </p:nvSpPr>
          <p:spPr>
            <a:xfrm rot="-15643546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6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6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6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68" grpId="0"/>
      <p:bldP spid="56370" grpId="0"/>
      <p:bldP spid="563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9153"/>
          <p:cNvSpPr txBox="1"/>
          <p:nvPr/>
        </p:nvSpPr>
        <p:spPr>
          <a:xfrm>
            <a:off x="14514" y="157161"/>
            <a:ext cx="9144000" cy="5232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23: TỪ PHỔ - ĐƯỜNG SỨC TỪ</a:t>
            </a:r>
          </a:p>
        </p:txBody>
      </p:sp>
      <p:sp>
        <p:nvSpPr>
          <p:cNvPr id="49156" name="Text Box 49155"/>
          <p:cNvSpPr txBox="1"/>
          <p:nvPr/>
        </p:nvSpPr>
        <p:spPr>
          <a:xfrm>
            <a:off x="152400" y="685800"/>
            <a:ext cx="2209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endParaRPr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07" y="474663"/>
            <a:ext cx="7508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9168"/>
          <p:cNvSpPr txBox="1"/>
          <p:nvPr/>
        </p:nvSpPr>
        <p:spPr>
          <a:xfrm>
            <a:off x="266700" y="1143002"/>
            <a:ext cx="87249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err="1" smtClean="0"/>
              <a:t>Hình</a:t>
            </a:r>
            <a:r>
              <a:rPr sz="2800" dirty="0" smtClean="0"/>
              <a:t> </a:t>
            </a:r>
            <a:r>
              <a:rPr sz="2800" dirty="0" err="1"/>
              <a:t>ảnh</a:t>
            </a:r>
            <a:r>
              <a:rPr sz="2800" dirty="0"/>
              <a:t> </a:t>
            </a:r>
            <a:r>
              <a:rPr sz="2800" dirty="0" err="1"/>
              <a:t>các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mạt</a:t>
            </a:r>
            <a:r>
              <a:rPr sz="2800" dirty="0"/>
              <a:t> </a:t>
            </a:r>
            <a:r>
              <a:rPr sz="2800" dirty="0" err="1"/>
              <a:t>sắt</a:t>
            </a:r>
            <a:r>
              <a:rPr sz="2800" dirty="0"/>
              <a:t> </a:t>
            </a:r>
            <a:r>
              <a:rPr sz="2800" dirty="0" err="1"/>
              <a:t>xung</a:t>
            </a:r>
            <a:r>
              <a:rPr sz="2800" dirty="0"/>
              <a:t> </a:t>
            </a:r>
            <a:r>
              <a:rPr sz="2800" dirty="0" err="1"/>
              <a:t>quanh</a:t>
            </a:r>
            <a:r>
              <a:rPr sz="2800" dirty="0"/>
              <a:t> </a:t>
            </a:r>
            <a:r>
              <a:rPr sz="2800" dirty="0" err="1"/>
              <a:t>nam</a:t>
            </a:r>
            <a:r>
              <a:rPr sz="2800" dirty="0"/>
              <a:t> </a:t>
            </a:r>
            <a:r>
              <a:rPr sz="2800" dirty="0" err="1"/>
              <a:t>châm</a:t>
            </a:r>
            <a:r>
              <a:rPr sz="2800" dirty="0"/>
              <a:t> </a:t>
            </a:r>
            <a:r>
              <a:rPr sz="2800" dirty="0" err="1"/>
              <a:t>được</a:t>
            </a:r>
            <a:r>
              <a:rPr sz="2800" dirty="0"/>
              <a:t> </a:t>
            </a:r>
            <a:r>
              <a:rPr sz="2800" dirty="0" err="1"/>
              <a:t>gọi</a:t>
            </a:r>
            <a:r>
              <a:rPr sz="2800" dirty="0"/>
              <a:t> </a:t>
            </a:r>
            <a:r>
              <a:rPr sz="2800" dirty="0" err="1"/>
              <a:t>là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phổ</a:t>
            </a:r>
            <a:r>
              <a:rPr sz="2800" dirty="0"/>
              <a:t>.</a:t>
            </a:r>
          </a:p>
        </p:txBody>
      </p:sp>
      <p:sp>
        <p:nvSpPr>
          <p:cNvPr id="6" name="Text Box 49169"/>
          <p:cNvSpPr txBox="1"/>
          <p:nvPr/>
        </p:nvSpPr>
        <p:spPr>
          <a:xfrm>
            <a:off x="228600" y="1981200"/>
            <a:ext cx="6934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50195"/>
          <p:cNvSpPr txBox="1"/>
          <p:nvPr/>
        </p:nvSpPr>
        <p:spPr>
          <a:xfrm>
            <a:off x="228600" y="2438400"/>
            <a:ext cx="2895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50227"/>
          <p:cNvSpPr txBox="1"/>
          <p:nvPr/>
        </p:nvSpPr>
        <p:spPr>
          <a:xfrm>
            <a:off x="304800" y="2902805"/>
            <a:ext cx="83820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err="1" smtClean="0"/>
              <a:t>Các</a:t>
            </a:r>
            <a:r>
              <a:rPr sz="2800" dirty="0" smtClean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liền</a:t>
            </a:r>
            <a:r>
              <a:rPr sz="2800" dirty="0"/>
              <a:t> </a:t>
            </a:r>
            <a:r>
              <a:rPr sz="2800" dirty="0" err="1"/>
              <a:t>nét</a:t>
            </a:r>
            <a:r>
              <a:rPr sz="2800" dirty="0"/>
              <a:t> </a:t>
            </a:r>
            <a:r>
              <a:rPr sz="2800" dirty="0" err="1"/>
              <a:t>tô</a:t>
            </a:r>
            <a:r>
              <a:rPr sz="2800" dirty="0"/>
              <a:t> </a:t>
            </a:r>
            <a:r>
              <a:rPr sz="2800" dirty="0" err="1"/>
              <a:t>dọc</a:t>
            </a:r>
            <a:r>
              <a:rPr sz="2800" dirty="0"/>
              <a:t> </a:t>
            </a:r>
            <a:r>
              <a:rPr sz="2800" dirty="0" err="1"/>
              <a:t>theo</a:t>
            </a:r>
            <a:r>
              <a:rPr sz="2800" dirty="0"/>
              <a:t> </a:t>
            </a:r>
            <a:r>
              <a:rPr sz="2800" dirty="0" err="1"/>
              <a:t>các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mạt</a:t>
            </a:r>
            <a:r>
              <a:rPr sz="2800" dirty="0"/>
              <a:t> </a:t>
            </a:r>
            <a:r>
              <a:rPr sz="2800" dirty="0" err="1"/>
              <a:t>sắt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cực</a:t>
            </a:r>
            <a:r>
              <a:rPr sz="2800" dirty="0"/>
              <a:t> </a:t>
            </a:r>
            <a:r>
              <a:rPr lang="en-US" sz="2800" dirty="0" err="1" smtClean="0"/>
              <a:t>này</a:t>
            </a:r>
            <a:r>
              <a:rPr sz="2800" dirty="0" smtClean="0"/>
              <a:t> </a:t>
            </a:r>
            <a:r>
              <a:rPr sz="2800" dirty="0" err="1"/>
              <a:t>đến</a:t>
            </a:r>
            <a:r>
              <a:rPr sz="2800" dirty="0"/>
              <a:t> </a:t>
            </a:r>
            <a:r>
              <a:rPr sz="2800" dirty="0" err="1"/>
              <a:t>cực</a:t>
            </a:r>
            <a:r>
              <a:rPr sz="2800" dirty="0"/>
              <a:t> </a:t>
            </a:r>
            <a:r>
              <a:rPr sz="2800" dirty="0" err="1"/>
              <a:t>kia</a:t>
            </a:r>
            <a:r>
              <a:rPr sz="2800" dirty="0"/>
              <a:t> </a:t>
            </a:r>
            <a:r>
              <a:rPr sz="2800" dirty="0" err="1"/>
              <a:t>của</a:t>
            </a:r>
            <a:r>
              <a:rPr sz="2800" dirty="0"/>
              <a:t> </a:t>
            </a:r>
            <a:r>
              <a:rPr sz="2800" dirty="0" err="1"/>
              <a:t>nam</a:t>
            </a:r>
            <a:r>
              <a:rPr sz="2800" dirty="0"/>
              <a:t> </a:t>
            </a:r>
            <a:r>
              <a:rPr sz="2800" dirty="0" err="1"/>
              <a:t>châm</a:t>
            </a:r>
            <a:r>
              <a:rPr sz="2800" dirty="0"/>
              <a:t> </a:t>
            </a:r>
            <a:r>
              <a:rPr sz="2800" dirty="0" err="1"/>
              <a:t>là</a:t>
            </a:r>
            <a:r>
              <a:rPr sz="2800" dirty="0"/>
              <a:t> </a:t>
            </a:r>
            <a:r>
              <a:rPr sz="2800" dirty="0" err="1"/>
              <a:t>các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sức</a:t>
            </a:r>
            <a:r>
              <a:rPr sz="2800" dirty="0"/>
              <a:t> </a:t>
            </a:r>
            <a:r>
              <a:rPr sz="2800" dirty="0" err="1"/>
              <a:t>từ</a:t>
            </a:r>
            <a:endParaRPr sz="2800" dirty="0"/>
          </a:p>
        </p:txBody>
      </p:sp>
      <p:sp>
        <p:nvSpPr>
          <p:cNvPr id="9" name="Text Box 53428"/>
          <p:cNvSpPr txBox="1"/>
          <p:nvPr/>
        </p:nvSpPr>
        <p:spPr>
          <a:xfrm>
            <a:off x="361951" y="3741005"/>
            <a:ext cx="840105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smtClean="0"/>
              <a:t> </a:t>
            </a:r>
            <a:r>
              <a:rPr sz="2800" dirty="0" err="1"/>
              <a:t>Nơi</a:t>
            </a:r>
            <a:r>
              <a:rPr sz="2800" dirty="0"/>
              <a:t> </a:t>
            </a:r>
            <a:r>
              <a:rPr sz="2800" dirty="0" err="1"/>
              <a:t>nào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sức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dày</a:t>
            </a:r>
            <a:r>
              <a:rPr sz="2800" dirty="0"/>
              <a:t> </a:t>
            </a:r>
            <a:r>
              <a:rPr sz="2800" dirty="0" err="1"/>
              <a:t>thì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trường</a:t>
            </a:r>
            <a:r>
              <a:rPr sz="2800" dirty="0"/>
              <a:t> </a:t>
            </a:r>
            <a:r>
              <a:rPr sz="2800" dirty="0" err="1"/>
              <a:t>mạnh</a:t>
            </a:r>
            <a:r>
              <a:rPr sz="2800" dirty="0"/>
              <a:t> </a:t>
            </a:r>
            <a:r>
              <a:rPr lang="en-US" sz="2800" dirty="0" smtClean="0"/>
              <a:t>,</a:t>
            </a:r>
            <a:r>
              <a:rPr sz="2800" dirty="0" err="1" smtClean="0"/>
              <a:t>nơi</a:t>
            </a:r>
            <a:r>
              <a:rPr sz="2800" dirty="0" smtClean="0"/>
              <a:t> </a:t>
            </a:r>
            <a:r>
              <a:rPr sz="2800" dirty="0" err="1"/>
              <a:t>nào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sức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thưa</a:t>
            </a:r>
            <a:r>
              <a:rPr sz="2800" dirty="0"/>
              <a:t> </a:t>
            </a:r>
            <a:r>
              <a:rPr sz="2800" dirty="0" err="1"/>
              <a:t>thì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trường</a:t>
            </a:r>
            <a:r>
              <a:rPr sz="2800" dirty="0"/>
              <a:t> </a:t>
            </a:r>
            <a:r>
              <a:rPr sz="2800" dirty="0" err="1"/>
              <a:t>yếu</a:t>
            </a:r>
            <a:endParaRPr sz="2800" dirty="0"/>
          </a:p>
        </p:txBody>
      </p:sp>
      <p:sp>
        <p:nvSpPr>
          <p:cNvPr id="10" name="Text Box 56371"/>
          <p:cNvSpPr txBox="1"/>
          <p:nvPr/>
        </p:nvSpPr>
        <p:spPr>
          <a:xfrm>
            <a:off x="304800" y="4648202"/>
            <a:ext cx="86106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u="sng" dirty="0" err="1" smtClean="0">
                <a:solidFill>
                  <a:srgbClr val="0000FF"/>
                </a:solidFill>
              </a:rPr>
              <a:t>Quy</a:t>
            </a:r>
            <a:r>
              <a:rPr sz="2800" u="sng" dirty="0" smtClean="0">
                <a:solidFill>
                  <a:srgbClr val="0000FF"/>
                </a:solidFill>
              </a:rPr>
              <a:t> </a:t>
            </a:r>
            <a:r>
              <a:rPr sz="2800" u="sng" dirty="0" err="1" smtClean="0">
                <a:solidFill>
                  <a:srgbClr val="0000FF"/>
                </a:solidFill>
              </a:rPr>
              <a:t>ước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</a:rPr>
              <a:t>chiều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</a:rPr>
              <a:t>đường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</a:rPr>
              <a:t>sức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</a:rPr>
              <a:t>từ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r>
              <a:rPr sz="2800" u="sng" dirty="0" smtClean="0">
                <a:solidFill>
                  <a:srgbClr val="0000FF"/>
                </a:solidFill>
              </a:rPr>
              <a:t>:</a:t>
            </a:r>
            <a:r>
              <a:rPr sz="2800" dirty="0" smtClean="0"/>
              <a:t> </a:t>
            </a:r>
            <a:r>
              <a:rPr lang="en-US" sz="2800" dirty="0" smtClean="0"/>
              <a:t>Ở </a:t>
            </a:r>
            <a:r>
              <a:rPr lang="en-US" sz="2800" dirty="0" err="1" smtClean="0"/>
              <a:t>bên</a:t>
            </a:r>
            <a:r>
              <a:rPr lang="en-US" sz="2800" dirty="0" smtClean="0"/>
              <a:t> </a:t>
            </a:r>
            <a:r>
              <a:rPr lang="en-US" sz="2800" dirty="0" err="1" smtClean="0"/>
              <a:t>ngoài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tròn</a:t>
            </a:r>
            <a:r>
              <a:rPr lang="en-US" sz="2800" dirty="0" smtClean="0"/>
              <a:t> , </a:t>
            </a:r>
            <a:r>
              <a:rPr lang="en-US" sz="2800" dirty="0" err="1" smtClean="0"/>
              <a:t>đ</a:t>
            </a:r>
            <a:r>
              <a:rPr sz="2800" dirty="0" err="1" smtClean="0"/>
              <a:t>ường</a:t>
            </a:r>
            <a:r>
              <a:rPr sz="2800" dirty="0" smtClean="0"/>
              <a:t> </a:t>
            </a:r>
            <a:r>
              <a:rPr sz="2800" dirty="0" err="1"/>
              <a:t>sức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là</a:t>
            </a:r>
            <a:r>
              <a:rPr sz="2800" dirty="0"/>
              <a:t> </a:t>
            </a:r>
            <a:r>
              <a:rPr sz="2800" dirty="0" err="1"/>
              <a:t>những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cong</a:t>
            </a:r>
            <a:r>
              <a:rPr sz="2800" dirty="0"/>
              <a:t> </a:t>
            </a:r>
            <a:r>
              <a:rPr sz="2800" dirty="0" err="1"/>
              <a:t>đi</a:t>
            </a:r>
            <a:r>
              <a:rPr sz="2800" dirty="0"/>
              <a:t> </a:t>
            </a:r>
            <a:r>
              <a:rPr sz="2800" u="sng" dirty="0" err="1">
                <a:solidFill>
                  <a:srgbClr val="FF0000"/>
                </a:solidFill>
              </a:rPr>
              <a:t>ra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cực</a:t>
            </a:r>
            <a:r>
              <a:rPr sz="2800" dirty="0"/>
              <a:t> </a:t>
            </a:r>
            <a:r>
              <a:rPr sz="2800" u="sng" dirty="0" err="1">
                <a:solidFill>
                  <a:srgbClr val="FF0000"/>
                </a:solidFill>
              </a:rPr>
              <a:t>Bắc</a:t>
            </a:r>
            <a:r>
              <a:rPr sz="2800" u="sng" dirty="0"/>
              <a:t> </a:t>
            </a:r>
            <a:r>
              <a:rPr sz="2800" dirty="0" err="1"/>
              <a:t>và</a:t>
            </a:r>
            <a:r>
              <a:rPr sz="2800" dirty="0"/>
              <a:t> </a:t>
            </a:r>
            <a:r>
              <a:rPr sz="2800" dirty="0" err="1"/>
              <a:t>đi</a:t>
            </a:r>
            <a:r>
              <a:rPr sz="2800" dirty="0"/>
              <a:t> </a:t>
            </a:r>
            <a:r>
              <a:rPr sz="2800" u="sng" dirty="0" err="1">
                <a:solidFill>
                  <a:srgbClr val="FF0000"/>
                </a:solidFill>
              </a:rPr>
              <a:t>vào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cực</a:t>
            </a:r>
            <a:r>
              <a:rPr sz="2800" dirty="0"/>
              <a:t> </a:t>
            </a:r>
            <a:r>
              <a:rPr sz="2800" u="sng" dirty="0">
                <a:solidFill>
                  <a:srgbClr val="FF0000"/>
                </a:solidFill>
              </a:rPr>
              <a:t>Nam</a:t>
            </a:r>
          </a:p>
        </p:txBody>
      </p:sp>
      <p:sp>
        <p:nvSpPr>
          <p:cNvPr id="11" name="Text Box 59445"/>
          <p:cNvSpPr txBox="1"/>
          <p:nvPr/>
        </p:nvSpPr>
        <p:spPr>
          <a:xfrm>
            <a:off x="152400" y="5943600"/>
            <a:ext cx="2971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46" name="Text Box 59445"/>
          <p:cNvSpPr txBox="1"/>
          <p:nvPr/>
        </p:nvSpPr>
        <p:spPr>
          <a:xfrm>
            <a:off x="766763" y="152401"/>
            <a:ext cx="3124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sz="32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8006" name="Picture 6" descr="4"/>
          <p:cNvPicPr>
            <a:picLocks noChangeAspect="1"/>
          </p:cNvPicPr>
          <p:nvPr/>
        </p:nvPicPr>
        <p:blipFill>
          <a:blip r:embed="rId2">
            <a:lum bright="-12000"/>
          </a:blip>
          <a:srcRect l="5389" r="9581" b="61829"/>
          <a:stretch>
            <a:fillRect/>
          </a:stretch>
        </p:blipFill>
        <p:spPr>
          <a:xfrm>
            <a:off x="4648200" y="2209802"/>
            <a:ext cx="4090988" cy="4016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0"/>
          <p:cNvGrpSpPr/>
          <p:nvPr/>
        </p:nvGrpSpPr>
        <p:grpSpPr>
          <a:xfrm>
            <a:off x="5757863" y="2695575"/>
            <a:ext cx="1905000" cy="1676400"/>
            <a:chOff x="3840" y="1104"/>
            <a:chExt cx="1200" cy="1056"/>
          </a:xfrm>
        </p:grpSpPr>
        <p:sp>
          <p:nvSpPr>
            <p:cNvPr id="59449" name="Line 8"/>
            <p:cNvSpPr/>
            <p:nvPr/>
          </p:nvSpPr>
          <p:spPr>
            <a:xfrm flipH="1">
              <a:off x="4224" y="1632"/>
              <a:ext cx="528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59450" name="Line 9"/>
            <p:cNvSpPr/>
            <p:nvPr/>
          </p:nvSpPr>
          <p:spPr>
            <a:xfrm flipH="1">
              <a:off x="4224" y="2160"/>
              <a:ext cx="48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59451" name="Line 10"/>
            <p:cNvSpPr/>
            <p:nvPr/>
          </p:nvSpPr>
          <p:spPr>
            <a:xfrm flipH="1">
              <a:off x="4224" y="1824"/>
              <a:ext cx="528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59452" name="Line 12"/>
            <p:cNvSpPr/>
            <p:nvPr/>
          </p:nvSpPr>
          <p:spPr>
            <a:xfrm flipH="1">
              <a:off x="4224" y="1968"/>
              <a:ext cx="528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59453" name="AutoShape 15"/>
            <p:cNvSpPr/>
            <p:nvPr/>
          </p:nvSpPr>
          <p:spPr>
            <a:xfrm>
              <a:off x="3936" y="1208"/>
              <a:ext cx="1008" cy="347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3134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136" y="15622"/>
                  </a:moveTo>
                  <a:cubicBezTo>
                    <a:pt x="389" y="14125"/>
                    <a:pt x="0" y="12473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473"/>
                    <a:pt x="21210" y="14125"/>
                    <a:pt x="20463" y="15622"/>
                  </a:cubicBezTo>
                  <a:cubicBezTo>
                    <a:pt x="21210" y="14125"/>
                    <a:pt x="21600" y="1247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473"/>
                    <a:pt x="389" y="14125"/>
                    <a:pt x="1136" y="15622"/>
                  </a:cubicBez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4" name="AutoShape 16"/>
            <p:cNvSpPr/>
            <p:nvPr/>
          </p:nvSpPr>
          <p:spPr>
            <a:xfrm>
              <a:off x="3840" y="1104"/>
              <a:ext cx="1200" cy="62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1215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951" y="13865"/>
                  </a:moveTo>
                  <a:cubicBezTo>
                    <a:pt x="642" y="12873"/>
                    <a:pt x="485" y="11839"/>
                    <a:pt x="485" y="10800"/>
                  </a:cubicBezTo>
                  <a:cubicBezTo>
                    <a:pt x="485" y="5103"/>
                    <a:pt x="5103" y="485"/>
                    <a:pt x="10800" y="485"/>
                  </a:cubicBezTo>
                  <a:cubicBezTo>
                    <a:pt x="16496" y="485"/>
                    <a:pt x="21115" y="5103"/>
                    <a:pt x="21115" y="10800"/>
                  </a:cubicBezTo>
                  <a:cubicBezTo>
                    <a:pt x="21115" y="11839"/>
                    <a:pt x="20957" y="12873"/>
                    <a:pt x="20648" y="13865"/>
                  </a:cubicBezTo>
                  <a:lnTo>
                    <a:pt x="21111" y="14010"/>
                  </a:lnTo>
                  <a:cubicBezTo>
                    <a:pt x="21435" y="12970"/>
                    <a:pt x="21600" y="1188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888"/>
                    <a:pt x="164" y="12970"/>
                    <a:pt x="488" y="14010"/>
                  </a:cubicBez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5" name="AutoShape 17"/>
            <p:cNvSpPr/>
            <p:nvPr/>
          </p:nvSpPr>
          <p:spPr>
            <a:xfrm>
              <a:off x="4080" y="1347"/>
              <a:ext cx="754" cy="20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5992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048" y="17624"/>
                  </a:moveTo>
                  <a:cubicBezTo>
                    <a:pt x="1387" y="15738"/>
                    <a:pt x="472" y="13312"/>
                    <a:pt x="472" y="10800"/>
                  </a:cubicBezTo>
                  <a:cubicBezTo>
                    <a:pt x="472" y="5096"/>
                    <a:pt x="5096" y="472"/>
                    <a:pt x="10800" y="472"/>
                  </a:cubicBezTo>
                  <a:cubicBezTo>
                    <a:pt x="16503" y="472"/>
                    <a:pt x="21128" y="5096"/>
                    <a:pt x="21128" y="10800"/>
                  </a:cubicBezTo>
                  <a:cubicBezTo>
                    <a:pt x="21128" y="13312"/>
                    <a:pt x="20212" y="15738"/>
                    <a:pt x="18551" y="17624"/>
                  </a:cubicBezTo>
                  <a:lnTo>
                    <a:pt x="18906" y="17936"/>
                  </a:lnTo>
                  <a:cubicBezTo>
                    <a:pt x="20642" y="15964"/>
                    <a:pt x="21600" y="1342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427"/>
                    <a:pt x="957" y="15964"/>
                    <a:pt x="2693" y="17936"/>
                  </a:cubicBez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56" name="Line 18"/>
          <p:cNvSpPr/>
          <p:nvPr/>
        </p:nvSpPr>
        <p:spPr>
          <a:xfrm>
            <a:off x="6545265" y="2695575"/>
            <a:ext cx="327025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9457" name="Text Box 59456"/>
          <p:cNvSpPr txBox="1"/>
          <p:nvPr/>
        </p:nvSpPr>
        <p:spPr>
          <a:xfrm>
            <a:off x="4114800" y="914400"/>
            <a:ext cx="5334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58" name="Text Box 59457"/>
          <p:cNvSpPr txBox="1"/>
          <p:nvPr/>
        </p:nvSpPr>
        <p:spPr>
          <a:xfrm>
            <a:off x="228600" y="890588"/>
            <a:ext cx="4267200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C4: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U.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9459" name="Line 18"/>
          <p:cNvSpPr/>
          <p:nvPr/>
        </p:nvSpPr>
        <p:spPr>
          <a:xfrm>
            <a:off x="6553202" y="2867025"/>
            <a:ext cx="327025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9460" name="Line 18"/>
          <p:cNvSpPr/>
          <p:nvPr/>
        </p:nvSpPr>
        <p:spPr>
          <a:xfrm>
            <a:off x="6553202" y="3076575"/>
            <a:ext cx="327025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9461" name="Text Box 59460"/>
          <p:cNvSpPr txBox="1"/>
          <p:nvPr/>
        </p:nvSpPr>
        <p:spPr>
          <a:xfrm>
            <a:off x="195265" y="3886200"/>
            <a:ext cx="3995737" cy="181588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itchFamily="18" charset="2"/>
              </a:rPr>
              <a:t>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U,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21" descr="Tay viÕt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2" y="4953001"/>
            <a:ext cx="7508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8" grpId="0"/>
      <p:bldP spid="594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5" name="Text Box 63504"/>
          <p:cNvSpPr txBox="1"/>
          <p:nvPr/>
        </p:nvSpPr>
        <p:spPr>
          <a:xfrm>
            <a:off x="990600" y="1981200"/>
            <a:ext cx="5334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06" name="Text Box 63505"/>
          <p:cNvSpPr txBox="1"/>
          <p:nvPr/>
        </p:nvSpPr>
        <p:spPr>
          <a:xfrm>
            <a:off x="650876" y="487136"/>
            <a:ext cx="834072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C5: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3504" name="Line 18"/>
          <p:cNvSpPr/>
          <p:nvPr/>
        </p:nvSpPr>
        <p:spPr>
          <a:xfrm>
            <a:off x="3614740" y="3524249"/>
            <a:ext cx="327025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63507" name="Line 18"/>
          <p:cNvSpPr/>
          <p:nvPr/>
        </p:nvSpPr>
        <p:spPr>
          <a:xfrm>
            <a:off x="3622677" y="3695700"/>
            <a:ext cx="327025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63508" name="Line 18"/>
          <p:cNvSpPr/>
          <p:nvPr/>
        </p:nvSpPr>
        <p:spPr>
          <a:xfrm>
            <a:off x="3622677" y="3905251"/>
            <a:ext cx="327025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</p:sp>
      <p:grpSp>
        <p:nvGrpSpPr>
          <p:cNvPr id="63532" name="Group 63531"/>
          <p:cNvGrpSpPr/>
          <p:nvPr/>
        </p:nvGrpSpPr>
        <p:grpSpPr>
          <a:xfrm>
            <a:off x="3009902" y="2895600"/>
            <a:ext cx="3522663" cy="1676400"/>
            <a:chOff x="3480" y="1152"/>
            <a:chExt cx="2219" cy="1056"/>
          </a:xfrm>
        </p:grpSpPr>
        <p:grpSp>
          <p:nvGrpSpPr>
            <p:cNvPr id="63531" name="Group 63530"/>
            <p:cNvGrpSpPr/>
            <p:nvPr/>
          </p:nvGrpSpPr>
          <p:grpSpPr>
            <a:xfrm>
              <a:off x="3722" y="1152"/>
              <a:ext cx="1666" cy="649"/>
              <a:chOff x="3722" y="1152"/>
              <a:chExt cx="1666" cy="649"/>
            </a:xfrm>
          </p:grpSpPr>
          <p:sp>
            <p:nvSpPr>
              <p:cNvPr id="63510" name="Freeform 63509"/>
              <p:cNvSpPr/>
              <p:nvPr/>
            </p:nvSpPr>
            <p:spPr>
              <a:xfrm rot="5400000" flipH="1" flipV="1">
                <a:off x="4230" y="643"/>
                <a:ext cx="649" cy="1666"/>
              </a:xfrm>
              <a:custGeom>
                <a:avLst/>
                <a:gdLst>
                  <a:gd name="txL" fmla="*/ 0 w 36512"/>
                  <a:gd name="txT" fmla="*/ 0 h 43200"/>
                  <a:gd name="txR" fmla="*/ 36512 w 36512"/>
                  <a:gd name="txB" fmla="*/ 43200 h 43200"/>
                </a:gdLst>
                <a:ahLst/>
                <a:cxnLst>
                  <a:cxn ang="180">
                    <a:pos x="0" y="5973"/>
                  </a:cxn>
                  <a:cxn ang="90">
                    <a:pos x="2157" y="39032"/>
                  </a:cxn>
                  <a:cxn ang="90">
                    <a:pos x="14912" y="21600"/>
                  </a:cxn>
                </a:cxnLst>
                <a:rect l="txL" t="txT" r="txR" b="txB"/>
                <a:pathLst>
                  <a:path w="36512" h="43200" fill="none">
                    <a:moveTo>
                      <a:pt x="0" y="5973"/>
                    </a:moveTo>
                    <a:arcTo wR="21600" hR="21600" stAng="-8019528" swAng="15591105"/>
                  </a:path>
                  <a:path w="36512" h="43200" stroke="0">
                    <a:moveTo>
                      <a:pt x="0" y="5973"/>
                    </a:moveTo>
                    <a:arcTo wR="21600" hR="21600" stAng="-8019528" swAng="15591105"/>
                    <a:lnTo>
                      <a:pt x="149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5" name="Straight Connector 63514"/>
              <p:cNvSpPr/>
              <p:nvPr/>
            </p:nvSpPr>
            <p:spPr>
              <a:xfrm>
                <a:off x="4538" y="1152"/>
                <a:ext cx="192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63527" name="Group 63526"/>
            <p:cNvGrpSpPr/>
            <p:nvPr/>
          </p:nvGrpSpPr>
          <p:grpSpPr>
            <a:xfrm>
              <a:off x="5241" y="1824"/>
              <a:ext cx="458" cy="0"/>
              <a:chOff x="5376" y="1824"/>
              <a:chExt cx="458" cy="0"/>
            </a:xfrm>
          </p:grpSpPr>
          <p:sp>
            <p:nvSpPr>
              <p:cNvPr id="63512" name="Straight Connector 63511"/>
              <p:cNvSpPr/>
              <p:nvPr/>
            </p:nvSpPr>
            <p:spPr>
              <a:xfrm flipH="1">
                <a:off x="5376" y="1824"/>
                <a:ext cx="458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16" name="Straight Connector 63515"/>
              <p:cNvSpPr/>
              <p:nvPr/>
            </p:nvSpPr>
            <p:spPr>
              <a:xfrm flipH="1">
                <a:off x="5507" y="1824"/>
                <a:ext cx="262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63530" name="Group 63529"/>
            <p:cNvGrpSpPr/>
            <p:nvPr/>
          </p:nvGrpSpPr>
          <p:grpSpPr>
            <a:xfrm>
              <a:off x="3480" y="1824"/>
              <a:ext cx="386" cy="0"/>
              <a:chOff x="3480" y="1824"/>
              <a:chExt cx="386" cy="0"/>
            </a:xfrm>
          </p:grpSpPr>
          <p:sp>
            <p:nvSpPr>
              <p:cNvPr id="63511" name="Straight Connector 63510"/>
              <p:cNvSpPr/>
              <p:nvPr/>
            </p:nvSpPr>
            <p:spPr>
              <a:xfrm>
                <a:off x="3480" y="1824"/>
                <a:ext cx="340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17" name="Straight Connector 63516"/>
              <p:cNvSpPr/>
              <p:nvPr/>
            </p:nvSpPr>
            <p:spPr>
              <a:xfrm flipH="1" flipV="1">
                <a:off x="3674" y="1824"/>
                <a:ext cx="192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63518" name="Rectangle 63517"/>
            <p:cNvSpPr/>
            <p:nvPr/>
          </p:nvSpPr>
          <p:spPr>
            <a:xfrm>
              <a:off x="3818" y="1680"/>
              <a:ext cx="720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Rectangle 63518"/>
            <p:cNvSpPr/>
            <p:nvPr/>
          </p:nvSpPr>
          <p:spPr>
            <a:xfrm>
              <a:off x="4538" y="1680"/>
              <a:ext cx="720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29" name="Group 63528"/>
            <p:cNvGrpSpPr/>
            <p:nvPr/>
          </p:nvGrpSpPr>
          <p:grpSpPr>
            <a:xfrm>
              <a:off x="3600" y="1920"/>
              <a:ext cx="217" cy="288"/>
              <a:chOff x="3600" y="1920"/>
              <a:chExt cx="217" cy="288"/>
            </a:xfrm>
          </p:grpSpPr>
          <p:sp>
            <p:nvSpPr>
              <p:cNvPr id="63513" name="Freeform 63512"/>
              <p:cNvSpPr/>
              <p:nvPr/>
            </p:nvSpPr>
            <p:spPr>
              <a:xfrm flipH="1">
                <a:off x="3600" y="1920"/>
                <a:ext cx="217" cy="288"/>
              </a:xfrm>
              <a:custGeom>
                <a:avLst/>
                <a:gdLst>
                  <a:gd name="txL" fmla="*/ 0 w 19506"/>
                  <a:gd name="txT" fmla="*/ 0 h 21600"/>
                  <a:gd name="txR" fmla="*/ 19506 w 19506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0">
                    <a:pos x="19505" y="12321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19506" h="21600" fill="none">
                    <a:moveTo>
                      <a:pt x="0" y="0"/>
                    </a:moveTo>
                    <a:arcTo wR="21600" hR="21600" stAng="-5400000" swAng="3873506"/>
                  </a:path>
                  <a:path w="19506" h="21600" stroke="0">
                    <a:moveTo>
                      <a:pt x="0" y="0"/>
                    </a:moveTo>
                    <a:arcTo wR="21600" hR="21600" stAng="-5400000" swAng="3873506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0" name="Straight Connector 63519"/>
              <p:cNvSpPr/>
              <p:nvPr/>
            </p:nvSpPr>
            <p:spPr>
              <a:xfrm flipH="1">
                <a:off x="3626" y="1920"/>
                <a:ext cx="144" cy="96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63528" name="Group 63527"/>
            <p:cNvGrpSpPr/>
            <p:nvPr/>
          </p:nvGrpSpPr>
          <p:grpSpPr>
            <a:xfrm>
              <a:off x="5258" y="1872"/>
              <a:ext cx="183" cy="288"/>
              <a:chOff x="5258" y="1872"/>
              <a:chExt cx="183" cy="288"/>
            </a:xfrm>
          </p:grpSpPr>
          <p:sp>
            <p:nvSpPr>
              <p:cNvPr id="63514" name="Freeform 63513"/>
              <p:cNvSpPr/>
              <p:nvPr/>
            </p:nvSpPr>
            <p:spPr>
              <a:xfrm>
                <a:off x="5258" y="1872"/>
                <a:ext cx="183" cy="288"/>
              </a:xfrm>
              <a:custGeom>
                <a:avLst/>
                <a:gdLst>
                  <a:gd name="txL" fmla="*/ 0 w 20596"/>
                  <a:gd name="txT" fmla="*/ 0 h 21600"/>
                  <a:gd name="txR" fmla="*/ 20596 w 20596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0">
                    <a:pos x="20596" y="15091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0596" h="21600" fill="none">
                    <a:moveTo>
                      <a:pt x="0" y="0"/>
                    </a:moveTo>
                    <a:arcTo wR="21600" hR="21600" stAng="-5400000" swAng="4347707"/>
                  </a:path>
                  <a:path w="20596" h="21600" stroke="0">
                    <a:moveTo>
                      <a:pt x="0" y="0"/>
                    </a:moveTo>
                    <a:arcTo wR="21600" hR="21600" stAng="-5400000" swAng="4347707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1" name="Straight Connector 63520"/>
              <p:cNvSpPr/>
              <p:nvPr/>
            </p:nvSpPr>
            <p:spPr>
              <a:xfrm flipH="1" flipV="1">
                <a:off x="5357" y="1887"/>
                <a:ext cx="70" cy="144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63524" name="Text Box 63523"/>
          <p:cNvSpPr txBox="1"/>
          <p:nvPr/>
        </p:nvSpPr>
        <p:spPr>
          <a:xfrm>
            <a:off x="3622675" y="3200401"/>
            <a:ext cx="533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.VnTimeH" panose="020B7200000000000000" pitchFamily="34" charset="0"/>
                <a:ea typeface="Times New Roman" panose="02020603050405020304" pitchFamily="18" charset="0"/>
              </a:rPr>
              <a:t>A</a:t>
            </a:r>
          </a:p>
        </p:txBody>
      </p:sp>
      <p:sp>
        <p:nvSpPr>
          <p:cNvPr id="63525" name="Text Box 63524"/>
          <p:cNvSpPr txBox="1"/>
          <p:nvPr/>
        </p:nvSpPr>
        <p:spPr>
          <a:xfrm>
            <a:off x="5299075" y="3200401"/>
            <a:ext cx="533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.VnTimeH" panose="020B7200000000000000" pitchFamily="34" charset="0"/>
                <a:ea typeface="Times New Roman" panose="02020603050405020304" pitchFamily="18" charset="0"/>
              </a:rPr>
              <a:t>B</a:t>
            </a:r>
          </a:p>
        </p:txBody>
      </p:sp>
      <p:sp>
        <p:nvSpPr>
          <p:cNvPr id="63522" name="Rectangle 63521"/>
          <p:cNvSpPr/>
          <p:nvPr/>
        </p:nvSpPr>
        <p:spPr>
          <a:xfrm>
            <a:off x="3548063" y="3738563"/>
            <a:ext cx="1143000" cy="457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</a:p>
        </p:txBody>
      </p:sp>
      <p:sp>
        <p:nvSpPr>
          <p:cNvPr id="63523" name="Rectangle 63522"/>
          <p:cNvSpPr/>
          <p:nvPr/>
        </p:nvSpPr>
        <p:spPr>
          <a:xfrm>
            <a:off x="4695825" y="3724275"/>
            <a:ext cx="1143000" cy="457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2" grpId="0" animBg="1"/>
      <p:bldP spid="635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Text Box 64518"/>
          <p:cNvSpPr txBox="1"/>
          <p:nvPr/>
        </p:nvSpPr>
        <p:spPr>
          <a:xfrm>
            <a:off x="990600" y="1295400"/>
            <a:ext cx="5334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20" name="Text Box 64519"/>
          <p:cNvSpPr txBox="1"/>
          <p:nvPr/>
        </p:nvSpPr>
        <p:spPr>
          <a:xfrm>
            <a:off x="381000" y="228600"/>
            <a:ext cx="75438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C6: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4541" name="Picture 64540" descr="4"/>
          <p:cNvPicPr>
            <a:picLocks noChangeAspect="1"/>
          </p:cNvPicPr>
          <p:nvPr/>
        </p:nvPicPr>
        <p:blipFill>
          <a:blip r:embed="rId2">
            <a:lum bright="-17999"/>
          </a:blip>
          <a:srcRect l="5650" t="69048" r="8475" b="5919"/>
          <a:stretch>
            <a:fillRect/>
          </a:stretch>
        </p:blipFill>
        <p:spPr>
          <a:xfrm>
            <a:off x="3048000" y="2057402"/>
            <a:ext cx="3048000" cy="241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43" name="Freeform 64542"/>
          <p:cNvSpPr/>
          <p:nvPr/>
        </p:nvSpPr>
        <p:spPr>
          <a:xfrm>
            <a:off x="4033840" y="2620963"/>
            <a:ext cx="1189037" cy="6477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5704 h 21600"/>
            </a:gdLst>
            <a:ahLst/>
            <a:cxnLst>
              <a:cxn ang="270">
                <a:pos x="10800" y="0"/>
              </a:cxn>
              <a:cxn ang="180">
                <a:pos x="1177" y="15704"/>
              </a:cxn>
              <a:cxn ang="270">
                <a:pos x="10800" y="0"/>
              </a:cxn>
              <a:cxn ang="0">
                <a:pos x="20422" y="15704"/>
              </a:cxn>
            </a:cxnLst>
            <a:rect l="txL" t="txT" r="txR" b="txB"/>
            <a:pathLst>
              <a:path w="21600" h="21600">
                <a:moveTo>
                  <a:pt x="1177" y="15704"/>
                </a:moveTo>
                <a:arcTo wR="10800" hR="10800" stAng="9179647" swAng="14040707"/>
                <a:lnTo>
                  <a:pt x="20422" y="15704"/>
                </a:lnTo>
                <a:arcTo wR="10800" hR="10800" stAng="1620353" swAng="-14040707"/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44" name="Freeform 64543"/>
          <p:cNvSpPr/>
          <p:nvPr/>
        </p:nvSpPr>
        <p:spPr>
          <a:xfrm>
            <a:off x="3886200" y="2362202"/>
            <a:ext cx="1447800" cy="84137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8003 h 21600"/>
            </a:gdLst>
            <a:ahLst/>
            <a:cxnLst>
              <a:cxn ang="270">
                <a:pos x="10800" y="0"/>
              </a:cxn>
              <a:cxn ang="180">
                <a:pos x="2753" y="18003"/>
              </a:cxn>
              <a:cxn ang="270">
                <a:pos x="10800" y="0"/>
              </a:cxn>
              <a:cxn ang="0">
                <a:pos x="18846" y="18003"/>
              </a:cxn>
            </a:cxnLst>
            <a:rect l="txL" t="txT" r="txR" b="txB"/>
            <a:pathLst>
              <a:path w="21600" h="21600">
                <a:moveTo>
                  <a:pt x="2753" y="18003"/>
                </a:moveTo>
                <a:arcTo wR="10800" hR="10800" stAng="8289996" swAng="15820009"/>
                <a:lnTo>
                  <a:pt x="18846" y="18003"/>
                </a:lnTo>
                <a:arcTo wR="10800" hR="10800" stAng="2510004" swAng="-15820009"/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45" name="Straight Connector 64544"/>
          <p:cNvSpPr/>
          <p:nvPr/>
        </p:nvSpPr>
        <p:spPr>
          <a:xfrm>
            <a:off x="4478338" y="2362200"/>
            <a:ext cx="29845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4549" name="Group 64548"/>
          <p:cNvGrpSpPr/>
          <p:nvPr/>
        </p:nvGrpSpPr>
        <p:grpSpPr>
          <a:xfrm flipV="1">
            <a:off x="3886200" y="3200401"/>
            <a:ext cx="1447800" cy="1165225"/>
            <a:chOff x="2832" y="1920"/>
            <a:chExt cx="1872" cy="672"/>
          </a:xfrm>
        </p:grpSpPr>
        <p:sp>
          <p:nvSpPr>
            <p:cNvPr id="64550" name="Freeform 64549"/>
            <p:cNvSpPr/>
            <p:nvPr/>
          </p:nvSpPr>
          <p:spPr>
            <a:xfrm>
              <a:off x="3024" y="2112"/>
              <a:ext cx="1536" cy="48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5704 h 21600"/>
              </a:gdLst>
              <a:ahLst/>
              <a:cxnLst>
                <a:cxn ang="270">
                  <a:pos x="10800" y="0"/>
                </a:cxn>
                <a:cxn ang="180">
                  <a:pos x="1177" y="15704"/>
                </a:cxn>
                <a:cxn ang="270">
                  <a:pos x="10800" y="0"/>
                </a:cxn>
                <a:cxn ang="0">
                  <a:pos x="20422" y="15704"/>
                </a:cxn>
              </a:cxnLst>
              <a:rect l="txL" t="txT" r="txR" b="txB"/>
              <a:pathLst>
                <a:path w="21600" h="21600">
                  <a:moveTo>
                    <a:pt x="1177" y="15704"/>
                  </a:moveTo>
                  <a:arcTo wR="10800" hR="10800" stAng="9179647" swAng="14040707"/>
                  <a:lnTo>
                    <a:pt x="20422" y="15704"/>
                  </a:lnTo>
                  <a:arcTo wR="10800" hR="10800" stAng="1620353" swAng="-14040707"/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Freeform 64550"/>
            <p:cNvSpPr/>
            <p:nvPr/>
          </p:nvSpPr>
          <p:spPr>
            <a:xfrm>
              <a:off x="2832" y="1920"/>
              <a:ext cx="1872" cy="62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8003 h 21600"/>
              </a:gdLst>
              <a:ahLst/>
              <a:cxnLst>
                <a:cxn ang="270">
                  <a:pos x="10800" y="0"/>
                </a:cxn>
                <a:cxn ang="180">
                  <a:pos x="2753" y="18003"/>
                </a:cxn>
                <a:cxn ang="270">
                  <a:pos x="10800" y="0"/>
                </a:cxn>
                <a:cxn ang="0">
                  <a:pos x="18846" y="18003"/>
                </a:cxn>
              </a:cxnLst>
              <a:rect l="txL" t="txT" r="txR" b="txB"/>
              <a:pathLst>
                <a:path w="21600" h="21600">
                  <a:moveTo>
                    <a:pt x="2753" y="18003"/>
                  </a:moveTo>
                  <a:arcTo wR="10800" hR="10800" stAng="8289996" swAng="15820009"/>
                  <a:lnTo>
                    <a:pt x="18846" y="18003"/>
                  </a:lnTo>
                  <a:arcTo wR="10800" hR="10800" stAng="2510004" swAng="-15820009"/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2" name="Straight Connector 64551"/>
          <p:cNvSpPr/>
          <p:nvPr/>
        </p:nvSpPr>
        <p:spPr>
          <a:xfrm>
            <a:off x="4530727" y="4367213"/>
            <a:ext cx="296863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54" name="Straight Connector 64553"/>
          <p:cNvSpPr/>
          <p:nvPr/>
        </p:nvSpPr>
        <p:spPr>
          <a:xfrm>
            <a:off x="4100513" y="3143251"/>
            <a:ext cx="9906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4555" name="Straight Connector 64554"/>
          <p:cNvSpPr/>
          <p:nvPr/>
        </p:nvSpPr>
        <p:spPr>
          <a:xfrm>
            <a:off x="4114800" y="3276600"/>
            <a:ext cx="9906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4556" name="Straight Connector 64555"/>
          <p:cNvSpPr/>
          <p:nvPr/>
        </p:nvSpPr>
        <p:spPr>
          <a:xfrm>
            <a:off x="4114800" y="3409951"/>
            <a:ext cx="9906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4557" name="Straight Connector 64556"/>
          <p:cNvSpPr/>
          <p:nvPr/>
        </p:nvSpPr>
        <p:spPr>
          <a:xfrm>
            <a:off x="4495800" y="2619375"/>
            <a:ext cx="29845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58" name="Straight Connector 64557"/>
          <p:cNvSpPr/>
          <p:nvPr/>
        </p:nvSpPr>
        <p:spPr>
          <a:xfrm>
            <a:off x="4495800" y="3143251"/>
            <a:ext cx="29845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59" name="Straight Connector 64558"/>
          <p:cNvSpPr/>
          <p:nvPr/>
        </p:nvSpPr>
        <p:spPr>
          <a:xfrm>
            <a:off x="4495800" y="3276600"/>
            <a:ext cx="29845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60" name="Straight Connector 64559"/>
          <p:cNvSpPr/>
          <p:nvPr/>
        </p:nvSpPr>
        <p:spPr>
          <a:xfrm>
            <a:off x="4495800" y="3409951"/>
            <a:ext cx="29845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61" name="Straight Connector 64560"/>
          <p:cNvSpPr/>
          <p:nvPr/>
        </p:nvSpPr>
        <p:spPr>
          <a:xfrm>
            <a:off x="4495800" y="4029075"/>
            <a:ext cx="29845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62" name="Rectangle 64561"/>
          <p:cNvSpPr/>
          <p:nvPr/>
        </p:nvSpPr>
        <p:spPr>
          <a:xfrm>
            <a:off x="228600" y="4754941"/>
            <a:ext cx="8534400" cy="156966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just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itchFamily="18" charset="2"/>
              </a:rPr>
              <a:t>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1" descr="Tay viÕt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648200"/>
            <a:ext cx="7508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142877" y="788988"/>
            <a:ext cx="8772525" cy="1143000"/>
          </a:xfrm>
          <a:ln>
            <a:solidFill>
              <a:schemeClr val="tx1"/>
            </a:solidFill>
            <a:miter/>
          </a:ln>
        </p:spPr>
        <p:txBody>
          <a:bodyPr vert="horz" wrap="square" lIns="91440" tIns="45720" rIns="91440" bIns="45720" anchor="t"/>
          <a:lstStyle/>
          <a:p>
            <a:r>
              <a:rPr sz="3000" u="sng" err="1">
                <a:solidFill>
                  <a:srgbClr val="FF0000"/>
                </a:solidFill>
              </a:rPr>
              <a:t>B</a:t>
            </a:r>
            <a:r>
              <a:rPr sz="30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à</a:t>
            </a:r>
            <a:r>
              <a:rPr sz="3000" u="sng" err="1">
                <a:solidFill>
                  <a:srgbClr val="FF0000"/>
                </a:solidFill>
              </a:rPr>
              <a:t>i tập</a:t>
            </a:r>
            <a:r>
              <a:rPr sz="3000" u="sng">
                <a:solidFill>
                  <a:srgbClr val="FF0000"/>
                </a:solidFill>
              </a:rPr>
              <a:t> 1:</a:t>
            </a:r>
            <a:r>
              <a:rPr sz="3000" err="1"/>
              <a:t> Hãy cho biết kim nam châm n</a:t>
            </a:r>
            <a:r>
              <a:rPr sz="3000" err="1">
                <a:latin typeface="Times New Roman" panose="02020603050405020304" pitchFamily="18" charset="0"/>
              </a:rPr>
              <a:t>à</a:t>
            </a:r>
            <a:r>
              <a:rPr sz="3000" err="1"/>
              <a:t>o nằm sai hướng trong từ trường của nam châm</a:t>
            </a:r>
            <a:endParaRPr sz="3000"/>
          </a:p>
        </p:txBody>
      </p:sp>
      <p:sp>
        <p:nvSpPr>
          <p:cNvPr id="124931" name="Line 3"/>
          <p:cNvSpPr/>
          <p:nvPr/>
        </p:nvSpPr>
        <p:spPr>
          <a:xfrm rot="10800000">
            <a:off x="836613" y="3886200"/>
            <a:ext cx="7391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6564" name="Group 4"/>
          <p:cNvGrpSpPr/>
          <p:nvPr/>
        </p:nvGrpSpPr>
        <p:grpSpPr>
          <a:xfrm>
            <a:off x="1370013" y="3748088"/>
            <a:ext cx="1141412" cy="228600"/>
            <a:chOff x="1824" y="3936"/>
            <a:chExt cx="672" cy="96"/>
          </a:xfrm>
        </p:grpSpPr>
        <p:sp>
          <p:nvSpPr>
            <p:cNvPr id="66565" name="AutoShape 5"/>
            <p:cNvSpPr/>
            <p:nvPr/>
          </p:nvSpPr>
          <p:spPr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566" name="Freeform 6"/>
            <p:cNvSpPr/>
            <p:nvPr/>
          </p:nvSpPr>
          <p:spPr>
            <a:xfrm>
              <a:off x="2160" y="3936"/>
              <a:ext cx="288" cy="96"/>
            </a:xfrm>
            <a:custGeom>
              <a:avLst/>
              <a:gdLst>
                <a:gd name="txL" fmla="*/ 0 w 288"/>
                <a:gd name="txT" fmla="*/ 0 h 96"/>
                <a:gd name="txR" fmla="*/ 288 w 288"/>
                <a:gd name="txB" fmla="*/ 96 h 96"/>
              </a:gdLst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288" y="48"/>
                </a:cxn>
                <a:cxn ang="0">
                  <a:pos x="0" y="0"/>
                </a:cxn>
              </a:cxnLst>
              <a:rect l="txL" t="txT" r="txR" b="txB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7" name="Rectangle 7"/>
          <p:cNvSpPr/>
          <p:nvPr/>
        </p:nvSpPr>
        <p:spPr>
          <a:xfrm>
            <a:off x="3122613" y="3505200"/>
            <a:ext cx="1524000" cy="762000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</a:p>
        </p:txBody>
      </p:sp>
      <p:sp>
        <p:nvSpPr>
          <p:cNvPr id="66568" name="Rectangle 8"/>
          <p:cNvSpPr/>
          <p:nvPr/>
        </p:nvSpPr>
        <p:spPr>
          <a:xfrm>
            <a:off x="4646613" y="3505200"/>
            <a:ext cx="1524000" cy="762000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4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</a:p>
        </p:txBody>
      </p:sp>
      <p:sp>
        <p:nvSpPr>
          <p:cNvPr id="66569" name="Text Box 9"/>
          <p:cNvSpPr txBox="1"/>
          <p:nvPr/>
        </p:nvSpPr>
        <p:spPr>
          <a:xfrm>
            <a:off x="4419600" y="5029201"/>
            <a:ext cx="914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66570" name="Text Box 10"/>
          <p:cNvSpPr txBox="1"/>
          <p:nvPr/>
        </p:nvSpPr>
        <p:spPr>
          <a:xfrm>
            <a:off x="1371600" y="3429001"/>
            <a:ext cx="914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</a:p>
        </p:txBody>
      </p:sp>
      <p:sp>
        <p:nvSpPr>
          <p:cNvPr id="66571" name="Text Box 11"/>
          <p:cNvSpPr txBox="1"/>
          <p:nvPr/>
        </p:nvSpPr>
        <p:spPr>
          <a:xfrm>
            <a:off x="2057400" y="2743201"/>
            <a:ext cx="914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</p:txBody>
      </p:sp>
      <p:sp>
        <p:nvSpPr>
          <p:cNvPr id="124940" name="Arc 12"/>
          <p:cNvSpPr/>
          <p:nvPr/>
        </p:nvSpPr>
        <p:spPr>
          <a:xfrm rot="10800000" flipH="1" flipV="1">
            <a:off x="1676400" y="4038600"/>
            <a:ext cx="5791200" cy="1524000"/>
          </a:xfrm>
          <a:custGeom>
            <a:avLst/>
            <a:gdLst>
              <a:gd name="txL" fmla="*/ 0 w 43200"/>
              <a:gd name="txT" fmla="*/ 0 h 40119"/>
              <a:gd name="txR" fmla="*/ 43200 w 43200"/>
              <a:gd name="txB" fmla="*/ 40119 h 40119"/>
            </a:gdLst>
            <a:ahLst/>
            <a:cxnLst>
              <a:cxn ang="0">
                <a:pos x="2147483647" y="26695697"/>
              </a:cxn>
              <a:cxn ang="0">
                <a:pos x="2147483647" y="0"/>
              </a:cxn>
              <a:cxn ang="0">
                <a:pos x="2147483647" y="1015130766"/>
              </a:cxn>
            </a:cxnLst>
            <a:rect l="txL" t="txT" r="txR" b="txB"/>
            <a:pathLst>
              <a:path w="43200" h="40119" fill="none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</a:path>
              <a:path w="43200" h="40119" stroke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  <a:lnTo>
                  <a:pt x="21600" y="18519"/>
                </a:lnTo>
                <a:close/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941" name="Arc 13"/>
          <p:cNvSpPr/>
          <p:nvPr/>
        </p:nvSpPr>
        <p:spPr>
          <a:xfrm flipH="1" flipV="1">
            <a:off x="1828800" y="2209800"/>
            <a:ext cx="5791200" cy="1524000"/>
          </a:xfrm>
          <a:custGeom>
            <a:avLst/>
            <a:gdLst>
              <a:gd name="txL" fmla="*/ 0 w 43200"/>
              <a:gd name="txT" fmla="*/ 0 h 40119"/>
              <a:gd name="txR" fmla="*/ 43200 w 43200"/>
              <a:gd name="txB" fmla="*/ 40119 h 40119"/>
            </a:gdLst>
            <a:ahLst/>
            <a:cxnLst>
              <a:cxn ang="0">
                <a:pos x="2147483647" y="26695697"/>
              </a:cxn>
              <a:cxn ang="0">
                <a:pos x="2147483647" y="0"/>
              </a:cxn>
              <a:cxn ang="0">
                <a:pos x="2147483647" y="1015130766"/>
              </a:cxn>
            </a:cxnLst>
            <a:rect l="txL" t="txT" r="txR" b="txB"/>
            <a:pathLst>
              <a:path w="43200" h="40119" fill="none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</a:path>
              <a:path w="43200" h="40119" stroke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  <a:lnTo>
                  <a:pt x="21600" y="18519"/>
                </a:lnTo>
                <a:close/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6574" name="Group 14"/>
          <p:cNvGrpSpPr/>
          <p:nvPr/>
        </p:nvGrpSpPr>
        <p:grpSpPr>
          <a:xfrm rot="2394309">
            <a:off x="1441450" y="3082925"/>
            <a:ext cx="1219200" cy="304800"/>
            <a:chOff x="1824" y="3936"/>
            <a:chExt cx="672" cy="96"/>
          </a:xfrm>
        </p:grpSpPr>
        <p:sp>
          <p:nvSpPr>
            <p:cNvPr id="66575" name="AutoShape 15"/>
            <p:cNvSpPr/>
            <p:nvPr/>
          </p:nvSpPr>
          <p:spPr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576" name="Freeform 16"/>
            <p:cNvSpPr/>
            <p:nvPr/>
          </p:nvSpPr>
          <p:spPr>
            <a:xfrm>
              <a:off x="2160" y="3936"/>
              <a:ext cx="288" cy="96"/>
            </a:xfrm>
            <a:custGeom>
              <a:avLst/>
              <a:gdLst>
                <a:gd name="txL" fmla="*/ 0 w 288"/>
                <a:gd name="txT" fmla="*/ 0 h 96"/>
                <a:gd name="txR" fmla="*/ 288 w 288"/>
                <a:gd name="txB" fmla="*/ 96 h 96"/>
              </a:gdLst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288" y="48"/>
                </a:cxn>
                <a:cxn ang="0">
                  <a:pos x="0" y="0"/>
                </a:cxn>
              </a:cxnLst>
              <a:rect l="txL" t="txT" r="txR" b="txB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77" name="Group 17"/>
          <p:cNvGrpSpPr/>
          <p:nvPr/>
        </p:nvGrpSpPr>
        <p:grpSpPr>
          <a:xfrm rot="10800000">
            <a:off x="4037015" y="2133600"/>
            <a:ext cx="1296987" cy="228600"/>
            <a:chOff x="1824" y="3936"/>
            <a:chExt cx="672" cy="96"/>
          </a:xfrm>
        </p:grpSpPr>
        <p:sp>
          <p:nvSpPr>
            <p:cNvPr id="66578" name="AutoShape 18"/>
            <p:cNvSpPr/>
            <p:nvPr/>
          </p:nvSpPr>
          <p:spPr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579" name="Freeform 19"/>
            <p:cNvSpPr/>
            <p:nvPr/>
          </p:nvSpPr>
          <p:spPr>
            <a:xfrm>
              <a:off x="2160" y="3936"/>
              <a:ext cx="288" cy="96"/>
            </a:xfrm>
            <a:custGeom>
              <a:avLst/>
              <a:gdLst>
                <a:gd name="txL" fmla="*/ 0 w 288"/>
                <a:gd name="txT" fmla="*/ 0 h 96"/>
                <a:gd name="txR" fmla="*/ 288 w 288"/>
                <a:gd name="txB" fmla="*/ 96 h 96"/>
              </a:gdLst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288" y="48"/>
                </a:cxn>
                <a:cxn ang="0">
                  <a:pos x="0" y="0"/>
                </a:cxn>
              </a:cxnLst>
              <a:rect l="txL" t="txT" r="txR" b="txB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0" name="Text Box 20"/>
          <p:cNvSpPr txBox="1"/>
          <p:nvPr/>
        </p:nvSpPr>
        <p:spPr>
          <a:xfrm>
            <a:off x="4038600" y="1828801"/>
            <a:ext cx="3429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21"/>
          <p:cNvGrpSpPr/>
          <p:nvPr/>
        </p:nvGrpSpPr>
        <p:grpSpPr>
          <a:xfrm>
            <a:off x="3886200" y="5424488"/>
            <a:ext cx="1524000" cy="228600"/>
            <a:chOff x="1824" y="3936"/>
            <a:chExt cx="672" cy="96"/>
          </a:xfrm>
        </p:grpSpPr>
        <p:sp>
          <p:nvSpPr>
            <p:cNvPr id="66582" name="AutoShape 22"/>
            <p:cNvSpPr/>
            <p:nvPr/>
          </p:nvSpPr>
          <p:spPr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583" name="Freeform 23"/>
            <p:cNvSpPr/>
            <p:nvPr/>
          </p:nvSpPr>
          <p:spPr>
            <a:xfrm>
              <a:off x="2160" y="3936"/>
              <a:ext cx="288" cy="96"/>
            </a:xfrm>
            <a:custGeom>
              <a:avLst/>
              <a:gdLst>
                <a:gd name="txL" fmla="*/ 0 w 288"/>
                <a:gd name="txT" fmla="*/ 0 h 96"/>
                <a:gd name="txR" fmla="*/ 288 w 288"/>
                <a:gd name="txB" fmla="*/ 96 h 96"/>
              </a:gdLst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288" y="48"/>
                </a:cxn>
                <a:cxn ang="0">
                  <a:pos x="0" y="0"/>
                </a:cxn>
              </a:cxnLst>
              <a:rect l="txL" t="txT" r="txR" b="txB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4" name="Text Box 66583"/>
          <p:cNvSpPr txBox="1"/>
          <p:nvPr/>
        </p:nvSpPr>
        <p:spPr>
          <a:xfrm>
            <a:off x="3643313" y="142876"/>
            <a:ext cx="1981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CỐ</a:t>
            </a:r>
          </a:p>
        </p:txBody>
      </p:sp>
      <p:sp>
        <p:nvSpPr>
          <p:cNvPr id="66585" name="Action Button: End 66584">
            <a:hlinkClick r:id="rId2" action="ppaction://hlinksldjump"/>
          </p:cNvPr>
          <p:cNvSpPr/>
          <p:nvPr/>
        </p:nvSpPr>
        <p:spPr>
          <a:xfrm>
            <a:off x="7772400" y="5867400"/>
            <a:ext cx="762000" cy="6096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/>
          <p:nvPr/>
        </p:nvGrpSpPr>
        <p:grpSpPr>
          <a:xfrm rot="5400000">
            <a:off x="2728913" y="3086100"/>
            <a:ext cx="4191000" cy="2133600"/>
            <a:chOff x="2784" y="1008"/>
            <a:chExt cx="2640" cy="1344"/>
          </a:xfrm>
        </p:grpSpPr>
        <p:sp>
          <p:nvSpPr>
            <p:cNvPr id="69635" name="Line 3"/>
            <p:cNvSpPr/>
            <p:nvPr/>
          </p:nvSpPr>
          <p:spPr>
            <a:xfrm>
              <a:off x="2784" y="1685"/>
              <a:ext cx="852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636" name="Rectangle 4"/>
            <p:cNvSpPr/>
            <p:nvPr/>
          </p:nvSpPr>
          <p:spPr>
            <a:xfrm>
              <a:off x="3647" y="1512"/>
              <a:ext cx="950" cy="325"/>
            </a:xfrm>
            <a:prstGeom prst="rect">
              <a:avLst/>
            </a:prstGeom>
            <a:solidFill>
              <a:srgbClr val="0000CC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r>
                <a:rPr sz="20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S</a:t>
              </a:r>
            </a:p>
          </p:txBody>
        </p:sp>
        <p:sp>
          <p:nvSpPr>
            <p:cNvPr id="69637" name="Rectangle 5"/>
            <p:cNvSpPr/>
            <p:nvPr/>
          </p:nvSpPr>
          <p:spPr>
            <a:xfrm>
              <a:off x="3626" y="1507"/>
              <a:ext cx="497" cy="325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r>
                <a:rPr sz="20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  <p:grpSp>
          <p:nvGrpSpPr>
            <p:cNvPr id="69638" name="Group 6"/>
            <p:cNvGrpSpPr/>
            <p:nvPr/>
          </p:nvGrpSpPr>
          <p:grpSpPr>
            <a:xfrm>
              <a:off x="3141" y="1008"/>
              <a:ext cx="1933" cy="1344"/>
              <a:chOff x="3416" y="4580"/>
              <a:chExt cx="3121" cy="1488"/>
            </a:xfrm>
          </p:grpSpPr>
          <p:sp>
            <p:nvSpPr>
              <p:cNvPr id="69639" name="Arc 7"/>
              <p:cNvSpPr/>
              <p:nvPr/>
            </p:nvSpPr>
            <p:spPr>
              <a:xfrm flipH="1" flipV="1">
                <a:off x="3464" y="4580"/>
                <a:ext cx="3073" cy="679"/>
              </a:xfrm>
              <a:custGeom>
                <a:avLst/>
                <a:gdLst>
                  <a:gd name="txL" fmla="*/ 0 w 43200"/>
                  <a:gd name="txT" fmla="*/ 0 h 40119"/>
                  <a:gd name="txR" fmla="*/ 43200 w 43200"/>
                  <a:gd name="txB" fmla="*/ 40119 h 40119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3200" h="40119" fill="none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</a:path>
                  <a:path w="43200" h="40119" stroke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  <a:lnTo>
                      <a:pt x="21600" y="18519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0" name="Line 8"/>
              <p:cNvSpPr/>
              <p:nvPr/>
            </p:nvSpPr>
            <p:spPr>
              <a:xfrm>
                <a:off x="5760" y="5339"/>
                <a:ext cx="737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641" name="Arc 9"/>
              <p:cNvSpPr/>
              <p:nvPr/>
            </p:nvSpPr>
            <p:spPr>
              <a:xfrm rot="10800000" flipH="1" flipV="1">
                <a:off x="3416" y="5389"/>
                <a:ext cx="3073" cy="679"/>
              </a:xfrm>
              <a:custGeom>
                <a:avLst/>
                <a:gdLst>
                  <a:gd name="txL" fmla="*/ 0 w 43200"/>
                  <a:gd name="txT" fmla="*/ 0 h 40119"/>
                  <a:gd name="txR" fmla="*/ 43200 w 43200"/>
                  <a:gd name="txB" fmla="*/ 40119 h 40119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3200" h="40119" fill="none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</a:path>
                  <a:path w="43200" h="40119" stroke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  <a:lnTo>
                      <a:pt x="21600" y="18519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42" name="Arc 10"/>
            <p:cNvSpPr/>
            <p:nvPr/>
          </p:nvSpPr>
          <p:spPr>
            <a:xfrm flipV="1">
              <a:off x="4532" y="1249"/>
              <a:ext cx="839" cy="409"/>
            </a:xfrm>
            <a:custGeom>
              <a:avLst/>
              <a:gdLst>
                <a:gd name="txL" fmla="*/ 0 w 21600"/>
                <a:gd name="txT" fmla="*/ 0 h 21525"/>
                <a:gd name="txR" fmla="*/ 21600 w 21600"/>
                <a:gd name="txB" fmla="*/ 21525 h 2152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525" fill="none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</a:path>
                <a:path w="21600" h="21525" stroke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  <a:lnTo>
                    <a:pt x="0" y="21525"/>
                  </a:lnTo>
                  <a:close/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Arc 11"/>
            <p:cNvSpPr/>
            <p:nvPr/>
          </p:nvSpPr>
          <p:spPr>
            <a:xfrm rot="10598013" flipV="1">
              <a:off x="2852" y="1735"/>
              <a:ext cx="839" cy="409"/>
            </a:xfrm>
            <a:custGeom>
              <a:avLst/>
              <a:gdLst>
                <a:gd name="txL" fmla="*/ 0 w 21600"/>
                <a:gd name="txT" fmla="*/ 0 h 21525"/>
                <a:gd name="txR" fmla="*/ 21600 w 21600"/>
                <a:gd name="txB" fmla="*/ 21525 h 2152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525" fill="none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</a:path>
                <a:path w="21600" h="21525" stroke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  <a:lnTo>
                    <a:pt x="0" y="21525"/>
                  </a:lnTo>
                  <a:close/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Arc 12"/>
            <p:cNvSpPr/>
            <p:nvPr/>
          </p:nvSpPr>
          <p:spPr>
            <a:xfrm>
              <a:off x="4602" y="1713"/>
              <a:ext cx="699" cy="4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Arc 13"/>
            <p:cNvSpPr/>
            <p:nvPr/>
          </p:nvSpPr>
          <p:spPr>
            <a:xfrm rot="10800000">
              <a:off x="2919" y="1244"/>
              <a:ext cx="700" cy="4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6" name="Line 14"/>
            <p:cNvSpPr/>
            <p:nvPr/>
          </p:nvSpPr>
          <p:spPr>
            <a:xfrm>
              <a:off x="5004" y="1687"/>
              <a:ext cx="42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69647" name="AutoShape 15"/>
            <p:cNvCxnSpPr/>
            <p:nvPr/>
          </p:nvCxnSpPr>
          <p:spPr>
            <a:xfrm>
              <a:off x="3973" y="1008"/>
              <a:ext cx="233" cy="0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69648" name="AutoShape 16"/>
            <p:cNvCxnSpPr/>
            <p:nvPr/>
          </p:nvCxnSpPr>
          <p:spPr>
            <a:xfrm>
              <a:off x="3036" y="1685"/>
              <a:ext cx="233" cy="0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arrow" w="med" len="med"/>
              <a:tailEnd type="none" w="med" len="med"/>
            </a:ln>
          </p:spPr>
        </p:cxnSp>
        <p:cxnSp>
          <p:nvCxnSpPr>
            <p:cNvPr id="69649" name="AutoShape 17"/>
            <p:cNvCxnSpPr/>
            <p:nvPr/>
          </p:nvCxnSpPr>
          <p:spPr>
            <a:xfrm flipV="1">
              <a:off x="2940" y="1907"/>
              <a:ext cx="67" cy="98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arrow" w="med" len="med"/>
              <a:tailEnd type="none" w="med" len="med"/>
            </a:ln>
          </p:spPr>
        </p:cxnSp>
        <p:cxnSp>
          <p:nvCxnSpPr>
            <p:cNvPr id="69650" name="AutoShape 18"/>
            <p:cNvCxnSpPr/>
            <p:nvPr/>
          </p:nvCxnSpPr>
          <p:spPr>
            <a:xfrm>
              <a:off x="2954" y="1348"/>
              <a:ext cx="78" cy="132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arrow" w="med" len="med"/>
              <a:tailEnd type="none" w="med" len="med"/>
            </a:ln>
          </p:spPr>
        </p:cxnSp>
        <p:cxnSp>
          <p:nvCxnSpPr>
            <p:cNvPr id="69651" name="AutoShape 19"/>
            <p:cNvCxnSpPr/>
            <p:nvPr/>
          </p:nvCxnSpPr>
          <p:spPr>
            <a:xfrm>
              <a:off x="3951" y="2352"/>
              <a:ext cx="233" cy="0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69652" name="AutoShape 20"/>
            <p:cNvCxnSpPr/>
            <p:nvPr/>
          </p:nvCxnSpPr>
          <p:spPr>
            <a:xfrm>
              <a:off x="5001" y="1690"/>
              <a:ext cx="233" cy="0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arrow" w="med" len="med"/>
              <a:tailEnd type="none" w="med" len="med"/>
            </a:ln>
          </p:spPr>
        </p:cxnSp>
        <p:cxnSp>
          <p:nvCxnSpPr>
            <p:cNvPr id="69653" name="AutoShape 21"/>
            <p:cNvCxnSpPr/>
            <p:nvPr/>
          </p:nvCxnSpPr>
          <p:spPr>
            <a:xfrm flipV="1">
              <a:off x="5199" y="1425"/>
              <a:ext cx="83" cy="62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arrow" w="med" len="med"/>
              <a:tailEnd type="none" w="med" len="med"/>
            </a:ln>
          </p:spPr>
        </p:cxnSp>
        <p:cxnSp>
          <p:nvCxnSpPr>
            <p:cNvPr id="69654" name="AutoShape 22"/>
            <p:cNvCxnSpPr/>
            <p:nvPr/>
          </p:nvCxnSpPr>
          <p:spPr>
            <a:xfrm>
              <a:off x="5116" y="1850"/>
              <a:ext cx="125" cy="103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arrow" w="med" len="med"/>
              <a:tailEnd type="none" w="med" len="med"/>
            </a:ln>
          </p:spPr>
        </p:cxnSp>
      </p:grpSp>
      <p:sp>
        <p:nvSpPr>
          <p:cNvPr id="69695" name="Rectangle 63"/>
          <p:cNvSpPr>
            <a:spLocks noGrp="1"/>
          </p:cNvSpPr>
          <p:nvPr>
            <p:ph type="title"/>
          </p:nvPr>
        </p:nvSpPr>
        <p:spPr>
          <a:xfrm>
            <a:off x="533400" y="457201"/>
            <a:ext cx="8229600" cy="1139825"/>
          </a:xfrm>
          <a:ln/>
        </p:spPr>
        <p:txBody>
          <a:bodyPr vert="horz" wrap="square" lIns="91440" tIns="45720" rIns="91440" bIns="45720" anchor="ctr"/>
          <a:lstStyle/>
          <a:p>
            <a:r>
              <a:rPr sz="3400" u="sng" err="1">
                <a:solidFill>
                  <a:srgbClr val="FF0000"/>
                </a:solidFill>
              </a:rPr>
              <a:t>B</a:t>
            </a:r>
            <a:r>
              <a:rPr sz="34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à</a:t>
            </a:r>
            <a:r>
              <a:rPr sz="3400" u="sng" err="1">
                <a:solidFill>
                  <a:srgbClr val="FF0000"/>
                </a:solidFill>
              </a:rPr>
              <a:t>i tập</a:t>
            </a:r>
            <a:r>
              <a:rPr sz="3400" u="sng">
                <a:solidFill>
                  <a:srgbClr val="FF0000"/>
                </a:solidFill>
              </a:rPr>
              <a:t> 2:</a:t>
            </a:r>
            <a:r>
              <a:rPr sz="3400"/>
              <a:t> </a:t>
            </a:r>
            <a:r>
              <a:rPr err="1"/>
              <a:t>Xác định tên của các từ cực trong hình vẽ sau</a:t>
            </a:r>
            <a:endParaRPr/>
          </a:p>
        </p:txBody>
      </p:sp>
      <p:grpSp>
        <p:nvGrpSpPr>
          <p:cNvPr id="69702" name="Group 69701"/>
          <p:cNvGrpSpPr/>
          <p:nvPr/>
        </p:nvGrpSpPr>
        <p:grpSpPr>
          <a:xfrm>
            <a:off x="4581525" y="3371851"/>
            <a:ext cx="520700" cy="1625600"/>
            <a:chOff x="2592" y="2976"/>
            <a:chExt cx="328" cy="1024"/>
          </a:xfrm>
        </p:grpSpPr>
        <p:sp>
          <p:nvSpPr>
            <p:cNvPr id="135230" name="Rectangle 62"/>
            <p:cNvSpPr/>
            <p:nvPr/>
          </p:nvSpPr>
          <p:spPr>
            <a:xfrm>
              <a:off x="2592" y="2976"/>
              <a:ext cx="328" cy="1024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sz="240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</a:p>
            <a:p>
              <a:pPr algn="ctr" eaLnBrk="0" hangingPunct="0"/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hangingPunct="0"/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hangingPunct="0"/>
              <a:r>
                <a:rPr sz="2400"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9701" name="Straight Connector 69700"/>
            <p:cNvSpPr/>
            <p:nvPr/>
          </p:nvSpPr>
          <p:spPr>
            <a:xfrm>
              <a:off x="2613" y="3504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9711" name="Action Button: End 69710">
            <a:hlinkClick r:id="rId2" action="ppaction://hlinksldjump"/>
          </p:cNvPr>
          <p:cNvSpPr/>
          <p:nvPr/>
        </p:nvSpPr>
        <p:spPr>
          <a:xfrm>
            <a:off x="7772400" y="5867400"/>
            <a:ext cx="762000" cy="6096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/>
          <p:nvPr/>
        </p:nvGrpSpPr>
        <p:grpSpPr>
          <a:xfrm>
            <a:off x="990600" y="1447800"/>
            <a:ext cx="6781800" cy="5334000"/>
            <a:chOff x="1152" y="816"/>
            <a:chExt cx="3552" cy="3120"/>
          </a:xfrm>
        </p:grpSpPr>
        <p:pic>
          <p:nvPicPr>
            <p:cNvPr id="68611" name="Picture 3" descr="Tu%20truong%201"/>
            <p:cNvPicPr>
              <a:picLocks noChangeAspect="1"/>
            </p:cNvPicPr>
            <p:nvPr/>
          </p:nvPicPr>
          <p:blipFill>
            <a:blip r:embed="rId2">
              <a:lum bright="-17999"/>
            </a:blip>
            <a:stretch>
              <a:fillRect/>
            </a:stretch>
          </p:blipFill>
          <p:spPr>
            <a:xfrm>
              <a:off x="1152" y="816"/>
              <a:ext cx="3552" cy="31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7220" name="Text Box 4"/>
            <p:cNvSpPr txBox="1">
              <a:spLocks noChangeArrowheads="1"/>
            </p:cNvSpPr>
            <p:nvPr/>
          </p:nvSpPr>
          <p:spPr bwMode="auto">
            <a:xfrm rot="496858">
              <a:off x="2869" y="1970"/>
              <a:ext cx="338" cy="3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37221" name="Text Box 5"/>
            <p:cNvSpPr txBox="1">
              <a:spLocks noChangeArrowheads="1"/>
            </p:cNvSpPr>
            <p:nvPr/>
          </p:nvSpPr>
          <p:spPr bwMode="auto">
            <a:xfrm rot="642508">
              <a:off x="2785" y="2541"/>
              <a:ext cx="383" cy="2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68614" name="Text Box 6"/>
          <p:cNvSpPr txBox="1"/>
          <p:nvPr/>
        </p:nvSpPr>
        <p:spPr>
          <a:xfrm>
            <a:off x="1981200" y="457201"/>
            <a:ext cx="5486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sz="2400" b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TRƯỜNG CỦA TRÁI ĐẤT</a:t>
            </a:r>
          </a:p>
        </p:txBody>
      </p:sp>
      <p:sp>
        <p:nvSpPr>
          <p:cNvPr id="68615" name="Action Button: End 68614">
            <a:hlinkClick r:id="rId3" action="ppaction://hlinksldjump"/>
          </p:cNvPr>
          <p:cNvSpPr/>
          <p:nvPr/>
        </p:nvSpPr>
        <p:spPr>
          <a:xfrm>
            <a:off x="8382000" y="6019800"/>
            <a:ext cx="762000" cy="6096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70657" descr="!hp8ls2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8772538" flipH="1" flipV="1">
            <a:off x="246063" y="5162552"/>
            <a:ext cx="1295400" cy="1027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5" name="Rectangle 70664"/>
          <p:cNvSpPr/>
          <p:nvPr/>
        </p:nvSpPr>
        <p:spPr>
          <a:xfrm>
            <a:off x="2743200" y="-57151"/>
            <a:ext cx="3810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sz="4000" b="1" i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 NHÀ</a:t>
            </a:r>
            <a:r>
              <a:rPr sz="6000" i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Coronet" pitchFamily="2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70668" name="Straight Connector 70667"/>
          <p:cNvSpPr/>
          <p:nvPr/>
        </p:nvSpPr>
        <p:spPr>
          <a:xfrm>
            <a:off x="3090863" y="723900"/>
            <a:ext cx="3124200" cy="0"/>
          </a:xfrm>
          <a:prstGeom prst="line">
            <a:avLst/>
          </a:prstGeom>
          <a:ln w="76200" cap="flat" cmpd="tri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0" name="Text Box 70669"/>
          <p:cNvSpPr txBox="1"/>
          <p:nvPr/>
        </p:nvSpPr>
        <p:spPr>
          <a:xfrm>
            <a:off x="609600" y="990601"/>
            <a:ext cx="8305800" cy="4893647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i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- Học bài</a:t>
            </a:r>
            <a:endParaRPr sz="24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i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- Đọc phần: “Có thể em chưa biết</a:t>
            </a:r>
            <a:r>
              <a:rPr sz="2400" i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>
              <a:spcBef>
                <a:spcPct val="50000"/>
              </a:spcBef>
            </a:pPr>
            <a:r>
              <a:rPr sz="2400" i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- Làm bài tập trong</a:t>
            </a:r>
            <a:r>
              <a:rPr sz="2400" i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SBT</a:t>
            </a:r>
          </a:p>
          <a:p>
            <a:pPr>
              <a:spcBef>
                <a:spcPct val="50000"/>
              </a:spcBef>
            </a:pPr>
            <a:r>
              <a:rPr sz="2400" i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- Chuẩn bị “Bài 24: Từ trường của ống dây có dòng điện chạy</a:t>
            </a:r>
            <a:r>
              <a:rPr sz="2400" i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qua”.</a:t>
            </a:r>
          </a:p>
          <a:p>
            <a:pPr>
              <a:spcBef>
                <a:spcPct val="50000"/>
              </a:spcBef>
            </a:pPr>
            <a:r>
              <a:rPr sz="2400" i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+ So sánh phần từ phổ bên ngoài ống dây có dòng điện chạy qua và phần từ phổ ở bên ngoài thanh nam châm</a:t>
            </a:r>
            <a:endParaRPr sz="24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i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+ Phát biểu quy tắc nắm tay phải</a:t>
            </a:r>
            <a:r>
              <a:rPr sz="2400" i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sz="4000" i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664" name="Picture 70663" descr="!dk8_1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848226"/>
            <a:ext cx="137160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2" name="Picture 70671" descr="dividers_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09600" y="5724525"/>
            <a:ext cx="8229600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3" name="Picture 70672" descr="dividers_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09600" y="804863"/>
            <a:ext cx="8229600" cy="33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4" name="Picture 70673" descr="dividers_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625600" y="2921000"/>
            <a:ext cx="4419600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5" name="Picture 70674" descr="dividers_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273800" y="3292475"/>
            <a:ext cx="5334000" cy="40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4033"/>
          <p:cNvSpPr txBox="1"/>
          <p:nvPr/>
        </p:nvSpPr>
        <p:spPr>
          <a:xfrm>
            <a:off x="838200" y="609600"/>
            <a:ext cx="7239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40" name="Text Box 44039"/>
          <p:cNvSpPr txBox="1"/>
          <p:nvPr/>
        </p:nvSpPr>
        <p:spPr>
          <a:xfrm>
            <a:off x="1485900" y="166689"/>
            <a:ext cx="5791200" cy="6463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0">
              <a:spcBef>
                <a:spcPct val="50000"/>
              </a:spcBef>
              <a:tabLst>
                <a:tab pos="3048000" algn="l"/>
              </a:tabLst>
            </a:pPr>
            <a:r>
              <a:rPr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4041" name="Rectangle 44040"/>
          <p:cNvSpPr/>
          <p:nvPr/>
        </p:nvSpPr>
        <p:spPr>
          <a:xfrm>
            <a:off x="304802" y="688743"/>
            <a:ext cx="8283575" cy="1902059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indent="-342900" algn="just">
              <a:spcBef>
                <a:spcPct val="5000"/>
              </a:spcBef>
              <a:spcAft>
                <a:spcPct val="5000"/>
              </a:spcAft>
              <a:buAutoNum type="arabicPeriod"/>
            </a:pPr>
            <a:r>
              <a:rPr sz="2800" dirty="0" err="1">
                <a:solidFill>
                  <a:srgbClr val="0000FF"/>
                </a:solidFill>
                <a:latin typeface="+mj-lt"/>
              </a:rPr>
              <a:t>Lực</a:t>
            </a:r>
            <a:r>
              <a:rPr sz="2800" dirty="0">
                <a:solidFill>
                  <a:srgbClr val="0000FF"/>
                </a:solidFill>
                <a:latin typeface="+mj-lt"/>
              </a:rPr>
              <a:t> do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dòng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điện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tác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dụng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lên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kim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nam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châm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đặt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gần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nó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gọi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sz="2800" dirty="0">
                <a:solidFill>
                  <a:srgbClr val="0000FF"/>
                </a:solidFill>
                <a:latin typeface="+mj-lt"/>
              </a:rPr>
              <a:t>:</a:t>
            </a:r>
          </a:p>
          <a:p>
            <a:pPr marL="342900" indent="-342900">
              <a:spcBef>
                <a:spcPct val="5000"/>
              </a:spcBef>
              <a:spcAft>
                <a:spcPct val="5000"/>
              </a:spcAft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+mj-lt"/>
              </a:rPr>
              <a:t>        </a:t>
            </a:r>
            <a:r>
              <a:rPr sz="2800" dirty="0">
                <a:latin typeface="+mj-lt"/>
              </a:rPr>
              <a:t>A. </a:t>
            </a:r>
            <a:r>
              <a:rPr sz="2800" dirty="0" err="1">
                <a:latin typeface="+mj-lt"/>
              </a:rPr>
              <a:t>Lực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hấp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dẫn</a:t>
            </a:r>
            <a:r>
              <a:rPr sz="2800" dirty="0">
                <a:latin typeface="+mj-lt"/>
              </a:rPr>
              <a:t>                        C. </a:t>
            </a:r>
            <a:r>
              <a:rPr sz="2800" dirty="0" err="1">
                <a:latin typeface="+mj-lt"/>
              </a:rPr>
              <a:t>Lực</a:t>
            </a:r>
            <a:r>
              <a:rPr sz="2800" dirty="0">
                <a:latin typeface="+mj-lt"/>
              </a:rPr>
              <a:t> ma </a:t>
            </a:r>
            <a:r>
              <a:rPr sz="2800" dirty="0" err="1">
                <a:latin typeface="+mj-lt"/>
              </a:rPr>
              <a:t>sát</a:t>
            </a:r>
            <a:endParaRPr sz="3600" dirty="0">
              <a:latin typeface="+mj-lt"/>
            </a:endParaRPr>
          </a:p>
          <a:p>
            <a:pPr marL="342900" indent="-342900">
              <a:spcBef>
                <a:spcPct val="5000"/>
              </a:spcBef>
              <a:spcAft>
                <a:spcPct val="5000"/>
              </a:spcAft>
            </a:pPr>
            <a:r>
              <a:rPr sz="2800" dirty="0">
                <a:latin typeface="+mj-lt"/>
              </a:rPr>
              <a:t>        B. </a:t>
            </a:r>
            <a:r>
              <a:rPr sz="2800" dirty="0" err="1">
                <a:latin typeface="+mj-lt"/>
              </a:rPr>
              <a:t>Lực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từ</a:t>
            </a:r>
            <a:r>
              <a:rPr sz="2800" dirty="0">
                <a:latin typeface="+mj-lt"/>
              </a:rPr>
              <a:t>                                   D. </a:t>
            </a:r>
            <a:r>
              <a:rPr sz="2800" dirty="0" err="1">
                <a:latin typeface="+mj-lt"/>
              </a:rPr>
              <a:t>Lực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đàn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hồi</a:t>
            </a:r>
            <a:endParaRPr sz="3600" dirty="0">
              <a:latin typeface="+mj-lt"/>
            </a:endParaRPr>
          </a:p>
        </p:txBody>
      </p:sp>
      <p:sp>
        <p:nvSpPr>
          <p:cNvPr id="44042" name="Rectangle 44041"/>
          <p:cNvSpPr/>
          <p:nvPr/>
        </p:nvSpPr>
        <p:spPr>
          <a:xfrm>
            <a:off x="228602" y="2492312"/>
            <a:ext cx="8588375" cy="147117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>
              <a:spcBef>
                <a:spcPct val="5000"/>
              </a:spcBef>
              <a:spcAft>
                <a:spcPct val="5000"/>
              </a:spcAft>
            </a:pPr>
            <a:r>
              <a:rPr sz="2800" dirty="0">
                <a:solidFill>
                  <a:srgbClr val="0000FF"/>
                </a:solidFill>
                <a:latin typeface="+mj-lt"/>
              </a:rPr>
              <a:t>2.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Từ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trường</a:t>
            </a:r>
            <a:r>
              <a:rPr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+mj-lt"/>
              </a:rPr>
              <a:t>không</a:t>
            </a:r>
            <a:r>
              <a:rPr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+mj-lt"/>
              </a:rPr>
              <a:t>tồn</a:t>
            </a:r>
            <a:r>
              <a:rPr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+mj-lt"/>
              </a:rPr>
              <a:t>tại</a:t>
            </a:r>
            <a:r>
              <a:rPr sz="2800" dirty="0">
                <a:solidFill>
                  <a:srgbClr val="0000FF"/>
                </a:solidFill>
                <a:latin typeface="+mj-lt"/>
              </a:rPr>
              <a:t> ở </a:t>
            </a:r>
            <a:r>
              <a:rPr sz="2800" dirty="0" err="1">
                <a:solidFill>
                  <a:srgbClr val="0000FF"/>
                </a:solidFill>
                <a:latin typeface="+mj-lt"/>
              </a:rPr>
              <a:t>đâu</a:t>
            </a:r>
            <a:r>
              <a:rPr sz="2800" dirty="0">
                <a:solidFill>
                  <a:srgbClr val="0000FF"/>
                </a:solidFill>
                <a:latin typeface="+mj-lt"/>
              </a:rPr>
              <a:t>?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sz="2800" dirty="0" smtClean="0">
                <a:latin typeface="+mj-lt"/>
              </a:rPr>
              <a:t>A</a:t>
            </a:r>
            <a:r>
              <a:rPr sz="2800" dirty="0">
                <a:latin typeface="+mj-lt"/>
              </a:rPr>
              <a:t>. </a:t>
            </a:r>
            <a:r>
              <a:rPr sz="2800" dirty="0" err="1">
                <a:latin typeface="+mj-lt"/>
              </a:rPr>
              <a:t>Xung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quanh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nam</a:t>
            </a:r>
            <a:r>
              <a:rPr sz="2800" dirty="0">
                <a:latin typeface="+mj-lt"/>
              </a:rPr>
              <a:t> </a:t>
            </a:r>
            <a:r>
              <a:rPr sz="2800" dirty="0" err="1" smtClean="0">
                <a:latin typeface="+mj-lt"/>
              </a:rPr>
              <a:t>châm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  </a:t>
            </a:r>
            <a:r>
              <a:rPr sz="2800" dirty="0" smtClean="0">
                <a:latin typeface="+mj-lt"/>
              </a:rPr>
              <a:t> </a:t>
            </a:r>
            <a:r>
              <a:rPr sz="2800" dirty="0">
                <a:latin typeface="+mj-lt"/>
              </a:rPr>
              <a:t>B. </a:t>
            </a:r>
            <a:r>
              <a:rPr sz="2800" dirty="0" err="1">
                <a:latin typeface="+mj-lt"/>
              </a:rPr>
              <a:t>Xung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quanh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dòng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điện</a:t>
            </a:r>
            <a:endParaRPr sz="2800" dirty="0">
              <a:latin typeface="+mj-lt"/>
            </a:endParaRP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sz="2800" dirty="0" smtClean="0">
                <a:latin typeface="+mj-lt"/>
              </a:rPr>
              <a:t>C</a:t>
            </a:r>
            <a:r>
              <a:rPr sz="2800" dirty="0">
                <a:latin typeface="+mj-lt"/>
              </a:rPr>
              <a:t>. </a:t>
            </a:r>
            <a:r>
              <a:rPr sz="2800" dirty="0" err="1">
                <a:latin typeface="+mj-lt"/>
              </a:rPr>
              <a:t>Xung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quanh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điện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tích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đứng</a:t>
            </a:r>
            <a:r>
              <a:rPr sz="2800" dirty="0">
                <a:latin typeface="+mj-lt"/>
              </a:rPr>
              <a:t> </a:t>
            </a:r>
            <a:r>
              <a:rPr sz="2800" dirty="0" err="1" smtClean="0">
                <a:latin typeface="+mj-lt"/>
              </a:rPr>
              <a:t>yên</a:t>
            </a:r>
            <a:r>
              <a:rPr lang="en-US" sz="2800" dirty="0">
                <a:latin typeface="+mj-lt"/>
              </a:rPr>
              <a:t> </a:t>
            </a:r>
            <a:r>
              <a:rPr sz="2800" dirty="0" smtClean="0">
                <a:latin typeface="+mj-lt"/>
              </a:rPr>
              <a:t> </a:t>
            </a:r>
            <a:r>
              <a:rPr sz="2800" dirty="0">
                <a:latin typeface="+mj-lt"/>
              </a:rPr>
              <a:t>D. </a:t>
            </a:r>
            <a:r>
              <a:rPr sz="2800" dirty="0" err="1">
                <a:latin typeface="+mj-lt"/>
              </a:rPr>
              <a:t>Xung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quanh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trái</a:t>
            </a:r>
            <a:r>
              <a:rPr sz="2800" dirty="0">
                <a:latin typeface="+mj-lt"/>
              </a:rPr>
              <a:t> </a:t>
            </a:r>
            <a:r>
              <a:rPr sz="2800" dirty="0" err="1">
                <a:latin typeface="+mj-lt"/>
              </a:rPr>
              <a:t>đất</a:t>
            </a:r>
            <a:endParaRPr sz="2800" dirty="0">
              <a:latin typeface="+mj-lt"/>
            </a:endParaRPr>
          </a:p>
        </p:txBody>
      </p:sp>
      <p:sp>
        <p:nvSpPr>
          <p:cNvPr id="44043" name="Oval 44042"/>
          <p:cNvSpPr/>
          <p:nvPr/>
        </p:nvSpPr>
        <p:spPr>
          <a:xfrm>
            <a:off x="990600" y="2133600"/>
            <a:ext cx="457200" cy="45720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Oval 44043"/>
          <p:cNvSpPr/>
          <p:nvPr/>
        </p:nvSpPr>
        <p:spPr>
          <a:xfrm>
            <a:off x="228600" y="3429000"/>
            <a:ext cx="457200" cy="45720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Rectangle 44044"/>
          <p:cNvSpPr/>
          <p:nvPr/>
        </p:nvSpPr>
        <p:spPr>
          <a:xfrm>
            <a:off x="419102" y="3962400"/>
            <a:ext cx="8283575" cy="241912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just">
              <a:spcBef>
                <a:spcPct val="5000"/>
              </a:spcBef>
              <a:spcAft>
                <a:spcPct val="5000"/>
              </a:spcAft>
            </a:pP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3.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Người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ta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dùng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dụng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cụ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gì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để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nhận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biết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trường</a:t>
            </a:r>
            <a:r>
              <a:rPr sz="28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?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sz="2800" dirty="0">
                <a:latin typeface="+mj-lt"/>
                <a:ea typeface="Times New Roman" panose="02020603050405020304" pitchFamily="18" charset="0"/>
              </a:rPr>
              <a:t>        A.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Dùng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ampe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kế</a:t>
            </a:r>
            <a:endParaRPr sz="2800" dirty="0"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sz="2800" dirty="0">
                <a:latin typeface="+mj-lt"/>
                <a:ea typeface="Times New Roman" panose="02020603050405020304" pitchFamily="18" charset="0"/>
              </a:rPr>
              <a:t>        B.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Dùng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vônkế</a:t>
            </a:r>
            <a:endParaRPr sz="2800" dirty="0"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sz="2800" dirty="0">
                <a:latin typeface="+mj-lt"/>
                <a:ea typeface="Times New Roman" panose="02020603050405020304" pitchFamily="18" charset="0"/>
              </a:rPr>
              <a:t>       C.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Dùng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áp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kế</a:t>
            </a:r>
            <a:endParaRPr sz="2800" dirty="0"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sz="2800" dirty="0">
                <a:latin typeface="+mj-lt"/>
                <a:ea typeface="Times New Roman" panose="02020603050405020304" pitchFamily="18" charset="0"/>
              </a:rPr>
              <a:t>        D.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Dùng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kim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nam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châm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+mj-lt"/>
                <a:ea typeface="Times New Roman" panose="02020603050405020304" pitchFamily="18" charset="0"/>
              </a:rPr>
              <a:t>trục</a:t>
            </a:r>
            <a:r>
              <a:rPr sz="2800" dirty="0">
                <a:latin typeface="+mj-lt"/>
                <a:ea typeface="Times New Roman" panose="02020603050405020304" pitchFamily="18" charset="0"/>
              </a:rPr>
              <a:t> quay.</a:t>
            </a:r>
          </a:p>
        </p:txBody>
      </p:sp>
      <p:sp>
        <p:nvSpPr>
          <p:cNvPr id="44046" name="Oval 44045"/>
          <p:cNvSpPr/>
          <p:nvPr/>
        </p:nvSpPr>
        <p:spPr>
          <a:xfrm>
            <a:off x="1066800" y="5867400"/>
            <a:ext cx="457200" cy="45720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4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build="p"/>
      <p:bldP spid="44042" grpId="0" build="p"/>
      <p:bldP spid="4404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u_tao_trai_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 Box 5"/>
          <p:cNvSpPr txBox="1"/>
          <p:nvPr/>
        </p:nvSpPr>
        <p:spPr>
          <a:xfrm>
            <a:off x="533400" y="609601"/>
            <a:ext cx="8382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u="sng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BÀI 23</a:t>
            </a:r>
            <a:r>
              <a:rPr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TỪ PHỔ - ĐƯỜNG SỨC TỪ</a:t>
            </a:r>
          </a:p>
        </p:txBody>
      </p:sp>
      <p:pic>
        <p:nvPicPr>
          <p:cNvPr id="4" name="Picture 21" descr="Tay viÕt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90601"/>
            <a:ext cx="7508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9153"/>
          <p:cNvSpPr txBox="1"/>
          <p:nvPr/>
        </p:nvSpPr>
        <p:spPr>
          <a:xfrm>
            <a:off x="14514" y="157161"/>
            <a:ext cx="9144000" cy="5232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23: TỪ PHỔ - ĐƯỜNG SỨC TỪ</a:t>
            </a:r>
          </a:p>
        </p:txBody>
      </p:sp>
      <p:sp>
        <p:nvSpPr>
          <p:cNvPr id="49156" name="Text Box 49155"/>
          <p:cNvSpPr txBox="1"/>
          <p:nvPr/>
        </p:nvSpPr>
        <p:spPr>
          <a:xfrm>
            <a:off x="152400" y="685800"/>
            <a:ext cx="2209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endParaRPr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07" y="474663"/>
            <a:ext cx="7508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49156"/>
          <p:cNvSpPr txBox="1"/>
          <p:nvPr/>
        </p:nvSpPr>
        <p:spPr>
          <a:xfrm>
            <a:off x="104776" y="233682"/>
            <a:ext cx="28670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8" name="Text Box 49157"/>
          <p:cNvSpPr txBox="1"/>
          <p:nvPr/>
        </p:nvSpPr>
        <p:spPr>
          <a:xfrm>
            <a:off x="3328988" y="685801"/>
            <a:ext cx="57912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Rắc đều mạt sắt lên tấm nhựa phẳng. Rồi đặt thanh nam châm lên tấm nhựa. Quan sát hình ảnh mạt sắt vừa được tạo thành trên tấm nhựa</a:t>
            </a:r>
            <a:endParaRPr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9" name="Text Box 49158"/>
          <p:cNvSpPr txBox="1"/>
          <p:nvPr/>
        </p:nvSpPr>
        <p:spPr>
          <a:xfrm>
            <a:off x="3352800" y="2919414"/>
            <a:ext cx="57912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C1: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xung quanh nam châm được sắp xếp như thế nào</a:t>
            </a:r>
            <a:r>
              <a:rPr sz="2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49160" name="Text Box 49159"/>
          <p:cNvSpPr txBox="1"/>
          <p:nvPr/>
        </p:nvSpPr>
        <p:spPr>
          <a:xfrm>
            <a:off x="338592" y="2052698"/>
            <a:ext cx="2785608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endParaRPr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61" name="Text Box 49160"/>
          <p:cNvSpPr txBox="1"/>
          <p:nvPr/>
        </p:nvSpPr>
        <p:spPr>
          <a:xfrm>
            <a:off x="3462338" y="3776665"/>
            <a:ext cx="5638800" cy="1200329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itchFamily="18" charset="2"/>
              </a:rPr>
              <a:t></a:t>
            </a:r>
            <a:r>
              <a:rPr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được sắp xếp thành những đường cong nối từ cực này sang cực kia của nam châm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9162" name="Text Box 49161"/>
          <p:cNvSpPr txBox="1"/>
          <p:nvPr/>
        </p:nvSpPr>
        <p:spPr>
          <a:xfrm>
            <a:off x="304800" y="4267202"/>
            <a:ext cx="2819400" cy="206210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itchFamily="18" charset="2"/>
              </a:rPr>
              <a:t>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thưa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49172" name="Group 49171"/>
          <p:cNvGrpSpPr/>
          <p:nvPr/>
        </p:nvGrpSpPr>
        <p:grpSpPr>
          <a:xfrm>
            <a:off x="3389630" y="462280"/>
            <a:ext cx="5486400" cy="2286000"/>
            <a:chOff x="2160" y="435"/>
            <a:chExt cx="3456" cy="1440"/>
          </a:xfrm>
        </p:grpSpPr>
        <p:pic>
          <p:nvPicPr>
            <p:cNvPr id="49163" name="Picture 49162" descr="250px-Magnet08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49166" name="Group 49165"/>
            <p:cNvGrpSpPr/>
            <p:nvPr/>
          </p:nvGrpSpPr>
          <p:grpSpPr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49164" name="Rectangle 49163"/>
              <p:cNvSpPr/>
              <p:nvPr/>
            </p:nvSpPr>
            <p:spPr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49165" name="Rectangle 49164"/>
              <p:cNvSpPr/>
              <p:nvPr/>
            </p:nvSpPr>
            <p:spPr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</a:p>
            </p:txBody>
          </p:sp>
        </p:grpSp>
      </p:grpSp>
      <p:pic>
        <p:nvPicPr>
          <p:cNvPr id="5143" name="Picture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680" y="2687321"/>
            <a:ext cx="5747385" cy="2286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59" grpId="1"/>
      <p:bldP spid="49160" grpId="0"/>
      <p:bldP spid="49161" grpId="0" animBg="1"/>
      <p:bldP spid="49161" grpId="1" animBg="1"/>
      <p:bldP spid="49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9153"/>
          <p:cNvSpPr txBox="1"/>
          <p:nvPr/>
        </p:nvSpPr>
        <p:spPr>
          <a:xfrm>
            <a:off x="14514" y="157161"/>
            <a:ext cx="9144000" cy="5232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23: TỪ PHỔ - ĐƯỜNG SỨC TỪ</a:t>
            </a:r>
          </a:p>
        </p:txBody>
      </p:sp>
      <p:sp>
        <p:nvSpPr>
          <p:cNvPr id="49156" name="Text Box 49155"/>
          <p:cNvSpPr txBox="1"/>
          <p:nvPr/>
        </p:nvSpPr>
        <p:spPr>
          <a:xfrm>
            <a:off x="152400" y="685800"/>
            <a:ext cx="2209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endParaRPr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07" y="474663"/>
            <a:ext cx="7508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9168"/>
          <p:cNvSpPr txBox="1"/>
          <p:nvPr/>
        </p:nvSpPr>
        <p:spPr>
          <a:xfrm>
            <a:off x="266700" y="1143002"/>
            <a:ext cx="87249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err="1" smtClean="0"/>
              <a:t>Hình</a:t>
            </a:r>
            <a:r>
              <a:rPr sz="2800" dirty="0" smtClean="0"/>
              <a:t> </a:t>
            </a:r>
            <a:r>
              <a:rPr sz="2800" dirty="0" err="1"/>
              <a:t>ảnh</a:t>
            </a:r>
            <a:r>
              <a:rPr sz="2800" dirty="0"/>
              <a:t> </a:t>
            </a:r>
            <a:r>
              <a:rPr sz="2800" dirty="0" err="1"/>
              <a:t>các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mạt</a:t>
            </a:r>
            <a:r>
              <a:rPr sz="2800" dirty="0"/>
              <a:t> </a:t>
            </a:r>
            <a:r>
              <a:rPr sz="2800" dirty="0" err="1"/>
              <a:t>sắt</a:t>
            </a:r>
            <a:r>
              <a:rPr sz="2800" dirty="0"/>
              <a:t> </a:t>
            </a:r>
            <a:r>
              <a:rPr sz="2800" dirty="0" err="1"/>
              <a:t>xung</a:t>
            </a:r>
            <a:r>
              <a:rPr sz="2800" dirty="0"/>
              <a:t> </a:t>
            </a:r>
            <a:r>
              <a:rPr sz="2800" dirty="0" err="1"/>
              <a:t>quanh</a:t>
            </a:r>
            <a:r>
              <a:rPr sz="2800" dirty="0"/>
              <a:t> </a:t>
            </a:r>
            <a:r>
              <a:rPr sz="2800" dirty="0" err="1"/>
              <a:t>nam</a:t>
            </a:r>
            <a:r>
              <a:rPr sz="2800" dirty="0"/>
              <a:t> </a:t>
            </a:r>
            <a:r>
              <a:rPr sz="2800" dirty="0" err="1"/>
              <a:t>châm</a:t>
            </a:r>
            <a:r>
              <a:rPr sz="2800" dirty="0"/>
              <a:t> </a:t>
            </a:r>
            <a:r>
              <a:rPr sz="2800" dirty="0" err="1"/>
              <a:t>được</a:t>
            </a:r>
            <a:r>
              <a:rPr sz="2800" dirty="0"/>
              <a:t> </a:t>
            </a:r>
            <a:r>
              <a:rPr sz="2800" dirty="0" err="1"/>
              <a:t>gọi</a:t>
            </a:r>
            <a:r>
              <a:rPr sz="2800" dirty="0"/>
              <a:t> </a:t>
            </a:r>
            <a:r>
              <a:rPr sz="2800" dirty="0" err="1"/>
              <a:t>là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phổ</a:t>
            </a:r>
            <a:r>
              <a:rPr sz="2800" dirty="0"/>
              <a:t>.</a:t>
            </a:r>
          </a:p>
        </p:txBody>
      </p:sp>
      <p:sp>
        <p:nvSpPr>
          <p:cNvPr id="6" name="Text Box 49169"/>
          <p:cNvSpPr txBox="1"/>
          <p:nvPr/>
        </p:nvSpPr>
        <p:spPr>
          <a:xfrm>
            <a:off x="228600" y="1981200"/>
            <a:ext cx="6934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9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/>
          <p:nvPr/>
        </p:nvSpPr>
        <p:spPr>
          <a:xfrm>
            <a:off x="1752600" y="1"/>
            <a:ext cx="5715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SỐ HÌNH ẢNH VỀ TỪ PHỔ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533401"/>
            <a:ext cx="3124200" cy="3116263"/>
            <a:chOff x="0" y="288"/>
            <a:chExt cx="1968" cy="1963"/>
          </a:xfrm>
        </p:grpSpPr>
        <p:pic>
          <p:nvPicPr>
            <p:cNvPr id="5120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5" name="Text Box 5"/>
            <p:cNvSpPr txBox="1"/>
            <p:nvPr/>
          </p:nvSpPr>
          <p:spPr>
            <a:xfrm>
              <a:off x="0" y="1728"/>
              <a:ext cx="1968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 vuông tinh vân rực đỏ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124200" y="381000"/>
            <a:ext cx="2895600" cy="3422651"/>
            <a:chOff x="1968" y="288"/>
            <a:chExt cx="1824" cy="2156"/>
          </a:xfrm>
        </p:grpSpPr>
        <p:pic>
          <p:nvPicPr>
            <p:cNvPr id="51207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8" name="Text Box 8"/>
            <p:cNvSpPr txBox="1"/>
            <p:nvPr/>
          </p:nvSpPr>
          <p:spPr>
            <a:xfrm>
              <a:off x="2016" y="1688"/>
              <a:ext cx="1776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sz="2400" err="1"/>
                <a:t>nh mũ giải ngân h</a:t>
              </a: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 trên tia hồng ngoại</a:t>
              </a:r>
              <a:endParaRPr sz="240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248400" y="457201"/>
            <a:ext cx="2514600" cy="3116263"/>
            <a:chOff x="3936" y="288"/>
            <a:chExt cx="1584" cy="1963"/>
          </a:xfrm>
        </p:grpSpPr>
        <p:pic>
          <p:nvPicPr>
            <p:cNvPr id="51210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1" name="Text Box 11"/>
            <p:cNvSpPr txBox="1"/>
            <p:nvPr/>
          </p:nvSpPr>
          <p:spPr>
            <a:xfrm>
              <a:off x="4080" y="1728"/>
              <a:ext cx="144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>
                  <a:latin typeface="Times New Roman" panose="02020603050405020304" pitchFamily="18" charset="0"/>
                  <a:ea typeface="Times New Roman" panose="02020603050405020304" pitchFamily="18" charset="0"/>
                </a:rPr>
                <a:t>Hamburger Gomez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152400" y="3733802"/>
            <a:ext cx="2514600" cy="3192463"/>
            <a:chOff x="96" y="2352"/>
            <a:chExt cx="1584" cy="2011"/>
          </a:xfrm>
        </p:grpSpPr>
        <p:pic>
          <p:nvPicPr>
            <p:cNvPr id="51213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4" name="Text Box 14"/>
            <p:cNvSpPr txBox="1"/>
            <p:nvPr/>
          </p:nvSpPr>
          <p:spPr>
            <a:xfrm>
              <a:off x="184" y="3840"/>
              <a:ext cx="144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 trứng tinh vân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162300" y="3733802"/>
            <a:ext cx="2514600" cy="3192463"/>
            <a:chOff x="1992" y="2352"/>
            <a:chExt cx="1584" cy="2011"/>
          </a:xfrm>
        </p:grpSpPr>
        <p:pic>
          <p:nvPicPr>
            <p:cNvPr id="51216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92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7" name="Text Box 17"/>
            <p:cNvSpPr txBox="1"/>
            <p:nvPr/>
          </p:nvSpPr>
          <p:spPr>
            <a:xfrm>
              <a:off x="2216" y="3840"/>
              <a:ext cx="120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Từ phổ sao hoả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6400800" y="3505200"/>
            <a:ext cx="2895600" cy="3103563"/>
            <a:chOff x="3984" y="2352"/>
            <a:chExt cx="1824" cy="1955"/>
          </a:xfrm>
        </p:grpSpPr>
        <p:pic>
          <p:nvPicPr>
            <p:cNvPr id="51219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4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20" name="Text Box 20"/>
            <p:cNvSpPr txBox="1"/>
            <p:nvPr/>
          </p:nvSpPr>
          <p:spPr>
            <a:xfrm>
              <a:off x="4176" y="3784"/>
              <a:ext cx="1632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 “chiếc nhẫn” của sao thổ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5" name="Picture 7" descr="Vat Ly 9 SGK hinh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762002"/>
            <a:ext cx="5715000" cy="3852863"/>
          </a:xfrm>
          <a:prstGeom prst="rect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11" name="Arc 11"/>
          <p:cNvSpPr/>
          <p:nvPr/>
        </p:nvSpPr>
        <p:spPr>
          <a:xfrm rot="-10800000" flipV="1">
            <a:off x="4086226" y="2647949"/>
            <a:ext cx="4310063" cy="933451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13" name="Arc 12"/>
          <p:cNvSpPr/>
          <p:nvPr/>
        </p:nvSpPr>
        <p:spPr>
          <a:xfrm flipV="1">
            <a:off x="4114800" y="1524001"/>
            <a:ext cx="4267200" cy="1128713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15" name="Arc 10"/>
          <p:cNvSpPr/>
          <p:nvPr/>
        </p:nvSpPr>
        <p:spPr>
          <a:xfrm flipV="1">
            <a:off x="3910013" y="1271589"/>
            <a:ext cx="4686300" cy="1395412"/>
          </a:xfrm>
          <a:custGeom>
            <a:avLst/>
            <a:gdLst>
              <a:gd name="txL" fmla="*/ 0 w 43200"/>
              <a:gd name="txT" fmla="*/ 0 h 35106"/>
              <a:gd name="txR" fmla="*/ 43200 w 43200"/>
              <a:gd name="txB" fmla="*/ 35106 h 3510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200" h="35106" fill="none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12" name="Arc 12"/>
          <p:cNvSpPr/>
          <p:nvPr/>
        </p:nvSpPr>
        <p:spPr>
          <a:xfrm rot="-10800000" flipV="1">
            <a:off x="3795713" y="2676525"/>
            <a:ext cx="4876800" cy="1143000"/>
          </a:xfrm>
          <a:custGeom>
            <a:avLst/>
            <a:gdLst>
              <a:gd name="txL" fmla="*/ 0 w 43200"/>
              <a:gd name="txT" fmla="*/ 0 h 35397"/>
              <a:gd name="txR" fmla="*/ 43200 w 43200"/>
              <a:gd name="txB" fmla="*/ 35397 h 35397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5397" fill="none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18" name="Arc 17"/>
          <p:cNvSpPr/>
          <p:nvPr/>
        </p:nvSpPr>
        <p:spPr>
          <a:xfrm rot="-10800000" flipH="1">
            <a:off x="7826377" y="1809751"/>
            <a:ext cx="1198563" cy="8683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19" name="Arc 18"/>
          <p:cNvSpPr/>
          <p:nvPr/>
        </p:nvSpPr>
        <p:spPr>
          <a:xfrm rot="-10800000" flipH="1" flipV="1">
            <a:off x="7983540" y="2674939"/>
            <a:ext cx="1069975" cy="6302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20" name="Line 20"/>
          <p:cNvSpPr/>
          <p:nvPr/>
        </p:nvSpPr>
        <p:spPr>
          <a:xfrm>
            <a:off x="7915275" y="2652713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222" name="Arc 14"/>
          <p:cNvSpPr/>
          <p:nvPr/>
        </p:nvSpPr>
        <p:spPr>
          <a:xfrm flipH="1">
            <a:off x="3409952" y="2643188"/>
            <a:ext cx="1266825" cy="8080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23" name="Arc 15"/>
          <p:cNvSpPr/>
          <p:nvPr/>
        </p:nvSpPr>
        <p:spPr>
          <a:xfrm flipH="1" flipV="1">
            <a:off x="3381375" y="2081214"/>
            <a:ext cx="1181100" cy="53975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19" name="Line 19"/>
          <p:cNvSpPr/>
          <p:nvPr/>
        </p:nvSpPr>
        <p:spPr>
          <a:xfrm>
            <a:off x="3333750" y="2662239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0210" name="Group 50209"/>
          <p:cNvGrpSpPr/>
          <p:nvPr/>
        </p:nvGrpSpPr>
        <p:grpSpPr>
          <a:xfrm>
            <a:off x="4267200" y="2409825"/>
            <a:ext cx="3962400" cy="457200"/>
            <a:chOff x="2640" y="960"/>
            <a:chExt cx="2400" cy="240"/>
          </a:xfrm>
        </p:grpSpPr>
        <p:sp>
          <p:nvSpPr>
            <p:cNvPr id="50211" name="Rectangle 50210"/>
            <p:cNvSpPr/>
            <p:nvPr/>
          </p:nvSpPr>
          <p:spPr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50212" name="Rectangle 50211"/>
            <p:cNvSpPr/>
            <p:nvPr/>
          </p:nvSpPr>
          <p:spPr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50225" name="Text Box 50224"/>
          <p:cNvSpPr txBox="1"/>
          <p:nvPr/>
        </p:nvSpPr>
        <p:spPr>
          <a:xfrm>
            <a:off x="152400" y="991612"/>
            <a:ext cx="312420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endParaRPr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26" name="Text Box 50225"/>
          <p:cNvSpPr txBox="1"/>
          <p:nvPr/>
        </p:nvSpPr>
        <p:spPr>
          <a:xfrm>
            <a:off x="3848100" y="4010026"/>
            <a:ext cx="46482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 sức từ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5" grpId="0"/>
      <p:bldP spid="50225" grpId="1"/>
      <p:bldP spid="50225" grpId="2"/>
      <p:bldP spid="50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9153"/>
          <p:cNvSpPr txBox="1"/>
          <p:nvPr/>
        </p:nvSpPr>
        <p:spPr>
          <a:xfrm>
            <a:off x="14514" y="157161"/>
            <a:ext cx="9144000" cy="5232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23: TỪ PHỔ - ĐƯỜNG SỨC TỪ</a:t>
            </a:r>
          </a:p>
        </p:txBody>
      </p:sp>
      <p:sp>
        <p:nvSpPr>
          <p:cNvPr id="49156" name="Text Box 49155"/>
          <p:cNvSpPr txBox="1"/>
          <p:nvPr/>
        </p:nvSpPr>
        <p:spPr>
          <a:xfrm>
            <a:off x="152400" y="685800"/>
            <a:ext cx="2209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endParaRPr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07" y="474663"/>
            <a:ext cx="7508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9168"/>
          <p:cNvSpPr txBox="1"/>
          <p:nvPr/>
        </p:nvSpPr>
        <p:spPr>
          <a:xfrm>
            <a:off x="266700" y="1143002"/>
            <a:ext cx="87249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err="1" smtClean="0"/>
              <a:t>Hình</a:t>
            </a:r>
            <a:r>
              <a:rPr sz="2800" dirty="0" smtClean="0"/>
              <a:t> </a:t>
            </a:r>
            <a:r>
              <a:rPr sz="2800" dirty="0" err="1"/>
              <a:t>ảnh</a:t>
            </a:r>
            <a:r>
              <a:rPr sz="2800" dirty="0"/>
              <a:t> </a:t>
            </a:r>
            <a:r>
              <a:rPr sz="2800" dirty="0" err="1"/>
              <a:t>các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mạt</a:t>
            </a:r>
            <a:r>
              <a:rPr sz="2800" dirty="0"/>
              <a:t> </a:t>
            </a:r>
            <a:r>
              <a:rPr sz="2800" dirty="0" err="1"/>
              <a:t>sắt</a:t>
            </a:r>
            <a:r>
              <a:rPr sz="2800" dirty="0"/>
              <a:t> </a:t>
            </a:r>
            <a:r>
              <a:rPr sz="2800" dirty="0" err="1"/>
              <a:t>xung</a:t>
            </a:r>
            <a:r>
              <a:rPr sz="2800" dirty="0"/>
              <a:t> </a:t>
            </a:r>
            <a:r>
              <a:rPr sz="2800" dirty="0" err="1"/>
              <a:t>quanh</a:t>
            </a:r>
            <a:r>
              <a:rPr sz="2800" dirty="0"/>
              <a:t> </a:t>
            </a:r>
            <a:r>
              <a:rPr sz="2800" dirty="0" err="1"/>
              <a:t>nam</a:t>
            </a:r>
            <a:r>
              <a:rPr sz="2800" dirty="0"/>
              <a:t> </a:t>
            </a:r>
            <a:r>
              <a:rPr sz="2800" dirty="0" err="1"/>
              <a:t>châm</a:t>
            </a:r>
            <a:r>
              <a:rPr sz="2800" dirty="0"/>
              <a:t> </a:t>
            </a:r>
            <a:r>
              <a:rPr sz="2800" dirty="0" err="1"/>
              <a:t>được</a:t>
            </a:r>
            <a:r>
              <a:rPr sz="2800" dirty="0"/>
              <a:t> </a:t>
            </a:r>
            <a:r>
              <a:rPr sz="2800" dirty="0" err="1"/>
              <a:t>gọi</a:t>
            </a:r>
            <a:r>
              <a:rPr sz="2800" dirty="0"/>
              <a:t> </a:t>
            </a:r>
            <a:r>
              <a:rPr sz="2800" dirty="0" err="1"/>
              <a:t>là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phổ</a:t>
            </a:r>
            <a:r>
              <a:rPr sz="2800" dirty="0"/>
              <a:t>.</a:t>
            </a:r>
          </a:p>
        </p:txBody>
      </p:sp>
      <p:sp>
        <p:nvSpPr>
          <p:cNvPr id="6" name="Text Box 49169"/>
          <p:cNvSpPr txBox="1"/>
          <p:nvPr/>
        </p:nvSpPr>
        <p:spPr>
          <a:xfrm>
            <a:off x="228600" y="1981200"/>
            <a:ext cx="6934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50195"/>
          <p:cNvSpPr txBox="1"/>
          <p:nvPr/>
        </p:nvSpPr>
        <p:spPr>
          <a:xfrm>
            <a:off x="228600" y="2438400"/>
            <a:ext cx="2895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50227"/>
          <p:cNvSpPr txBox="1"/>
          <p:nvPr/>
        </p:nvSpPr>
        <p:spPr>
          <a:xfrm>
            <a:off x="304800" y="2902805"/>
            <a:ext cx="83820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err="1" smtClean="0"/>
              <a:t>Các</a:t>
            </a:r>
            <a:r>
              <a:rPr sz="2800" dirty="0" smtClean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liền</a:t>
            </a:r>
            <a:r>
              <a:rPr sz="2800" dirty="0"/>
              <a:t> </a:t>
            </a:r>
            <a:r>
              <a:rPr sz="2800" dirty="0" err="1"/>
              <a:t>nét</a:t>
            </a:r>
            <a:r>
              <a:rPr sz="2800" dirty="0"/>
              <a:t> </a:t>
            </a:r>
            <a:r>
              <a:rPr sz="2800" dirty="0" err="1"/>
              <a:t>tô</a:t>
            </a:r>
            <a:r>
              <a:rPr sz="2800" dirty="0"/>
              <a:t> </a:t>
            </a:r>
            <a:r>
              <a:rPr sz="2800" dirty="0" err="1"/>
              <a:t>dọc</a:t>
            </a:r>
            <a:r>
              <a:rPr sz="2800" dirty="0"/>
              <a:t> </a:t>
            </a:r>
            <a:r>
              <a:rPr sz="2800" dirty="0" err="1"/>
              <a:t>theo</a:t>
            </a:r>
            <a:r>
              <a:rPr sz="2800" dirty="0"/>
              <a:t> </a:t>
            </a:r>
            <a:r>
              <a:rPr sz="2800" dirty="0" err="1"/>
              <a:t>các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mạt</a:t>
            </a:r>
            <a:r>
              <a:rPr sz="2800" dirty="0"/>
              <a:t> </a:t>
            </a:r>
            <a:r>
              <a:rPr sz="2800" dirty="0" err="1"/>
              <a:t>sắt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cực</a:t>
            </a:r>
            <a:r>
              <a:rPr sz="2800" dirty="0"/>
              <a:t> </a:t>
            </a:r>
            <a:r>
              <a:rPr lang="en-US" sz="2800" dirty="0" err="1" smtClean="0"/>
              <a:t>này</a:t>
            </a:r>
            <a:r>
              <a:rPr sz="2800" dirty="0" smtClean="0"/>
              <a:t> </a:t>
            </a:r>
            <a:r>
              <a:rPr sz="2800" dirty="0" err="1"/>
              <a:t>đến</a:t>
            </a:r>
            <a:r>
              <a:rPr sz="2800" dirty="0"/>
              <a:t> </a:t>
            </a:r>
            <a:r>
              <a:rPr sz="2800" dirty="0" err="1"/>
              <a:t>cực</a:t>
            </a:r>
            <a:r>
              <a:rPr sz="2800" dirty="0"/>
              <a:t> </a:t>
            </a:r>
            <a:r>
              <a:rPr sz="2800" dirty="0" err="1"/>
              <a:t>kia</a:t>
            </a:r>
            <a:r>
              <a:rPr sz="2800" dirty="0"/>
              <a:t> </a:t>
            </a:r>
            <a:r>
              <a:rPr sz="2800" dirty="0" err="1"/>
              <a:t>của</a:t>
            </a:r>
            <a:r>
              <a:rPr sz="2800" dirty="0"/>
              <a:t> </a:t>
            </a:r>
            <a:r>
              <a:rPr sz="2800" dirty="0" err="1"/>
              <a:t>nam</a:t>
            </a:r>
            <a:r>
              <a:rPr sz="2800" dirty="0"/>
              <a:t> </a:t>
            </a:r>
            <a:r>
              <a:rPr sz="2800" dirty="0" err="1"/>
              <a:t>châm</a:t>
            </a:r>
            <a:r>
              <a:rPr sz="2800" dirty="0"/>
              <a:t> </a:t>
            </a:r>
            <a:r>
              <a:rPr sz="2800" dirty="0" err="1"/>
              <a:t>là</a:t>
            </a:r>
            <a:r>
              <a:rPr sz="2800" dirty="0"/>
              <a:t> </a:t>
            </a:r>
            <a:r>
              <a:rPr sz="2800" dirty="0" err="1"/>
              <a:t>các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sức</a:t>
            </a:r>
            <a:r>
              <a:rPr sz="2800" dirty="0"/>
              <a:t> </a:t>
            </a:r>
            <a:r>
              <a:rPr sz="2800" dirty="0" err="1"/>
              <a:t>từ</a:t>
            </a:r>
            <a:endParaRPr sz="2800" dirty="0"/>
          </a:p>
        </p:txBody>
      </p:sp>
      <p:sp>
        <p:nvSpPr>
          <p:cNvPr id="9" name="Text Box 53428"/>
          <p:cNvSpPr txBox="1"/>
          <p:nvPr/>
        </p:nvSpPr>
        <p:spPr>
          <a:xfrm>
            <a:off x="361951" y="3741005"/>
            <a:ext cx="840105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+</a:t>
            </a:r>
            <a:r>
              <a:rPr sz="2800" dirty="0" smtClean="0"/>
              <a:t> </a:t>
            </a:r>
            <a:r>
              <a:rPr sz="2800" dirty="0" err="1"/>
              <a:t>Nơi</a:t>
            </a:r>
            <a:r>
              <a:rPr sz="2800" dirty="0"/>
              <a:t> </a:t>
            </a:r>
            <a:r>
              <a:rPr sz="2800" dirty="0" err="1"/>
              <a:t>nào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sức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dày</a:t>
            </a:r>
            <a:r>
              <a:rPr sz="2800" dirty="0"/>
              <a:t> </a:t>
            </a:r>
            <a:r>
              <a:rPr sz="2800" dirty="0" err="1"/>
              <a:t>thì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trường</a:t>
            </a:r>
            <a:r>
              <a:rPr sz="2800" dirty="0"/>
              <a:t> </a:t>
            </a:r>
            <a:r>
              <a:rPr sz="2800" dirty="0" err="1"/>
              <a:t>mạnh</a:t>
            </a:r>
            <a:r>
              <a:rPr sz="2800" dirty="0"/>
              <a:t> </a:t>
            </a:r>
            <a:r>
              <a:rPr lang="en-US" sz="2800" dirty="0" smtClean="0"/>
              <a:t>,</a:t>
            </a:r>
            <a:r>
              <a:rPr sz="2800" dirty="0" err="1" smtClean="0"/>
              <a:t>nơi</a:t>
            </a:r>
            <a:r>
              <a:rPr sz="2800" dirty="0" smtClean="0"/>
              <a:t> </a:t>
            </a:r>
            <a:r>
              <a:rPr sz="2800" dirty="0" err="1"/>
              <a:t>nào</a:t>
            </a:r>
            <a:r>
              <a:rPr sz="2800" dirty="0"/>
              <a:t> </a:t>
            </a:r>
            <a:r>
              <a:rPr sz="2800" dirty="0" err="1"/>
              <a:t>đường</a:t>
            </a:r>
            <a:r>
              <a:rPr sz="2800" dirty="0"/>
              <a:t> </a:t>
            </a:r>
            <a:r>
              <a:rPr sz="2800" dirty="0" err="1"/>
              <a:t>sức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thưa</a:t>
            </a:r>
            <a:r>
              <a:rPr sz="2800" dirty="0"/>
              <a:t> </a:t>
            </a:r>
            <a:r>
              <a:rPr sz="2800" dirty="0" err="1"/>
              <a:t>thì</a:t>
            </a:r>
            <a:r>
              <a:rPr sz="2800" dirty="0"/>
              <a:t> </a:t>
            </a:r>
            <a:r>
              <a:rPr sz="2800" dirty="0" err="1"/>
              <a:t>từ</a:t>
            </a:r>
            <a:r>
              <a:rPr sz="2800" dirty="0"/>
              <a:t> </a:t>
            </a:r>
            <a:r>
              <a:rPr sz="2800" dirty="0" err="1"/>
              <a:t>trường</a:t>
            </a:r>
            <a:r>
              <a:rPr sz="2800" dirty="0"/>
              <a:t> </a:t>
            </a:r>
            <a:r>
              <a:rPr sz="2800" dirty="0" err="1"/>
              <a:t>yếu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6372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Times New Roman"/>
        <a:ea typeface="Times New Roman"/>
        <a:cs typeface=""/>
      </a:majorFont>
      <a:minorFont>
        <a:latin typeface="Times New Roman"/>
        <a:ea typeface="Times New Rom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1007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1: Hãy cho biết kim nam châm nào nằm sai hướng trong từ trường của nam châm</vt:lpstr>
      <vt:lpstr>Bài tập 2: Xác định tên của các từ cực trong hình vẽ sau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PCCHUNG</cp:lastModifiedBy>
  <cp:revision>154</cp:revision>
  <dcterms:created xsi:type="dcterms:W3CDTF">2011-11-21T14:22:30Z</dcterms:created>
  <dcterms:modified xsi:type="dcterms:W3CDTF">2023-12-03T12:37:47Z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1033-10.2.0.5890</vt:lpwstr>
  </property>
</Properties>
</file>