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86" r:id="rId2"/>
    <p:sldId id="285" r:id="rId3"/>
    <p:sldId id="266" r:id="rId4"/>
    <p:sldId id="267" r:id="rId5"/>
    <p:sldId id="268" r:id="rId6"/>
    <p:sldId id="269" r:id="rId7"/>
    <p:sldId id="270" r:id="rId8"/>
    <p:sldId id="288" r:id="rId9"/>
    <p:sldId id="290" r:id="rId10"/>
    <p:sldId id="299" r:id="rId11"/>
    <p:sldId id="297" r:id="rId12"/>
    <p:sldId id="294" r:id="rId13"/>
    <p:sldId id="301" r:id="rId14"/>
    <p:sldId id="303" r:id="rId15"/>
    <p:sldId id="307" r:id="rId16"/>
    <p:sldId id="305" r:id="rId17"/>
    <p:sldId id="272" r:id="rId18"/>
    <p:sldId id="282" r:id="rId19"/>
    <p:sldId id="309" r:id="rId20"/>
  </p:sldIdLst>
  <p:sldSz cx="18288000" cy="10287000"/>
  <p:notesSz cx="6858000" cy="9144000"/>
  <p:embeddedFontLst>
    <p:embeddedFont>
      <p:font typeface="#9Slide07 IcielSoup of Justice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#9Slide07 SVNAppleberry" charset="0"/>
      <p:regular r:id="rId27"/>
    </p:embeddedFont>
    <p:embeddedFont>
      <p:font typeface="SimSun" pitchFamily="2" charset="-122"/>
      <p:regular r:id="rId28"/>
    </p:embeddedFont>
    <p:embeddedFont>
      <p:font typeface="#9Slide07 SVNDessert Menu Scrip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-9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DA21-8043-428A-AA62-75B308AF652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AC764-D3F0-4FF3-80DB-43924F51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AC764-D3F0-4FF3-80DB-43924F515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54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2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8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xây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dựng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thành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bài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nói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đại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diện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nhóm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nên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trình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bày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bài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nói</a:t>
            </a:r>
            <a:endParaRPr lang="en-US" baseline="0" dirty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sym typeface="Wingdings" panose="05000000000000000000" pitchFamily="2" charset="2"/>
              </a:rPr>
              <a:t>Yêu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cầu</a:t>
            </a:r>
            <a:r>
              <a:rPr lang="en-US" baseline="0" dirty="0">
                <a:sym typeface="Wingdings" panose="05000000000000000000" pitchFamily="2" charset="2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xây</a:t>
            </a:r>
            <a:r>
              <a:rPr lang="en-US" baseline="0" dirty="0"/>
              <a:t> </a:t>
            </a:r>
            <a:r>
              <a:rPr lang="en-US" baseline="0" dirty="0" err="1"/>
              <a:t>dựng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cương</a:t>
            </a:r>
            <a:r>
              <a:rPr lang="en-US" baseline="0" dirty="0"/>
              <a:t>: 5 </a:t>
            </a:r>
            <a:r>
              <a:rPr lang="en-US" baseline="0" dirty="0" err="1"/>
              <a:t>phút</a:t>
            </a:r>
            <a:r>
              <a:rPr lang="en-US" baseline="0" dirty="0"/>
              <a:t>;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: 10 </a:t>
            </a:r>
            <a:r>
              <a:rPr lang="en-US" baseline="0" dirty="0" err="1"/>
              <a:t>phút</a:t>
            </a:r>
            <a:r>
              <a:rPr lang="en-US" baseline="0" dirty="0"/>
              <a:t>;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: 5 </a:t>
            </a:r>
            <a:r>
              <a:rPr lang="en-US" baseline="0" dirty="0" err="1"/>
              <a:t>phút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AC764-D3F0-4FF3-80DB-43924F515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5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lựaa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1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thuyết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quay video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đăng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AC764-D3F0-4FF3-80DB-43924F515C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5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AC764-D3F0-4FF3-80DB-43924F515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22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2858" y="1"/>
            <a:ext cx="18284665" cy="895809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284903" y="2124536"/>
            <a:ext cx="9339526" cy="2353945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video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Nghe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https://www.youtube.com/watch?v=ZG7pJf4xzk4</a:t>
            </a:r>
          </a:p>
        </p:txBody>
      </p:sp>
    </p:spTree>
    <p:extLst>
      <p:ext uri="{BB962C8B-B14F-4D97-AF65-F5344CB8AC3E}">
        <p14:creationId xmlns:p14="http://schemas.microsoft.com/office/powerpoint/2010/main" val="37002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0874BC69-B885-7A65-58AB-8E4B4A5C2288}"/>
              </a:ext>
            </a:extLst>
          </p:cNvPr>
          <p:cNvSpPr txBox="1"/>
          <p:nvPr/>
        </p:nvSpPr>
        <p:spPr>
          <a:xfrm>
            <a:off x="342900" y="1034683"/>
            <a:ext cx="17602199" cy="82176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326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thà làm ma nước Nam chứ không thèm làm vương đ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B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c.”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defTabSz="1371326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326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326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C690E3CE-20CC-B0BE-4F7E-A6B0B574A558}"/>
              </a:ext>
            </a:extLst>
          </p:cNvPr>
          <p:cNvSpPr/>
          <p:nvPr/>
        </p:nvSpPr>
        <p:spPr>
          <a:xfrm>
            <a:off x="10820400" y="217170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3124200" y="3238500"/>
            <a:ext cx="68275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8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Nói và nghe</a:t>
            </a:r>
            <a:endParaRPr lang="vi-VN" sz="8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AD9D50-EB0D-9791-C79F-68972A14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65E2B6-5552-321C-0F99-6109D911B56A}"/>
              </a:ext>
            </a:extLst>
          </p:cNvPr>
          <p:cNvSpPr txBox="1"/>
          <p:nvPr/>
        </p:nvSpPr>
        <p:spPr>
          <a:xfrm>
            <a:off x="-1" y="204781"/>
            <a:ext cx="18288000" cy="7892641"/>
          </a:xfrm>
          <a:prstGeom prst="rect">
            <a:avLst/>
          </a:prstGeom>
          <a:noFill/>
        </p:spPr>
        <p:txBody>
          <a:bodyPr wrap="square" lIns="137151" tIns="68575" rIns="137151" bIns="68575">
            <a:spAutoFit/>
          </a:bodyPr>
          <a:lstStyle/>
          <a:p>
            <a:r>
              <a:rPr lang="vi-VN" sz="4200" b="1" dirty="0">
                <a:latin typeface="+mj-lt"/>
              </a:rPr>
              <a:t>Bước 1: Lắng nghe và ghi tóm tắt.</a:t>
            </a:r>
          </a:p>
          <a:p>
            <a:r>
              <a:rPr lang="vi-VN" sz="4200" dirty="0">
                <a:latin typeface="+mj-lt"/>
              </a:rPr>
              <a:t>- Lắng nghe nội dung trình bày: cần nghe hết câu, hết ý để hiểu rõ điều người trình bày muốn nói.</a:t>
            </a:r>
          </a:p>
          <a:p>
            <a:r>
              <a:rPr lang="vi-VN" sz="4200" dirty="0">
                <a:latin typeface="+mj-lt"/>
              </a:rPr>
              <a:t>- Ghi chép tóm tắt nội dung trình bày:</a:t>
            </a:r>
          </a:p>
          <a:p>
            <a:r>
              <a:rPr lang="vi-VN" sz="4200" dirty="0">
                <a:latin typeface="+mj-lt"/>
              </a:rPr>
              <a:t>+ Căn cứ trên thực tế ý kiến của người phát biểu để ghi tóm tắt.</a:t>
            </a:r>
          </a:p>
          <a:p>
            <a:r>
              <a:rPr lang="vi-VN" sz="4200" dirty="0">
                <a:latin typeface="+mj-lt"/>
              </a:rPr>
              <a:t>+ Tóm lược các ý chính dưới dạng từ, cụm từ.</a:t>
            </a:r>
          </a:p>
          <a:p>
            <a:r>
              <a:rPr lang="vi-VN" sz="4200" dirty="0">
                <a:latin typeface="+mj-lt"/>
              </a:rPr>
              <a:t>- Dùng các kí hiệu như các số thứ tự, gạch đầu dòng,... để thể hiện tính hệ thống của các ý kiến.</a:t>
            </a:r>
          </a:p>
          <a:p>
            <a:r>
              <a:rPr lang="vi-VN" sz="4200" b="1" dirty="0">
                <a:latin typeface="+mj-lt"/>
              </a:rPr>
              <a:t>Bước 2: Đọc lại và chỉnh sửa.</a:t>
            </a:r>
          </a:p>
          <a:p>
            <a:r>
              <a:rPr lang="vi-VN" sz="4200" dirty="0">
                <a:latin typeface="+mj-lt"/>
              </a:rPr>
              <a:t>- Đọc lại phần ghi tóm tắt và chỉnh sửa các sai sót (nếu có).</a:t>
            </a:r>
          </a:p>
          <a:p>
            <a:r>
              <a:rPr lang="vi-VN" sz="4200" dirty="0">
                <a:latin typeface="+mj-lt"/>
              </a:rPr>
              <a:t>- Xác định với người nói về nội dung em vừa tóm tắt. Trao đổi lại những ý kiến em chưa hiểu rõ hoặc có quan điểm khác.</a:t>
            </a:r>
          </a:p>
        </p:txBody>
      </p:sp>
    </p:spTree>
    <p:extLst>
      <p:ext uri="{BB962C8B-B14F-4D97-AF65-F5344CB8AC3E}">
        <p14:creationId xmlns:p14="http://schemas.microsoft.com/office/powerpoint/2010/main" val="35041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9">
            <a:extLst>
              <a:ext uri="{FF2B5EF4-FFF2-40B4-BE49-F238E27FC236}">
                <a16:creationId xmlns="" xmlns:a16="http://schemas.microsoft.com/office/drawing/2014/main" id="{B869D0EB-913B-7E12-6DBD-8742095AEE85}"/>
              </a:ext>
            </a:extLst>
          </p:cNvPr>
          <p:cNvSpPr txBox="1"/>
          <p:nvPr/>
        </p:nvSpPr>
        <p:spPr>
          <a:xfrm>
            <a:off x="915099" y="1"/>
            <a:ext cx="17192377" cy="1246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37151" tIns="68575" rIns="137151" bIns="68575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NHỮNG LƯU Ý KHI NGHE: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chi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phần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0874BC69-B885-7A65-58AB-8E4B4A5C2288}"/>
              </a:ext>
            </a:extLst>
          </p:cNvPr>
          <p:cNvSpPr txBox="1"/>
          <p:nvPr/>
        </p:nvSpPr>
        <p:spPr>
          <a:xfrm>
            <a:off x="1195903" y="1578147"/>
            <a:ext cx="15804032" cy="6600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51" tIns="68575" rIns="137151" bIns="68575" rtlCol="0">
            <a:sp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ý?)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Bình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thà làm ma nước Nam chứ không thèm làm vương đ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B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c.”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84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8EBA58-F43F-44AA-B439-5669E0D1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2"/>
            <a:ext cx="18288000" cy="10283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351E4D-C4D3-E7B9-1E64-26F70559151A}"/>
              </a:ext>
            </a:extLst>
          </p:cNvPr>
          <p:cNvSpPr txBox="1"/>
          <p:nvPr/>
        </p:nvSpPr>
        <p:spPr>
          <a:xfrm flipH="1">
            <a:off x="-1" y="315705"/>
            <a:ext cx="16784780" cy="1800483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10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0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0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0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0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0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10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8EBA58-F43F-44AA-B439-5669E0D1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2"/>
            <a:ext cx="18288000" cy="10283279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="" xmlns:a16="http://schemas.microsoft.com/office/drawing/2014/main" id="{3443882E-E842-4638-785F-B83235B8C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4" y="-36172"/>
            <a:ext cx="2833827" cy="5425618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="" xmlns:a16="http://schemas.microsoft.com/office/drawing/2014/main" id="{59857CE0-6E30-8273-DD2D-01D4D5A50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95" y="2030735"/>
            <a:ext cx="3077484" cy="5632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463916-B138-9B94-0DB6-6704D5FE4A25}"/>
              </a:ext>
            </a:extLst>
          </p:cNvPr>
          <p:cNvSpPr txBox="1"/>
          <p:nvPr/>
        </p:nvSpPr>
        <p:spPr>
          <a:xfrm>
            <a:off x="3978145" y="425148"/>
            <a:ext cx="12668247" cy="1430643"/>
          </a:xfrm>
          <a:prstGeom prst="rect">
            <a:avLst/>
          </a:prstGeom>
          <a:noFill/>
        </p:spPr>
        <p:txBody>
          <a:bodyPr wrap="square" lIns="137151" tIns="68575" rIns="137151" bIns="68575">
            <a:spAutoFit/>
          </a:bodyPr>
          <a:lstStyle/>
          <a:p>
            <a:pPr marL="685731" indent="-685731" algn="just">
              <a:buFont typeface="Wingdings" panose="05000000000000000000" pitchFamily="2" charset="2"/>
              <a:buChar char="v"/>
            </a:pP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Trao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thần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xây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dựng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tôn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trọng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kĩ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3-2-1)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3ABF3A-61DE-90FD-669A-2B33A29548A6}"/>
              </a:ext>
            </a:extLst>
          </p:cNvPr>
          <p:cNvSpPr txBox="1"/>
          <p:nvPr/>
        </p:nvSpPr>
        <p:spPr>
          <a:xfrm>
            <a:off x="3941072" y="6588515"/>
            <a:ext cx="12138802" cy="1624473"/>
          </a:xfrm>
          <a:prstGeom prst="rect">
            <a:avLst/>
          </a:prstGeom>
          <a:noFill/>
        </p:spPr>
        <p:txBody>
          <a:bodyPr wrap="square" lIns="137151" tIns="68575" rIns="137151" bIns="68575">
            <a:spAutoFit/>
          </a:bodyPr>
          <a:lstStyle/>
          <a:p>
            <a:pPr marL="685731" indent="-685731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nói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Lắng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nghe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phản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hồi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ý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kiến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nghe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tinh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thần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cầu</a:t>
            </a:r>
            <a:r>
              <a:rPr lang="en-US" sz="4200" dirty="0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thị</a:t>
            </a:r>
            <a:endParaRPr lang="en-US" sz="4200" dirty="0">
              <a:solidFill>
                <a:srgbClr val="0070C0"/>
              </a:solidFill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4BB63A-172E-8852-DD4D-9663B74006D9}"/>
              </a:ext>
            </a:extLst>
          </p:cNvPr>
          <p:cNvSpPr txBox="1"/>
          <p:nvPr/>
        </p:nvSpPr>
        <p:spPr>
          <a:xfrm>
            <a:off x="4316252" y="2365644"/>
            <a:ext cx="11388443" cy="4015031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just"/>
            <a:r>
              <a:rPr lang="en-US" sz="4200" b="1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4200" b="1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00" b="1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200" b="1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…</a:t>
            </a:r>
          </a:p>
          <a:p>
            <a:pPr algn="just"/>
            <a:r>
              <a:rPr lang="en-US" sz="4200" b="1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4200" b="1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200" b="1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/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4200" dirty="0">
              <a:solidFill>
                <a:srgbClr val="53535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b="1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4200" b="1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4200" b="1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4200" b="1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solidFill>
                  <a:srgbClr val="5353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FA975E7-59D1-1D8B-0F99-E2A89F0F5B35}"/>
              </a:ext>
            </a:extLst>
          </p:cNvPr>
          <p:cNvSpPr txBox="1"/>
          <p:nvPr/>
        </p:nvSpPr>
        <p:spPr>
          <a:xfrm>
            <a:off x="4676970" y="8533743"/>
            <a:ext cx="10667003" cy="1430643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marL="685731" indent="-685731" algn="just">
              <a:buFontTx/>
              <a:buChar char="-"/>
            </a:pP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endParaRPr lang="en-US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31" indent="-685731" algn="just">
              <a:buFontTx/>
              <a:buChar char="-"/>
            </a:pP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20A842-BD61-0350-0EE7-DC8C1CC64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88753" y="5297892"/>
            <a:ext cx="9067800" cy="50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8EBA58-F43F-44AA-B439-5669E0D1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2"/>
            <a:ext cx="18288000" cy="10283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351E4D-C4D3-E7B9-1E64-26F70559151A}"/>
              </a:ext>
            </a:extLst>
          </p:cNvPr>
          <p:cNvSpPr txBox="1"/>
          <p:nvPr/>
        </p:nvSpPr>
        <p:spPr>
          <a:xfrm flipH="1">
            <a:off x="-1" y="315705"/>
            <a:ext cx="16784780" cy="1799843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10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0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Kiểm tra và chỉnh sửa</a:t>
            </a:r>
            <a:endParaRPr lang="en-SG" sz="10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F927D8D4-9685-52FF-74C3-B90EEFC3B1AC}"/>
              </a:ext>
            </a:extLst>
          </p:cNvPr>
          <p:cNvSpPr txBox="1"/>
          <p:nvPr/>
        </p:nvSpPr>
        <p:spPr>
          <a:xfrm>
            <a:off x="12135290" y="406057"/>
            <a:ext cx="5377004" cy="83742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sz="440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36832"/>
              </p:ext>
            </p:extLst>
          </p:nvPr>
        </p:nvGraphicFramePr>
        <p:xfrm>
          <a:off x="457200" y="1485900"/>
          <a:ext cx="17297400" cy="841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1417575146"/>
                    </a:ext>
                  </a:extLst>
                </a:gridCol>
                <a:gridCol w="12801600">
                  <a:extLst>
                    <a:ext uri="{9D8B030D-6E8A-4147-A177-3AD203B41FA5}">
                      <a16:colId xmlns:a16="http://schemas.microsoft.com/office/drawing/2014/main" xmlns="" val="21091632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194644101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89226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600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4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76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98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989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47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7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260557"/>
                  </a:ext>
                </a:extLst>
              </a:tr>
            </a:tbl>
          </a:graphicData>
        </a:graphic>
      </p:graphicFrame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DB1EA505-45E6-5CA3-395C-925AB4BF57DF}"/>
              </a:ext>
            </a:extLst>
          </p:cNvPr>
          <p:cNvSpPr txBox="1"/>
          <p:nvPr/>
        </p:nvSpPr>
        <p:spPr>
          <a:xfrm>
            <a:off x="2590800" y="-40159"/>
            <a:ext cx="13030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36374"/>
              </a:solidFill>
              <a:effectLst/>
              <a:uLnTx/>
              <a:uFillTx/>
              <a:latin typeface="#9Slide07 IcielSoup of Justice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DB0184-8112-19F6-F88A-71C69B80B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4533900"/>
            <a:ext cx="3890261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F927D8D4-9685-52FF-74C3-B90EEFC3B1AC}"/>
              </a:ext>
            </a:extLst>
          </p:cNvPr>
          <p:cNvSpPr txBox="1"/>
          <p:nvPr/>
        </p:nvSpPr>
        <p:spPr>
          <a:xfrm>
            <a:off x="12135290" y="406057"/>
            <a:ext cx="5377004" cy="83742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88173"/>
              </p:ext>
            </p:extLst>
          </p:nvPr>
        </p:nvGraphicFramePr>
        <p:xfrm>
          <a:off x="457200" y="1485900"/>
          <a:ext cx="15163800" cy="815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13">
                  <a:extLst>
                    <a:ext uri="{9D8B030D-6E8A-4147-A177-3AD203B41FA5}">
                      <a16:colId xmlns:a16="http://schemas.microsoft.com/office/drawing/2014/main" xmlns="" val="1417575146"/>
                    </a:ext>
                  </a:extLst>
                </a:gridCol>
                <a:gridCol w="11155747">
                  <a:extLst>
                    <a:ext uri="{9D8B030D-6E8A-4147-A177-3AD203B41FA5}">
                      <a16:colId xmlns:a16="http://schemas.microsoft.com/office/drawing/2014/main" xmlns="" val="2109163289"/>
                    </a:ext>
                  </a:extLst>
                </a:gridCol>
                <a:gridCol w="1269218">
                  <a:extLst>
                    <a:ext uri="{9D8B030D-6E8A-4147-A177-3AD203B41FA5}">
                      <a16:colId xmlns:a16="http://schemas.microsoft.com/office/drawing/2014/main" xmlns="" val="1946441014"/>
                    </a:ext>
                  </a:extLst>
                </a:gridCol>
                <a:gridCol w="1670022">
                  <a:extLst>
                    <a:ext uri="{9D8B030D-6E8A-4147-A177-3AD203B41FA5}">
                      <a16:colId xmlns:a16="http://schemas.microsoft.com/office/drawing/2014/main" xmlns="" val="289226288"/>
                    </a:ext>
                  </a:extLst>
                </a:gridCol>
              </a:tblGrid>
              <a:tr h="226904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600573"/>
                  </a:ext>
                </a:extLst>
              </a:tr>
              <a:tr h="11952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41866"/>
                  </a:ext>
                </a:extLst>
              </a:tr>
              <a:tr h="17469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766858"/>
                  </a:ext>
                </a:extLst>
              </a:tr>
              <a:tr h="11952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989985"/>
                  </a:ext>
                </a:extLst>
              </a:tr>
              <a:tr h="17469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9899796"/>
                  </a:ext>
                </a:extLst>
              </a:tr>
            </a:tbl>
          </a:graphicData>
        </a:graphic>
      </p:graphicFrame>
      <p:sp>
        <p:nvSpPr>
          <p:cNvPr id="24" name="TextBox 7">
            <a:extLst>
              <a:ext uri="{FF2B5EF4-FFF2-40B4-BE49-F238E27FC236}">
                <a16:creationId xmlns:a16="http://schemas.microsoft.com/office/drawing/2014/main" xmlns="" id="{DB1EA505-45E6-5CA3-395C-925AB4BF57DF}"/>
              </a:ext>
            </a:extLst>
          </p:cNvPr>
          <p:cNvSpPr txBox="1"/>
          <p:nvPr/>
        </p:nvSpPr>
        <p:spPr>
          <a:xfrm>
            <a:off x="2590800" y="-40159"/>
            <a:ext cx="130302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36374"/>
                </a:solidFill>
                <a:effectLst/>
                <a:uLnTx/>
                <a:uFillTx/>
                <a:latin typeface="#9Slide07 IcielSoup of Justice" pitchFamily="2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36374"/>
              </a:solidFill>
              <a:effectLst/>
              <a:uLnTx/>
              <a:uFillTx/>
              <a:latin typeface="#9Slide07 IcielSoup of Justice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8931F7-4584-6900-61FC-07E62773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0" y="4152900"/>
            <a:ext cx="4182606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1"/>
            <a:ext cx="18288000" cy="102832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0" y="6324184"/>
            <a:ext cx="4784808" cy="40067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"/>
            <a:ext cx="4761398" cy="5140450"/>
          </a:xfrm>
          <a:prstGeom prst="rect">
            <a:avLst/>
          </a:prstGeom>
        </p:spPr>
      </p:pic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4713371" y="853147"/>
            <a:ext cx="9568948" cy="12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51" tIns="68575" rIns="137151" bIns="68575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1028700"/>
            <a:r>
              <a:rPr lang="vi-VN" altLang="en-US" sz="7200" dirty="0">
                <a:solidFill>
                  <a:srgbClr val="0766D4"/>
                </a:solidFill>
                <a:latin typeface="Times New Roman" panose="02020603050405020304" charset="0"/>
                <a:ea typeface="STHupo" panose="02010800040101010101" pitchFamily="2" charset="-122"/>
                <a:cs typeface="Times New Roman" panose="02020603050405020304" charset="0"/>
              </a:rPr>
              <a:t>HƯỚNG DẪN VỀ NHÀ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5774" y="2373469"/>
            <a:ext cx="14157019" cy="5216803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r>
              <a:rPr lang="vi-VN" sz="6600" b="1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vi-VN" sz="66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sz="6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smtClean="0">
                <a:latin typeface="Times New Roman" panose="02020603050405020304" charset="0"/>
                <a:cs typeface="Times New Roman" panose="02020603050405020304" charset="0"/>
              </a:rPr>
              <a:t>Lập  dàn ý bài nói giới thiệu về  một tiểu thuyết mà em đã học hoặc đã đọc.</a:t>
            </a:r>
          </a:p>
          <a:p>
            <a:r>
              <a:rPr lang="vi-VN" sz="6600" b="1" smtClean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66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sz="6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smtClean="0">
                <a:latin typeface="Times New Roman" panose="02020603050405020304" charset="0"/>
                <a:cs typeface="Times New Roman" panose="02020603050405020304" charset="0"/>
              </a:rPr>
              <a:t>Làm bài tự đánh giá cuối bài 8</a:t>
            </a:r>
          </a:p>
          <a:p>
            <a:r>
              <a:rPr lang="vi-VN" sz="6600" b="1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vi-VN" sz="66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sz="6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smtClean="0">
                <a:latin typeface="Times New Roman" panose="02020603050405020304" charset="0"/>
                <a:cs typeface="Times New Roman" panose="02020603050405020304" charset="0"/>
              </a:rPr>
              <a:t>Soạn bài : Vẻ đẹp của bài “ Cảnh khuya” tác giả Lê Trí Viễn.</a:t>
            </a:r>
            <a:endParaRPr lang="vi-VN" sz="6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C1DCF6-04BF-77C6-C0CB-8D7A81FBA2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110" y="526319"/>
            <a:ext cx="17837426" cy="9234361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55FDE060-22A7-7E07-9309-5B09189255C8}"/>
              </a:ext>
            </a:extLst>
          </p:cNvPr>
          <p:cNvSpPr txBox="1"/>
          <p:nvPr/>
        </p:nvSpPr>
        <p:spPr>
          <a:xfrm>
            <a:off x="4286188" y="1638300"/>
            <a:ext cx="100584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8: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Truyện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lịch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sử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và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tiểu</a:t>
            </a:r>
            <a:r>
              <a:rPr lang="en-US" sz="6000" dirty="0">
                <a:solidFill>
                  <a:srgbClr val="00000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7 SVNAppleberry" panose="02040603050506020204" pitchFamily="18" charset="0"/>
              </a:rPr>
              <a:t>thuyết</a:t>
            </a:r>
            <a:endParaRPr lang="en-US" sz="6000" dirty="0">
              <a:solidFill>
                <a:srgbClr val="000000"/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BBD86336-128A-2B7F-A01A-9B3E76A08F99}"/>
              </a:ext>
            </a:extLst>
          </p:cNvPr>
          <p:cNvSpPr txBox="1"/>
          <p:nvPr/>
        </p:nvSpPr>
        <p:spPr>
          <a:xfrm>
            <a:off x="2965718" y="3276339"/>
            <a:ext cx="1235656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4800" smtClean="0">
                <a:latin typeface="#9Slide07 SVNDessert Menu Scrip" panose="00000500000000000000" pitchFamily="2" charset="0"/>
              </a:rPr>
              <a:t>Tiết 111 </a:t>
            </a:r>
            <a:r>
              <a:rPr lang="en-US" sz="4800" smtClean="0">
                <a:latin typeface="#9Slide07 SVNDessert Menu Scrip" panose="00000500000000000000" pitchFamily="2" charset="0"/>
              </a:rPr>
              <a:t>Nói </a:t>
            </a:r>
            <a:r>
              <a:rPr lang="en-US" sz="4800" dirty="0" err="1">
                <a:latin typeface="#9Slide07 SVNDessert Menu Scrip" panose="00000500000000000000" pitchFamily="2" charset="0"/>
              </a:rPr>
              <a:t>và</a:t>
            </a:r>
            <a:r>
              <a:rPr lang="en-US" sz="4800" dirty="0">
                <a:latin typeface="#9Slide07 SVNDessert Menu Scrip" panose="00000500000000000000" pitchFamily="2" charset="0"/>
              </a:rPr>
              <a:t> </a:t>
            </a:r>
            <a:r>
              <a:rPr lang="en-US" sz="4800" dirty="0" err="1">
                <a:latin typeface="#9Slide07 SVNDessert Menu Scrip" panose="00000500000000000000" pitchFamily="2" charset="0"/>
              </a:rPr>
              <a:t>nghe</a:t>
            </a:r>
            <a:endParaRPr lang="en-US" sz="4800" dirty="0">
              <a:latin typeface="#9Slide07 SVNDessert Menu Scrip" panose="000005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2B7148BC-0C70-EDD9-A624-69F16F78882B}"/>
              </a:ext>
            </a:extLst>
          </p:cNvPr>
          <p:cNvSpPr txBox="1"/>
          <p:nvPr/>
        </p:nvSpPr>
        <p:spPr>
          <a:xfrm>
            <a:off x="2743200" y="5372100"/>
            <a:ext cx="1424940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Nghe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và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tóm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tắt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nội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dung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thuyết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trình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về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một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nhân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vật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lịch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sử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hoặc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tác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phẩm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văn</a:t>
            </a:r>
            <a:r>
              <a:rPr lang="en-US" sz="60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60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học</a:t>
            </a:r>
            <a:endParaRPr lang="en-US" sz="6000" dirty="0">
              <a:solidFill>
                <a:srgbClr val="036374"/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1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29DFBF67-E4C2-0729-CDEC-CD67E6CBEA78}"/>
              </a:ext>
            </a:extLst>
          </p:cNvPr>
          <p:cNvSpPr txBox="1"/>
          <p:nvPr/>
        </p:nvSpPr>
        <p:spPr>
          <a:xfrm>
            <a:off x="1649579" y="3210137"/>
            <a:ext cx="7216442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96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I. </a:t>
            </a:r>
          </a:p>
          <a:p>
            <a:pPr algn="ctr">
              <a:lnSpc>
                <a:spcPts val="11899"/>
              </a:lnSpc>
            </a:pPr>
            <a:r>
              <a:rPr lang="en-US" sz="96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Định</a:t>
            </a:r>
            <a:r>
              <a:rPr lang="en-US" sz="96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96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hướng</a:t>
            </a:r>
            <a:endParaRPr lang="en-US" sz="9600" dirty="0">
              <a:solidFill>
                <a:srgbClr val="036374"/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1C7C37-1581-409B-EF70-5E00B9E4DB45}"/>
              </a:ext>
            </a:extLst>
          </p:cNvPr>
          <p:cNvSpPr txBox="1"/>
          <p:nvPr/>
        </p:nvSpPr>
        <p:spPr>
          <a:xfrm>
            <a:off x="1101437" y="676884"/>
            <a:ext cx="1638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CA3DE3-6112-E55F-85DC-551D32DCE03F}"/>
              </a:ext>
            </a:extLst>
          </p:cNvPr>
          <p:cNvSpPr/>
          <p:nvPr/>
        </p:nvSpPr>
        <p:spPr>
          <a:xfrm>
            <a:off x="1790699" y="4394200"/>
            <a:ext cx="662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5A5AAA-C7CE-2475-F16B-49FDC596C716}"/>
              </a:ext>
            </a:extLst>
          </p:cNvPr>
          <p:cNvSpPr/>
          <p:nvPr/>
        </p:nvSpPr>
        <p:spPr>
          <a:xfrm>
            <a:off x="1600200" y="2476500"/>
            <a:ext cx="92964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vi-VN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857EC5-944F-CD32-48EB-1D7220646694}"/>
              </a:ext>
            </a:extLst>
          </p:cNvPr>
          <p:cNvSpPr/>
          <p:nvPr/>
        </p:nvSpPr>
        <p:spPr>
          <a:xfrm>
            <a:off x="1816099" y="7285951"/>
            <a:ext cx="56614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3F66F429-F02E-217E-5525-D655434BC874}"/>
              </a:ext>
            </a:extLst>
          </p:cNvPr>
          <p:cNvSpPr txBox="1"/>
          <p:nvPr/>
        </p:nvSpPr>
        <p:spPr>
          <a:xfrm>
            <a:off x="8621486" y="3063004"/>
            <a:ext cx="7347070" cy="309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96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II.</a:t>
            </a:r>
          </a:p>
          <a:p>
            <a:pPr algn="ctr">
              <a:lnSpc>
                <a:spcPts val="11899"/>
              </a:lnSpc>
            </a:pPr>
            <a:r>
              <a:rPr lang="en-US" sz="96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Thực</a:t>
            </a:r>
            <a:r>
              <a:rPr lang="en-US" sz="9600" dirty="0">
                <a:solidFill>
                  <a:srgbClr val="03637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9600" dirty="0" err="1">
                <a:solidFill>
                  <a:srgbClr val="036374"/>
                </a:solidFill>
                <a:latin typeface="#9Slide07 SVNDessert Menu Scrip" panose="00000500000000000000" pitchFamily="2" charset="0"/>
              </a:rPr>
              <a:t>hành</a:t>
            </a:r>
            <a:endParaRPr lang="en-US" sz="9600" dirty="0">
              <a:solidFill>
                <a:srgbClr val="036374"/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86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DB1EA505-45E6-5CA3-395C-925AB4BF57DF}"/>
              </a:ext>
            </a:extLst>
          </p:cNvPr>
          <p:cNvSpPr txBox="1"/>
          <p:nvPr/>
        </p:nvSpPr>
        <p:spPr>
          <a:xfrm>
            <a:off x="1143472" y="1181100"/>
            <a:ext cx="7820308" cy="13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vi-VN" sz="8499" dirty="0">
                <a:solidFill>
                  <a:srgbClr val="036374"/>
                </a:solidFill>
                <a:latin typeface="#9Slide07 IcielSoup of Justice" pitchFamily="2" charset="0"/>
                <a:cs typeface="Times New Roman" panose="02020603050405020304" pitchFamily="18" charset="0"/>
              </a:rPr>
              <a:t>Đề bài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65DBB22-7A30-4E33-87E3-67AB981DB8B9}"/>
              </a:ext>
            </a:extLst>
          </p:cNvPr>
          <p:cNvSpPr/>
          <p:nvPr/>
        </p:nvSpPr>
        <p:spPr>
          <a:xfrm>
            <a:off x="1219200" y="32385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+mj-lt"/>
              </a:rPr>
              <a:t>Chọn một trong hai đề bài sau:</a:t>
            </a:r>
          </a:p>
          <a:p>
            <a:pPr algn="just"/>
            <a:r>
              <a:rPr lang="vi-VN" sz="4400" dirty="0">
                <a:latin typeface="+mj-lt"/>
              </a:rPr>
              <a:t>(1) Nghe và tóm tắt nội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Nghe và tóm tắt nội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C55D61-BF87-5C46-E1EC-D5597A280DF1}"/>
              </a:ext>
            </a:extLst>
          </p:cNvPr>
          <p:cNvSpPr/>
          <p:nvPr/>
        </p:nvSpPr>
        <p:spPr>
          <a:xfrm>
            <a:off x="1087582" y="11811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D290A1-A02D-9ADF-CF1C-7D1B756E99A6}"/>
              </a:ext>
            </a:extLst>
          </p:cNvPr>
          <p:cNvSpPr/>
          <p:nvPr/>
        </p:nvSpPr>
        <p:spPr>
          <a:xfrm>
            <a:off x="1066800" y="2247900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Nghe và tóm tắt nội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9D5A536-B9EF-F2C4-5A00-DD241F181CCA}"/>
              </a:ext>
            </a:extLst>
          </p:cNvPr>
          <p:cNvSpPr/>
          <p:nvPr/>
        </p:nvSpPr>
        <p:spPr>
          <a:xfrm>
            <a:off x="1727913" y="759480"/>
            <a:ext cx="16064678" cy="1561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7151" tIns="68575" rIns="137151" bIns="68575"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lại nội dung truyện lịch s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 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 Thiên Mạc (Hà Ân) liên quan 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ến danh tướng Trần B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 Trọng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52699E-2FD2-341B-FD07-A974106013CF}"/>
              </a:ext>
            </a:extLst>
          </p:cNvPr>
          <p:cNvSpPr txBox="1"/>
          <p:nvPr/>
        </p:nvSpPr>
        <p:spPr>
          <a:xfrm>
            <a:off x="253251" y="0"/>
            <a:ext cx="5487114" cy="784648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513" y="-256520"/>
            <a:ext cx="8229600" cy="1143000"/>
          </a:xfrm>
        </p:spPr>
        <p:txBody>
          <a:bodyPr/>
          <a:lstStyle/>
          <a:p>
            <a:r>
              <a:rPr lang="vi-VN" smtClean="0"/>
              <a:t>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627FA6-5C9A-169E-62F0-CD9021518F1D}"/>
              </a:ext>
            </a:extLst>
          </p:cNvPr>
          <p:cNvSpPr/>
          <p:nvPr/>
        </p:nvSpPr>
        <p:spPr>
          <a:xfrm>
            <a:off x="3276600" y="495300"/>
            <a:ext cx="80772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5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vi-VN" sz="5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lang="en-US" sz="5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đề cương bài nói </a:t>
            </a:r>
            <a:r>
              <a:rPr lang="vi-VN" sz="5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1418</Words>
  <Application>Microsoft Office PowerPoint</Application>
  <PresentationFormat>Custom</PresentationFormat>
  <Paragraphs>119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等线</vt:lpstr>
      <vt:lpstr>#9Slide07 IcielSoup of Justice</vt:lpstr>
      <vt:lpstr>STHupo</vt:lpstr>
      <vt:lpstr>#9Slide03 Arima Madurai Black</vt:lpstr>
      <vt:lpstr>Calibri</vt:lpstr>
      <vt:lpstr>#9Slide07 SVNAppleberry</vt:lpstr>
      <vt:lpstr>SimSun</vt:lpstr>
      <vt:lpstr>Times New Roman</vt:lpstr>
      <vt:lpstr>Wingdings</vt:lpstr>
      <vt:lpstr>#9Slide07 SVNDessert Menu Scrip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Aesthetic Neutral Thesis Defense Presentation</dc:title>
  <cp:lastModifiedBy>Windows User</cp:lastModifiedBy>
  <cp:revision>53</cp:revision>
  <dcterms:created xsi:type="dcterms:W3CDTF">2006-08-16T00:00:00Z</dcterms:created>
  <dcterms:modified xsi:type="dcterms:W3CDTF">2024-03-28T15:48:07Z</dcterms:modified>
  <dc:identifier>DAF3WKSN8Uo</dc:identifier>
</cp:coreProperties>
</file>