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598" r:id="rId19"/>
    <p:sldId id="599" r:id="rId20"/>
    <p:sldId id="600" r:id="rId21"/>
    <p:sldId id="601" r:id="rId22"/>
    <p:sldId id="602" r:id="rId23"/>
    <p:sldId id="603" r:id="rId24"/>
    <p:sldId id="604" r:id="rId25"/>
    <p:sldId id="606" r:id="rId26"/>
    <p:sldId id="607" r:id="rId27"/>
    <p:sldId id="608" r:id="rId28"/>
    <p:sldId id="609" r:id="rId29"/>
    <p:sldId id="610" r:id="rId30"/>
    <p:sldId id="611" r:id="rId31"/>
    <p:sldId id="595" r:id="rId32"/>
    <p:sldId id="537" r:id="rId33"/>
    <p:sldId id="596" r:id="rId34"/>
    <p:sldId id="61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smtClean="0">
            <a:solidFill>
              <a:schemeClr val="tx1"/>
            </a:solidFill>
            <a:effectLst/>
            <a:latin typeface="Cambria" pitchFamily="18" charset="0"/>
            <a:ea typeface="Cambria" pitchFamily="18" charset="0"/>
            <a:cs typeface="Times New Roman"/>
          </a:endParaRPr>
        </a:p>
        <a:p>
          <a:pPr algn="just"/>
          <a:r>
            <a:rPr lang="vi-VN" sz="1800" b="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smtClean="0">
              <a:solidFill>
                <a:schemeClr val="tx1"/>
              </a:solidFill>
              <a:latin typeface="Cambria" pitchFamily="18" charset="0"/>
              <a:ea typeface="Cambria" pitchFamily="18" charset="0"/>
            </a:rPr>
            <a:t>- Nội thuỷ </a:t>
          </a:r>
          <a:r>
            <a:rPr lang="vi-VN" sz="18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smtClean="0">
            <a:solidFill>
              <a:schemeClr val="tx1"/>
            </a:solidFill>
            <a:latin typeface="Cambria" pitchFamily="18" charset="0"/>
            <a:ea typeface="Cambria" pitchFamily="18" charset="0"/>
          </a:endParaRPr>
        </a:p>
        <a:p>
          <a:pPr algn="just"/>
          <a:r>
            <a:rPr lang="vi-VN" sz="1800" b="1" dirty="0" smtClean="0">
              <a:solidFill>
                <a:schemeClr val="tx1"/>
              </a:solidFill>
              <a:latin typeface="Cambria" pitchFamily="18" charset="0"/>
              <a:ea typeface="Cambria" pitchFamily="18" charset="0"/>
            </a:rPr>
            <a:t>- Lãnh hải </a:t>
          </a:r>
          <a:r>
            <a:rPr lang="vi-VN" sz="18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4263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8BEC6C5-19D8-44B8-AD35-366F25A135A4}" type="presOf" srcId="{9DA92A08-ED37-48A9-A0DD-F521D2142CD2}" destId="{C7497E28-FAE4-42DA-8D9D-5B4659273D7A}" srcOrd="0" destOrd="0" presId="urn:microsoft.com/office/officeart/2008/layout/VerticalCurvedList"/>
    <dgm:cxn modelId="{59DF7864-BC33-49BE-B927-88CFDD679D22}" type="presOf" srcId="{9B38993F-91D9-4E45-89FE-E7C2053BB052}" destId="{A0E9B536-5134-4AC7-990D-17E1F41843B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12ED2A65-8E53-46B4-AA56-5A6D7C1FBDDD}" type="presOf" srcId="{75A2E02A-7769-4E94-8561-8178449CF35B}" destId="{534504B8-3AD3-4D7F-BA10-772C4BC9F4DA}"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Vùng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tiếp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giáp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lãnh</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hải</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vùng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biển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tiếp</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liền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nằm</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Việt</a:t>
          </a:r>
          <a:r>
            <a:rPr lang="en-US" sz="1600" b="0" dirty="0" smtClean="0">
              <a:solidFill>
                <a:schemeClr val="tx1"/>
              </a:solidFill>
              <a:effectLst/>
              <a:latin typeface="Cambria" pitchFamily="18" charset="0"/>
              <a:ea typeface="Cambria" pitchFamily="18" charset="0"/>
              <a:cs typeface="Times New Roman"/>
            </a:rPr>
            <a:t> Nam,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chiều</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rộng</a:t>
          </a:r>
          <a:r>
            <a:rPr lang="en-US" sz="1600" b="0" dirty="0" smtClean="0">
              <a:solidFill>
                <a:schemeClr val="tx1"/>
              </a:solidFill>
              <a:effectLst/>
              <a:latin typeface="Cambria" pitchFamily="18" charset="0"/>
              <a:ea typeface="Cambria" pitchFamily="18" charset="0"/>
              <a:cs typeface="Times New Roman"/>
            </a:rPr>
            <a:t> 12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lí</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tính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từ</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ranh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giới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của</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a:t>
          </a:r>
        </a:p>
        <a:p>
          <a:pPr algn="just"/>
          <a:r>
            <a:rPr lang="vi-VN" sz="1600" b="1" dirty="0" smtClean="0">
              <a:solidFill>
                <a:schemeClr val="tx1"/>
              </a:solidFill>
              <a:effectLst/>
              <a:latin typeface="Cambria" pitchFamily="18" charset="0"/>
              <a:ea typeface="Cambria" pitchFamily="18" charset="0"/>
              <a:cs typeface="Times New Roman"/>
            </a:rPr>
            <a:t>- Vùng đặc quyền kinh tế </a:t>
          </a:r>
          <a:r>
            <a:rPr lang="vi-VN" sz="1600" b="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smtClean="0">
              <a:solidFill>
                <a:schemeClr val="tx1"/>
              </a:solidFill>
              <a:effectLst/>
              <a:latin typeface="Cambria" pitchFamily="18" charset="0"/>
              <a:ea typeface="Cambria" pitchFamily="18" charset="0"/>
              <a:cs typeface="Times New Roman"/>
            </a:rPr>
            <a:t>Thềm lục địa Việt Nam </a:t>
          </a:r>
          <a:r>
            <a:rPr lang="vi-VN" sz="1600" b="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A6DA07E-F3EE-46CF-8518-59DFCAA3D9FF}"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C4AD510F-086F-47E4-B0F5-41618A5BC95E}" type="presOf" srcId="{75A2E02A-7769-4E94-8561-8178449CF35B}" destId="{534504B8-3AD3-4D7F-BA10-772C4BC9F4D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9C5E535-C290-4271-8D50-19C6D509D9E1}" type="presOf" srcId="{2EA4557B-2359-4BA8-9F14-A6ECB8DAC4AB}" destId="{DD97E049-4A6C-47F8-8707-C5FFDBF743ED}" srcOrd="0" destOrd="0" presId="urn:microsoft.com/office/officeart/2008/layout/VerticalCurvedList"/>
    <dgm:cxn modelId="{295A6F00-91FE-4B51-9398-B75E42046630}"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84381" y="655577"/>
          <a:ext cx="7158940"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kern="1200" dirty="0" smtClean="0">
            <a:solidFill>
              <a:schemeClr val="tx1"/>
            </a:solidFill>
            <a:effectLst/>
            <a:latin typeface="Cambria" pitchFamily="18" charset="0"/>
            <a:ea typeface="Cambria" pitchFamily="18" charset="0"/>
            <a:cs typeface="Times New Roman"/>
          </a:endParaRPr>
        </a:p>
      </dsp:txBody>
      <dsp:txXfrm>
        <a:off x="784381" y="655577"/>
        <a:ext cx="7158940"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627384"/>
          <a:ext cx="7158940" cy="15741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Nội thuỷ </a:t>
          </a:r>
          <a:r>
            <a:rPr lang="vi-VN" sz="1800" kern="12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Lãnh hải </a:t>
          </a:r>
          <a:r>
            <a:rPr lang="vi-VN" sz="1800" kern="12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kern="1200" dirty="0" smtClean="0">
            <a:solidFill>
              <a:schemeClr val="tx1"/>
            </a:solidFill>
            <a:latin typeface="Cambria" pitchFamily="18" charset="0"/>
            <a:ea typeface="Cambria" pitchFamily="18" charset="0"/>
          </a:endParaRPr>
        </a:p>
      </dsp:txBody>
      <dsp:txXfrm>
        <a:off x="765911" y="3627384"/>
        <a:ext cx="7158940" cy="157417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08653"/>
          <a:ext cx="7158940" cy="138993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Vùng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tiếp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giáp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lãnh</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hải</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vùng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biển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tiếp</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liền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nằm</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Việt</a:t>
          </a:r>
          <a:r>
            <a:rPr lang="en-US" sz="1600" b="0" kern="1200" dirty="0" smtClean="0">
              <a:solidFill>
                <a:schemeClr val="tx1"/>
              </a:solidFill>
              <a:effectLst/>
              <a:latin typeface="Cambria" pitchFamily="18" charset="0"/>
              <a:ea typeface="Cambria" pitchFamily="18" charset="0"/>
              <a:cs typeface="Times New Roman"/>
            </a:rPr>
            <a:t> Nam,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chiều</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rộng</a:t>
          </a:r>
          <a:r>
            <a:rPr lang="en-US" sz="1600" b="0" kern="1200" dirty="0" smtClean="0">
              <a:solidFill>
                <a:schemeClr val="tx1"/>
              </a:solidFill>
              <a:effectLst/>
              <a:latin typeface="Cambria" pitchFamily="18" charset="0"/>
              <a:ea typeface="Cambria" pitchFamily="18" charset="0"/>
              <a:cs typeface="Times New Roman"/>
            </a:rPr>
            <a:t> 12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lí</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tính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từ</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ranh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giới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của</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 Vùng đặc quyền kinh tế </a:t>
          </a:r>
          <a:r>
            <a:rPr lang="vi-VN" sz="1600" b="0" kern="120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08653"/>
        <a:ext cx="7158940" cy="1389930"/>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179580"/>
          <a:ext cx="6757774"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Thềm lục địa Việt Nam </a:t>
          </a:r>
          <a:r>
            <a:rPr lang="vi-VN" sz="1600" b="0" kern="120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2179580"/>
        <a:ext cx="6757774"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4/5/2024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jpeg"/><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smtClean="0">
                <a:solidFill>
                  <a:srgbClr val="0D30DD"/>
                </a:solidFill>
                <a:latin typeface="Cambria" panose="02040503050406030204" pitchFamily="18" charset="0"/>
                <a:ea typeface="Cambria" panose="02040503050406030204" pitchFamily="18" charset="0"/>
              </a:rPr>
              <a:t>Atlat</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Địa</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lí</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Việt</a:t>
            </a:r>
            <a:r>
              <a:rPr lang="en-US" sz="2100" b="1" dirty="0" smtClean="0">
                <a:solidFill>
                  <a:srgbClr val="0D30DD"/>
                </a:solidFill>
                <a:latin typeface="Cambria" panose="02040503050406030204" pitchFamily="18" charset="0"/>
                <a:ea typeface="Cambria" panose="02040503050406030204" pitchFamily="18" charset="0"/>
              </a:rPr>
              <a:t> Nam </a:t>
            </a:r>
            <a:r>
              <a:rPr lang="en-US" sz="2100" b="1" dirty="0" err="1" smtClean="0">
                <a:solidFill>
                  <a:srgbClr val="0D30DD"/>
                </a:solidFill>
                <a:latin typeface="Cambria" panose="02040503050406030204" pitchFamily="18" charset="0"/>
                <a:ea typeface="Cambria" panose="02040503050406030204" pitchFamily="18" charset="0"/>
              </a:rPr>
              <a:t>và</a:t>
            </a:r>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kiến </a:t>
            </a:r>
            <a:r>
              <a:rPr lang="vi-VN" sz="2100" b="1" dirty="0">
                <a:solidFill>
                  <a:srgbClr val="0D30DD"/>
                </a:solidFill>
                <a:latin typeface="Cambria" panose="02040503050406030204" pitchFamily="18" charset="0"/>
                <a:ea typeface="Cambria" panose="02040503050406030204" pitchFamily="18" charset="0"/>
              </a:rPr>
              <a:t>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15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11.2-11.4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Times New Roman"/>
                <a:ea typeface="Times New Roman"/>
              </a:rPr>
              <a:t>- Cho </a:t>
            </a:r>
            <a:r>
              <a:rPr lang="en-US" sz="1900" i="1" dirty="0" err="1" smtClean="0">
                <a:solidFill>
                  <a:srgbClr val="FF0000"/>
                </a:solidFill>
                <a:latin typeface="Times New Roman"/>
                <a:ea typeface="Times New Roman"/>
              </a:rPr>
              <a:t>biết</a:t>
            </a:r>
            <a:r>
              <a:rPr lang="en-US" sz="1900" i="1" dirty="0" smtClean="0">
                <a:solidFill>
                  <a:srgbClr val="FF0000"/>
                </a:solidFill>
                <a:latin typeface="Times New Roman"/>
                <a:ea typeface="Times New Roman"/>
              </a:rPr>
              <a:t> v</a:t>
            </a:r>
            <a:r>
              <a:rPr lang="vi-VN" sz="1900" i="1" dirty="0" smtClean="0">
                <a:solidFill>
                  <a:srgbClr val="FF0000"/>
                </a:solidFill>
                <a:latin typeface="Times New Roman"/>
                <a:ea typeface="Times New Roman"/>
              </a:rPr>
              <a:t>ùng </a:t>
            </a:r>
            <a:r>
              <a:rPr lang="vi-VN" sz="1900" i="1" dirty="0">
                <a:solidFill>
                  <a:srgbClr val="FF0000"/>
                </a:solidFill>
                <a:latin typeface="Times New Roman"/>
                <a:ea typeface="Times New Roman"/>
              </a:rPr>
              <a:t>biển nước ta gồm những bộ phận nào? </a:t>
            </a:r>
            <a:endParaRPr lang="en-US" sz="1900" i="1" dirty="0" smtClean="0">
              <a:solidFill>
                <a:srgbClr val="FF0000"/>
              </a:solidFill>
              <a:latin typeface="Times New Roman"/>
              <a:ea typeface="Times New Roman"/>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căn cứ xác định vùng biển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đ</a:t>
            </a:r>
            <a:r>
              <a:rPr lang="vi-VN" sz="1900" i="1" dirty="0" smtClean="0">
                <a:solidFill>
                  <a:srgbClr val="FF0000"/>
                </a:solidFill>
                <a:latin typeface="Cambria" panose="02040503050406030204" pitchFamily="18" charset="0"/>
                <a:ea typeface="Cambria" panose="02040503050406030204" pitchFamily="18" charset="0"/>
              </a:rPr>
              <a:t>ường </a:t>
            </a:r>
            <a:r>
              <a:rPr lang="vi-VN" sz="1900" i="1" dirty="0">
                <a:solidFill>
                  <a:srgbClr val="FF0000"/>
                </a:solidFill>
                <a:latin typeface="Cambria" panose="02040503050406030204" pitchFamily="18" charset="0"/>
                <a:ea typeface="Cambria" panose="02040503050406030204" pitchFamily="18" charset="0"/>
              </a:rPr>
              <a:t>cơ sở là gì? Xác định các mốc đường cơ sở trên biển dùng để tính chiều rộng lãnh hải của lục địa nước ta.</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ội </a:t>
            </a:r>
            <a:r>
              <a:rPr lang="vi-VN" sz="1900" i="1" dirty="0">
                <a:solidFill>
                  <a:srgbClr val="FF0000"/>
                </a:solidFill>
                <a:latin typeface="Cambria" panose="02040503050406030204" pitchFamily="18" charset="0"/>
                <a:ea typeface="Cambria" panose="02040503050406030204" pitchFamily="18" charset="0"/>
              </a:rPr>
              <a:t>thủy và lãnh hải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11.2-11.4</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v</a:t>
            </a:r>
            <a:r>
              <a:rPr lang="vi-VN" sz="1900" i="1" dirty="0" smtClean="0">
                <a:solidFill>
                  <a:srgbClr val="FF0000"/>
                </a:solidFill>
                <a:latin typeface="Cambria" panose="02040503050406030204" pitchFamily="18" charset="0"/>
                <a:ea typeface="Cambria" panose="02040503050406030204" pitchFamily="18" charset="0"/>
              </a:rPr>
              <a:t>ùng </a:t>
            </a:r>
            <a:r>
              <a:rPr lang="vi-VN" sz="1900" i="1" dirty="0">
                <a:solidFill>
                  <a:srgbClr val="FF0000"/>
                </a:solidFill>
                <a:latin typeface="Cambria" panose="02040503050406030204" pitchFamily="18" charset="0"/>
                <a:ea typeface="Cambria" panose="02040503050406030204" pitchFamily="18" charset="0"/>
              </a:rPr>
              <a:t>tiếp giáp lãnh hải và vùng đặc quyền kinh tế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khái niệm thềm lục địa VN</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cách xác định thềm lục địa khi mép ngoài của rìa lục địa này cách đường cơ sở chưa đủ 200 hải lí và khi mép ngoài của rìa lục địa này vượt quá 200 hải lí tính từ đường cơ sở</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gày </a:t>
            </a:r>
            <a:r>
              <a:rPr lang="vi-VN" sz="1900" i="1" dirty="0">
                <a:solidFill>
                  <a:srgbClr val="FF0000"/>
                </a:solidFill>
                <a:latin typeface="Cambria" panose="02040503050406030204" pitchFamily="18" charset="0"/>
                <a:ea typeface="Cambria" panose="02040503050406030204" pitchFamily="18" charset="0"/>
              </a:rPr>
              <a:t>25/12/2020 hiệp định gì đã được kí kết? Xác định đường phân chia vịnh Bắc Bộ giữa Việt Nam và Trung Quốc.</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VÙNG BIỂN VIỆT NAM Ở </a:t>
            </a:r>
            <a:r>
              <a:rPr lang="vi-VN" sz="2400" b="1" dirty="0" smtClean="0">
                <a:solidFill>
                  <a:srgbClr val="0D30DD"/>
                </a:solidFill>
                <a:latin typeface="Cambria" pitchFamily="18" charset="0"/>
              </a:rPr>
              <a:t>BIỂN </a:t>
            </a:r>
            <a:r>
              <a:rPr lang="vi-VN" sz="2400" b="1" dirty="0">
                <a:solidFill>
                  <a:srgbClr val="0D30DD"/>
                </a:solidFill>
                <a:latin typeface="Cambria" pitchFamily="18" charset="0"/>
              </a:rPr>
              <a:t>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Đường </a:t>
            </a:r>
            <a:r>
              <a:rPr lang="vi-VN" sz="2400" dirty="0">
                <a:latin typeface="Cambria" pitchFamily="18" charset="0"/>
                <a:ea typeface="Cambria" pitchFamily="18" charset="0"/>
              </a:rPr>
              <a:t>phân định vịnh Bắc Bộ giữa Việt Nam và Trung Quốc được xác định bằng 21 điểm có tọa độ xác định, nối tuần tự với nhau bằng </a:t>
            </a:r>
            <a:r>
              <a:rPr lang="vi-VN" sz="2400" dirty="0" smtClean="0">
                <a:latin typeface="Cambria" pitchFamily="18" charset="0"/>
                <a:ea typeface="Cambria" pitchFamily="18" charset="0"/>
              </a:rPr>
              <a:t>các</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đoạn </a:t>
            </a:r>
            <a:r>
              <a:rPr lang="vi-VN" sz="2400" dirty="0">
                <a:latin typeface="Cambria" pitchFamily="18" charset="0"/>
                <a:ea typeface="Cambria" pitchFamily="18" charset="0"/>
              </a:rPr>
              <a:t>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Đường </a:t>
            </a:r>
            <a:r>
              <a:rPr lang="vi-VN" sz="1900" dirty="0">
                <a:latin typeface="Cambria" pitchFamily="18" charset="0"/>
                <a:ea typeface="Cambria" pitchFamily="18" charset="0"/>
              </a:rPr>
              <a:t>cơ sở để tính chiều rộng lãnh hải VN là đường thẳng gãy khúc, nối liền các điểm từ 0 – A11</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r>
              <a:rPr lang="vi-VN" sz="1900" dirty="0" smtClean="0">
                <a:latin typeface="Cambria" pitchFamily="18" charset="0"/>
                <a:ea typeface="Cambria" pitchFamily="18" charset="0"/>
              </a:rPr>
              <a:t>.</a:t>
            </a:r>
            <a:endParaRPr lang="vi-VN" sz="19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smtClean="0">
                <a:latin typeface="Cambria" pitchFamily="18" charset="0"/>
                <a:ea typeface="Cambria" pitchFamily="18" charset="0"/>
              </a:rPr>
              <a:t>- </a:t>
            </a:r>
            <a:r>
              <a:rPr lang="vi-VN" sz="1900" b="1" dirty="0" smtClean="0">
                <a:latin typeface="Cambria" pitchFamily="18" charset="0"/>
                <a:ea typeface="Cambria" pitchFamily="18" charset="0"/>
              </a:rPr>
              <a:t>Thềm </a:t>
            </a:r>
            <a:r>
              <a:rPr lang="vi-VN" sz="1900" b="1" dirty="0">
                <a:latin typeface="Cambria" pitchFamily="18" charset="0"/>
                <a:ea typeface="Cambria" pitchFamily="18" charset="0"/>
              </a:rPr>
              <a:t>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ven biển nước ta gồm những dạng địa hình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Phá</a:t>
            </a:r>
            <a:r>
              <a:rPr lang="en-US" dirty="0" smtClean="0">
                <a:latin typeface="Cambria" pitchFamily="18" charset="0"/>
                <a:ea typeface="Cambria" pitchFamily="18" charset="0"/>
              </a:rPr>
              <a:t> Tam </a:t>
            </a:r>
            <a:r>
              <a:rPr lang="en-US" dirty="0" err="1" smtClean="0">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Bờ</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5314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2" y="3976836"/>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tr6, 7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t</a:t>
            </a:r>
            <a:r>
              <a:rPr lang="vi-VN" sz="2400" i="1" dirty="0" smtClean="0">
                <a:solidFill>
                  <a:srgbClr val="FF0000"/>
                </a:solidFill>
                <a:latin typeface="Cambria" panose="02040503050406030204" pitchFamily="18" charset="0"/>
                <a:ea typeface="Cambria" panose="02040503050406030204" pitchFamily="18" charset="0"/>
              </a:rPr>
              <a:t>hềm </a:t>
            </a:r>
            <a:r>
              <a:rPr lang="vi-VN" sz="2400" i="1" dirty="0">
                <a:solidFill>
                  <a:srgbClr val="FF0000"/>
                </a:solidFill>
                <a:latin typeface="Cambria" panose="02040503050406030204" pitchFamily="18" charset="0"/>
                <a:ea typeface="Cambria" panose="02040503050406030204" pitchFamily="18" charset="0"/>
              </a:rPr>
              <a:t>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311232"/>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tr4, 5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a:solidFill>
                  <a:srgbClr val="FF0000"/>
                </a:solidFill>
                <a:latin typeface="Cambria" panose="02040503050406030204" pitchFamily="18" charset="0"/>
                <a:ea typeface="Cambria" panose="02040503050406030204" pitchFamily="18" charset="0"/>
              </a:rPr>
              <a:t>x</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định các đảo và quần đảo của nước ta. Các đảo và quần đảo nước ta đóng vai trò gì?</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a:t>
            </a:r>
            <a:r>
              <a:rPr lang="vi-VN" sz="1900" dirty="0" smtClean="0">
                <a:latin typeface="Cambria" panose="02040503050406030204" pitchFamily="18" charset="0"/>
                <a:ea typeface="Cambria" panose="02040503050406030204" pitchFamily="18" charset="0"/>
              </a:rPr>
              <a:t>đảo </a:t>
            </a:r>
            <a:r>
              <a:rPr lang="vi-VN" sz="1900" dirty="0">
                <a:latin typeface="Cambria" panose="02040503050406030204" pitchFamily="18" charset="0"/>
                <a:ea typeface="Cambria" panose="02040503050406030204" pitchFamily="18" charset="0"/>
              </a:rPr>
              <a:t>Lý Sơn (Quảng Ngãi), đảo Phú Quốc (Kiên </a:t>
            </a:r>
            <a:r>
              <a:rPr lang="vi-VN" sz="1900" dirty="0" smtClean="0">
                <a:latin typeface="Cambria" panose="02040503050406030204" pitchFamily="18" charset="0"/>
                <a:ea typeface="Cambria" panose="02040503050406030204" pitchFamily="18" charset="0"/>
              </a:rPr>
              <a:t>Giang), </a:t>
            </a:r>
            <a:r>
              <a:rPr lang="vi-VN" sz="1900" dirty="0">
                <a:latin typeface="Cambria" panose="02040503050406030204" pitchFamily="18" charset="0"/>
                <a:ea typeface="Cambria" panose="02040503050406030204" pitchFamily="18" charset="0"/>
              </a:rPr>
              <a:t>đảo Phú Quý (Bình </a:t>
            </a:r>
            <a:r>
              <a:rPr lang="vi-VN" sz="1900" dirty="0" smtClean="0">
                <a:latin typeface="Cambria" panose="02040503050406030204" pitchFamily="18" charset="0"/>
                <a:ea typeface="Cambria" panose="02040503050406030204" pitchFamily="18" charset="0"/>
              </a:rPr>
              <a:t>Thuận),…</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Tên một số quần đảo: </a:t>
            </a:r>
            <a:r>
              <a:rPr lang="vi-VN" sz="1900" dirty="0" smtClean="0">
                <a:latin typeface="Cambria" panose="02040503050406030204" pitchFamily="18" charset="0"/>
                <a:ea typeface="Cambria" panose="02040503050406030204" pitchFamily="18" charset="0"/>
              </a:rPr>
              <a:t>Hoàng </a:t>
            </a:r>
            <a:r>
              <a:rPr lang="vi-VN" sz="1900" dirty="0">
                <a:latin typeface="Cambria" panose="02040503050406030204" pitchFamily="18" charset="0"/>
                <a:ea typeface="Cambria" panose="02040503050406030204" pitchFamily="18" charset="0"/>
              </a:rPr>
              <a:t>Sa (Đà Nẵng), </a:t>
            </a:r>
            <a:r>
              <a:rPr lang="vi-VN" sz="1900" dirty="0" smtClean="0">
                <a:latin typeface="Cambria" panose="02040503050406030204" pitchFamily="18" charset="0"/>
                <a:ea typeface="Cambria" panose="02040503050406030204" pitchFamily="18" charset="0"/>
              </a:rPr>
              <a:t>Trường </a:t>
            </a:r>
            <a:r>
              <a:rPr lang="vi-VN" sz="1900" dirty="0">
                <a:latin typeface="Cambria" panose="02040503050406030204" pitchFamily="18" charset="0"/>
                <a:ea typeface="Cambria" panose="02040503050406030204" pitchFamily="18" charset="0"/>
              </a:rPr>
              <a:t>Sa (Khánh Hòa</a:t>
            </a:r>
            <a:r>
              <a:rPr lang="vi-VN" sz="1900" dirty="0" smtClean="0">
                <a:latin typeface="Cambria" panose="02040503050406030204" pitchFamily="18" charset="0"/>
                <a:ea typeface="Cambria" panose="02040503050406030204" pitchFamily="18" charset="0"/>
              </a:rPr>
              <a:t>)</a:t>
            </a:r>
            <a:r>
              <a:rPr lang="en-US"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Trường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Long </a:t>
            </a:r>
            <a:r>
              <a:rPr lang="en-US" dirty="0" err="1" smtClean="0">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0065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spcAft>
                <a:spcPts val="0"/>
              </a:spcAft>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spcAft>
                <a:spcPts val="0"/>
              </a:spcAft>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nhiệt độ và lượng mưa trên biển ở nước ta.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dirty="0" smtClean="0">
                <a:latin typeface="Cambria" panose="02040503050406030204" pitchFamily="18" charset="0"/>
                <a:ea typeface="Cambria" panose="02040503050406030204" pitchFamily="18" charset="0"/>
              </a:rPr>
              <a:t>- Nhiệt độ bề mặt nước biển trung bình năm là trên 23°C.</a:t>
            </a:r>
          </a:p>
          <a:p>
            <a:pPr algn="just"/>
            <a:r>
              <a:rPr lang="vi-VN" dirty="0" smtClean="0">
                <a:latin typeface="Cambria" panose="02040503050406030204" pitchFamily="18" charset="0"/>
                <a:ea typeface="Cambria" panose="02040503050406030204" pitchFamily="18" charset="0"/>
              </a:rPr>
              <a:t>+ Mùa hạ: nhiệt độ giữa các vùng biển ít chênh lệch</a:t>
            </a:r>
            <a:r>
              <a:rPr lang="en-US" dirty="0" smtClean="0">
                <a:latin typeface="Cambria" panose="02040503050406030204" pitchFamily="18" charset="0"/>
                <a:ea typeface="Cambria" panose="02040503050406030204" pitchFamily="18" charset="0"/>
              </a:rPr>
              <a:t>.</a:t>
            </a:r>
            <a:endParaRPr lang="vi-VN" dirty="0" smtClean="0">
              <a:latin typeface="Cambria" panose="02040503050406030204" pitchFamily="18" charset="0"/>
              <a:ea typeface="Cambria" panose="02040503050406030204" pitchFamily="18" charset="0"/>
            </a:endParaRPr>
          </a:p>
          <a:p>
            <a:pPr algn="just"/>
            <a:r>
              <a:rPr lang="vi-VN" dirty="0" smtClean="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smtClean="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smtClean="0">
                <a:latin typeface="Cambria" panose="02040503050406030204" pitchFamily="18" charset="0"/>
                <a:ea typeface="Cambria" panose="02040503050406030204" pitchFamily="18" charset="0"/>
              </a:rPr>
              <a:t>- Lượng mưa nhỏ hơn trên đất liền, khoảng trên 1100 mm/năm; các đảo có lượng mưa lớn hơn.</a:t>
            </a:r>
            <a:endParaRPr lang="vi-VN"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Mưa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310"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0" y="1295398"/>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Bình</a:t>
            </a:r>
            <a:r>
              <a:rPr lang="en-US" dirty="0" smtClean="0">
                <a:latin typeface="Cambria" pitchFamily="18" charset="0"/>
                <a:ea typeface="Cambria" pitchFamily="18" charset="0"/>
              </a:rPr>
              <a:t> minh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tr9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smtClean="0">
                <a:latin typeface="Cambria" panose="02040503050406030204" pitchFamily="18" charset="0"/>
                <a:ea typeface="Cambria" panose="02040503050406030204" pitchFamily="18" charset="0"/>
              </a:rPr>
              <a:t>tây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nam</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đông </a:t>
            </a:r>
            <a:r>
              <a:rPr lang="vi-VN" sz="2100" dirty="0">
                <a:latin typeface="Cambria" panose="02040503050406030204" pitchFamily="18" charset="0"/>
                <a:ea typeface="Cambria" panose="02040503050406030204" pitchFamily="18" charset="0"/>
              </a:rPr>
              <a:t>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tr9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v</a:t>
            </a:r>
            <a:r>
              <a:rPr lang="vi-VN" i="1" dirty="0" smtClean="0">
                <a:solidFill>
                  <a:srgbClr val="FF0000"/>
                </a:solidFill>
                <a:latin typeface="Cambria" panose="02040503050406030204" pitchFamily="18" charset="0"/>
                <a:ea typeface="Cambria" panose="02040503050406030204" pitchFamily="18" charset="0"/>
              </a:rPr>
              <a:t>ùng </a:t>
            </a:r>
            <a:r>
              <a:rPr lang="vi-VN" i="1" dirty="0">
                <a:solidFill>
                  <a:srgbClr val="FF0000"/>
                </a:solidFill>
                <a:latin typeface="Cambria" panose="02040503050406030204" pitchFamily="18" charset="0"/>
                <a:ea typeface="Cambria" panose="02040503050406030204" pitchFamily="18" charset="0"/>
              </a:rPr>
              <a:t>biển nước ta có những thiên tai nào? Trung bình mỗi năm trước ta có bao nhiêu cơn bão? Tần suất bão lớn nhất là vào tháng nào? Đổ bộ vào vùng nào của nước </a:t>
            </a:r>
            <a:r>
              <a:rPr lang="vi-VN" i="1" dirty="0" smtClean="0">
                <a:solidFill>
                  <a:srgbClr val="FF0000"/>
                </a:solidFill>
                <a:latin typeface="Cambria" panose="02040503050406030204" pitchFamily="18" charset="0"/>
                <a:ea typeface="Cambria" panose="02040503050406030204" pitchFamily="18" charset="0"/>
              </a:rPr>
              <a:t>ta</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smtClean="0">
                <a:latin typeface="Cambria" pitchFamily="18" charset="0"/>
                <a:ea typeface="Cambria" pitchFamily="18" charset="0"/>
              </a:rPr>
              <a:t>Bão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Noru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đổ</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bộ</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7760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spcAft>
                <a:spcPts val="0"/>
              </a:spcAft>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spcAft>
                <a:spcPts val="0"/>
              </a:spcAft>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spcAft>
                <a:spcPts val="0"/>
              </a:spcAft>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hướng chảy của dòng biển trong vùng biển nước ta. Nguyên nhân nào tạo nên hướng chảy của các dòng </a:t>
            </a:r>
            <a:r>
              <a:rPr lang="vi-VN" sz="2000" i="1" dirty="0" smtClean="0">
                <a:solidFill>
                  <a:srgbClr val="FF0000"/>
                </a:solidFill>
                <a:latin typeface="Cambria" panose="02040503050406030204" pitchFamily="18" charset="0"/>
                <a:ea typeface="Cambria" panose="02040503050406030204" pitchFamily="18" charset="0"/>
              </a:rPr>
              <a:t>biển</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đ</a:t>
            </a:r>
            <a:r>
              <a:rPr lang="vi-VN" sz="2000" i="1" dirty="0" smtClean="0">
                <a:solidFill>
                  <a:srgbClr val="FF0000"/>
                </a:solidFill>
                <a:latin typeface="Cambria" panose="02040503050406030204" pitchFamily="18" charset="0"/>
                <a:ea typeface="Cambria" panose="02040503050406030204" pitchFamily="18" charset="0"/>
              </a:rPr>
              <a:t>ộ </a:t>
            </a:r>
            <a:r>
              <a:rPr lang="vi-VN" sz="2000" i="1" dirty="0">
                <a:solidFill>
                  <a:srgbClr val="FF0000"/>
                </a:solidFill>
                <a:latin typeface="Cambria" panose="02040503050406030204" pitchFamily="18" charset="0"/>
                <a:ea typeface="Cambria" panose="02040503050406030204" pitchFamily="18" charset="0"/>
              </a:rPr>
              <a:t>muối của nước biển là bao nhiêu? Độ muối của nước biển thay đổi như thế nào</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c</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nơi sản xuất muối nổi </a:t>
            </a:r>
            <a:r>
              <a:rPr lang="vi-VN" sz="2000" i="1" dirty="0" smtClean="0">
                <a:solidFill>
                  <a:srgbClr val="FF0000"/>
                </a:solidFill>
                <a:latin typeface="Cambria" panose="02040503050406030204" pitchFamily="18" charset="0"/>
                <a:ea typeface="Cambria" panose="02040503050406030204" pitchFamily="18" charset="0"/>
              </a:rPr>
              <a:t>tiếng</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smtClean="0">
                <a:latin typeface="Cambria" panose="02040503050406030204" pitchFamily="18" charset="0"/>
                <a:ea typeface="Cambria" panose="02040503050406030204" pitchFamily="18" charset="0"/>
              </a:rPr>
              <a:t>Độ </a:t>
            </a:r>
            <a:r>
              <a:rPr lang="vi-VN" sz="2000" dirty="0">
                <a:latin typeface="Cambria" panose="02040503050406030204" pitchFamily="18" charset="0"/>
                <a:ea typeface="Cambria" panose="02040503050406030204" pitchFamily="18" charset="0"/>
              </a:rPr>
              <a:t>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a:t>
            </a:r>
            <a:r>
              <a:rPr lang="en-US" sz="2400" b="1" dirty="0" err="1" smtClean="0">
                <a:solidFill>
                  <a:srgbClr val="CC0000"/>
                </a:solidFill>
                <a:latin typeface="Times New Roman" pitchFamily="18" charset="0"/>
                <a:cs typeface="Times New Roman" pitchFamily="18" charset="0"/>
              </a:rPr>
              <a:t>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Sa </a:t>
            </a:r>
            <a:r>
              <a:rPr lang="en-US" dirty="0" err="1" smtClean="0">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smtClean="0">
                <a:solidFill>
                  <a:srgbClr val="0D30DD"/>
                </a:solidFill>
                <a:latin typeface="Cambria" panose="02040503050406030204" pitchFamily="18" charset="0"/>
                <a:ea typeface="Cambria" panose="02040503050406030204" pitchFamily="18" charset="0"/>
              </a:rPr>
              <a:t>BIỂN ĐÔNG</a:t>
            </a:r>
            <a:endParaRPr lang="en-US" sz="3500" b="1" dirty="0">
              <a:solidFill>
                <a:srgbClr val="0D30DD"/>
              </a:solidFill>
              <a:latin typeface="Cambria" panose="02040503050406030204" pitchFamily="18" charset="0"/>
              <a:ea typeface="Cambria" panose="02040503050406030204" pitchFamily="18" charset="0"/>
            </a:endParaRP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2277547"/>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spcAft>
                <a:spcPts val="0"/>
              </a:spcAft>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smtClean="0">
                <a:solidFill>
                  <a:srgbClr val="0D30DD"/>
                </a:solidFill>
                <a:latin typeface="Cambria" pitchFamily="18" charset="0"/>
                <a:ea typeface="Cambria" pitchFamily="18" charset="0"/>
              </a:rPr>
              <a:t>V</a:t>
            </a:r>
            <a:r>
              <a:rPr lang="vi-VN" sz="19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smtClean="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smtClean="0">
                <a:solidFill>
                  <a:srgbClr val="0D30DD"/>
                </a:solidFill>
                <a:latin typeface="Cambria" pitchFamily="18" charset="0"/>
                <a:ea typeface="Cambria" pitchFamily="18" charset="0"/>
              </a:rPr>
              <a:t>V</a:t>
            </a:r>
            <a:r>
              <a:rPr lang="vi-VN" sz="20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smtClean="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11. </a:t>
            </a:r>
            <a:r>
              <a:rPr lang="en-US" sz="2400" b="1" dirty="0">
                <a:solidFill>
                  <a:srgbClr val="FF0000"/>
                </a:solidFill>
                <a:effectLst>
                  <a:outerShdw blurRad="38100" dist="38100" dir="2700000" algn="tl">
                    <a:srgbClr val="000000">
                      <a:alpha val="43137"/>
                    </a:srgbClr>
                  </a:outerShdw>
                </a:effectLst>
                <a:latin typeface="Cambria" pitchFamily="18" charset="0"/>
              </a:rPr>
              <a:t>PHẠM VI BIỂN ĐÔNG, VÙNG BIỂN ĐẢO VÀ ĐẶC ĐIỂM TỰ NHIÊN VÙNG BIỂN ĐẢO VIỆT </a:t>
            </a:r>
            <a:r>
              <a:rPr lang="en-US" sz="2400" b="1" dirty="0" smtClean="0">
                <a:solidFill>
                  <a:srgbClr val="FF0000"/>
                </a:solidFill>
                <a:effectLst>
                  <a:outerShdw blurRad="38100" dist="38100" dir="2700000" algn="tl">
                    <a:srgbClr val="000000">
                      <a:alpha val="43137"/>
                    </a:srgbClr>
                  </a:outerShdw>
                </a:effectLst>
                <a:latin typeface="Cambria" pitchFamily="18" charset="0"/>
              </a:rPr>
              <a:t>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smtClean="0">
                <a:solidFill>
                  <a:srgbClr val="0D30DD"/>
                </a:solidFill>
                <a:effectLst>
                  <a:outerShdw blurRad="38100" dist="38100" dir="2700000" algn="tl">
                    <a:srgbClr val="000000">
                      <a:alpha val="43137"/>
                    </a:srgbClr>
                  </a:outerShdw>
                </a:effectLst>
                <a:latin typeface="Cambria" pitchFamily="18" charset="0"/>
              </a:rPr>
              <a:t>VÀ PHẠM VI </a:t>
            </a:r>
            <a:r>
              <a:rPr lang="vi-VN" sz="2400" b="1" dirty="0" smtClean="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11.1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có diện tích bao nhiêu? Lớn thứ mấy trên thế giới? </a:t>
            </a:r>
          </a:p>
          <a:p>
            <a:pPr algn="just"/>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x</a:t>
            </a:r>
            <a:r>
              <a:rPr lang="vi-VN" sz="2200" i="1" dirty="0" smtClean="0">
                <a:solidFill>
                  <a:srgbClr val="FF0000"/>
                </a:solidFill>
                <a:latin typeface="Cambria" panose="02040503050406030204" pitchFamily="18" charset="0"/>
                <a:ea typeface="Cambria" panose="02040503050406030204" pitchFamily="18" charset="0"/>
              </a:rPr>
              <a:t>ác </a:t>
            </a:r>
            <a:r>
              <a:rPr lang="vi-VN" sz="2200" i="1" dirty="0">
                <a:solidFill>
                  <a:srgbClr val="FF0000"/>
                </a:solidFill>
                <a:latin typeface="Cambria" panose="02040503050406030204" pitchFamily="18" charset="0"/>
                <a:ea typeface="Cambria" panose="02040503050406030204" pitchFamily="18" charset="0"/>
              </a:rPr>
              <a:t>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Cam-pu-chia</a:t>
            </a:r>
            <a:r>
              <a:rPr lang="vi-VN"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x</a:t>
            </a:r>
            <a:r>
              <a:rPr lang="vi-VN" sz="2300" i="1" dirty="0" smtClean="0">
                <a:solidFill>
                  <a:srgbClr val="FF0000"/>
                </a:solidFill>
                <a:latin typeface="Cambria" panose="02040503050406030204" pitchFamily="18" charset="0"/>
                <a:ea typeface="Cambria" panose="02040503050406030204" pitchFamily="18" charset="0"/>
              </a:rPr>
              <a:t>ác </a:t>
            </a:r>
            <a:r>
              <a:rPr lang="vi-VN" sz="2300" i="1" dirty="0">
                <a:solidFill>
                  <a:srgbClr val="FF0000"/>
                </a:solidFill>
                <a:latin typeface="Cambria" panose="02040503050406030204" pitchFamily="18" charset="0"/>
                <a:ea typeface="Cambria" panose="02040503050406030204" pitchFamily="18" charset="0"/>
              </a:rPr>
              <a:t>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smtClean="0">
                <a:latin typeface="Cambria" pitchFamily="18" charset="0"/>
                <a:ea typeface="Cambria" pitchFamily="18" charset="0"/>
              </a:rPr>
              <a:t> - H</a:t>
            </a:r>
            <a:r>
              <a:rPr lang="vi-VN" sz="2300" dirty="0" smtClean="0">
                <a:latin typeface="Cambria" pitchFamily="18" charset="0"/>
                <a:ea typeface="Cambria" pitchFamily="18" charset="0"/>
              </a:rPr>
              <a:t>ai </a:t>
            </a:r>
            <a:r>
              <a:rPr lang="vi-VN" sz="2300" dirty="0">
                <a:latin typeface="Cambria" pitchFamily="18" charset="0"/>
                <a:ea typeface="Cambria" pitchFamily="18" charset="0"/>
              </a:rPr>
              <a:t>vịnh lớn là vịnh Bắc Bộ và vịnh Thái Lan.</a:t>
            </a:r>
          </a:p>
          <a:p>
            <a:pPr algn="just">
              <a:spcBef>
                <a:spcPts val="600"/>
              </a:spcBef>
              <a:spcAft>
                <a:spcPts val="0"/>
              </a:spcAft>
            </a:pPr>
            <a:r>
              <a:rPr lang="en-US" sz="2300" dirty="0" smtClean="0">
                <a:latin typeface="Cambria" pitchFamily="18" charset="0"/>
                <a:ea typeface="Cambria" pitchFamily="18" charset="0"/>
              </a:rPr>
              <a:t>- </a:t>
            </a:r>
            <a:r>
              <a:rPr lang="vi-VN" sz="2300" dirty="0" smtClean="0">
                <a:latin typeface="Cambria" pitchFamily="18" charset="0"/>
                <a:ea typeface="Cambria" pitchFamily="18" charset="0"/>
              </a:rPr>
              <a:t>Vùng </a:t>
            </a:r>
            <a:r>
              <a:rPr lang="vi-VN" sz="2300" dirty="0">
                <a:latin typeface="Cambria" pitchFamily="18" charset="0"/>
                <a:ea typeface="Cambria" pitchFamily="18" charset="0"/>
              </a:rPr>
              <a:t>biển VN là một phần của Biển Đông, có diện tích </a:t>
            </a:r>
            <a:r>
              <a:rPr lang="vi-VN" sz="2300" dirty="0" smtClean="0">
                <a:latin typeface="Cambria" pitchFamily="18" charset="0"/>
                <a:ea typeface="Cambria" pitchFamily="18" charset="0"/>
              </a:rPr>
              <a:t>kho</a:t>
            </a:r>
            <a:r>
              <a:rPr lang="en-US" sz="2300" dirty="0">
                <a:latin typeface="Cambria" pitchFamily="18" charset="0"/>
                <a:ea typeface="Cambria" pitchFamily="18" charset="0"/>
              </a:rPr>
              <a:t>ả</a:t>
            </a:r>
            <a:r>
              <a:rPr lang="vi-VN" sz="2300" dirty="0" smtClean="0">
                <a:latin typeface="Cambria" pitchFamily="18" charset="0"/>
                <a:ea typeface="Cambria" pitchFamily="18" charset="0"/>
              </a:rPr>
              <a:t>ng </a:t>
            </a:r>
            <a:r>
              <a:rPr lang="vi-VN" sz="2300" dirty="0">
                <a:latin typeface="Cambria" pitchFamily="18" charset="0"/>
                <a:ea typeface="Cambria" pitchFamily="18" charset="0"/>
              </a:rPr>
              <a:t>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a:t>
            </a:r>
            <a:r>
              <a:rPr lang="en-US" sz="2200" dirty="0" smtClean="0">
                <a:latin typeface="Cambria" pitchFamily="18" charset="0"/>
                <a:ea typeface="Cambria" pitchFamily="18" charset="0"/>
              </a:rPr>
              <a:t>3,44 </a:t>
            </a:r>
            <a:r>
              <a:rPr lang="en-US" sz="2200" dirty="0" err="1" smtClean="0">
                <a:latin typeface="Cambria" pitchFamily="18" charset="0"/>
                <a:ea typeface="Cambria" pitchFamily="18" charset="0"/>
              </a:rPr>
              <a:t>triệu</a:t>
            </a:r>
            <a:r>
              <a:rPr lang="en-US" sz="2200" dirty="0" smtClean="0">
                <a:latin typeface="Cambria" pitchFamily="18" charset="0"/>
                <a:ea typeface="Cambria" pitchFamily="18" charset="0"/>
              </a:rPr>
              <a:t> km</a:t>
            </a:r>
            <a:r>
              <a:rPr lang="en-US" sz="2200" baseline="30000" dirty="0" smtClean="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smtClean="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Các</a:t>
            </a:r>
            <a:r>
              <a:rPr lang="en-US" sz="2200" dirty="0" smtClean="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r>
              <a:rPr lang="en-US" sz="2200" dirty="0" smtClean="0">
                <a:solidFill>
                  <a:srgbClr val="000000"/>
                </a:solidFill>
                <a:latin typeface="Cambria" pitchFamily="18" charset="0"/>
                <a:ea typeface="Cambria" pitchFamily="18" charset="0"/>
              </a:rPr>
              <a:t>.</a:t>
            </a:r>
            <a:endParaRPr lang="en-US" sz="2200" dirty="0" smtClean="0">
              <a:latin typeface="Cambria" pitchFamily="18" charset="0"/>
              <a:ea typeface="Cambria" pitchFamily="18" charset="0"/>
            </a:endParaRPr>
          </a:p>
          <a:p>
            <a:pPr algn="just">
              <a:spcBef>
                <a:spcPts val="600"/>
              </a:spcBef>
              <a:spcAft>
                <a:spcPts val="0"/>
              </a:spcAft>
            </a:pPr>
            <a:r>
              <a:rPr lang="en-US" sz="2200" dirty="0" smtClean="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6083</TotalTime>
  <Words>3504</Words>
  <Application>Microsoft Office PowerPoint</Application>
  <PresentationFormat>On-screen Show (4:3)</PresentationFormat>
  <Paragraphs>273</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Cambria</vt:lpstr>
      <vt:lpstr>Times New Roman</vt: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454</cp:revision>
  <dcterms:created xsi:type="dcterms:W3CDTF">2016-02-15T14:28:12Z</dcterms:created>
  <dcterms:modified xsi:type="dcterms:W3CDTF">2024-04-05T11:34:11Z</dcterms:modified>
</cp:coreProperties>
</file>