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89" r:id="rId2"/>
    <p:sldId id="259" r:id="rId3"/>
    <p:sldId id="262" r:id="rId4"/>
    <p:sldId id="260" r:id="rId5"/>
    <p:sldId id="293" r:id="rId6"/>
    <p:sldId id="261" r:id="rId7"/>
    <p:sldId id="263" r:id="rId8"/>
    <p:sldId id="264" r:id="rId9"/>
    <p:sldId id="268" r:id="rId10"/>
    <p:sldId id="266" r:id="rId11"/>
    <p:sldId id="267" r:id="rId12"/>
    <p:sldId id="265" r:id="rId13"/>
    <p:sldId id="269" r:id="rId14"/>
    <p:sldId id="270" r:id="rId15"/>
    <p:sldId id="271" r:id="rId16"/>
    <p:sldId id="272" r:id="rId17"/>
    <p:sldId id="273" r:id="rId18"/>
    <p:sldId id="290" r:id="rId19"/>
    <p:sldId id="288" r:id="rId20"/>
    <p:sldId id="294" r:id="rId21"/>
    <p:sldId id="297" r:id="rId22"/>
    <p:sldId id="278" r:id="rId23"/>
    <p:sldId id="279" r:id="rId24"/>
    <p:sldId id="280" r:id="rId25"/>
    <p:sldId id="281" r:id="rId26"/>
    <p:sldId id="296" r:id="rId27"/>
    <p:sldId id="283" r:id="rId28"/>
    <p:sldId id="295" r:id="rId29"/>
    <p:sldId id="287" r:id="rId30"/>
    <p:sldId id="29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autoAdjust="0"/>
  </p:normalViewPr>
  <p:slideViewPr>
    <p:cSldViewPr snapToGrid="0">
      <p:cViewPr>
        <p:scale>
          <a:sx n="76" d="100"/>
          <a:sy n="76" d="100"/>
        </p:scale>
        <p:origin x="-296" y="3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6DF957-CE3F-4A31-9B41-315518A538DF}" type="datetimeFigureOut">
              <a:rPr lang="en-US" smtClean="0"/>
              <a:t>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5D397F-FA19-4528-BA02-0D6551298C10}" type="slidenum">
              <a:rPr lang="en-US" smtClean="0"/>
              <a:t>‹#›</a:t>
            </a:fld>
            <a:endParaRPr lang="en-US"/>
          </a:p>
        </p:txBody>
      </p:sp>
    </p:spTree>
    <p:extLst>
      <p:ext uri="{BB962C8B-B14F-4D97-AF65-F5344CB8AC3E}">
        <p14:creationId xmlns:p14="http://schemas.microsoft.com/office/powerpoint/2010/main" val="218134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D185E4-B1E1-4E5F-B15A-6775ED8242B7}" type="slidenum">
              <a:rPr lang="en-US" smtClean="0"/>
              <a:t>21</a:t>
            </a:fld>
            <a:endParaRPr lang="en-US"/>
          </a:p>
        </p:txBody>
      </p:sp>
    </p:spTree>
    <p:extLst>
      <p:ext uri="{BB962C8B-B14F-4D97-AF65-F5344CB8AC3E}">
        <p14:creationId xmlns:p14="http://schemas.microsoft.com/office/powerpoint/2010/main" val="1856818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D185E4-B1E1-4E5F-B15A-6775ED8242B7}" type="slidenum">
              <a:rPr lang="en-US" smtClean="0"/>
              <a:t>26</a:t>
            </a:fld>
            <a:endParaRPr lang="en-US"/>
          </a:p>
        </p:txBody>
      </p:sp>
    </p:spTree>
    <p:extLst>
      <p:ext uri="{BB962C8B-B14F-4D97-AF65-F5344CB8AC3E}">
        <p14:creationId xmlns:p14="http://schemas.microsoft.com/office/powerpoint/2010/main" val="1024996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AD689B-49D7-42C1-BD4B-7D31327C49E8}"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1F881-C918-4FD5-9559-BAAF312FB805}" type="slidenum">
              <a:rPr lang="en-US" smtClean="0"/>
              <a:t>‹#›</a:t>
            </a:fld>
            <a:endParaRPr lang="en-US"/>
          </a:p>
        </p:txBody>
      </p:sp>
    </p:spTree>
    <p:extLst>
      <p:ext uri="{BB962C8B-B14F-4D97-AF65-F5344CB8AC3E}">
        <p14:creationId xmlns:p14="http://schemas.microsoft.com/office/powerpoint/2010/main" val="524804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AD689B-49D7-42C1-BD4B-7D31327C49E8}"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1F881-C918-4FD5-9559-BAAF312FB805}" type="slidenum">
              <a:rPr lang="en-US" smtClean="0"/>
              <a:t>‹#›</a:t>
            </a:fld>
            <a:endParaRPr lang="en-US"/>
          </a:p>
        </p:txBody>
      </p:sp>
    </p:spTree>
    <p:extLst>
      <p:ext uri="{BB962C8B-B14F-4D97-AF65-F5344CB8AC3E}">
        <p14:creationId xmlns:p14="http://schemas.microsoft.com/office/powerpoint/2010/main" val="3689596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AD689B-49D7-42C1-BD4B-7D31327C49E8}"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1F881-C918-4FD5-9559-BAAF312FB805}" type="slidenum">
              <a:rPr lang="en-US" smtClean="0"/>
              <a:t>‹#›</a:t>
            </a:fld>
            <a:endParaRPr lang="en-US"/>
          </a:p>
        </p:txBody>
      </p:sp>
    </p:spTree>
    <p:extLst>
      <p:ext uri="{BB962C8B-B14F-4D97-AF65-F5344CB8AC3E}">
        <p14:creationId xmlns:p14="http://schemas.microsoft.com/office/powerpoint/2010/main" val="1256925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A899492-AAB5-4F96-B330-5FA91EEE0ACD}" type="slidenum">
              <a:rPr lang="en-US" altLang="en-US"/>
              <a:pPr/>
              <a:t>‹#›</a:t>
            </a:fld>
            <a:endParaRPr lang="en-US" altLang="en-US"/>
          </a:p>
        </p:txBody>
      </p:sp>
    </p:spTree>
    <p:extLst>
      <p:ext uri="{BB962C8B-B14F-4D97-AF65-F5344CB8AC3E}">
        <p14:creationId xmlns:p14="http://schemas.microsoft.com/office/powerpoint/2010/main" val="718831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AD689B-49D7-42C1-BD4B-7D31327C49E8}"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1F881-C918-4FD5-9559-BAAF312FB805}" type="slidenum">
              <a:rPr lang="en-US" smtClean="0"/>
              <a:t>‹#›</a:t>
            </a:fld>
            <a:endParaRPr lang="en-US"/>
          </a:p>
        </p:txBody>
      </p:sp>
    </p:spTree>
    <p:extLst>
      <p:ext uri="{BB962C8B-B14F-4D97-AF65-F5344CB8AC3E}">
        <p14:creationId xmlns:p14="http://schemas.microsoft.com/office/powerpoint/2010/main" val="4008028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EAD689B-49D7-42C1-BD4B-7D31327C49E8}"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1F881-C918-4FD5-9559-BAAF312FB805}" type="slidenum">
              <a:rPr lang="en-US" smtClean="0"/>
              <a:t>‹#›</a:t>
            </a:fld>
            <a:endParaRPr lang="en-US"/>
          </a:p>
        </p:txBody>
      </p:sp>
    </p:spTree>
    <p:extLst>
      <p:ext uri="{BB962C8B-B14F-4D97-AF65-F5344CB8AC3E}">
        <p14:creationId xmlns:p14="http://schemas.microsoft.com/office/powerpoint/2010/main" val="567518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AD689B-49D7-42C1-BD4B-7D31327C49E8}" type="datetimeFigureOut">
              <a:rPr lang="en-US" smtClean="0"/>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1F881-C918-4FD5-9559-BAAF312FB805}" type="slidenum">
              <a:rPr lang="en-US" smtClean="0"/>
              <a:t>‹#›</a:t>
            </a:fld>
            <a:endParaRPr lang="en-US"/>
          </a:p>
        </p:txBody>
      </p:sp>
    </p:spTree>
    <p:extLst>
      <p:ext uri="{BB962C8B-B14F-4D97-AF65-F5344CB8AC3E}">
        <p14:creationId xmlns:p14="http://schemas.microsoft.com/office/powerpoint/2010/main" val="1206953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AD689B-49D7-42C1-BD4B-7D31327C49E8}" type="datetimeFigureOut">
              <a:rPr lang="en-US" smtClean="0"/>
              <a:t>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01F881-C918-4FD5-9559-BAAF312FB805}" type="slidenum">
              <a:rPr lang="en-US" smtClean="0"/>
              <a:t>‹#›</a:t>
            </a:fld>
            <a:endParaRPr lang="en-US"/>
          </a:p>
        </p:txBody>
      </p:sp>
    </p:spTree>
    <p:extLst>
      <p:ext uri="{BB962C8B-B14F-4D97-AF65-F5344CB8AC3E}">
        <p14:creationId xmlns:p14="http://schemas.microsoft.com/office/powerpoint/2010/main" val="1447672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AD689B-49D7-42C1-BD4B-7D31327C49E8}" type="datetimeFigureOut">
              <a:rPr lang="en-US" smtClean="0"/>
              <a:t>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01F881-C918-4FD5-9559-BAAF312FB805}" type="slidenum">
              <a:rPr lang="en-US" smtClean="0"/>
              <a:t>‹#›</a:t>
            </a:fld>
            <a:endParaRPr lang="en-US"/>
          </a:p>
        </p:txBody>
      </p:sp>
    </p:spTree>
    <p:extLst>
      <p:ext uri="{BB962C8B-B14F-4D97-AF65-F5344CB8AC3E}">
        <p14:creationId xmlns:p14="http://schemas.microsoft.com/office/powerpoint/2010/main" val="3066980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AD689B-49D7-42C1-BD4B-7D31327C49E8}" type="datetimeFigureOut">
              <a:rPr lang="en-US" smtClean="0"/>
              <a:t>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01F881-C918-4FD5-9559-BAAF312FB805}" type="slidenum">
              <a:rPr lang="en-US" smtClean="0"/>
              <a:t>‹#›</a:t>
            </a:fld>
            <a:endParaRPr lang="en-US"/>
          </a:p>
        </p:txBody>
      </p:sp>
    </p:spTree>
    <p:extLst>
      <p:ext uri="{BB962C8B-B14F-4D97-AF65-F5344CB8AC3E}">
        <p14:creationId xmlns:p14="http://schemas.microsoft.com/office/powerpoint/2010/main" val="328386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EAD689B-49D7-42C1-BD4B-7D31327C49E8}" type="datetimeFigureOut">
              <a:rPr lang="en-US" smtClean="0"/>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1F881-C918-4FD5-9559-BAAF312FB805}" type="slidenum">
              <a:rPr lang="en-US" smtClean="0"/>
              <a:t>‹#›</a:t>
            </a:fld>
            <a:endParaRPr lang="en-US"/>
          </a:p>
        </p:txBody>
      </p:sp>
    </p:spTree>
    <p:extLst>
      <p:ext uri="{BB962C8B-B14F-4D97-AF65-F5344CB8AC3E}">
        <p14:creationId xmlns:p14="http://schemas.microsoft.com/office/powerpoint/2010/main" val="1823478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EAD689B-49D7-42C1-BD4B-7D31327C49E8}" type="datetimeFigureOut">
              <a:rPr lang="en-US" smtClean="0"/>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1F881-C918-4FD5-9559-BAAF312FB805}" type="slidenum">
              <a:rPr lang="en-US" smtClean="0"/>
              <a:t>‹#›</a:t>
            </a:fld>
            <a:endParaRPr lang="en-US"/>
          </a:p>
        </p:txBody>
      </p:sp>
    </p:spTree>
    <p:extLst>
      <p:ext uri="{BB962C8B-B14F-4D97-AF65-F5344CB8AC3E}">
        <p14:creationId xmlns:p14="http://schemas.microsoft.com/office/powerpoint/2010/main" val="77579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AD689B-49D7-42C1-BD4B-7D31327C49E8}" type="datetimeFigureOut">
              <a:rPr lang="en-US" smtClean="0"/>
              <a:t>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1F881-C918-4FD5-9559-BAAF312FB805}" type="slidenum">
              <a:rPr lang="en-US" smtClean="0"/>
              <a:t>‹#›</a:t>
            </a:fld>
            <a:endParaRPr lang="en-US"/>
          </a:p>
        </p:txBody>
      </p:sp>
    </p:spTree>
    <p:extLst>
      <p:ext uri="{BB962C8B-B14F-4D97-AF65-F5344CB8AC3E}">
        <p14:creationId xmlns:p14="http://schemas.microsoft.com/office/powerpoint/2010/main" val="40046338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8.gif"/><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jpeg"/><Relationship Id="rId1" Type="http://schemas.openxmlformats.org/officeDocument/2006/relationships/slideLayout" Target="../slideLayouts/slideLayout12.xml"/><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58.jpeg"/><Relationship Id="rId9" Type="http://schemas.openxmlformats.org/officeDocument/2006/relationships/image" Target="../media/image6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image" Target="../media/image65.png"/><Relationship Id="rId16"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9" descr="C"/>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6"/>
          <p:cNvSpPr txBox="1">
            <a:spLocks noChangeArrowheads="1"/>
          </p:cNvSpPr>
          <p:nvPr/>
        </p:nvSpPr>
        <p:spPr bwMode="auto">
          <a:xfrm>
            <a:off x="0" y="1371601"/>
            <a:ext cx="121920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pPr>
            <a:r>
              <a:rPr lang="en-US" altLang="en-US" sz="4000" b="1" u="sng" smtClean="0">
                <a:solidFill>
                  <a:srgbClr val="0000CC"/>
                </a:solidFill>
                <a:latin typeface="Times New Roman" panose="02020603050405020304" pitchFamily="18" charset="0"/>
                <a:cs typeface="Times New Roman" panose="02020603050405020304" pitchFamily="18" charset="0"/>
              </a:rPr>
              <a:t> </a:t>
            </a:r>
            <a:r>
              <a:rPr lang="vi-VN" altLang="en-US" sz="4000" b="1" u="sng" dirty="0" smtClean="0">
                <a:solidFill>
                  <a:srgbClr val="0000CC"/>
                </a:solidFill>
                <a:latin typeface="Times New Roman" panose="02020603050405020304" pitchFamily="18" charset="0"/>
                <a:cs typeface="Times New Roman" panose="02020603050405020304" pitchFamily="18" charset="0"/>
              </a:rPr>
              <a:t>Bài 4</a:t>
            </a:r>
            <a:r>
              <a:rPr lang="en-US" altLang="en-US" sz="4000" b="1" u="sng" dirty="0" smtClean="0">
                <a:solidFill>
                  <a:srgbClr val="0000CC"/>
                </a:solidFill>
                <a:latin typeface="Times New Roman" panose="02020603050405020304" pitchFamily="18" charset="0"/>
                <a:cs typeface="Times New Roman" panose="02020603050405020304" pitchFamily="18" charset="0"/>
              </a:rPr>
              <a:t>3</a:t>
            </a:r>
            <a:endParaRPr lang="en-US" altLang="en-US" sz="4000" b="1" u="sng" dirty="0">
              <a:solidFill>
                <a:srgbClr val="0000CC"/>
              </a:solidFill>
              <a:latin typeface="Times New Roman" panose="02020603050405020304" pitchFamily="18" charset="0"/>
              <a:cs typeface="Times New Roman" panose="02020603050405020304" pitchFamily="18" charset="0"/>
            </a:endParaRPr>
          </a:p>
          <a:p>
            <a:pPr algn="ctr">
              <a:spcBef>
                <a:spcPct val="0"/>
              </a:spcBef>
              <a:buClrTx/>
              <a:buFontTx/>
              <a:buNone/>
            </a:pPr>
            <a:endParaRPr lang="en-US" altLang="en-US" b="1" dirty="0">
              <a:solidFill>
                <a:srgbClr val="0000CC"/>
              </a:solidFill>
              <a:latin typeface="Times New Roman" panose="02020603050405020304" pitchFamily="18" charset="0"/>
              <a:cs typeface="Times New Roman" panose="02020603050405020304" pitchFamily="18" charset="0"/>
            </a:endParaRPr>
          </a:p>
          <a:p>
            <a:pPr algn="ctr">
              <a:spcBef>
                <a:spcPct val="0"/>
              </a:spcBef>
              <a:buClrTx/>
              <a:buFontTx/>
              <a:buNone/>
            </a:pPr>
            <a:r>
              <a:rPr lang="vi-VN" altLang="en-US" sz="4800" b="1" dirty="0">
                <a:solidFill>
                  <a:srgbClr val="0000CC"/>
                </a:solidFill>
                <a:latin typeface="Times New Roman" panose="02020603050405020304" pitchFamily="18" charset="0"/>
                <a:cs typeface="Times New Roman" panose="02020603050405020304" pitchFamily="18" charset="0"/>
              </a:rPr>
              <a:t> ẢNH HƯỞNG CỦA </a:t>
            </a:r>
            <a:r>
              <a:rPr lang="en-US" altLang="en-US" sz="4800" b="1" dirty="0" smtClean="0">
                <a:solidFill>
                  <a:srgbClr val="0000CC"/>
                </a:solidFill>
                <a:latin typeface="Times New Roman" panose="02020603050405020304" pitchFamily="18" charset="0"/>
                <a:cs typeface="Times New Roman" panose="02020603050405020304" pitchFamily="18" charset="0"/>
              </a:rPr>
              <a:t>NHIỆT ĐỘ VÀ ĐỘ ẨM</a:t>
            </a:r>
            <a:r>
              <a:rPr lang="vi-VN" altLang="en-US" sz="4800" b="1" dirty="0" smtClean="0">
                <a:solidFill>
                  <a:srgbClr val="0000CC"/>
                </a:solidFill>
                <a:latin typeface="Times New Roman" panose="02020603050405020304" pitchFamily="18" charset="0"/>
                <a:cs typeface="Times New Roman" panose="02020603050405020304" pitchFamily="18" charset="0"/>
              </a:rPr>
              <a:t> </a:t>
            </a:r>
            <a:r>
              <a:rPr lang="vi-VN" altLang="en-US" sz="4800" b="1" dirty="0">
                <a:solidFill>
                  <a:srgbClr val="0000CC"/>
                </a:solidFill>
                <a:latin typeface="Times New Roman" panose="02020603050405020304" pitchFamily="18" charset="0"/>
                <a:cs typeface="Times New Roman" panose="02020603050405020304" pitchFamily="18" charset="0"/>
              </a:rPr>
              <a:t>LÊN ĐỜI SỐNG SINH VẬT</a:t>
            </a:r>
          </a:p>
        </p:txBody>
      </p:sp>
      <p:sp>
        <p:nvSpPr>
          <p:cNvPr id="10" name="Text Box 3"/>
          <p:cNvSpPr txBox="1">
            <a:spLocks noChangeArrowheads="1"/>
          </p:cNvSpPr>
          <p:nvPr/>
        </p:nvSpPr>
        <p:spPr bwMode="auto">
          <a:xfrm>
            <a:off x="1731964" y="4343400"/>
            <a:ext cx="88598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50000"/>
              </a:spcBef>
              <a:buClrTx/>
              <a:buNone/>
            </a:pPr>
            <a:r>
              <a:rPr lang="en-US" altLang="en-US" sz="3200" b="1" dirty="0">
                <a:solidFill>
                  <a:srgbClr val="0000FF"/>
                </a:solidFill>
                <a:latin typeface="Times New Roman" panose="02020603050405020304" pitchFamily="18" charset="0"/>
                <a:cs typeface="Times New Roman" panose="02020603050405020304" pitchFamily="18" charset="0"/>
              </a:rPr>
              <a:t>I. Ảnh hưởng của </a:t>
            </a:r>
            <a:r>
              <a:rPr lang="en-US" altLang="en-US" sz="3200" b="1" dirty="0" smtClean="0">
                <a:solidFill>
                  <a:srgbClr val="0000FF"/>
                </a:solidFill>
                <a:latin typeface="Times New Roman" panose="02020603050405020304" pitchFamily="18" charset="0"/>
                <a:cs typeface="Times New Roman" panose="02020603050405020304" pitchFamily="18" charset="0"/>
              </a:rPr>
              <a:t>nhiệt độ lên </a:t>
            </a:r>
            <a:r>
              <a:rPr lang="en-US" altLang="en-US" sz="3200" b="1" dirty="0">
                <a:solidFill>
                  <a:srgbClr val="0000FF"/>
                </a:solidFill>
                <a:latin typeface="Times New Roman" panose="02020603050405020304" pitchFamily="18" charset="0"/>
                <a:cs typeface="Times New Roman" panose="02020603050405020304" pitchFamily="18" charset="0"/>
              </a:rPr>
              <a:t>đời sống </a:t>
            </a:r>
            <a:r>
              <a:rPr lang="en-US" altLang="en-US" sz="3200" b="1" dirty="0" smtClean="0">
                <a:solidFill>
                  <a:srgbClr val="0000FF"/>
                </a:solidFill>
                <a:latin typeface="Times New Roman" panose="02020603050405020304" pitchFamily="18" charset="0"/>
                <a:cs typeface="Times New Roman" panose="02020603050405020304" pitchFamily="18" charset="0"/>
              </a:rPr>
              <a:t>sinh vật</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sp>
        <p:nvSpPr>
          <p:cNvPr id="11" name="Text Box 3"/>
          <p:cNvSpPr txBox="1">
            <a:spLocks noChangeArrowheads="1"/>
          </p:cNvSpPr>
          <p:nvPr/>
        </p:nvSpPr>
        <p:spPr bwMode="auto">
          <a:xfrm>
            <a:off x="1676400" y="4852988"/>
            <a:ext cx="891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50000"/>
              </a:spcBef>
              <a:buClrTx/>
              <a:buFontTx/>
              <a:buNone/>
            </a:pPr>
            <a:r>
              <a:rPr lang="en-US" altLang="en-US" sz="3200" b="1" dirty="0">
                <a:solidFill>
                  <a:srgbClr val="0000FF"/>
                </a:solidFill>
                <a:latin typeface="Times New Roman" panose="02020603050405020304" pitchFamily="18" charset="0"/>
                <a:cs typeface="Times New Roman" panose="02020603050405020304" pitchFamily="18" charset="0"/>
              </a:rPr>
              <a:t>II. Ảnh hưởng của </a:t>
            </a:r>
            <a:r>
              <a:rPr lang="en-US" altLang="en-US" sz="3200" b="1" dirty="0" smtClean="0">
                <a:solidFill>
                  <a:srgbClr val="0000FF"/>
                </a:solidFill>
                <a:latin typeface="Times New Roman" panose="02020603050405020304" pitchFamily="18" charset="0"/>
                <a:cs typeface="Times New Roman" panose="02020603050405020304" pitchFamily="18" charset="0"/>
              </a:rPr>
              <a:t>độ ẩm </a:t>
            </a:r>
            <a:r>
              <a:rPr lang="en-US" altLang="en-US" sz="3200" b="1" dirty="0">
                <a:solidFill>
                  <a:srgbClr val="0000FF"/>
                </a:solidFill>
                <a:latin typeface="Times New Roman" panose="02020603050405020304" pitchFamily="18" charset="0"/>
                <a:cs typeface="Times New Roman" panose="02020603050405020304" pitchFamily="18" charset="0"/>
              </a:rPr>
              <a:t>lên đời sống </a:t>
            </a:r>
            <a:r>
              <a:rPr lang="en-US" altLang="en-US" sz="3200" b="1" dirty="0" smtClean="0">
                <a:solidFill>
                  <a:srgbClr val="0000FF"/>
                </a:solidFill>
                <a:latin typeface="Times New Roman" panose="02020603050405020304" pitchFamily="18" charset="0"/>
                <a:cs typeface="Times New Roman" panose="02020603050405020304" pitchFamily="18" charset="0"/>
              </a:rPr>
              <a:t>sinh </a:t>
            </a:r>
            <a:r>
              <a:rPr lang="en-US" altLang="en-US" sz="3200" b="1" dirty="0">
                <a:solidFill>
                  <a:srgbClr val="0000FF"/>
                </a:solidFill>
                <a:latin typeface="Times New Roman" panose="02020603050405020304" pitchFamily="18" charset="0"/>
                <a:cs typeface="Times New Roman" panose="02020603050405020304" pitchFamily="18" charset="0"/>
              </a:rPr>
              <a:t>vật</a:t>
            </a:r>
          </a:p>
        </p:txBody>
      </p:sp>
    </p:spTree>
    <p:extLst>
      <p:ext uri="{BB962C8B-B14F-4D97-AF65-F5344CB8AC3E}">
        <p14:creationId xmlns:p14="http://schemas.microsoft.com/office/powerpoint/2010/main" val="2476996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2360413410_4a3d52f125"/>
          <p:cNvPicPr>
            <a:picLocks noChangeAspect="1" noChangeArrowheads="1"/>
          </p:cNvPicPr>
          <p:nvPr/>
        </p:nvPicPr>
        <p:blipFill>
          <a:blip r:embed="rId2"/>
          <a:srcRect/>
          <a:stretch>
            <a:fillRect/>
          </a:stretch>
        </p:blipFill>
        <p:spPr bwMode="auto">
          <a:xfrm>
            <a:off x="6248399" y="3400426"/>
            <a:ext cx="5943601" cy="3457575"/>
          </a:xfrm>
          <a:prstGeom prst="rect">
            <a:avLst/>
          </a:prstGeom>
          <a:noFill/>
        </p:spPr>
      </p:pic>
      <p:pic>
        <p:nvPicPr>
          <p:cNvPr id="7174" name="Picture 6" descr="Pic71769"/>
          <p:cNvPicPr>
            <a:picLocks noChangeAspect="1" noChangeArrowheads="1"/>
          </p:cNvPicPr>
          <p:nvPr/>
        </p:nvPicPr>
        <p:blipFill>
          <a:blip r:embed="rId3"/>
          <a:srcRect/>
          <a:stretch>
            <a:fillRect/>
          </a:stretch>
        </p:blipFill>
        <p:spPr bwMode="auto">
          <a:xfrm>
            <a:off x="6248400" y="-1"/>
            <a:ext cx="5943600" cy="3515933"/>
          </a:xfrm>
          <a:prstGeom prst="rect">
            <a:avLst/>
          </a:prstGeom>
          <a:noFill/>
        </p:spPr>
      </p:pic>
      <p:pic>
        <p:nvPicPr>
          <p:cNvPr id="7175" name="Picture 7" descr="71364-89924"/>
          <p:cNvPicPr>
            <a:picLocks noChangeAspect="1" noChangeArrowheads="1"/>
          </p:cNvPicPr>
          <p:nvPr/>
        </p:nvPicPr>
        <p:blipFill>
          <a:blip r:embed="rId4"/>
          <a:srcRect/>
          <a:stretch>
            <a:fillRect/>
          </a:stretch>
        </p:blipFill>
        <p:spPr bwMode="auto">
          <a:xfrm>
            <a:off x="1524000" y="0"/>
            <a:ext cx="4724400" cy="3733800"/>
          </a:xfrm>
          <a:prstGeom prst="rect">
            <a:avLst/>
          </a:prstGeom>
          <a:noFill/>
        </p:spPr>
      </p:pic>
      <p:pic>
        <p:nvPicPr>
          <p:cNvPr id="7176" name="Picture 8" descr="Labangtraitim"/>
          <p:cNvPicPr>
            <a:picLocks noChangeAspect="1" noChangeArrowheads="1"/>
          </p:cNvPicPr>
          <p:nvPr/>
        </p:nvPicPr>
        <p:blipFill>
          <a:blip r:embed="rId5"/>
          <a:srcRect/>
          <a:stretch>
            <a:fillRect/>
          </a:stretch>
        </p:blipFill>
        <p:spPr bwMode="auto">
          <a:xfrm>
            <a:off x="0" y="3515932"/>
            <a:ext cx="6248400" cy="3342068"/>
          </a:xfrm>
          <a:prstGeom prst="rect">
            <a:avLst/>
          </a:prstGeom>
          <a:noFill/>
        </p:spPr>
      </p:pic>
      <p:pic>
        <p:nvPicPr>
          <p:cNvPr id="7178" name="Picture 10" descr="71364-89924"/>
          <p:cNvPicPr>
            <a:picLocks noChangeAspect="1" noChangeArrowheads="1"/>
          </p:cNvPicPr>
          <p:nvPr/>
        </p:nvPicPr>
        <p:blipFill>
          <a:blip r:embed="rId4"/>
          <a:srcRect/>
          <a:stretch>
            <a:fillRect/>
          </a:stretch>
        </p:blipFill>
        <p:spPr bwMode="auto">
          <a:xfrm>
            <a:off x="0" y="0"/>
            <a:ext cx="6248400" cy="3515932"/>
          </a:xfrm>
          <a:prstGeom prst="rect">
            <a:avLst/>
          </a:prstGeom>
          <a:noFill/>
        </p:spPr>
      </p:pic>
      <p:sp>
        <p:nvSpPr>
          <p:cNvPr id="7179" name="Text Box 11"/>
          <p:cNvSpPr txBox="1">
            <a:spLocks noChangeArrowheads="1"/>
          </p:cNvSpPr>
          <p:nvPr/>
        </p:nvSpPr>
        <p:spPr bwMode="auto">
          <a:xfrm>
            <a:off x="4860568" y="2830862"/>
            <a:ext cx="914400" cy="461665"/>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sz="2400" b="1" dirty="0" err="1">
                <a:latin typeface="Times New Roman" panose="02020603050405020304" pitchFamily="18" charset="0"/>
                <a:cs typeface="Times New Roman" panose="02020603050405020304" pitchFamily="18" charset="0"/>
              </a:rPr>
              <a:t>Xuân</a:t>
            </a:r>
            <a:endParaRPr lang="en-US" sz="2400" b="1" dirty="0">
              <a:latin typeface="Times New Roman" panose="02020603050405020304" pitchFamily="18" charset="0"/>
              <a:cs typeface="Times New Roman" panose="02020603050405020304" pitchFamily="18" charset="0"/>
            </a:endParaRPr>
          </a:p>
        </p:txBody>
      </p:sp>
      <p:sp>
        <p:nvSpPr>
          <p:cNvPr id="7180" name="Text Box 12"/>
          <p:cNvSpPr txBox="1">
            <a:spLocks noChangeArrowheads="1"/>
          </p:cNvSpPr>
          <p:nvPr/>
        </p:nvSpPr>
        <p:spPr bwMode="auto">
          <a:xfrm>
            <a:off x="4839138" y="3849306"/>
            <a:ext cx="859798" cy="461665"/>
          </a:xfrm>
          <a:prstGeom prst="rect">
            <a:avLst/>
          </a:prstGeom>
          <a:solidFill>
            <a:schemeClr val="bg1"/>
          </a:solidFill>
          <a:ln w="9525">
            <a:noFill/>
            <a:miter lim="800000"/>
            <a:headEnd/>
            <a:tailEnd/>
          </a:ln>
          <a:effectLst/>
        </p:spPr>
        <p:txBody>
          <a:bodyPr wrap="square">
            <a:spAutoFit/>
          </a:bodyPr>
          <a:lstStyle/>
          <a:p>
            <a:pPr>
              <a:spcBef>
                <a:spcPct val="50000"/>
              </a:spcBef>
            </a:pPr>
            <a:r>
              <a:rPr lang="en-US" sz="2400" b="1" dirty="0">
                <a:latin typeface="Times New Roman" panose="02020603050405020304" pitchFamily="18" charset="0"/>
                <a:cs typeface="Times New Roman" panose="02020603050405020304" pitchFamily="18" charset="0"/>
              </a:rPr>
              <a:t>Thu</a:t>
            </a:r>
          </a:p>
        </p:txBody>
      </p:sp>
      <p:sp>
        <p:nvSpPr>
          <p:cNvPr id="7181" name="Text Box 13"/>
          <p:cNvSpPr txBox="1">
            <a:spLocks noChangeArrowheads="1"/>
          </p:cNvSpPr>
          <p:nvPr/>
        </p:nvSpPr>
        <p:spPr bwMode="auto">
          <a:xfrm>
            <a:off x="6487529" y="2830861"/>
            <a:ext cx="717729" cy="461665"/>
          </a:xfrm>
          <a:prstGeom prst="rect">
            <a:avLst/>
          </a:prstGeom>
          <a:solidFill>
            <a:schemeClr val="bg1"/>
          </a:solidFill>
          <a:ln w="9525">
            <a:noFill/>
            <a:miter lim="800000"/>
            <a:headEnd/>
            <a:tailEnd/>
          </a:ln>
          <a:effectLst/>
        </p:spPr>
        <p:txBody>
          <a:bodyPr wrap="square">
            <a:spAutoFit/>
          </a:bodyPr>
          <a:lstStyle/>
          <a:p>
            <a:pPr>
              <a:spcBef>
                <a:spcPct val="50000"/>
              </a:spcBef>
            </a:pPr>
            <a:r>
              <a:rPr lang="en-US" sz="2400" b="1" dirty="0" err="1">
                <a:latin typeface="Times New Roman" panose="02020603050405020304" pitchFamily="18" charset="0"/>
                <a:cs typeface="Times New Roman" panose="02020603050405020304" pitchFamily="18" charset="0"/>
              </a:rPr>
              <a:t>Hè</a:t>
            </a:r>
            <a:endParaRPr lang="en-US" sz="2400" b="1" dirty="0">
              <a:latin typeface="Times New Roman" panose="02020603050405020304" pitchFamily="18" charset="0"/>
              <a:cs typeface="Times New Roman" panose="02020603050405020304" pitchFamily="18" charset="0"/>
            </a:endParaRPr>
          </a:p>
        </p:txBody>
      </p:sp>
      <p:sp>
        <p:nvSpPr>
          <p:cNvPr id="7182" name="Text Box 14"/>
          <p:cNvSpPr txBox="1">
            <a:spLocks noChangeArrowheads="1"/>
          </p:cNvSpPr>
          <p:nvPr/>
        </p:nvSpPr>
        <p:spPr bwMode="auto">
          <a:xfrm>
            <a:off x="6487529" y="3877480"/>
            <a:ext cx="966855" cy="461665"/>
          </a:xfrm>
          <a:prstGeom prst="rect">
            <a:avLst/>
          </a:prstGeom>
          <a:solidFill>
            <a:schemeClr val="bg1"/>
          </a:solidFill>
          <a:ln w="9525">
            <a:noFill/>
            <a:miter lim="800000"/>
            <a:headEnd/>
            <a:tailEnd/>
          </a:ln>
          <a:effectLst/>
        </p:spPr>
        <p:txBody>
          <a:bodyPr wrap="square">
            <a:spAutoFit/>
          </a:bodyPr>
          <a:lstStyle/>
          <a:p>
            <a:pPr>
              <a:spcBef>
                <a:spcPct val="50000"/>
              </a:spcBef>
            </a:pPr>
            <a:r>
              <a:rPr lang="en-US" sz="2400" b="1" dirty="0" err="1">
                <a:latin typeface="Times New Roman" panose="02020603050405020304" pitchFamily="18" charset="0"/>
                <a:cs typeface="Times New Roman" panose="02020603050405020304" pitchFamily="18" charset="0"/>
              </a:rPr>
              <a:t>Đông</a:t>
            </a:r>
            <a:endParaRPr lang="en-US" sz="24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648200" y="0"/>
            <a:ext cx="2895600" cy="707886"/>
          </a:xfrm>
          <a:prstGeom prst="rect">
            <a:avLst/>
          </a:prstGeom>
          <a:solidFill>
            <a:schemeClr val="bg1"/>
          </a:solidFill>
        </p:spPr>
        <p:txBody>
          <a:bodyPr wrap="square" rtlCol="0">
            <a:spAutoFit/>
          </a:bodyPr>
          <a:lstStyle/>
          <a:p>
            <a:r>
              <a:rPr lang="en-US" sz="4000" b="1" dirty="0">
                <a:latin typeface="Times New Roman" pitchFamily="18" charset="0"/>
                <a:cs typeface="Times New Roman" pitchFamily="18" charset="0"/>
              </a:rPr>
              <a:t>CÂY BÀNG</a:t>
            </a:r>
          </a:p>
        </p:txBody>
      </p:sp>
    </p:spTree>
    <p:extLst>
      <p:ext uri="{BB962C8B-B14F-4D97-AF65-F5344CB8AC3E}">
        <p14:creationId xmlns:p14="http://schemas.microsoft.com/office/powerpoint/2010/main" val="7228176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h-114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03"/>
            <a:ext cx="12192000" cy="340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descr="ph-114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393985"/>
            <a:ext cx="12192000" cy="2230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AutoShape 4"/>
          <p:cNvSpPr>
            <a:spLocks noChangeArrowheads="1"/>
          </p:cNvSpPr>
          <p:nvPr/>
        </p:nvSpPr>
        <p:spPr bwMode="auto">
          <a:xfrm rot="17798748" flipH="1" flipV="1">
            <a:off x="4741599" y="-2019570"/>
            <a:ext cx="609600" cy="9301163"/>
          </a:xfrm>
          <a:custGeom>
            <a:avLst/>
            <a:gdLst>
              <a:gd name="G0" fmla="+- 9799 0 0"/>
              <a:gd name="G1" fmla="+- 21600 0 9799"/>
              <a:gd name="G2" fmla="*/ 9799 1 2"/>
              <a:gd name="G3" fmla="+- 21600 0 G2"/>
              <a:gd name="G4" fmla="+/ 9799 21600 2"/>
              <a:gd name="G5" fmla="+/ G1 0 2"/>
              <a:gd name="G6" fmla="*/ 21600 21600 9799"/>
              <a:gd name="G7" fmla="*/ G6 1 2"/>
              <a:gd name="G8" fmla="+- 21600 0 G7"/>
              <a:gd name="G9" fmla="*/ 21600 1 2"/>
              <a:gd name="G10" fmla="+- 9799 0 G9"/>
              <a:gd name="G11" fmla="?: G10 G8 0"/>
              <a:gd name="G12" fmla="?: G10 G7 21600"/>
              <a:gd name="T0" fmla="*/ 16700 w 21600"/>
              <a:gd name="T1" fmla="*/ 10800 h 21600"/>
              <a:gd name="T2" fmla="*/ 10800 w 21600"/>
              <a:gd name="T3" fmla="*/ 21600 h 21600"/>
              <a:gd name="T4" fmla="*/ 4900 w 21600"/>
              <a:gd name="T5" fmla="*/ 10800 h 21600"/>
              <a:gd name="T6" fmla="*/ 10800 w 21600"/>
              <a:gd name="T7" fmla="*/ 0 h 21600"/>
              <a:gd name="T8" fmla="*/ 6700 w 21600"/>
              <a:gd name="T9" fmla="*/ 6700 h 21600"/>
              <a:gd name="T10" fmla="*/ 14900 w 21600"/>
              <a:gd name="T11" fmla="*/ 14900 h 21600"/>
            </a:gdLst>
            <a:ahLst/>
            <a:cxnLst>
              <a:cxn ang="0">
                <a:pos x="T0" y="T1"/>
              </a:cxn>
              <a:cxn ang="0">
                <a:pos x="T2" y="T3"/>
              </a:cxn>
              <a:cxn ang="0">
                <a:pos x="T4" y="T5"/>
              </a:cxn>
              <a:cxn ang="0">
                <a:pos x="T6" y="T7"/>
              </a:cxn>
            </a:cxnLst>
            <a:rect l="T8" t="T9" r="T10" b="T11"/>
            <a:pathLst>
              <a:path w="21600" h="21600">
                <a:moveTo>
                  <a:pt x="0" y="0"/>
                </a:moveTo>
                <a:lnTo>
                  <a:pt x="9799" y="21600"/>
                </a:lnTo>
                <a:lnTo>
                  <a:pt x="11801" y="21600"/>
                </a:lnTo>
                <a:lnTo>
                  <a:pt x="21600" y="0"/>
                </a:lnTo>
                <a:close/>
              </a:path>
            </a:pathLst>
          </a:custGeom>
          <a:gradFill rotWithShape="1">
            <a:gsLst>
              <a:gs pos="0">
                <a:srgbClr val="F65636">
                  <a:alpha val="52000"/>
                </a:srgbClr>
              </a:gs>
              <a:gs pos="50000">
                <a:srgbClr val="FFFF00">
                  <a:alpha val="50999"/>
                </a:srgbClr>
              </a:gs>
              <a:gs pos="100000">
                <a:srgbClr val="F65636">
                  <a:alpha val="52000"/>
                </a:srgbClr>
              </a:gs>
            </a:gsLst>
            <a:lin ang="0" scaled="1"/>
          </a:gradFill>
          <a:ln w="12700" cap="sq">
            <a:noFill/>
            <a:miter lim="800000"/>
            <a:headEnd type="none" w="sm" len="sm"/>
            <a:tailEnd type="none" w="sm" len="sm"/>
          </a:ln>
          <a:effectLst/>
        </p:spPr>
        <p:txBody>
          <a:bodyPr wrap="none" anchor="ctr"/>
          <a:lstStyle/>
          <a:p>
            <a:pPr>
              <a:defRPr/>
            </a:pPr>
            <a:endParaRPr lang="en-US"/>
          </a:p>
        </p:txBody>
      </p:sp>
      <p:sp>
        <p:nvSpPr>
          <p:cNvPr id="14342" name="AutoShape 6"/>
          <p:cNvSpPr>
            <a:spLocks noChangeArrowheads="1"/>
          </p:cNvSpPr>
          <p:nvPr/>
        </p:nvSpPr>
        <p:spPr bwMode="auto">
          <a:xfrm rot="18554929" flipH="1" flipV="1">
            <a:off x="3305705" y="-680514"/>
            <a:ext cx="711200" cy="7127875"/>
          </a:xfrm>
          <a:custGeom>
            <a:avLst/>
            <a:gdLst>
              <a:gd name="G0" fmla="+- 9799 0 0"/>
              <a:gd name="G1" fmla="+- 21600 0 9799"/>
              <a:gd name="G2" fmla="*/ 9799 1 2"/>
              <a:gd name="G3" fmla="+- 21600 0 G2"/>
              <a:gd name="G4" fmla="+/ 9799 21600 2"/>
              <a:gd name="G5" fmla="+/ G1 0 2"/>
              <a:gd name="G6" fmla="*/ 21600 21600 9799"/>
              <a:gd name="G7" fmla="*/ G6 1 2"/>
              <a:gd name="G8" fmla="+- 21600 0 G7"/>
              <a:gd name="G9" fmla="*/ 21600 1 2"/>
              <a:gd name="G10" fmla="+- 9799 0 G9"/>
              <a:gd name="G11" fmla="?: G10 G8 0"/>
              <a:gd name="G12" fmla="?: G10 G7 21600"/>
              <a:gd name="T0" fmla="*/ 16700 w 21600"/>
              <a:gd name="T1" fmla="*/ 10800 h 21600"/>
              <a:gd name="T2" fmla="*/ 10800 w 21600"/>
              <a:gd name="T3" fmla="*/ 21600 h 21600"/>
              <a:gd name="T4" fmla="*/ 4900 w 21600"/>
              <a:gd name="T5" fmla="*/ 10800 h 21600"/>
              <a:gd name="T6" fmla="*/ 10800 w 21600"/>
              <a:gd name="T7" fmla="*/ 0 h 21600"/>
              <a:gd name="T8" fmla="*/ 6700 w 21600"/>
              <a:gd name="T9" fmla="*/ 6700 h 21600"/>
              <a:gd name="T10" fmla="*/ 14900 w 21600"/>
              <a:gd name="T11" fmla="*/ 14900 h 21600"/>
            </a:gdLst>
            <a:ahLst/>
            <a:cxnLst>
              <a:cxn ang="0">
                <a:pos x="T0" y="T1"/>
              </a:cxn>
              <a:cxn ang="0">
                <a:pos x="T2" y="T3"/>
              </a:cxn>
              <a:cxn ang="0">
                <a:pos x="T4" y="T5"/>
              </a:cxn>
              <a:cxn ang="0">
                <a:pos x="T6" y="T7"/>
              </a:cxn>
            </a:cxnLst>
            <a:rect l="T8" t="T9" r="T10" b="T11"/>
            <a:pathLst>
              <a:path w="21600" h="21600">
                <a:moveTo>
                  <a:pt x="0" y="0"/>
                </a:moveTo>
                <a:lnTo>
                  <a:pt x="9799" y="21600"/>
                </a:lnTo>
                <a:lnTo>
                  <a:pt x="11801" y="21600"/>
                </a:lnTo>
                <a:lnTo>
                  <a:pt x="21600" y="0"/>
                </a:lnTo>
                <a:close/>
              </a:path>
            </a:pathLst>
          </a:custGeom>
          <a:gradFill rotWithShape="1">
            <a:gsLst>
              <a:gs pos="0">
                <a:srgbClr val="F65636">
                  <a:alpha val="52000"/>
                </a:srgbClr>
              </a:gs>
              <a:gs pos="50000">
                <a:srgbClr val="FFFF00">
                  <a:alpha val="50999"/>
                </a:srgbClr>
              </a:gs>
              <a:gs pos="100000">
                <a:srgbClr val="F65636">
                  <a:alpha val="52000"/>
                </a:srgbClr>
              </a:gs>
            </a:gsLst>
            <a:lin ang="0" scaled="1"/>
          </a:gradFill>
          <a:ln w="12700" cap="sq">
            <a:noFill/>
            <a:miter lim="800000"/>
            <a:headEnd type="none" w="sm" len="sm"/>
            <a:tailEnd type="none" w="sm" len="sm"/>
          </a:ln>
          <a:effectLst/>
        </p:spPr>
        <p:txBody>
          <a:bodyPr wrap="none" anchor="ctr"/>
          <a:lstStyle/>
          <a:p>
            <a:pPr>
              <a:defRPr/>
            </a:pPr>
            <a:endParaRPr lang="en-US"/>
          </a:p>
        </p:txBody>
      </p:sp>
      <p:sp>
        <p:nvSpPr>
          <p:cNvPr id="14343" name="AutoShape 7"/>
          <p:cNvSpPr>
            <a:spLocks noChangeArrowheads="1"/>
          </p:cNvSpPr>
          <p:nvPr/>
        </p:nvSpPr>
        <p:spPr bwMode="auto">
          <a:xfrm rot="18166600" flipH="1" flipV="1">
            <a:off x="4023255" y="-1604439"/>
            <a:ext cx="711200" cy="8836025"/>
          </a:xfrm>
          <a:custGeom>
            <a:avLst/>
            <a:gdLst>
              <a:gd name="G0" fmla="+- 9799 0 0"/>
              <a:gd name="G1" fmla="+- 21600 0 9799"/>
              <a:gd name="G2" fmla="*/ 9799 1 2"/>
              <a:gd name="G3" fmla="+- 21600 0 G2"/>
              <a:gd name="G4" fmla="+/ 9799 21600 2"/>
              <a:gd name="G5" fmla="+/ G1 0 2"/>
              <a:gd name="G6" fmla="*/ 21600 21600 9799"/>
              <a:gd name="G7" fmla="*/ G6 1 2"/>
              <a:gd name="G8" fmla="+- 21600 0 G7"/>
              <a:gd name="G9" fmla="*/ 21600 1 2"/>
              <a:gd name="G10" fmla="+- 9799 0 G9"/>
              <a:gd name="G11" fmla="?: G10 G8 0"/>
              <a:gd name="G12" fmla="?: G10 G7 21600"/>
              <a:gd name="T0" fmla="*/ 16700 w 21600"/>
              <a:gd name="T1" fmla="*/ 10800 h 21600"/>
              <a:gd name="T2" fmla="*/ 10800 w 21600"/>
              <a:gd name="T3" fmla="*/ 21600 h 21600"/>
              <a:gd name="T4" fmla="*/ 4900 w 21600"/>
              <a:gd name="T5" fmla="*/ 10800 h 21600"/>
              <a:gd name="T6" fmla="*/ 10800 w 21600"/>
              <a:gd name="T7" fmla="*/ 0 h 21600"/>
              <a:gd name="T8" fmla="*/ 6700 w 21600"/>
              <a:gd name="T9" fmla="*/ 6700 h 21600"/>
              <a:gd name="T10" fmla="*/ 14900 w 21600"/>
              <a:gd name="T11" fmla="*/ 14900 h 21600"/>
            </a:gdLst>
            <a:ahLst/>
            <a:cxnLst>
              <a:cxn ang="0">
                <a:pos x="T0" y="T1"/>
              </a:cxn>
              <a:cxn ang="0">
                <a:pos x="T2" y="T3"/>
              </a:cxn>
              <a:cxn ang="0">
                <a:pos x="T4" y="T5"/>
              </a:cxn>
              <a:cxn ang="0">
                <a:pos x="T6" y="T7"/>
              </a:cxn>
            </a:cxnLst>
            <a:rect l="T8" t="T9" r="T10" b="T11"/>
            <a:pathLst>
              <a:path w="21600" h="21600">
                <a:moveTo>
                  <a:pt x="0" y="0"/>
                </a:moveTo>
                <a:lnTo>
                  <a:pt x="9799" y="21600"/>
                </a:lnTo>
                <a:lnTo>
                  <a:pt x="11801" y="21600"/>
                </a:lnTo>
                <a:lnTo>
                  <a:pt x="21600" y="0"/>
                </a:lnTo>
                <a:close/>
              </a:path>
            </a:pathLst>
          </a:custGeom>
          <a:gradFill rotWithShape="1">
            <a:gsLst>
              <a:gs pos="0">
                <a:srgbClr val="F65636">
                  <a:alpha val="52000"/>
                </a:srgbClr>
              </a:gs>
              <a:gs pos="50000">
                <a:srgbClr val="FFFF00">
                  <a:alpha val="50999"/>
                </a:srgbClr>
              </a:gs>
              <a:gs pos="100000">
                <a:srgbClr val="F65636">
                  <a:alpha val="52000"/>
                </a:srgbClr>
              </a:gs>
            </a:gsLst>
            <a:lin ang="0" scaled="1"/>
          </a:gradFill>
          <a:ln w="12700" cap="sq">
            <a:noFill/>
            <a:miter lim="800000"/>
            <a:headEnd type="none" w="sm" len="sm"/>
            <a:tailEnd type="none" w="sm" len="sm"/>
          </a:ln>
          <a:effectLst/>
        </p:spPr>
        <p:txBody>
          <a:bodyPr wrap="none" anchor="ctr"/>
          <a:lstStyle/>
          <a:p>
            <a:pPr>
              <a:defRPr/>
            </a:pPr>
            <a:endParaRPr lang="en-US"/>
          </a:p>
        </p:txBody>
      </p:sp>
      <p:sp>
        <p:nvSpPr>
          <p:cNvPr id="14344" name="AutoShape 8"/>
          <p:cNvSpPr>
            <a:spLocks noChangeArrowheads="1"/>
          </p:cNvSpPr>
          <p:nvPr/>
        </p:nvSpPr>
        <p:spPr bwMode="auto">
          <a:xfrm rot="17283293" flipH="1" flipV="1">
            <a:off x="4745567" y="-2431526"/>
            <a:ext cx="711200" cy="8763000"/>
          </a:xfrm>
          <a:custGeom>
            <a:avLst/>
            <a:gdLst>
              <a:gd name="G0" fmla="+- 9799 0 0"/>
              <a:gd name="G1" fmla="+- 21600 0 9799"/>
              <a:gd name="G2" fmla="*/ 9799 1 2"/>
              <a:gd name="G3" fmla="+- 21600 0 G2"/>
              <a:gd name="G4" fmla="+/ 9799 21600 2"/>
              <a:gd name="G5" fmla="+/ G1 0 2"/>
              <a:gd name="G6" fmla="*/ 21600 21600 9799"/>
              <a:gd name="G7" fmla="*/ G6 1 2"/>
              <a:gd name="G8" fmla="+- 21600 0 G7"/>
              <a:gd name="G9" fmla="*/ 21600 1 2"/>
              <a:gd name="G10" fmla="+- 9799 0 G9"/>
              <a:gd name="G11" fmla="?: G10 G8 0"/>
              <a:gd name="G12" fmla="?: G10 G7 21600"/>
              <a:gd name="T0" fmla="*/ 16700 w 21600"/>
              <a:gd name="T1" fmla="*/ 10800 h 21600"/>
              <a:gd name="T2" fmla="*/ 10800 w 21600"/>
              <a:gd name="T3" fmla="*/ 21600 h 21600"/>
              <a:gd name="T4" fmla="*/ 4900 w 21600"/>
              <a:gd name="T5" fmla="*/ 10800 h 21600"/>
              <a:gd name="T6" fmla="*/ 10800 w 21600"/>
              <a:gd name="T7" fmla="*/ 0 h 21600"/>
              <a:gd name="T8" fmla="*/ 6700 w 21600"/>
              <a:gd name="T9" fmla="*/ 6700 h 21600"/>
              <a:gd name="T10" fmla="*/ 14900 w 21600"/>
              <a:gd name="T11" fmla="*/ 14900 h 21600"/>
            </a:gdLst>
            <a:ahLst/>
            <a:cxnLst>
              <a:cxn ang="0">
                <a:pos x="T0" y="T1"/>
              </a:cxn>
              <a:cxn ang="0">
                <a:pos x="T2" y="T3"/>
              </a:cxn>
              <a:cxn ang="0">
                <a:pos x="T4" y="T5"/>
              </a:cxn>
              <a:cxn ang="0">
                <a:pos x="T6" y="T7"/>
              </a:cxn>
            </a:cxnLst>
            <a:rect l="T8" t="T9" r="T10" b="T11"/>
            <a:pathLst>
              <a:path w="21600" h="21600">
                <a:moveTo>
                  <a:pt x="0" y="0"/>
                </a:moveTo>
                <a:lnTo>
                  <a:pt x="9799" y="21600"/>
                </a:lnTo>
                <a:lnTo>
                  <a:pt x="11801" y="21600"/>
                </a:lnTo>
                <a:lnTo>
                  <a:pt x="21600" y="0"/>
                </a:lnTo>
                <a:close/>
              </a:path>
            </a:pathLst>
          </a:custGeom>
          <a:gradFill rotWithShape="1">
            <a:gsLst>
              <a:gs pos="0">
                <a:srgbClr val="F65636">
                  <a:alpha val="52000"/>
                </a:srgbClr>
              </a:gs>
              <a:gs pos="50000">
                <a:srgbClr val="FFFF00">
                  <a:alpha val="50999"/>
                </a:srgbClr>
              </a:gs>
              <a:gs pos="100000">
                <a:srgbClr val="F65636">
                  <a:alpha val="52000"/>
                </a:srgbClr>
              </a:gs>
            </a:gsLst>
            <a:lin ang="0" scaled="1"/>
          </a:gradFill>
          <a:ln w="12700" cap="sq">
            <a:noFill/>
            <a:miter lim="800000"/>
            <a:headEnd type="none" w="sm" len="sm"/>
            <a:tailEnd type="none" w="sm" len="sm"/>
          </a:ln>
          <a:effectLst/>
        </p:spPr>
        <p:txBody>
          <a:bodyPr wrap="none" anchor="ctr"/>
          <a:lstStyle/>
          <a:p>
            <a:pPr>
              <a:defRPr/>
            </a:pPr>
            <a:endParaRPr lang="en-US"/>
          </a:p>
        </p:txBody>
      </p:sp>
      <p:sp>
        <p:nvSpPr>
          <p:cNvPr id="14345" name="AutoShape 9"/>
          <p:cNvSpPr>
            <a:spLocks noChangeArrowheads="1"/>
          </p:cNvSpPr>
          <p:nvPr/>
        </p:nvSpPr>
        <p:spPr bwMode="auto">
          <a:xfrm rot="18929031" flipH="1" flipV="1">
            <a:off x="2678642" y="-559864"/>
            <a:ext cx="711200" cy="6859588"/>
          </a:xfrm>
          <a:custGeom>
            <a:avLst/>
            <a:gdLst>
              <a:gd name="G0" fmla="+- 9799 0 0"/>
              <a:gd name="G1" fmla="+- 21600 0 9799"/>
              <a:gd name="G2" fmla="*/ 9799 1 2"/>
              <a:gd name="G3" fmla="+- 21600 0 G2"/>
              <a:gd name="G4" fmla="+/ 9799 21600 2"/>
              <a:gd name="G5" fmla="+/ G1 0 2"/>
              <a:gd name="G6" fmla="*/ 21600 21600 9799"/>
              <a:gd name="G7" fmla="*/ G6 1 2"/>
              <a:gd name="G8" fmla="+- 21600 0 G7"/>
              <a:gd name="G9" fmla="*/ 21600 1 2"/>
              <a:gd name="G10" fmla="+- 9799 0 G9"/>
              <a:gd name="G11" fmla="?: G10 G8 0"/>
              <a:gd name="G12" fmla="?: G10 G7 21600"/>
              <a:gd name="T0" fmla="*/ 16700 w 21600"/>
              <a:gd name="T1" fmla="*/ 10800 h 21600"/>
              <a:gd name="T2" fmla="*/ 10800 w 21600"/>
              <a:gd name="T3" fmla="*/ 21600 h 21600"/>
              <a:gd name="T4" fmla="*/ 4900 w 21600"/>
              <a:gd name="T5" fmla="*/ 10800 h 21600"/>
              <a:gd name="T6" fmla="*/ 10800 w 21600"/>
              <a:gd name="T7" fmla="*/ 0 h 21600"/>
              <a:gd name="T8" fmla="*/ 6700 w 21600"/>
              <a:gd name="T9" fmla="*/ 6700 h 21600"/>
              <a:gd name="T10" fmla="*/ 14900 w 21600"/>
              <a:gd name="T11" fmla="*/ 14900 h 21600"/>
            </a:gdLst>
            <a:ahLst/>
            <a:cxnLst>
              <a:cxn ang="0">
                <a:pos x="T0" y="T1"/>
              </a:cxn>
              <a:cxn ang="0">
                <a:pos x="T2" y="T3"/>
              </a:cxn>
              <a:cxn ang="0">
                <a:pos x="T4" y="T5"/>
              </a:cxn>
              <a:cxn ang="0">
                <a:pos x="T6" y="T7"/>
              </a:cxn>
            </a:cxnLst>
            <a:rect l="T8" t="T9" r="T10" b="T11"/>
            <a:pathLst>
              <a:path w="21600" h="21600">
                <a:moveTo>
                  <a:pt x="0" y="0"/>
                </a:moveTo>
                <a:lnTo>
                  <a:pt x="9799" y="21600"/>
                </a:lnTo>
                <a:lnTo>
                  <a:pt x="11801" y="21600"/>
                </a:lnTo>
                <a:lnTo>
                  <a:pt x="21600" y="0"/>
                </a:lnTo>
                <a:close/>
              </a:path>
            </a:pathLst>
          </a:custGeom>
          <a:gradFill rotWithShape="1">
            <a:gsLst>
              <a:gs pos="0">
                <a:srgbClr val="F65636">
                  <a:alpha val="52000"/>
                </a:srgbClr>
              </a:gs>
              <a:gs pos="50000">
                <a:srgbClr val="FFFF00">
                  <a:alpha val="50999"/>
                </a:srgbClr>
              </a:gs>
              <a:gs pos="100000">
                <a:srgbClr val="F65636">
                  <a:alpha val="52000"/>
                </a:srgbClr>
              </a:gs>
            </a:gsLst>
            <a:lin ang="0" scaled="1"/>
          </a:gradFill>
          <a:ln w="12700" cap="sq">
            <a:noFill/>
            <a:miter lim="800000"/>
            <a:headEnd type="none" w="sm" len="sm"/>
            <a:tailEnd type="none" w="sm" len="sm"/>
          </a:ln>
          <a:effectLst/>
        </p:spPr>
        <p:txBody>
          <a:bodyPr wrap="none" anchor="ctr"/>
          <a:lstStyle/>
          <a:p>
            <a:pPr>
              <a:defRPr/>
            </a:pPr>
            <a:endParaRPr lang="en-US"/>
          </a:p>
        </p:txBody>
      </p:sp>
      <p:sp>
        <p:nvSpPr>
          <p:cNvPr id="14346" name="AutoShape 10"/>
          <p:cNvSpPr>
            <a:spLocks noChangeArrowheads="1"/>
          </p:cNvSpPr>
          <p:nvPr/>
        </p:nvSpPr>
        <p:spPr bwMode="auto">
          <a:xfrm rot="20549605" flipH="1" flipV="1">
            <a:off x="1127655" y="484712"/>
            <a:ext cx="711200" cy="5029200"/>
          </a:xfrm>
          <a:custGeom>
            <a:avLst/>
            <a:gdLst>
              <a:gd name="G0" fmla="+- 9799 0 0"/>
              <a:gd name="G1" fmla="+- 21600 0 9799"/>
              <a:gd name="G2" fmla="*/ 9799 1 2"/>
              <a:gd name="G3" fmla="+- 21600 0 G2"/>
              <a:gd name="G4" fmla="+/ 9799 21600 2"/>
              <a:gd name="G5" fmla="+/ G1 0 2"/>
              <a:gd name="G6" fmla="*/ 21600 21600 9799"/>
              <a:gd name="G7" fmla="*/ G6 1 2"/>
              <a:gd name="G8" fmla="+- 21600 0 G7"/>
              <a:gd name="G9" fmla="*/ 21600 1 2"/>
              <a:gd name="G10" fmla="+- 9799 0 G9"/>
              <a:gd name="G11" fmla="?: G10 G8 0"/>
              <a:gd name="G12" fmla="?: G10 G7 21600"/>
              <a:gd name="T0" fmla="*/ 16700 w 21600"/>
              <a:gd name="T1" fmla="*/ 10800 h 21600"/>
              <a:gd name="T2" fmla="*/ 10800 w 21600"/>
              <a:gd name="T3" fmla="*/ 21600 h 21600"/>
              <a:gd name="T4" fmla="*/ 4900 w 21600"/>
              <a:gd name="T5" fmla="*/ 10800 h 21600"/>
              <a:gd name="T6" fmla="*/ 10800 w 21600"/>
              <a:gd name="T7" fmla="*/ 0 h 21600"/>
              <a:gd name="T8" fmla="*/ 6700 w 21600"/>
              <a:gd name="T9" fmla="*/ 6700 h 21600"/>
              <a:gd name="T10" fmla="*/ 14900 w 21600"/>
              <a:gd name="T11" fmla="*/ 14900 h 21600"/>
            </a:gdLst>
            <a:ahLst/>
            <a:cxnLst>
              <a:cxn ang="0">
                <a:pos x="T0" y="T1"/>
              </a:cxn>
              <a:cxn ang="0">
                <a:pos x="T2" y="T3"/>
              </a:cxn>
              <a:cxn ang="0">
                <a:pos x="T4" y="T5"/>
              </a:cxn>
              <a:cxn ang="0">
                <a:pos x="T6" y="T7"/>
              </a:cxn>
            </a:cxnLst>
            <a:rect l="T8" t="T9" r="T10" b="T11"/>
            <a:pathLst>
              <a:path w="21600" h="21600">
                <a:moveTo>
                  <a:pt x="0" y="0"/>
                </a:moveTo>
                <a:lnTo>
                  <a:pt x="9799" y="21600"/>
                </a:lnTo>
                <a:lnTo>
                  <a:pt x="11801" y="21600"/>
                </a:lnTo>
                <a:lnTo>
                  <a:pt x="21600" y="0"/>
                </a:lnTo>
                <a:close/>
              </a:path>
            </a:pathLst>
          </a:custGeom>
          <a:gradFill rotWithShape="1">
            <a:gsLst>
              <a:gs pos="0">
                <a:srgbClr val="F65636">
                  <a:alpha val="52000"/>
                </a:srgbClr>
              </a:gs>
              <a:gs pos="50000">
                <a:srgbClr val="FFFF00">
                  <a:alpha val="50999"/>
                </a:srgbClr>
              </a:gs>
              <a:gs pos="100000">
                <a:srgbClr val="F65636">
                  <a:alpha val="52000"/>
                </a:srgbClr>
              </a:gs>
            </a:gsLst>
            <a:lin ang="0" scaled="1"/>
          </a:gradFill>
          <a:ln w="12700" cap="sq">
            <a:noFill/>
            <a:miter lim="800000"/>
            <a:headEnd type="none" w="sm" len="sm"/>
            <a:tailEnd type="none" w="sm" len="sm"/>
          </a:ln>
          <a:effectLst/>
        </p:spPr>
        <p:txBody>
          <a:bodyPr wrap="none" anchor="ctr"/>
          <a:lstStyle/>
          <a:p>
            <a:pPr>
              <a:defRPr/>
            </a:pPr>
            <a:endParaRPr lang="en-US"/>
          </a:p>
        </p:txBody>
      </p:sp>
      <p:sp>
        <p:nvSpPr>
          <p:cNvPr id="14347" name="AutoShape 11"/>
          <p:cNvSpPr>
            <a:spLocks noChangeArrowheads="1"/>
          </p:cNvSpPr>
          <p:nvPr/>
        </p:nvSpPr>
        <p:spPr bwMode="auto">
          <a:xfrm rot="19854501" flipH="1" flipV="1">
            <a:off x="1710267" y="400574"/>
            <a:ext cx="711200" cy="5257800"/>
          </a:xfrm>
          <a:custGeom>
            <a:avLst/>
            <a:gdLst>
              <a:gd name="G0" fmla="+- 9799 0 0"/>
              <a:gd name="G1" fmla="+- 21600 0 9799"/>
              <a:gd name="G2" fmla="*/ 9799 1 2"/>
              <a:gd name="G3" fmla="+- 21600 0 G2"/>
              <a:gd name="G4" fmla="+/ 9799 21600 2"/>
              <a:gd name="G5" fmla="+/ G1 0 2"/>
              <a:gd name="G6" fmla="*/ 21600 21600 9799"/>
              <a:gd name="G7" fmla="*/ G6 1 2"/>
              <a:gd name="G8" fmla="+- 21600 0 G7"/>
              <a:gd name="G9" fmla="*/ 21600 1 2"/>
              <a:gd name="G10" fmla="+- 9799 0 G9"/>
              <a:gd name="G11" fmla="?: G10 G8 0"/>
              <a:gd name="G12" fmla="?: G10 G7 21600"/>
              <a:gd name="T0" fmla="*/ 16700 w 21600"/>
              <a:gd name="T1" fmla="*/ 10800 h 21600"/>
              <a:gd name="T2" fmla="*/ 10800 w 21600"/>
              <a:gd name="T3" fmla="*/ 21600 h 21600"/>
              <a:gd name="T4" fmla="*/ 4900 w 21600"/>
              <a:gd name="T5" fmla="*/ 10800 h 21600"/>
              <a:gd name="T6" fmla="*/ 10800 w 21600"/>
              <a:gd name="T7" fmla="*/ 0 h 21600"/>
              <a:gd name="T8" fmla="*/ 6700 w 21600"/>
              <a:gd name="T9" fmla="*/ 6700 h 21600"/>
              <a:gd name="T10" fmla="*/ 14900 w 21600"/>
              <a:gd name="T11" fmla="*/ 14900 h 21600"/>
            </a:gdLst>
            <a:ahLst/>
            <a:cxnLst>
              <a:cxn ang="0">
                <a:pos x="T0" y="T1"/>
              </a:cxn>
              <a:cxn ang="0">
                <a:pos x="T2" y="T3"/>
              </a:cxn>
              <a:cxn ang="0">
                <a:pos x="T4" y="T5"/>
              </a:cxn>
              <a:cxn ang="0">
                <a:pos x="T6" y="T7"/>
              </a:cxn>
            </a:cxnLst>
            <a:rect l="T8" t="T9" r="T10" b="T11"/>
            <a:pathLst>
              <a:path w="21600" h="21600">
                <a:moveTo>
                  <a:pt x="0" y="0"/>
                </a:moveTo>
                <a:lnTo>
                  <a:pt x="9799" y="21600"/>
                </a:lnTo>
                <a:lnTo>
                  <a:pt x="11801" y="21600"/>
                </a:lnTo>
                <a:lnTo>
                  <a:pt x="21600" y="0"/>
                </a:lnTo>
                <a:close/>
              </a:path>
            </a:pathLst>
          </a:custGeom>
          <a:gradFill rotWithShape="1">
            <a:gsLst>
              <a:gs pos="0">
                <a:srgbClr val="F65636">
                  <a:alpha val="52000"/>
                </a:srgbClr>
              </a:gs>
              <a:gs pos="50000">
                <a:srgbClr val="FFFF00">
                  <a:alpha val="50999"/>
                </a:srgbClr>
              </a:gs>
              <a:gs pos="100000">
                <a:srgbClr val="F65636">
                  <a:alpha val="52000"/>
                </a:srgbClr>
              </a:gs>
            </a:gsLst>
            <a:lin ang="0" scaled="1"/>
          </a:gradFill>
          <a:ln w="12700" cap="sq">
            <a:noFill/>
            <a:miter lim="800000"/>
            <a:headEnd type="none" w="sm" len="sm"/>
            <a:tailEnd type="none" w="sm" len="sm"/>
          </a:ln>
          <a:effectLst/>
        </p:spPr>
        <p:txBody>
          <a:bodyPr wrap="none" anchor="ctr"/>
          <a:lstStyle/>
          <a:p>
            <a:pPr>
              <a:defRPr/>
            </a:pPr>
            <a:endParaRPr lang="en-US"/>
          </a:p>
        </p:txBody>
      </p:sp>
      <p:sp>
        <p:nvSpPr>
          <p:cNvPr id="14348" name="AutoShape 12"/>
          <p:cNvSpPr>
            <a:spLocks noChangeArrowheads="1"/>
          </p:cNvSpPr>
          <p:nvPr/>
        </p:nvSpPr>
        <p:spPr bwMode="auto">
          <a:xfrm rot="19297478" flipH="1" flipV="1">
            <a:off x="2243667" y="-56626"/>
            <a:ext cx="711200" cy="5962650"/>
          </a:xfrm>
          <a:custGeom>
            <a:avLst/>
            <a:gdLst>
              <a:gd name="G0" fmla="+- 9799 0 0"/>
              <a:gd name="G1" fmla="+- 21600 0 9799"/>
              <a:gd name="G2" fmla="*/ 9799 1 2"/>
              <a:gd name="G3" fmla="+- 21600 0 G2"/>
              <a:gd name="G4" fmla="+/ 9799 21600 2"/>
              <a:gd name="G5" fmla="+/ G1 0 2"/>
              <a:gd name="G6" fmla="*/ 21600 21600 9799"/>
              <a:gd name="G7" fmla="*/ G6 1 2"/>
              <a:gd name="G8" fmla="+- 21600 0 G7"/>
              <a:gd name="G9" fmla="*/ 21600 1 2"/>
              <a:gd name="G10" fmla="+- 9799 0 G9"/>
              <a:gd name="G11" fmla="?: G10 G8 0"/>
              <a:gd name="G12" fmla="?: G10 G7 21600"/>
              <a:gd name="T0" fmla="*/ 16700 w 21600"/>
              <a:gd name="T1" fmla="*/ 10800 h 21600"/>
              <a:gd name="T2" fmla="*/ 10800 w 21600"/>
              <a:gd name="T3" fmla="*/ 21600 h 21600"/>
              <a:gd name="T4" fmla="*/ 4900 w 21600"/>
              <a:gd name="T5" fmla="*/ 10800 h 21600"/>
              <a:gd name="T6" fmla="*/ 10800 w 21600"/>
              <a:gd name="T7" fmla="*/ 0 h 21600"/>
              <a:gd name="T8" fmla="*/ 6700 w 21600"/>
              <a:gd name="T9" fmla="*/ 6700 h 21600"/>
              <a:gd name="T10" fmla="*/ 14900 w 21600"/>
              <a:gd name="T11" fmla="*/ 14900 h 21600"/>
            </a:gdLst>
            <a:ahLst/>
            <a:cxnLst>
              <a:cxn ang="0">
                <a:pos x="T0" y="T1"/>
              </a:cxn>
              <a:cxn ang="0">
                <a:pos x="T2" y="T3"/>
              </a:cxn>
              <a:cxn ang="0">
                <a:pos x="T4" y="T5"/>
              </a:cxn>
              <a:cxn ang="0">
                <a:pos x="T6" y="T7"/>
              </a:cxn>
            </a:cxnLst>
            <a:rect l="T8" t="T9" r="T10" b="T11"/>
            <a:pathLst>
              <a:path w="21600" h="21600">
                <a:moveTo>
                  <a:pt x="0" y="0"/>
                </a:moveTo>
                <a:lnTo>
                  <a:pt x="9799" y="21600"/>
                </a:lnTo>
                <a:lnTo>
                  <a:pt x="11801" y="21600"/>
                </a:lnTo>
                <a:lnTo>
                  <a:pt x="21600" y="0"/>
                </a:lnTo>
                <a:close/>
              </a:path>
            </a:pathLst>
          </a:custGeom>
          <a:gradFill rotWithShape="1">
            <a:gsLst>
              <a:gs pos="0">
                <a:srgbClr val="F65636">
                  <a:alpha val="52000"/>
                </a:srgbClr>
              </a:gs>
              <a:gs pos="50000">
                <a:srgbClr val="FFFF00">
                  <a:alpha val="50999"/>
                </a:srgbClr>
              </a:gs>
              <a:gs pos="100000">
                <a:srgbClr val="F65636">
                  <a:alpha val="52000"/>
                </a:srgbClr>
              </a:gs>
            </a:gsLst>
            <a:lin ang="0" scaled="1"/>
          </a:gradFill>
          <a:ln w="12700" cap="sq">
            <a:noFill/>
            <a:miter lim="800000"/>
            <a:headEnd type="none" w="sm" len="sm"/>
            <a:tailEnd type="none" w="sm" len="sm"/>
          </a:ln>
          <a:effectLst/>
        </p:spPr>
        <p:txBody>
          <a:bodyPr wrap="none" anchor="ctr"/>
          <a:lstStyle/>
          <a:p>
            <a:pPr>
              <a:defRPr/>
            </a:pPr>
            <a:endParaRPr lang="en-US"/>
          </a:p>
        </p:txBody>
      </p:sp>
      <p:sp>
        <p:nvSpPr>
          <p:cNvPr id="14349" name="AutoShape 13"/>
          <p:cNvSpPr>
            <a:spLocks noChangeArrowheads="1"/>
          </p:cNvSpPr>
          <p:nvPr/>
        </p:nvSpPr>
        <p:spPr bwMode="auto">
          <a:xfrm rot="21156188" flipH="1" flipV="1">
            <a:off x="694267" y="552974"/>
            <a:ext cx="711200" cy="5029200"/>
          </a:xfrm>
          <a:custGeom>
            <a:avLst/>
            <a:gdLst>
              <a:gd name="G0" fmla="+- 9799 0 0"/>
              <a:gd name="G1" fmla="+- 21600 0 9799"/>
              <a:gd name="G2" fmla="*/ 9799 1 2"/>
              <a:gd name="G3" fmla="+- 21600 0 G2"/>
              <a:gd name="G4" fmla="+/ 9799 21600 2"/>
              <a:gd name="G5" fmla="+/ G1 0 2"/>
              <a:gd name="G6" fmla="*/ 21600 21600 9799"/>
              <a:gd name="G7" fmla="*/ G6 1 2"/>
              <a:gd name="G8" fmla="+- 21600 0 G7"/>
              <a:gd name="G9" fmla="*/ 21600 1 2"/>
              <a:gd name="G10" fmla="+- 9799 0 G9"/>
              <a:gd name="G11" fmla="?: G10 G8 0"/>
              <a:gd name="G12" fmla="?: G10 G7 21600"/>
              <a:gd name="T0" fmla="*/ 16700 w 21600"/>
              <a:gd name="T1" fmla="*/ 10800 h 21600"/>
              <a:gd name="T2" fmla="*/ 10800 w 21600"/>
              <a:gd name="T3" fmla="*/ 21600 h 21600"/>
              <a:gd name="T4" fmla="*/ 4900 w 21600"/>
              <a:gd name="T5" fmla="*/ 10800 h 21600"/>
              <a:gd name="T6" fmla="*/ 10800 w 21600"/>
              <a:gd name="T7" fmla="*/ 0 h 21600"/>
              <a:gd name="T8" fmla="*/ 6700 w 21600"/>
              <a:gd name="T9" fmla="*/ 6700 h 21600"/>
              <a:gd name="T10" fmla="*/ 14900 w 21600"/>
              <a:gd name="T11" fmla="*/ 14900 h 21600"/>
            </a:gdLst>
            <a:ahLst/>
            <a:cxnLst>
              <a:cxn ang="0">
                <a:pos x="T0" y="T1"/>
              </a:cxn>
              <a:cxn ang="0">
                <a:pos x="T2" y="T3"/>
              </a:cxn>
              <a:cxn ang="0">
                <a:pos x="T4" y="T5"/>
              </a:cxn>
              <a:cxn ang="0">
                <a:pos x="T6" y="T7"/>
              </a:cxn>
            </a:cxnLst>
            <a:rect l="T8" t="T9" r="T10" b="T11"/>
            <a:pathLst>
              <a:path w="21600" h="21600">
                <a:moveTo>
                  <a:pt x="0" y="0"/>
                </a:moveTo>
                <a:lnTo>
                  <a:pt x="9799" y="21600"/>
                </a:lnTo>
                <a:lnTo>
                  <a:pt x="11801" y="21600"/>
                </a:lnTo>
                <a:lnTo>
                  <a:pt x="21600" y="0"/>
                </a:lnTo>
                <a:close/>
              </a:path>
            </a:pathLst>
          </a:custGeom>
          <a:gradFill rotWithShape="1">
            <a:gsLst>
              <a:gs pos="0">
                <a:srgbClr val="F65636">
                  <a:alpha val="52000"/>
                </a:srgbClr>
              </a:gs>
              <a:gs pos="50000">
                <a:srgbClr val="FFFF00">
                  <a:alpha val="50999"/>
                </a:srgbClr>
              </a:gs>
              <a:gs pos="100000">
                <a:srgbClr val="F65636">
                  <a:alpha val="52000"/>
                </a:srgbClr>
              </a:gs>
            </a:gsLst>
            <a:lin ang="0" scaled="1"/>
          </a:gradFill>
          <a:ln w="12700" cap="sq">
            <a:noFill/>
            <a:miter lim="800000"/>
            <a:headEnd type="none" w="sm" len="sm"/>
            <a:tailEnd type="none" w="sm" len="sm"/>
          </a:ln>
          <a:effectLst/>
        </p:spPr>
        <p:txBody>
          <a:bodyPr wrap="none" anchor="ctr"/>
          <a:lstStyle/>
          <a:p>
            <a:pPr>
              <a:defRPr/>
            </a:pPr>
            <a:endParaRPr lang="en-US"/>
          </a:p>
        </p:txBody>
      </p:sp>
      <p:sp>
        <p:nvSpPr>
          <p:cNvPr id="14350" name="AutoShape 8"/>
          <p:cNvSpPr>
            <a:spLocks noChangeArrowheads="1"/>
          </p:cNvSpPr>
          <p:nvPr/>
        </p:nvSpPr>
        <p:spPr bwMode="auto">
          <a:xfrm>
            <a:off x="255889" y="129147"/>
            <a:ext cx="994283" cy="695223"/>
          </a:xfrm>
          <a:prstGeom prst="star32">
            <a:avLst>
              <a:gd name="adj" fmla="val 37500"/>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hangingPunct="1"/>
            <a:endParaRPr lang="en-US" altLang="en-US" sz="1800" b="0" i="0">
              <a:solidFill>
                <a:srgbClr val="000000"/>
              </a:solidFill>
              <a:latin typeface="Arial" panose="020B0604020202020204" pitchFamily="34" charset="0"/>
            </a:endParaRPr>
          </a:p>
        </p:txBody>
      </p:sp>
      <p:pic>
        <p:nvPicPr>
          <p:cNvPr id="4111" name="Picture 15" descr="AG00629_"/>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28443">
            <a:off x="-25024" y="-53806"/>
            <a:ext cx="1520424" cy="1290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3155" name="Rectangle 179"/>
          <p:cNvSpPr>
            <a:spLocks noChangeArrowheads="1"/>
          </p:cNvSpPr>
          <p:nvPr/>
        </p:nvSpPr>
        <p:spPr bwMode="auto">
          <a:xfrm>
            <a:off x="94192" y="5700445"/>
            <a:ext cx="120978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r>
              <a:rPr lang="en-US" altLang="en-US" sz="2400" i="0" dirty="0" err="1">
                <a:solidFill>
                  <a:srgbClr val="0000FF"/>
                </a:solidFill>
              </a:rPr>
              <a:t>Cây</a:t>
            </a:r>
            <a:r>
              <a:rPr lang="en-US" altLang="en-US" sz="2400" i="0" dirty="0">
                <a:solidFill>
                  <a:srgbClr val="0000FF"/>
                </a:solidFill>
              </a:rPr>
              <a:t> </a:t>
            </a:r>
            <a:r>
              <a:rPr lang="en-US" altLang="en-US" sz="2400" i="0" dirty="0" err="1">
                <a:solidFill>
                  <a:srgbClr val="0000FF"/>
                </a:solidFill>
              </a:rPr>
              <a:t>chỉ</a:t>
            </a:r>
            <a:r>
              <a:rPr lang="en-US" altLang="en-US" sz="2400" i="0" dirty="0">
                <a:solidFill>
                  <a:srgbClr val="0000FF"/>
                </a:solidFill>
              </a:rPr>
              <a:t> </a:t>
            </a:r>
            <a:r>
              <a:rPr lang="en-US" altLang="en-US" sz="2400" i="0" dirty="0" err="1">
                <a:solidFill>
                  <a:srgbClr val="0000FF"/>
                </a:solidFill>
              </a:rPr>
              <a:t>quang</a:t>
            </a:r>
            <a:r>
              <a:rPr lang="en-US" altLang="en-US" sz="2400" i="0" dirty="0">
                <a:solidFill>
                  <a:srgbClr val="0000FF"/>
                </a:solidFill>
              </a:rPr>
              <a:t> </a:t>
            </a:r>
            <a:r>
              <a:rPr lang="en-US" altLang="en-US" sz="2400" i="0" dirty="0" err="1">
                <a:solidFill>
                  <a:srgbClr val="0000FF"/>
                </a:solidFill>
              </a:rPr>
              <a:t>hợp</a:t>
            </a:r>
            <a:r>
              <a:rPr lang="en-US" altLang="en-US" sz="2400" i="0" dirty="0">
                <a:solidFill>
                  <a:srgbClr val="0000FF"/>
                </a:solidFill>
              </a:rPr>
              <a:t> </a:t>
            </a:r>
            <a:r>
              <a:rPr lang="en-US" altLang="en-US" sz="2400" i="0" dirty="0" err="1">
                <a:solidFill>
                  <a:srgbClr val="0000FF"/>
                </a:solidFill>
              </a:rPr>
              <a:t>bình</a:t>
            </a:r>
            <a:r>
              <a:rPr lang="en-US" altLang="en-US" sz="2400" i="0" dirty="0">
                <a:solidFill>
                  <a:srgbClr val="0000FF"/>
                </a:solidFill>
              </a:rPr>
              <a:t> </a:t>
            </a:r>
            <a:r>
              <a:rPr lang="en-US" altLang="en-US" sz="2400" i="0" dirty="0" err="1">
                <a:solidFill>
                  <a:srgbClr val="0000FF"/>
                </a:solidFill>
              </a:rPr>
              <a:t>thường</a:t>
            </a:r>
            <a:r>
              <a:rPr lang="en-US" altLang="en-US" sz="2400" i="0" dirty="0">
                <a:solidFill>
                  <a:srgbClr val="0000FF"/>
                </a:solidFill>
              </a:rPr>
              <a:t> ở </a:t>
            </a:r>
            <a:r>
              <a:rPr lang="en-US" altLang="en-US" sz="2400" i="0" dirty="0" err="1">
                <a:solidFill>
                  <a:srgbClr val="0000FF"/>
                </a:solidFill>
              </a:rPr>
              <a:t>nhiệt</a:t>
            </a:r>
            <a:r>
              <a:rPr lang="en-US" altLang="en-US" sz="2400" i="0" dirty="0">
                <a:solidFill>
                  <a:srgbClr val="0000FF"/>
                </a:solidFill>
              </a:rPr>
              <a:t> </a:t>
            </a:r>
            <a:r>
              <a:rPr lang="en-US" altLang="en-US" sz="2400" i="0" dirty="0" err="1">
                <a:solidFill>
                  <a:srgbClr val="0000FF"/>
                </a:solidFill>
              </a:rPr>
              <a:t>độ</a:t>
            </a:r>
            <a:r>
              <a:rPr lang="en-US" altLang="en-US" sz="2400" i="0" dirty="0">
                <a:solidFill>
                  <a:srgbClr val="0000FF"/>
                </a:solidFill>
              </a:rPr>
              <a:t> </a:t>
            </a:r>
            <a:r>
              <a:rPr lang="en-US" altLang="en-US" sz="2400" i="0" dirty="0" err="1">
                <a:solidFill>
                  <a:srgbClr val="0000FF"/>
                </a:solidFill>
              </a:rPr>
              <a:t>trung</a:t>
            </a:r>
            <a:r>
              <a:rPr lang="en-US" altLang="en-US" sz="2400" i="0" dirty="0">
                <a:solidFill>
                  <a:srgbClr val="0000FF"/>
                </a:solidFill>
              </a:rPr>
              <a:t> </a:t>
            </a:r>
            <a:r>
              <a:rPr lang="en-US" altLang="en-US" sz="2400" i="0" dirty="0" err="1">
                <a:solidFill>
                  <a:srgbClr val="0000FF"/>
                </a:solidFill>
              </a:rPr>
              <a:t>bình</a:t>
            </a:r>
            <a:r>
              <a:rPr lang="en-US" altLang="en-US" sz="2400" i="0" dirty="0">
                <a:solidFill>
                  <a:srgbClr val="0000FF"/>
                </a:solidFill>
              </a:rPr>
              <a:t> </a:t>
            </a:r>
            <a:r>
              <a:rPr lang="en-US" altLang="en-US" sz="2400" i="0" dirty="0" err="1">
                <a:solidFill>
                  <a:srgbClr val="0000FF"/>
                </a:solidFill>
              </a:rPr>
              <a:t>từ</a:t>
            </a:r>
            <a:r>
              <a:rPr lang="en-US" altLang="en-US" sz="2400" i="0" dirty="0">
                <a:solidFill>
                  <a:srgbClr val="0000FF"/>
                </a:solidFill>
              </a:rPr>
              <a:t> </a:t>
            </a:r>
            <a:r>
              <a:rPr lang="en-US" altLang="en-US" sz="2400" i="0" dirty="0" smtClean="0">
                <a:solidFill>
                  <a:srgbClr val="0000FF"/>
                </a:solidFill>
              </a:rPr>
              <a:t>20</a:t>
            </a:r>
            <a:r>
              <a:rPr lang="en-US" altLang="en-US" sz="2400" i="0" baseline="30000" dirty="0" smtClean="0">
                <a:solidFill>
                  <a:srgbClr val="0000FF"/>
                </a:solidFill>
              </a:rPr>
              <a:t>0 </a:t>
            </a:r>
            <a:r>
              <a:rPr lang="en-US" altLang="en-US" sz="2400" i="0" dirty="0">
                <a:solidFill>
                  <a:srgbClr val="0000FF"/>
                </a:solidFill>
              </a:rPr>
              <a:t>C – 30</a:t>
            </a:r>
            <a:r>
              <a:rPr lang="en-US" altLang="en-US" sz="2400" i="0" baseline="30000" dirty="0">
                <a:solidFill>
                  <a:srgbClr val="0000FF"/>
                </a:solidFill>
              </a:rPr>
              <a:t>0 </a:t>
            </a:r>
            <a:r>
              <a:rPr lang="en-US" altLang="en-US" sz="2400" i="0" dirty="0">
                <a:solidFill>
                  <a:srgbClr val="0000FF"/>
                </a:solidFill>
              </a:rPr>
              <a:t>C. </a:t>
            </a:r>
            <a:r>
              <a:rPr lang="en-US" altLang="en-US" sz="2400" i="0" dirty="0" err="1">
                <a:solidFill>
                  <a:srgbClr val="0000FF"/>
                </a:solidFill>
              </a:rPr>
              <a:t>Nhiệt</a:t>
            </a:r>
            <a:r>
              <a:rPr lang="en-US" altLang="en-US" sz="2400" i="0" dirty="0">
                <a:solidFill>
                  <a:srgbClr val="0000FF"/>
                </a:solidFill>
              </a:rPr>
              <a:t> </a:t>
            </a:r>
            <a:r>
              <a:rPr lang="en-US" altLang="en-US" sz="2400" i="0" dirty="0" err="1">
                <a:solidFill>
                  <a:srgbClr val="0000FF"/>
                </a:solidFill>
              </a:rPr>
              <a:t>độ</a:t>
            </a:r>
            <a:r>
              <a:rPr lang="en-US" altLang="en-US" sz="2400" i="0" dirty="0">
                <a:solidFill>
                  <a:srgbClr val="0000FF"/>
                </a:solidFill>
              </a:rPr>
              <a:t> </a:t>
            </a:r>
            <a:r>
              <a:rPr lang="en-US" altLang="en-US" sz="2400" i="0" dirty="0" err="1">
                <a:solidFill>
                  <a:srgbClr val="0000FF"/>
                </a:solidFill>
              </a:rPr>
              <a:t>cao</a:t>
            </a:r>
            <a:r>
              <a:rPr lang="en-US" altLang="en-US" sz="2400" i="0" dirty="0">
                <a:solidFill>
                  <a:srgbClr val="0000FF"/>
                </a:solidFill>
              </a:rPr>
              <a:t> </a:t>
            </a:r>
            <a:r>
              <a:rPr lang="en-US" altLang="en-US" sz="2400" i="0" dirty="0" err="1">
                <a:solidFill>
                  <a:srgbClr val="0000FF"/>
                </a:solidFill>
              </a:rPr>
              <a:t>quá</a:t>
            </a:r>
            <a:r>
              <a:rPr lang="en-US" altLang="en-US" sz="2400" i="0" dirty="0">
                <a:solidFill>
                  <a:srgbClr val="0000FF"/>
                </a:solidFill>
              </a:rPr>
              <a:t> ( 40</a:t>
            </a:r>
            <a:r>
              <a:rPr lang="en-US" altLang="en-US" sz="2400" i="0" baseline="30000" dirty="0">
                <a:solidFill>
                  <a:srgbClr val="0000FF"/>
                </a:solidFill>
              </a:rPr>
              <a:t>0 </a:t>
            </a:r>
            <a:r>
              <a:rPr lang="en-US" altLang="en-US" sz="2400" i="0" dirty="0">
                <a:solidFill>
                  <a:srgbClr val="0000FF"/>
                </a:solidFill>
              </a:rPr>
              <a:t>C ) hay </a:t>
            </a:r>
            <a:r>
              <a:rPr lang="en-US" altLang="en-US" sz="2400" i="0" dirty="0" err="1">
                <a:solidFill>
                  <a:srgbClr val="0000FF"/>
                </a:solidFill>
              </a:rPr>
              <a:t>thấp</a:t>
            </a:r>
            <a:r>
              <a:rPr lang="en-US" altLang="en-US" sz="2400" i="0" dirty="0">
                <a:solidFill>
                  <a:srgbClr val="0000FF"/>
                </a:solidFill>
              </a:rPr>
              <a:t> </a:t>
            </a:r>
            <a:r>
              <a:rPr lang="en-US" altLang="en-US" sz="2400" i="0" dirty="0" err="1">
                <a:solidFill>
                  <a:srgbClr val="0000FF"/>
                </a:solidFill>
              </a:rPr>
              <a:t>quá</a:t>
            </a:r>
            <a:r>
              <a:rPr lang="en-US" altLang="en-US" sz="2400" i="0" dirty="0">
                <a:solidFill>
                  <a:srgbClr val="0000FF"/>
                </a:solidFill>
              </a:rPr>
              <a:t> ( 0</a:t>
            </a:r>
            <a:r>
              <a:rPr lang="en-US" altLang="en-US" sz="2400" i="0" baseline="30000" dirty="0">
                <a:solidFill>
                  <a:srgbClr val="0000FF"/>
                </a:solidFill>
              </a:rPr>
              <a:t>0 </a:t>
            </a:r>
            <a:r>
              <a:rPr lang="en-US" altLang="en-US" sz="2400" i="0" dirty="0">
                <a:solidFill>
                  <a:srgbClr val="0000FF"/>
                </a:solidFill>
              </a:rPr>
              <a:t>C ) </a:t>
            </a:r>
            <a:r>
              <a:rPr lang="en-US" altLang="en-US" sz="2400" i="0" dirty="0" err="1">
                <a:solidFill>
                  <a:srgbClr val="0000FF"/>
                </a:solidFill>
              </a:rPr>
              <a:t>cây</a:t>
            </a:r>
            <a:r>
              <a:rPr lang="en-US" altLang="en-US" sz="2400" i="0" dirty="0">
                <a:solidFill>
                  <a:srgbClr val="0000FF"/>
                </a:solidFill>
              </a:rPr>
              <a:t> </a:t>
            </a:r>
            <a:r>
              <a:rPr lang="en-US" altLang="en-US" sz="2400" i="0" dirty="0" err="1">
                <a:solidFill>
                  <a:srgbClr val="0000FF"/>
                </a:solidFill>
              </a:rPr>
              <a:t>ngừng</a:t>
            </a:r>
            <a:r>
              <a:rPr lang="en-US" altLang="en-US" sz="2400" i="0" dirty="0">
                <a:solidFill>
                  <a:srgbClr val="0000FF"/>
                </a:solidFill>
              </a:rPr>
              <a:t> </a:t>
            </a:r>
            <a:r>
              <a:rPr lang="en-US" altLang="en-US" sz="2400" i="0" dirty="0" err="1">
                <a:solidFill>
                  <a:srgbClr val="0000FF"/>
                </a:solidFill>
              </a:rPr>
              <a:t>quang</a:t>
            </a:r>
            <a:r>
              <a:rPr lang="en-US" altLang="en-US" sz="2400" i="0" dirty="0">
                <a:solidFill>
                  <a:srgbClr val="0000FF"/>
                </a:solidFill>
              </a:rPr>
              <a:t> </a:t>
            </a:r>
            <a:r>
              <a:rPr lang="en-US" altLang="en-US" sz="2400" i="0" dirty="0" err="1">
                <a:solidFill>
                  <a:srgbClr val="0000FF"/>
                </a:solidFill>
              </a:rPr>
              <a:t>hợp</a:t>
            </a:r>
            <a:r>
              <a:rPr lang="en-US" altLang="en-US" sz="2400" i="0" dirty="0">
                <a:solidFill>
                  <a:srgbClr val="0000FF"/>
                </a:solidFill>
              </a:rPr>
              <a:t> </a:t>
            </a:r>
            <a:r>
              <a:rPr lang="en-US" altLang="en-US" sz="2400" i="0" dirty="0" err="1">
                <a:solidFill>
                  <a:srgbClr val="0000FF"/>
                </a:solidFill>
              </a:rPr>
              <a:t>và</a:t>
            </a:r>
            <a:r>
              <a:rPr lang="en-US" altLang="en-US" sz="2400" i="0" dirty="0">
                <a:solidFill>
                  <a:srgbClr val="0000FF"/>
                </a:solidFill>
              </a:rPr>
              <a:t> </a:t>
            </a:r>
            <a:r>
              <a:rPr lang="en-US" altLang="en-US" sz="2400" i="0" dirty="0" err="1">
                <a:solidFill>
                  <a:srgbClr val="0000FF"/>
                </a:solidFill>
              </a:rPr>
              <a:t>hô</a:t>
            </a:r>
            <a:r>
              <a:rPr lang="en-US" altLang="en-US" sz="2400" i="0" dirty="0">
                <a:solidFill>
                  <a:srgbClr val="0000FF"/>
                </a:solidFill>
              </a:rPr>
              <a:t> </a:t>
            </a:r>
            <a:r>
              <a:rPr lang="en-US" altLang="en-US" sz="2400" i="0" dirty="0" err="1">
                <a:solidFill>
                  <a:srgbClr val="0000FF"/>
                </a:solidFill>
              </a:rPr>
              <a:t>hấp</a:t>
            </a:r>
            <a:r>
              <a:rPr lang="en-US" altLang="en-US" sz="2400" i="0" dirty="0">
                <a:solidFill>
                  <a:srgbClr val="0000FF"/>
                </a:solidFill>
              </a:rPr>
              <a:t>. </a:t>
            </a:r>
            <a:endParaRPr lang="en-US" altLang="en-US" sz="2400" b="0" i="0" dirty="0">
              <a:solidFill>
                <a:schemeClr val="tx1"/>
              </a:solidFill>
              <a:latin typeface="Arial" panose="020B0604020202020204" pitchFamily="34" charset="0"/>
            </a:endParaRPr>
          </a:p>
        </p:txBody>
      </p:sp>
      <p:sp>
        <p:nvSpPr>
          <p:cNvPr id="383154" name="Text Box 178"/>
          <p:cNvSpPr txBox="1">
            <a:spLocks noChangeArrowheads="1"/>
          </p:cNvSpPr>
          <p:nvPr/>
        </p:nvSpPr>
        <p:spPr bwMode="auto">
          <a:xfrm>
            <a:off x="94192" y="5693011"/>
            <a:ext cx="12097808" cy="954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pPr>
            <a:r>
              <a:rPr lang="en-US" altLang="en-US" sz="2800" i="0" dirty="0">
                <a:solidFill>
                  <a:srgbClr val="FF0000"/>
                </a:solidFill>
                <a:latin typeface="VNI-Times" pitchFamily="2" charset="0"/>
              </a:rPr>
              <a:t>     </a:t>
            </a:r>
            <a:r>
              <a:rPr lang="en-US" altLang="en-US" sz="2800" i="0" dirty="0">
                <a:solidFill>
                  <a:srgbClr val="FF0000"/>
                </a:solidFill>
              </a:rPr>
              <a:t>Ở </a:t>
            </a:r>
            <a:r>
              <a:rPr lang="en-US" altLang="en-US" sz="2800" i="0" dirty="0" err="1">
                <a:solidFill>
                  <a:srgbClr val="FF0000"/>
                </a:solidFill>
              </a:rPr>
              <a:t>lớp</a:t>
            </a:r>
            <a:r>
              <a:rPr lang="en-US" altLang="en-US" sz="2800" i="0" dirty="0">
                <a:solidFill>
                  <a:srgbClr val="FF0000"/>
                </a:solidFill>
              </a:rPr>
              <a:t> 6, </a:t>
            </a:r>
            <a:r>
              <a:rPr lang="en-US" altLang="en-US" sz="2800" i="0" dirty="0" err="1">
                <a:solidFill>
                  <a:srgbClr val="FF0000"/>
                </a:solidFill>
              </a:rPr>
              <a:t>các</a:t>
            </a:r>
            <a:r>
              <a:rPr lang="en-US" altLang="en-US" sz="2800" i="0" dirty="0">
                <a:solidFill>
                  <a:srgbClr val="FF0000"/>
                </a:solidFill>
              </a:rPr>
              <a:t> </a:t>
            </a:r>
            <a:r>
              <a:rPr lang="en-US" altLang="en-US" sz="2800" i="0" dirty="0" err="1">
                <a:solidFill>
                  <a:srgbClr val="FF0000"/>
                </a:solidFill>
              </a:rPr>
              <a:t>bạn</a:t>
            </a:r>
            <a:r>
              <a:rPr lang="en-US" altLang="en-US" sz="2800" i="0" dirty="0">
                <a:solidFill>
                  <a:srgbClr val="FF0000"/>
                </a:solidFill>
              </a:rPr>
              <a:t> </a:t>
            </a:r>
            <a:r>
              <a:rPr lang="en-US" altLang="en-US" sz="2800" i="0" dirty="0" err="1">
                <a:solidFill>
                  <a:srgbClr val="FF0000"/>
                </a:solidFill>
              </a:rPr>
              <a:t>đã</a:t>
            </a:r>
            <a:r>
              <a:rPr lang="en-US" altLang="en-US" sz="2800" i="0" dirty="0">
                <a:solidFill>
                  <a:srgbClr val="FF0000"/>
                </a:solidFill>
              </a:rPr>
              <a:t> </a:t>
            </a:r>
            <a:r>
              <a:rPr lang="en-US" altLang="en-US" sz="2800" i="0" dirty="0" err="1">
                <a:solidFill>
                  <a:srgbClr val="FF0000"/>
                </a:solidFill>
              </a:rPr>
              <a:t>học</a:t>
            </a:r>
            <a:r>
              <a:rPr lang="en-US" altLang="en-US" sz="2800" i="0" dirty="0">
                <a:solidFill>
                  <a:srgbClr val="FF0000"/>
                </a:solidFill>
              </a:rPr>
              <a:t> </a:t>
            </a:r>
            <a:r>
              <a:rPr lang="en-US" altLang="en-US" sz="2800" i="0" dirty="0" err="1">
                <a:solidFill>
                  <a:srgbClr val="FF0000"/>
                </a:solidFill>
              </a:rPr>
              <a:t>quá</a:t>
            </a:r>
            <a:r>
              <a:rPr lang="en-US" altLang="en-US" sz="2800" i="0" dirty="0">
                <a:solidFill>
                  <a:srgbClr val="FF0000"/>
                </a:solidFill>
              </a:rPr>
              <a:t> </a:t>
            </a:r>
            <a:r>
              <a:rPr lang="en-US" altLang="en-US" sz="2800" i="0" dirty="0" err="1">
                <a:solidFill>
                  <a:srgbClr val="FF0000"/>
                </a:solidFill>
              </a:rPr>
              <a:t>trình</a:t>
            </a:r>
            <a:r>
              <a:rPr lang="en-US" altLang="en-US" sz="2800" i="0" dirty="0">
                <a:solidFill>
                  <a:srgbClr val="FF0000"/>
                </a:solidFill>
              </a:rPr>
              <a:t> </a:t>
            </a:r>
            <a:r>
              <a:rPr lang="en-US" altLang="en-US" sz="2800" i="0" dirty="0" err="1">
                <a:solidFill>
                  <a:srgbClr val="FF0000"/>
                </a:solidFill>
              </a:rPr>
              <a:t>quang</a:t>
            </a:r>
            <a:r>
              <a:rPr lang="en-US" altLang="en-US" sz="2800" i="0" dirty="0">
                <a:solidFill>
                  <a:srgbClr val="FF0000"/>
                </a:solidFill>
              </a:rPr>
              <a:t> </a:t>
            </a:r>
            <a:r>
              <a:rPr lang="en-US" altLang="en-US" sz="2800" i="0" dirty="0" err="1">
                <a:solidFill>
                  <a:srgbClr val="FF0000"/>
                </a:solidFill>
              </a:rPr>
              <a:t>hợp</a:t>
            </a:r>
            <a:r>
              <a:rPr lang="en-US" altLang="en-US" sz="2800" i="0" dirty="0">
                <a:solidFill>
                  <a:srgbClr val="FF0000"/>
                </a:solidFill>
              </a:rPr>
              <a:t> </a:t>
            </a:r>
            <a:r>
              <a:rPr lang="en-US" altLang="en-US" sz="2800" i="0" dirty="0" err="1">
                <a:solidFill>
                  <a:srgbClr val="FF0000"/>
                </a:solidFill>
              </a:rPr>
              <a:t>và</a:t>
            </a:r>
            <a:r>
              <a:rPr lang="en-US" altLang="en-US" sz="2800" i="0" dirty="0">
                <a:solidFill>
                  <a:srgbClr val="FF0000"/>
                </a:solidFill>
              </a:rPr>
              <a:t> </a:t>
            </a:r>
            <a:r>
              <a:rPr lang="en-US" altLang="en-US" sz="2800" i="0" dirty="0" err="1">
                <a:solidFill>
                  <a:srgbClr val="FF0000"/>
                </a:solidFill>
              </a:rPr>
              <a:t>hô</a:t>
            </a:r>
            <a:r>
              <a:rPr lang="en-US" altLang="en-US" sz="2800" i="0" dirty="0">
                <a:solidFill>
                  <a:srgbClr val="FF0000"/>
                </a:solidFill>
              </a:rPr>
              <a:t> </a:t>
            </a:r>
            <a:r>
              <a:rPr lang="en-US" altLang="en-US" sz="2800" i="0" dirty="0" err="1">
                <a:solidFill>
                  <a:srgbClr val="FF0000"/>
                </a:solidFill>
              </a:rPr>
              <a:t>hấp</a:t>
            </a:r>
            <a:r>
              <a:rPr lang="en-US" altLang="en-US" sz="2800" i="0" dirty="0">
                <a:solidFill>
                  <a:srgbClr val="FF0000"/>
                </a:solidFill>
              </a:rPr>
              <a:t> </a:t>
            </a:r>
            <a:r>
              <a:rPr lang="en-US" altLang="en-US" sz="2800" i="0" dirty="0" err="1">
                <a:solidFill>
                  <a:srgbClr val="FF0000"/>
                </a:solidFill>
              </a:rPr>
              <a:t>của</a:t>
            </a:r>
            <a:r>
              <a:rPr lang="en-US" altLang="en-US" sz="2800" i="0" dirty="0">
                <a:solidFill>
                  <a:srgbClr val="FF0000"/>
                </a:solidFill>
              </a:rPr>
              <a:t> </a:t>
            </a:r>
            <a:r>
              <a:rPr lang="en-US" altLang="en-US" sz="2800" i="0" dirty="0" err="1">
                <a:solidFill>
                  <a:srgbClr val="FF0000"/>
                </a:solidFill>
              </a:rPr>
              <a:t>cây</a:t>
            </a:r>
            <a:r>
              <a:rPr lang="en-US" altLang="en-US" sz="2800" i="0" dirty="0">
                <a:solidFill>
                  <a:srgbClr val="FF0000"/>
                </a:solidFill>
              </a:rPr>
              <a:t> </a:t>
            </a:r>
            <a:r>
              <a:rPr lang="en-US" altLang="en-US" sz="2800" i="0" dirty="0" err="1">
                <a:solidFill>
                  <a:srgbClr val="FF0000"/>
                </a:solidFill>
              </a:rPr>
              <a:t>chỉ</a:t>
            </a:r>
            <a:r>
              <a:rPr lang="en-US" altLang="en-US" sz="2800" i="0" dirty="0">
                <a:solidFill>
                  <a:srgbClr val="FF0000"/>
                </a:solidFill>
              </a:rPr>
              <a:t> </a:t>
            </a:r>
            <a:r>
              <a:rPr lang="en-US" altLang="en-US" sz="2800" i="0" dirty="0" err="1">
                <a:solidFill>
                  <a:srgbClr val="FF0000"/>
                </a:solidFill>
              </a:rPr>
              <a:t>có</a:t>
            </a:r>
            <a:r>
              <a:rPr lang="en-US" altLang="en-US" sz="2800" i="0" dirty="0">
                <a:solidFill>
                  <a:srgbClr val="FF0000"/>
                </a:solidFill>
              </a:rPr>
              <a:t> </a:t>
            </a:r>
            <a:r>
              <a:rPr lang="en-US" altLang="en-US" sz="2800" i="0" dirty="0" err="1">
                <a:solidFill>
                  <a:srgbClr val="FF0000"/>
                </a:solidFill>
              </a:rPr>
              <a:t>thể</a:t>
            </a:r>
            <a:r>
              <a:rPr lang="en-US" altLang="en-US" sz="2800" i="0" dirty="0">
                <a:solidFill>
                  <a:srgbClr val="FF0000"/>
                </a:solidFill>
              </a:rPr>
              <a:t> </a:t>
            </a:r>
            <a:r>
              <a:rPr lang="en-US" altLang="en-US" sz="2800" i="0" dirty="0" err="1">
                <a:solidFill>
                  <a:srgbClr val="FF0000"/>
                </a:solidFill>
              </a:rPr>
              <a:t>diễn</a:t>
            </a:r>
            <a:r>
              <a:rPr lang="en-US" altLang="en-US" sz="2800" i="0" dirty="0">
                <a:solidFill>
                  <a:srgbClr val="FF0000"/>
                </a:solidFill>
              </a:rPr>
              <a:t> </a:t>
            </a:r>
            <a:r>
              <a:rPr lang="en-US" altLang="en-US" sz="2800" i="0" dirty="0" err="1">
                <a:solidFill>
                  <a:srgbClr val="FF0000"/>
                </a:solidFill>
              </a:rPr>
              <a:t>ra</a:t>
            </a:r>
            <a:r>
              <a:rPr lang="en-US" altLang="en-US" sz="2800" i="0" dirty="0">
                <a:solidFill>
                  <a:srgbClr val="FF0000"/>
                </a:solidFill>
              </a:rPr>
              <a:t> </a:t>
            </a:r>
            <a:r>
              <a:rPr lang="en-US" altLang="en-US" sz="2800" i="0" dirty="0" err="1">
                <a:solidFill>
                  <a:srgbClr val="FF0000"/>
                </a:solidFill>
              </a:rPr>
              <a:t>bình</a:t>
            </a:r>
            <a:r>
              <a:rPr lang="en-US" altLang="en-US" sz="2800" i="0" dirty="0">
                <a:solidFill>
                  <a:srgbClr val="FF0000"/>
                </a:solidFill>
              </a:rPr>
              <a:t> </a:t>
            </a:r>
            <a:r>
              <a:rPr lang="en-US" altLang="en-US" sz="2800" i="0" dirty="0" err="1">
                <a:solidFill>
                  <a:srgbClr val="FF0000"/>
                </a:solidFill>
              </a:rPr>
              <a:t>thường</a:t>
            </a:r>
            <a:r>
              <a:rPr lang="en-US" altLang="en-US" sz="2800" i="0" dirty="0">
                <a:solidFill>
                  <a:srgbClr val="FF0000"/>
                </a:solidFill>
              </a:rPr>
              <a:t> ở </a:t>
            </a:r>
            <a:r>
              <a:rPr lang="en-US" altLang="en-US" sz="2800" i="0" dirty="0" err="1">
                <a:solidFill>
                  <a:srgbClr val="FF0000"/>
                </a:solidFill>
              </a:rPr>
              <a:t>nhiệt</a:t>
            </a:r>
            <a:r>
              <a:rPr lang="en-US" altLang="en-US" sz="2800" i="0" dirty="0">
                <a:solidFill>
                  <a:srgbClr val="FF0000"/>
                </a:solidFill>
              </a:rPr>
              <a:t> </a:t>
            </a:r>
            <a:r>
              <a:rPr lang="en-US" altLang="en-US" sz="2800" i="0" dirty="0" err="1">
                <a:solidFill>
                  <a:srgbClr val="FF0000"/>
                </a:solidFill>
              </a:rPr>
              <a:t>độ</a:t>
            </a:r>
            <a:r>
              <a:rPr lang="en-US" altLang="en-US" sz="2800" i="0" dirty="0">
                <a:solidFill>
                  <a:srgbClr val="FF0000"/>
                </a:solidFill>
              </a:rPr>
              <a:t> </a:t>
            </a:r>
            <a:r>
              <a:rPr lang="en-US" altLang="en-US" sz="2800" i="0" dirty="0" err="1">
                <a:solidFill>
                  <a:srgbClr val="FF0000"/>
                </a:solidFill>
              </a:rPr>
              <a:t>môi</a:t>
            </a:r>
            <a:r>
              <a:rPr lang="en-US" altLang="en-US" sz="2800" i="0" dirty="0">
                <a:solidFill>
                  <a:srgbClr val="FF0000"/>
                </a:solidFill>
              </a:rPr>
              <a:t> </a:t>
            </a:r>
            <a:r>
              <a:rPr lang="en-US" altLang="en-US" sz="2800" i="0" dirty="0" err="1">
                <a:solidFill>
                  <a:srgbClr val="FF0000"/>
                </a:solidFill>
              </a:rPr>
              <a:t>trường</a:t>
            </a:r>
            <a:r>
              <a:rPr lang="en-US" altLang="en-US" sz="2800" i="0" dirty="0">
                <a:solidFill>
                  <a:srgbClr val="FF0000"/>
                </a:solidFill>
              </a:rPr>
              <a:t> </a:t>
            </a:r>
            <a:r>
              <a:rPr lang="en-US" altLang="en-US" sz="2800" i="0" dirty="0" err="1">
                <a:solidFill>
                  <a:srgbClr val="FF0000"/>
                </a:solidFill>
              </a:rPr>
              <a:t>như</a:t>
            </a:r>
            <a:r>
              <a:rPr lang="en-US" altLang="en-US" sz="2800" i="0" dirty="0">
                <a:solidFill>
                  <a:srgbClr val="FF0000"/>
                </a:solidFill>
              </a:rPr>
              <a:t> </a:t>
            </a:r>
            <a:r>
              <a:rPr lang="en-US" altLang="en-US" sz="2800" i="0" dirty="0" err="1">
                <a:solidFill>
                  <a:srgbClr val="FF0000"/>
                </a:solidFill>
              </a:rPr>
              <a:t>thế</a:t>
            </a:r>
            <a:r>
              <a:rPr lang="en-US" altLang="en-US" sz="2800" i="0" dirty="0">
                <a:solidFill>
                  <a:srgbClr val="FF0000"/>
                </a:solidFill>
              </a:rPr>
              <a:t> </a:t>
            </a:r>
            <a:r>
              <a:rPr lang="en-US" altLang="en-US" sz="2800" i="0" dirty="0" err="1">
                <a:solidFill>
                  <a:srgbClr val="FF0000"/>
                </a:solidFill>
              </a:rPr>
              <a:t>nào</a:t>
            </a:r>
            <a:r>
              <a:rPr lang="en-US" altLang="en-US" sz="2800" i="0" dirty="0">
                <a:solidFill>
                  <a:srgbClr val="FF0000"/>
                </a:solidFill>
              </a:rPr>
              <a:t>?</a:t>
            </a:r>
          </a:p>
        </p:txBody>
      </p:sp>
    </p:spTree>
    <p:extLst>
      <p:ext uri="{BB962C8B-B14F-4D97-AF65-F5344CB8AC3E}">
        <p14:creationId xmlns:p14="http://schemas.microsoft.com/office/powerpoint/2010/main" val="3682769141"/>
      </p:ext>
    </p:extLst>
  </p:cSld>
  <p:clrMapOvr>
    <a:masterClrMapping/>
  </p:clrMapOvr>
  <p:transition>
    <p:cover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4350"/>
                                        </p:tgtEl>
                                        <p:attrNameLst>
                                          <p:attrName>style.visibility</p:attrName>
                                        </p:attrNameLst>
                                      </p:cBhvr>
                                      <p:to>
                                        <p:strVal val="visible"/>
                                      </p:to>
                                    </p:set>
                                    <p:anim calcmode="lin" valueType="num">
                                      <p:cBhvr>
                                        <p:cTn id="7" dur="2000" fill="hold"/>
                                        <p:tgtEl>
                                          <p:spTgt spid="14350"/>
                                        </p:tgtEl>
                                        <p:attrNameLst>
                                          <p:attrName>ppt_w</p:attrName>
                                        </p:attrNameLst>
                                      </p:cBhvr>
                                      <p:tavLst>
                                        <p:tav tm="0">
                                          <p:val>
                                            <p:fltVal val="0"/>
                                          </p:val>
                                        </p:tav>
                                        <p:tav tm="100000">
                                          <p:val>
                                            <p:strVal val="#ppt_w"/>
                                          </p:val>
                                        </p:tav>
                                      </p:tavLst>
                                    </p:anim>
                                    <p:anim calcmode="lin" valueType="num">
                                      <p:cBhvr>
                                        <p:cTn id="8" dur="2000" fill="hold"/>
                                        <p:tgtEl>
                                          <p:spTgt spid="14350"/>
                                        </p:tgtEl>
                                        <p:attrNameLst>
                                          <p:attrName>ppt_h</p:attrName>
                                        </p:attrNameLst>
                                      </p:cBhvr>
                                      <p:tavLst>
                                        <p:tav tm="0">
                                          <p:val>
                                            <p:fltVal val="0"/>
                                          </p:val>
                                        </p:tav>
                                        <p:tav tm="100000">
                                          <p:val>
                                            <p:strVal val="#ppt_h"/>
                                          </p:val>
                                        </p:tav>
                                      </p:tavLst>
                                    </p:anim>
                                    <p:anim calcmode="lin" valueType="num">
                                      <p:cBhvr>
                                        <p:cTn id="9" dur="2000" fill="hold"/>
                                        <p:tgtEl>
                                          <p:spTgt spid="14350"/>
                                        </p:tgtEl>
                                        <p:attrNameLst>
                                          <p:attrName>style.rotation</p:attrName>
                                        </p:attrNameLst>
                                      </p:cBhvr>
                                      <p:tavLst>
                                        <p:tav tm="0">
                                          <p:val>
                                            <p:fltVal val="90"/>
                                          </p:val>
                                        </p:tav>
                                        <p:tav tm="100000">
                                          <p:val>
                                            <p:fltVal val="0"/>
                                          </p:val>
                                        </p:tav>
                                      </p:tavLst>
                                    </p:anim>
                                    <p:animEffect transition="in" filter="fade">
                                      <p:cBhvr>
                                        <p:cTn id="10" dur="2000"/>
                                        <p:tgtEl>
                                          <p:spTgt spid="14350"/>
                                        </p:tgtEl>
                                      </p:cBhvr>
                                    </p:animEffect>
                                  </p:childTnLst>
                                </p:cTn>
                              </p:par>
                              <p:par>
                                <p:cTn id="11" presetID="23" presetClass="emph" presetSubtype="0" repeatCount="indefinite" fill="hold" nodeType="withEffect">
                                  <p:stCondLst>
                                    <p:cond delay="0"/>
                                  </p:stCondLst>
                                  <p:iterate type="lt">
                                    <p:tmPct val="0"/>
                                  </p:iterate>
                                  <p:childTnLst>
                                    <p:animClr clrSpc="hsl" dir="cw">
                                      <p:cBhvr override="childStyle">
                                        <p:cTn id="12" dur="500" fill="hold"/>
                                        <p:tgtEl>
                                          <p:spTgt spid="14350"/>
                                        </p:tgtEl>
                                        <p:attrNameLst>
                                          <p:attrName>style.color</p:attrName>
                                        </p:attrNameLst>
                                      </p:cBhvr>
                                      <p:by>
                                        <p:hsl h="10842353" s="0" l="0"/>
                                      </p:by>
                                    </p:animClr>
                                    <p:animClr clrSpc="hsl" dir="cw">
                                      <p:cBhvr>
                                        <p:cTn id="13" dur="500" fill="hold"/>
                                        <p:tgtEl>
                                          <p:spTgt spid="14350"/>
                                        </p:tgtEl>
                                        <p:attrNameLst>
                                          <p:attrName>fillcolor</p:attrName>
                                        </p:attrNameLst>
                                      </p:cBhvr>
                                      <p:by>
                                        <p:hsl h="10842353" s="0" l="0"/>
                                      </p:by>
                                    </p:animClr>
                                    <p:animClr clrSpc="hsl" dir="cw">
                                      <p:cBhvr>
                                        <p:cTn id="14" dur="500" fill="hold"/>
                                        <p:tgtEl>
                                          <p:spTgt spid="14350"/>
                                        </p:tgtEl>
                                        <p:attrNameLst>
                                          <p:attrName>stroke.color</p:attrName>
                                        </p:attrNameLst>
                                      </p:cBhvr>
                                      <p:by>
                                        <p:hsl h="10842353" s="0" l="0"/>
                                      </p:by>
                                    </p:animClr>
                                    <p:set>
                                      <p:cBhvr>
                                        <p:cTn id="15" dur="500" fill="hold"/>
                                        <p:tgtEl>
                                          <p:spTgt spid="14350"/>
                                        </p:tgtEl>
                                        <p:attrNameLst>
                                          <p:attrName>fill.type</p:attrName>
                                        </p:attrNameLst>
                                      </p:cBhvr>
                                      <p:to>
                                        <p:strVal val="solid"/>
                                      </p:to>
                                    </p:set>
                                  </p:childTnLst>
                                </p:cTn>
                              </p:par>
                              <p:par>
                                <p:cTn id="16" presetID="22" presetClass="entr" presetSubtype="1" repeatCount="indefinite" fill="hold" nodeType="withEffect">
                                  <p:stCondLst>
                                    <p:cond delay="0"/>
                                  </p:stCondLst>
                                  <p:childTnLst>
                                    <p:set>
                                      <p:cBhvr>
                                        <p:cTn id="17" dur="1" fill="hold">
                                          <p:stCondLst>
                                            <p:cond delay="0"/>
                                          </p:stCondLst>
                                        </p:cTn>
                                        <p:tgtEl>
                                          <p:spTgt spid="14340"/>
                                        </p:tgtEl>
                                        <p:attrNameLst>
                                          <p:attrName>style.visibility</p:attrName>
                                        </p:attrNameLst>
                                      </p:cBhvr>
                                      <p:to>
                                        <p:strVal val="visible"/>
                                      </p:to>
                                    </p:set>
                                    <p:animEffect transition="in" filter="wipe(up)">
                                      <p:cBhvr>
                                        <p:cTn id="18" dur="1500"/>
                                        <p:tgtEl>
                                          <p:spTgt spid="14340"/>
                                        </p:tgtEl>
                                      </p:cBhvr>
                                    </p:animEffect>
                                  </p:childTnLst>
                                </p:cTn>
                              </p:par>
                              <p:par>
                                <p:cTn id="19" presetID="22" presetClass="entr" presetSubtype="1" repeatCount="indefinite" fill="hold" nodeType="withEffect">
                                  <p:stCondLst>
                                    <p:cond delay="0"/>
                                  </p:stCondLst>
                                  <p:childTnLst>
                                    <p:set>
                                      <p:cBhvr>
                                        <p:cTn id="20" dur="1" fill="hold">
                                          <p:stCondLst>
                                            <p:cond delay="0"/>
                                          </p:stCondLst>
                                        </p:cTn>
                                        <p:tgtEl>
                                          <p:spTgt spid="14342"/>
                                        </p:tgtEl>
                                        <p:attrNameLst>
                                          <p:attrName>style.visibility</p:attrName>
                                        </p:attrNameLst>
                                      </p:cBhvr>
                                      <p:to>
                                        <p:strVal val="visible"/>
                                      </p:to>
                                    </p:set>
                                    <p:animEffect transition="in" filter="wipe(up)">
                                      <p:cBhvr>
                                        <p:cTn id="21" dur="1500"/>
                                        <p:tgtEl>
                                          <p:spTgt spid="14342"/>
                                        </p:tgtEl>
                                      </p:cBhvr>
                                    </p:animEffect>
                                  </p:childTnLst>
                                </p:cTn>
                              </p:par>
                              <p:par>
                                <p:cTn id="22" presetID="22" presetClass="entr" presetSubtype="1" repeatCount="indefinite" fill="hold" nodeType="withEffect">
                                  <p:stCondLst>
                                    <p:cond delay="0"/>
                                  </p:stCondLst>
                                  <p:childTnLst>
                                    <p:set>
                                      <p:cBhvr>
                                        <p:cTn id="23" dur="1" fill="hold">
                                          <p:stCondLst>
                                            <p:cond delay="0"/>
                                          </p:stCondLst>
                                        </p:cTn>
                                        <p:tgtEl>
                                          <p:spTgt spid="14343"/>
                                        </p:tgtEl>
                                        <p:attrNameLst>
                                          <p:attrName>style.visibility</p:attrName>
                                        </p:attrNameLst>
                                      </p:cBhvr>
                                      <p:to>
                                        <p:strVal val="visible"/>
                                      </p:to>
                                    </p:set>
                                    <p:animEffect transition="in" filter="wipe(up)">
                                      <p:cBhvr>
                                        <p:cTn id="24" dur="1500"/>
                                        <p:tgtEl>
                                          <p:spTgt spid="14343"/>
                                        </p:tgtEl>
                                      </p:cBhvr>
                                    </p:animEffect>
                                  </p:childTnLst>
                                </p:cTn>
                              </p:par>
                              <p:par>
                                <p:cTn id="25" presetID="22" presetClass="entr" presetSubtype="1" repeatCount="indefinite" fill="hold" nodeType="withEffect">
                                  <p:stCondLst>
                                    <p:cond delay="0"/>
                                  </p:stCondLst>
                                  <p:childTnLst>
                                    <p:set>
                                      <p:cBhvr>
                                        <p:cTn id="26" dur="1" fill="hold">
                                          <p:stCondLst>
                                            <p:cond delay="0"/>
                                          </p:stCondLst>
                                        </p:cTn>
                                        <p:tgtEl>
                                          <p:spTgt spid="14344"/>
                                        </p:tgtEl>
                                        <p:attrNameLst>
                                          <p:attrName>style.visibility</p:attrName>
                                        </p:attrNameLst>
                                      </p:cBhvr>
                                      <p:to>
                                        <p:strVal val="visible"/>
                                      </p:to>
                                    </p:set>
                                    <p:animEffect transition="in" filter="wipe(up)">
                                      <p:cBhvr>
                                        <p:cTn id="27" dur="1500"/>
                                        <p:tgtEl>
                                          <p:spTgt spid="14344"/>
                                        </p:tgtEl>
                                      </p:cBhvr>
                                    </p:animEffect>
                                  </p:childTnLst>
                                </p:cTn>
                              </p:par>
                              <p:par>
                                <p:cTn id="28" presetID="22" presetClass="entr" presetSubtype="1" repeatCount="indefinite" fill="hold" nodeType="withEffect">
                                  <p:stCondLst>
                                    <p:cond delay="0"/>
                                  </p:stCondLst>
                                  <p:childTnLst>
                                    <p:set>
                                      <p:cBhvr>
                                        <p:cTn id="29" dur="1" fill="hold">
                                          <p:stCondLst>
                                            <p:cond delay="0"/>
                                          </p:stCondLst>
                                        </p:cTn>
                                        <p:tgtEl>
                                          <p:spTgt spid="14345"/>
                                        </p:tgtEl>
                                        <p:attrNameLst>
                                          <p:attrName>style.visibility</p:attrName>
                                        </p:attrNameLst>
                                      </p:cBhvr>
                                      <p:to>
                                        <p:strVal val="visible"/>
                                      </p:to>
                                    </p:set>
                                    <p:animEffect transition="in" filter="wipe(up)">
                                      <p:cBhvr>
                                        <p:cTn id="30" dur="1500"/>
                                        <p:tgtEl>
                                          <p:spTgt spid="14345"/>
                                        </p:tgtEl>
                                      </p:cBhvr>
                                    </p:animEffect>
                                  </p:childTnLst>
                                </p:cTn>
                              </p:par>
                              <p:par>
                                <p:cTn id="31" presetID="22" presetClass="entr" presetSubtype="1" repeatCount="indefinite" fill="hold" nodeType="withEffect">
                                  <p:stCondLst>
                                    <p:cond delay="0"/>
                                  </p:stCondLst>
                                  <p:childTnLst>
                                    <p:set>
                                      <p:cBhvr>
                                        <p:cTn id="32" dur="1" fill="hold">
                                          <p:stCondLst>
                                            <p:cond delay="0"/>
                                          </p:stCondLst>
                                        </p:cTn>
                                        <p:tgtEl>
                                          <p:spTgt spid="14346"/>
                                        </p:tgtEl>
                                        <p:attrNameLst>
                                          <p:attrName>style.visibility</p:attrName>
                                        </p:attrNameLst>
                                      </p:cBhvr>
                                      <p:to>
                                        <p:strVal val="visible"/>
                                      </p:to>
                                    </p:set>
                                    <p:animEffect transition="in" filter="wipe(up)">
                                      <p:cBhvr>
                                        <p:cTn id="33" dur="1500"/>
                                        <p:tgtEl>
                                          <p:spTgt spid="14346"/>
                                        </p:tgtEl>
                                      </p:cBhvr>
                                    </p:animEffect>
                                  </p:childTnLst>
                                </p:cTn>
                              </p:par>
                              <p:par>
                                <p:cTn id="34" presetID="22" presetClass="entr" presetSubtype="1" repeatCount="indefinite" fill="hold" nodeType="withEffect">
                                  <p:stCondLst>
                                    <p:cond delay="0"/>
                                  </p:stCondLst>
                                  <p:childTnLst>
                                    <p:set>
                                      <p:cBhvr>
                                        <p:cTn id="35" dur="1" fill="hold">
                                          <p:stCondLst>
                                            <p:cond delay="0"/>
                                          </p:stCondLst>
                                        </p:cTn>
                                        <p:tgtEl>
                                          <p:spTgt spid="14347"/>
                                        </p:tgtEl>
                                        <p:attrNameLst>
                                          <p:attrName>style.visibility</p:attrName>
                                        </p:attrNameLst>
                                      </p:cBhvr>
                                      <p:to>
                                        <p:strVal val="visible"/>
                                      </p:to>
                                    </p:set>
                                    <p:animEffect transition="in" filter="wipe(up)">
                                      <p:cBhvr>
                                        <p:cTn id="36" dur="1500"/>
                                        <p:tgtEl>
                                          <p:spTgt spid="14347"/>
                                        </p:tgtEl>
                                      </p:cBhvr>
                                    </p:animEffect>
                                  </p:childTnLst>
                                </p:cTn>
                              </p:par>
                              <p:par>
                                <p:cTn id="37" presetID="22" presetClass="entr" presetSubtype="1" repeatCount="indefinite" fill="hold" nodeType="withEffect">
                                  <p:stCondLst>
                                    <p:cond delay="0"/>
                                  </p:stCondLst>
                                  <p:childTnLst>
                                    <p:set>
                                      <p:cBhvr>
                                        <p:cTn id="38" dur="1" fill="hold">
                                          <p:stCondLst>
                                            <p:cond delay="0"/>
                                          </p:stCondLst>
                                        </p:cTn>
                                        <p:tgtEl>
                                          <p:spTgt spid="14348"/>
                                        </p:tgtEl>
                                        <p:attrNameLst>
                                          <p:attrName>style.visibility</p:attrName>
                                        </p:attrNameLst>
                                      </p:cBhvr>
                                      <p:to>
                                        <p:strVal val="visible"/>
                                      </p:to>
                                    </p:set>
                                    <p:animEffect transition="in" filter="wipe(up)">
                                      <p:cBhvr>
                                        <p:cTn id="39" dur="1500"/>
                                        <p:tgtEl>
                                          <p:spTgt spid="14348"/>
                                        </p:tgtEl>
                                      </p:cBhvr>
                                    </p:animEffect>
                                  </p:childTnLst>
                                </p:cTn>
                              </p:par>
                              <p:par>
                                <p:cTn id="40" presetID="22" presetClass="entr" presetSubtype="1" repeatCount="indefinite" fill="hold" nodeType="withEffect">
                                  <p:stCondLst>
                                    <p:cond delay="0"/>
                                  </p:stCondLst>
                                  <p:childTnLst>
                                    <p:set>
                                      <p:cBhvr>
                                        <p:cTn id="41" dur="1" fill="hold">
                                          <p:stCondLst>
                                            <p:cond delay="0"/>
                                          </p:stCondLst>
                                        </p:cTn>
                                        <p:tgtEl>
                                          <p:spTgt spid="14349"/>
                                        </p:tgtEl>
                                        <p:attrNameLst>
                                          <p:attrName>style.visibility</p:attrName>
                                        </p:attrNameLst>
                                      </p:cBhvr>
                                      <p:to>
                                        <p:strVal val="visible"/>
                                      </p:to>
                                    </p:set>
                                    <p:animEffect transition="in" filter="wipe(up)">
                                      <p:cBhvr>
                                        <p:cTn id="42" dur="1500"/>
                                        <p:tgtEl>
                                          <p:spTgt spid="1434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3" presetClass="entr" presetSubtype="0" fill="hold" nodeType="clickEffect">
                                  <p:stCondLst>
                                    <p:cond delay="0"/>
                                  </p:stCondLst>
                                  <p:childTnLst>
                                    <p:set>
                                      <p:cBhvr>
                                        <p:cTn id="46" dur="1" fill="hold">
                                          <p:stCondLst>
                                            <p:cond delay="0"/>
                                          </p:stCondLst>
                                        </p:cTn>
                                        <p:tgtEl>
                                          <p:spTgt spid="4111"/>
                                        </p:tgtEl>
                                        <p:attrNameLst>
                                          <p:attrName>style.visibility</p:attrName>
                                        </p:attrNameLst>
                                      </p:cBhvr>
                                      <p:to>
                                        <p:strVal val="visible"/>
                                      </p:to>
                                    </p:set>
                                    <p:anim calcmode="lin" valueType="num">
                                      <p:cBhvr>
                                        <p:cTn id="47" dur="500" fill="hold"/>
                                        <p:tgtEl>
                                          <p:spTgt spid="4111"/>
                                        </p:tgtEl>
                                        <p:attrNameLst>
                                          <p:attrName>ppt_w</p:attrName>
                                        </p:attrNameLst>
                                      </p:cBhvr>
                                      <p:tavLst>
                                        <p:tav tm="0">
                                          <p:val>
                                            <p:fltVal val="0"/>
                                          </p:val>
                                        </p:tav>
                                        <p:tav tm="100000">
                                          <p:val>
                                            <p:strVal val="#ppt_w"/>
                                          </p:val>
                                        </p:tav>
                                      </p:tavLst>
                                    </p:anim>
                                    <p:anim calcmode="lin" valueType="num">
                                      <p:cBhvr>
                                        <p:cTn id="48" dur="500" fill="hold"/>
                                        <p:tgtEl>
                                          <p:spTgt spid="4111"/>
                                        </p:tgtEl>
                                        <p:attrNameLst>
                                          <p:attrName>ppt_h</p:attrName>
                                        </p:attrNameLst>
                                      </p:cBhvr>
                                      <p:tavLst>
                                        <p:tav tm="0">
                                          <p:val>
                                            <p:fltVal val="0"/>
                                          </p:val>
                                        </p:tav>
                                        <p:tav tm="100000">
                                          <p:val>
                                            <p:strVal val="#ppt_h"/>
                                          </p:val>
                                        </p:tav>
                                      </p:tavLst>
                                    </p:anim>
                                    <p:animEffect transition="in" filter="fade">
                                      <p:cBhvr>
                                        <p:cTn id="49" dur="500"/>
                                        <p:tgtEl>
                                          <p:spTgt spid="4111"/>
                                        </p:tgtEl>
                                      </p:cBhvr>
                                    </p:animEffect>
                                  </p:childTnLst>
                                  <p:subTnLst>
                                    <p:audio>
                                      <p:cMediaNode>
                                        <p:cTn display="0" masterRel="sameClick">
                                          <p:stCondLst>
                                            <p:cond evt="begin" delay="0">
                                              <p:tn val="45"/>
                                            </p:cond>
                                          </p:stCondLst>
                                          <p:endCondLst>
                                            <p:cond evt="onStopAudio" delay="0">
                                              <p:tgtEl>
                                                <p:sldTgt/>
                                              </p:tgtEl>
                                            </p:cond>
                                          </p:endCondLst>
                                        </p:cTn>
                                        <p:tgtEl>
                                          <p:sndTgt r:embed="rId2" name="CHARGE.WAV"/>
                                        </p:tgtEl>
                                      </p:cMediaNode>
                                    </p:audio>
                                  </p:sub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83154"/>
                                        </p:tgtEl>
                                        <p:attrNameLst>
                                          <p:attrName>style.visibility</p:attrName>
                                        </p:attrNameLst>
                                      </p:cBhvr>
                                      <p:to>
                                        <p:strVal val="visible"/>
                                      </p:to>
                                    </p:set>
                                    <p:animEffect transition="in" filter="wipe(down)">
                                      <p:cBhvr>
                                        <p:cTn id="54" dur="500"/>
                                        <p:tgtEl>
                                          <p:spTgt spid="38315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5" presetClass="exit" presetSubtype="0" fill="hold" grpId="1" nodeType="clickEffect">
                                  <p:stCondLst>
                                    <p:cond delay="0"/>
                                  </p:stCondLst>
                                  <p:childTnLst>
                                    <p:anim calcmode="lin" valueType="num">
                                      <p:cBhvr>
                                        <p:cTn id="58" dur="1000"/>
                                        <p:tgtEl>
                                          <p:spTgt spid="383154"/>
                                        </p:tgtEl>
                                        <p:attrNameLst>
                                          <p:attrName>ppt_w</p:attrName>
                                        </p:attrNameLst>
                                      </p:cBhvr>
                                      <p:tavLst>
                                        <p:tav tm="0">
                                          <p:val>
                                            <p:strVal val="ppt_w"/>
                                          </p:val>
                                        </p:tav>
                                        <p:tav tm="100000">
                                          <p:val>
                                            <p:strVal val="ppt_w*0.70"/>
                                          </p:val>
                                        </p:tav>
                                      </p:tavLst>
                                    </p:anim>
                                    <p:anim calcmode="lin" valueType="num">
                                      <p:cBhvr>
                                        <p:cTn id="59" dur="1000"/>
                                        <p:tgtEl>
                                          <p:spTgt spid="383154"/>
                                        </p:tgtEl>
                                        <p:attrNameLst>
                                          <p:attrName>ppt_h</p:attrName>
                                        </p:attrNameLst>
                                      </p:cBhvr>
                                      <p:tavLst>
                                        <p:tav tm="0">
                                          <p:val>
                                            <p:strVal val="ppt_h"/>
                                          </p:val>
                                        </p:tav>
                                        <p:tav tm="100000">
                                          <p:val>
                                            <p:strVal val="ppt_h"/>
                                          </p:val>
                                        </p:tav>
                                      </p:tavLst>
                                    </p:anim>
                                    <p:animEffect transition="out" filter="fade">
                                      <p:cBhvr>
                                        <p:cTn id="60" dur="1000"/>
                                        <p:tgtEl>
                                          <p:spTgt spid="383154"/>
                                        </p:tgtEl>
                                      </p:cBhvr>
                                    </p:animEffect>
                                    <p:set>
                                      <p:cBhvr>
                                        <p:cTn id="61" dur="1" fill="hold">
                                          <p:stCondLst>
                                            <p:cond delay="999"/>
                                          </p:stCondLst>
                                        </p:cTn>
                                        <p:tgtEl>
                                          <p:spTgt spid="383154"/>
                                        </p:tgtEl>
                                        <p:attrNameLst>
                                          <p:attrName>style.visibility</p:attrName>
                                        </p:attrNameLst>
                                      </p:cBhvr>
                                      <p:to>
                                        <p:strVal val="hidden"/>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27" presetClass="entr" presetSubtype="0" fill="hold" grpId="0" nodeType="clickEffect">
                                  <p:stCondLst>
                                    <p:cond delay="0"/>
                                  </p:stCondLst>
                                  <p:iterate type="lt">
                                    <p:tmPct val="50000"/>
                                  </p:iterate>
                                  <p:childTnLst>
                                    <p:set>
                                      <p:cBhvr>
                                        <p:cTn id="65" dur="1" fill="hold">
                                          <p:stCondLst>
                                            <p:cond delay="0"/>
                                          </p:stCondLst>
                                        </p:cTn>
                                        <p:tgtEl>
                                          <p:spTgt spid="383155"/>
                                        </p:tgtEl>
                                        <p:attrNameLst>
                                          <p:attrName>style.visibility</p:attrName>
                                        </p:attrNameLst>
                                      </p:cBhvr>
                                      <p:to>
                                        <p:strVal val="visible"/>
                                      </p:to>
                                    </p:set>
                                    <p:anim calcmode="discrete" valueType="clr">
                                      <p:cBhvr override="childStyle">
                                        <p:cTn id="66" dur="80"/>
                                        <p:tgtEl>
                                          <p:spTgt spid="383155"/>
                                        </p:tgtEl>
                                        <p:attrNameLst>
                                          <p:attrName>style.color</p:attrName>
                                        </p:attrNameLst>
                                      </p:cBhvr>
                                      <p:tavLst>
                                        <p:tav tm="0">
                                          <p:val>
                                            <p:clrVal>
                                              <a:schemeClr val="accent2"/>
                                            </p:clrVal>
                                          </p:val>
                                        </p:tav>
                                        <p:tav tm="50000">
                                          <p:val>
                                            <p:clrVal>
                                              <a:schemeClr val="hlink"/>
                                            </p:clrVal>
                                          </p:val>
                                        </p:tav>
                                      </p:tavLst>
                                    </p:anim>
                                    <p:anim calcmode="discrete" valueType="clr">
                                      <p:cBhvr>
                                        <p:cTn id="67" dur="80"/>
                                        <p:tgtEl>
                                          <p:spTgt spid="383155"/>
                                        </p:tgtEl>
                                        <p:attrNameLst>
                                          <p:attrName>fillcolor</p:attrName>
                                        </p:attrNameLst>
                                      </p:cBhvr>
                                      <p:tavLst>
                                        <p:tav tm="0">
                                          <p:val>
                                            <p:clrVal>
                                              <a:schemeClr val="accent2"/>
                                            </p:clrVal>
                                          </p:val>
                                        </p:tav>
                                        <p:tav tm="50000">
                                          <p:val>
                                            <p:clrVal>
                                              <a:schemeClr val="hlink"/>
                                            </p:clrVal>
                                          </p:val>
                                        </p:tav>
                                      </p:tavLst>
                                    </p:anim>
                                    <p:set>
                                      <p:cBhvr>
                                        <p:cTn id="68" dur="80"/>
                                        <p:tgtEl>
                                          <p:spTgt spid="38315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155" grpId="0"/>
      <p:bldP spid="383154" grpId="0" animBg="1"/>
      <p:bldP spid="38315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90133" y="43391"/>
            <a:ext cx="5130800" cy="643467"/>
          </a:xfrm>
          <a:prstGeom prst="rect">
            <a:avLst/>
          </a:prstGeom>
          <a:noFill/>
          <a:ln>
            <a:solidFill>
              <a:schemeClr val="bg1"/>
            </a:solidFill>
          </a:ln>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err="1" smtClean="0">
                <a:ln w="0"/>
                <a:effectLst>
                  <a:reflection blurRad="6350" stA="53000" endA="300" endPos="35500" dir="5400000" sy="-90000" algn="bl" rotWithShape="0"/>
                </a:effectLst>
                <a:latin typeface="Times New Roman" pitchFamily="18" charset="0"/>
                <a:cs typeface="Times New Roman" pitchFamily="18" charset="0"/>
              </a:rPr>
              <a:t>Ví</a:t>
            </a:r>
            <a:r>
              <a:rPr lang="en-US" sz="4800" b="1" dirty="0" smtClean="0">
                <a:ln w="0"/>
                <a:effectLst>
                  <a:reflection blurRad="6350" stA="53000" endA="300" endPos="35500" dir="5400000" sy="-90000" algn="bl" rotWithShape="0"/>
                </a:effectLst>
                <a:latin typeface="Times New Roman" pitchFamily="18" charset="0"/>
                <a:cs typeface="Times New Roman" pitchFamily="18" charset="0"/>
              </a:rPr>
              <a:t> </a:t>
            </a:r>
            <a:r>
              <a:rPr lang="en-US" sz="4800" b="1" dirty="0" err="1" smtClean="0">
                <a:ln w="0"/>
                <a:effectLst>
                  <a:reflection blurRad="6350" stA="53000" endA="300" endPos="35500" dir="5400000" sy="-90000" algn="bl" rotWithShape="0"/>
                </a:effectLst>
                <a:latin typeface="Times New Roman" pitchFamily="18" charset="0"/>
                <a:cs typeface="Times New Roman" pitchFamily="18" charset="0"/>
              </a:rPr>
              <a:t>dụ</a:t>
            </a:r>
            <a:r>
              <a:rPr lang="en-US" sz="4800" b="1" dirty="0" smtClean="0">
                <a:ln w="0"/>
                <a:effectLst>
                  <a:reflection blurRad="6350" stA="53000" endA="300" endPos="35500" dir="5400000" sy="-90000" algn="bl" rotWithShape="0"/>
                </a:effectLst>
                <a:latin typeface="Times New Roman" pitchFamily="18" charset="0"/>
                <a:cs typeface="Times New Roman" pitchFamily="18" charset="0"/>
              </a:rPr>
              <a:t> 2: </a:t>
            </a:r>
            <a:r>
              <a:rPr lang="en-US" sz="4800" b="1" dirty="0" err="1" smtClean="0">
                <a:ln w="0"/>
                <a:effectLst>
                  <a:reflection blurRad="6350" stA="53000" endA="300" endPos="35500" dir="5400000" sy="-90000" algn="bl" rotWithShape="0"/>
                </a:effectLst>
                <a:latin typeface="Times New Roman" pitchFamily="18" charset="0"/>
                <a:cs typeface="Times New Roman" pitchFamily="18" charset="0"/>
              </a:rPr>
              <a:t>Động</a:t>
            </a:r>
            <a:r>
              <a:rPr lang="en-US" sz="4800" b="1" dirty="0" smtClean="0">
                <a:ln w="0"/>
                <a:effectLst>
                  <a:reflection blurRad="6350" stA="53000" endA="300" endPos="35500" dir="5400000" sy="-90000" algn="bl" rotWithShape="0"/>
                </a:effectLst>
                <a:latin typeface="Times New Roman" pitchFamily="18" charset="0"/>
                <a:cs typeface="Times New Roman" pitchFamily="18" charset="0"/>
              </a:rPr>
              <a:t> </a:t>
            </a:r>
            <a:r>
              <a:rPr lang="en-US" sz="4800" b="1" dirty="0" err="1" smtClean="0">
                <a:ln w="0"/>
                <a:effectLst>
                  <a:reflection blurRad="6350" stA="53000" endA="300" endPos="35500" dir="5400000" sy="-90000" algn="bl" rotWithShape="0"/>
                </a:effectLst>
                <a:latin typeface="Times New Roman" pitchFamily="18" charset="0"/>
                <a:cs typeface="Times New Roman" pitchFamily="18" charset="0"/>
              </a:rPr>
              <a:t>vật</a:t>
            </a:r>
            <a:r>
              <a:rPr lang="en-US" sz="4800" b="1" dirty="0" smtClean="0">
                <a:ln w="0"/>
                <a:effectLst>
                  <a:reflection blurRad="6350" stA="53000" endA="300" endPos="35500" dir="5400000" sy="-90000" algn="bl" rotWithShape="0"/>
                </a:effectLst>
                <a:latin typeface="Times New Roman" pitchFamily="18" charset="0"/>
                <a:cs typeface="Times New Roman" pitchFamily="18" charset="0"/>
              </a:rPr>
              <a:t> </a:t>
            </a:r>
            <a:endParaRPr lang="en-US" sz="4800" b="1" dirty="0">
              <a:ln w="0"/>
              <a:effectLst>
                <a:reflection blurRad="6350" stA="53000" endA="300" endPos="35500" dir="5400000" sy="-90000" algn="bl" rotWithShape="0"/>
              </a:effectLst>
              <a:latin typeface="Times New Roman" pitchFamily="18" charset="0"/>
              <a:cs typeface="Times New Roman" pitchFamily="18" charset="0"/>
            </a:endParaRPr>
          </a:p>
        </p:txBody>
      </p:sp>
      <p:sp>
        <p:nvSpPr>
          <p:cNvPr id="14" name="Text Box 5"/>
          <p:cNvSpPr txBox="1">
            <a:spLocks noChangeArrowheads="1"/>
          </p:cNvSpPr>
          <p:nvPr/>
        </p:nvSpPr>
        <p:spPr bwMode="auto">
          <a:xfrm>
            <a:off x="186266" y="792426"/>
            <a:ext cx="4191000" cy="519113"/>
          </a:xfrm>
          <a:prstGeom prst="rect">
            <a:avLst/>
          </a:prstGeom>
          <a:solidFill>
            <a:srgbClr val="F3FCA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a:spcBef>
                <a:spcPct val="50000"/>
              </a:spcBef>
            </a:pPr>
            <a:r>
              <a:rPr lang="en-US" altLang="en-US" sz="2800" i="0" dirty="0">
                <a:solidFill>
                  <a:srgbClr val="000000"/>
                </a:solidFill>
              </a:rPr>
              <a:t>*</a:t>
            </a:r>
            <a:r>
              <a:rPr lang="en-US" altLang="en-US" sz="2800" i="0" dirty="0" err="1">
                <a:solidFill>
                  <a:srgbClr val="000000"/>
                </a:solidFill>
              </a:rPr>
              <a:t>Động</a:t>
            </a:r>
            <a:r>
              <a:rPr lang="en-US" altLang="en-US" sz="2800" i="0" dirty="0">
                <a:solidFill>
                  <a:srgbClr val="000000"/>
                </a:solidFill>
              </a:rPr>
              <a:t> </a:t>
            </a:r>
            <a:r>
              <a:rPr lang="en-US" altLang="en-US" sz="2800" i="0" dirty="0" err="1">
                <a:solidFill>
                  <a:srgbClr val="000000"/>
                </a:solidFill>
              </a:rPr>
              <a:t>vật</a:t>
            </a:r>
            <a:r>
              <a:rPr lang="en-US" altLang="en-US" sz="2800" i="0" dirty="0">
                <a:solidFill>
                  <a:srgbClr val="000000"/>
                </a:solidFill>
              </a:rPr>
              <a:t> </a:t>
            </a:r>
            <a:r>
              <a:rPr lang="en-US" altLang="en-US" sz="2800" i="0" dirty="0" err="1">
                <a:solidFill>
                  <a:srgbClr val="000000"/>
                </a:solidFill>
              </a:rPr>
              <a:t>sống</a:t>
            </a:r>
            <a:r>
              <a:rPr lang="en-US" altLang="en-US" sz="2800" i="0" dirty="0">
                <a:solidFill>
                  <a:srgbClr val="000000"/>
                </a:solidFill>
              </a:rPr>
              <a:t> </a:t>
            </a:r>
            <a:r>
              <a:rPr lang="en-US" altLang="en-US" sz="2800" i="0" dirty="0" err="1">
                <a:solidFill>
                  <a:srgbClr val="000000"/>
                </a:solidFill>
              </a:rPr>
              <a:t>vùng</a:t>
            </a:r>
            <a:r>
              <a:rPr lang="en-US" altLang="en-US" sz="2800" i="0" dirty="0">
                <a:solidFill>
                  <a:srgbClr val="000000"/>
                </a:solidFill>
              </a:rPr>
              <a:t> </a:t>
            </a:r>
            <a:r>
              <a:rPr lang="en-US" altLang="en-US" sz="2800" i="0" dirty="0" err="1">
                <a:solidFill>
                  <a:srgbClr val="000000"/>
                </a:solidFill>
              </a:rPr>
              <a:t>lạnh</a:t>
            </a:r>
            <a:endParaRPr lang="en-US" altLang="en-US" sz="2800" i="0" dirty="0">
              <a:solidFill>
                <a:srgbClr val="000000"/>
              </a:solidFill>
            </a:endParaRPr>
          </a:p>
        </p:txBody>
      </p:sp>
      <p:sp>
        <p:nvSpPr>
          <p:cNvPr id="15" name="Rectangle 6"/>
          <p:cNvSpPr>
            <a:spLocks noChangeArrowheads="1"/>
          </p:cNvSpPr>
          <p:nvPr/>
        </p:nvSpPr>
        <p:spPr bwMode="auto">
          <a:xfrm>
            <a:off x="4547258" y="792426"/>
            <a:ext cx="7198273" cy="95410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r>
              <a:rPr lang="en-US" altLang="en-US" sz="2800" i="0" dirty="0" err="1">
                <a:solidFill>
                  <a:schemeClr val="bg1"/>
                </a:solidFill>
              </a:rPr>
              <a:t>Lông</a:t>
            </a:r>
            <a:r>
              <a:rPr lang="en-US" altLang="en-US" sz="2800" i="0" dirty="0">
                <a:solidFill>
                  <a:schemeClr val="bg1"/>
                </a:solidFill>
              </a:rPr>
              <a:t> </a:t>
            </a:r>
            <a:r>
              <a:rPr lang="en-US" altLang="en-US" sz="2800" i="0" dirty="0" err="1">
                <a:solidFill>
                  <a:schemeClr val="bg1"/>
                </a:solidFill>
              </a:rPr>
              <a:t>dày</a:t>
            </a:r>
            <a:r>
              <a:rPr lang="en-US" altLang="en-US" sz="2800" i="0" dirty="0">
                <a:solidFill>
                  <a:schemeClr val="bg1"/>
                </a:solidFill>
              </a:rPr>
              <a:t> </a:t>
            </a:r>
            <a:r>
              <a:rPr lang="en-US" altLang="en-US" sz="2800" i="0" dirty="0" err="1">
                <a:solidFill>
                  <a:schemeClr val="bg1"/>
                </a:solidFill>
              </a:rPr>
              <a:t>và</a:t>
            </a:r>
            <a:r>
              <a:rPr lang="en-US" altLang="en-US" sz="2800" i="0" dirty="0">
                <a:solidFill>
                  <a:schemeClr val="bg1"/>
                </a:solidFill>
              </a:rPr>
              <a:t> </a:t>
            </a:r>
            <a:r>
              <a:rPr lang="en-US" altLang="en-US" sz="2800" i="0" dirty="0" err="1">
                <a:solidFill>
                  <a:schemeClr val="bg1"/>
                </a:solidFill>
              </a:rPr>
              <a:t>dài</a:t>
            </a:r>
            <a:r>
              <a:rPr lang="en-US" altLang="en-US" sz="2800" i="0" dirty="0">
                <a:solidFill>
                  <a:schemeClr val="bg1"/>
                </a:solidFill>
              </a:rPr>
              <a:t>, </a:t>
            </a:r>
            <a:r>
              <a:rPr lang="en-US" altLang="en-US" sz="2800" i="0" dirty="0" err="1">
                <a:solidFill>
                  <a:schemeClr val="bg1"/>
                </a:solidFill>
              </a:rPr>
              <a:t>kích</a:t>
            </a:r>
            <a:r>
              <a:rPr lang="en-US" altLang="en-US" sz="2800" i="0" dirty="0">
                <a:solidFill>
                  <a:schemeClr val="bg1"/>
                </a:solidFill>
              </a:rPr>
              <a:t> </a:t>
            </a:r>
            <a:r>
              <a:rPr lang="en-US" altLang="en-US" sz="2800" i="0" dirty="0" err="1">
                <a:solidFill>
                  <a:schemeClr val="bg1"/>
                </a:solidFill>
              </a:rPr>
              <a:t>thước</a:t>
            </a:r>
            <a:r>
              <a:rPr lang="en-US" altLang="en-US" sz="2800" i="0" dirty="0">
                <a:solidFill>
                  <a:schemeClr val="bg1"/>
                </a:solidFill>
              </a:rPr>
              <a:t> </a:t>
            </a:r>
            <a:r>
              <a:rPr lang="en-US" altLang="en-US" sz="2800" i="0" dirty="0" err="1">
                <a:solidFill>
                  <a:schemeClr val="bg1"/>
                </a:solidFill>
              </a:rPr>
              <a:t>cơ</a:t>
            </a:r>
            <a:r>
              <a:rPr lang="en-US" altLang="en-US" sz="2800" i="0" dirty="0">
                <a:solidFill>
                  <a:schemeClr val="bg1"/>
                </a:solidFill>
              </a:rPr>
              <a:t> </a:t>
            </a:r>
            <a:r>
              <a:rPr lang="en-US" altLang="en-US" sz="2800" i="0" dirty="0" err="1">
                <a:solidFill>
                  <a:schemeClr val="bg1"/>
                </a:solidFill>
              </a:rPr>
              <a:t>thể</a:t>
            </a:r>
            <a:r>
              <a:rPr lang="en-US" altLang="en-US" sz="2800" i="0" dirty="0">
                <a:solidFill>
                  <a:schemeClr val="bg1"/>
                </a:solidFill>
              </a:rPr>
              <a:t> </a:t>
            </a:r>
            <a:r>
              <a:rPr lang="en-US" altLang="en-US" sz="2800" i="0" dirty="0" err="1">
                <a:solidFill>
                  <a:schemeClr val="bg1"/>
                </a:solidFill>
              </a:rPr>
              <a:t>lớn</a:t>
            </a:r>
            <a:r>
              <a:rPr lang="en-US" altLang="en-US" sz="2800" i="0" dirty="0">
                <a:solidFill>
                  <a:schemeClr val="bg1"/>
                </a:solidFill>
              </a:rPr>
              <a:t>, </a:t>
            </a:r>
            <a:r>
              <a:rPr lang="en-US" altLang="en-US" sz="2800" i="0" dirty="0" err="1">
                <a:solidFill>
                  <a:schemeClr val="bg1"/>
                </a:solidFill>
              </a:rPr>
              <a:t>lớp</a:t>
            </a:r>
            <a:r>
              <a:rPr lang="en-US" altLang="en-US" sz="2800" i="0" dirty="0">
                <a:solidFill>
                  <a:schemeClr val="bg1"/>
                </a:solidFill>
              </a:rPr>
              <a:t> </a:t>
            </a:r>
            <a:r>
              <a:rPr lang="en-US" altLang="en-US" sz="2800" i="0" dirty="0" err="1">
                <a:solidFill>
                  <a:schemeClr val="bg1"/>
                </a:solidFill>
              </a:rPr>
              <a:t>mỡ</a:t>
            </a:r>
            <a:r>
              <a:rPr lang="en-US" altLang="en-US" sz="2800" i="0" dirty="0">
                <a:solidFill>
                  <a:schemeClr val="bg1"/>
                </a:solidFill>
              </a:rPr>
              <a:t> </a:t>
            </a:r>
            <a:r>
              <a:rPr lang="en-US" altLang="en-US" sz="2800" i="0" dirty="0" err="1">
                <a:solidFill>
                  <a:schemeClr val="bg1"/>
                </a:solidFill>
              </a:rPr>
              <a:t>dưới</a:t>
            </a:r>
            <a:r>
              <a:rPr lang="en-US" altLang="en-US" sz="2800" i="0" dirty="0">
                <a:solidFill>
                  <a:schemeClr val="bg1"/>
                </a:solidFill>
              </a:rPr>
              <a:t> da </a:t>
            </a:r>
            <a:r>
              <a:rPr lang="en-US" altLang="en-US" sz="2800" i="0" dirty="0" err="1">
                <a:solidFill>
                  <a:schemeClr val="bg1"/>
                </a:solidFill>
              </a:rPr>
              <a:t>dày</a:t>
            </a:r>
            <a:r>
              <a:rPr lang="en-US" altLang="en-US" sz="2800" i="0" dirty="0">
                <a:solidFill>
                  <a:schemeClr val="bg1"/>
                </a:solidFill>
              </a:rPr>
              <a:t>.</a:t>
            </a:r>
          </a:p>
        </p:txBody>
      </p:sp>
      <p:grpSp>
        <p:nvGrpSpPr>
          <p:cNvPr id="16" name="Group 8"/>
          <p:cNvGrpSpPr>
            <a:grpSpLocks/>
          </p:cNvGrpSpPr>
          <p:nvPr/>
        </p:nvGrpSpPr>
        <p:grpSpPr bwMode="auto">
          <a:xfrm>
            <a:off x="6735651" y="1948750"/>
            <a:ext cx="5009880" cy="4593717"/>
            <a:chOff x="2112" y="720"/>
            <a:chExt cx="1824" cy="1632"/>
          </a:xfrm>
        </p:grpSpPr>
        <p:pic>
          <p:nvPicPr>
            <p:cNvPr id="1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2" y="720"/>
              <a:ext cx="1824" cy="16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8" name="Rectangle 10"/>
            <p:cNvSpPr>
              <a:spLocks noChangeArrowheads="1"/>
            </p:cNvSpPr>
            <p:nvPr/>
          </p:nvSpPr>
          <p:spPr bwMode="auto">
            <a:xfrm>
              <a:off x="3408" y="2064"/>
              <a:ext cx="528"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eaLnBrk="1" hangingPunct="1"/>
              <a:r>
                <a:rPr lang="en-US" altLang="en-US" sz="2400" i="0" dirty="0">
                  <a:solidFill>
                    <a:schemeClr val="tx1"/>
                  </a:solidFill>
                </a:rPr>
                <a:t>Cừu</a:t>
              </a:r>
            </a:p>
          </p:txBody>
        </p:sp>
      </p:grpSp>
      <p:grpSp>
        <p:nvGrpSpPr>
          <p:cNvPr id="19" name="Group 20"/>
          <p:cNvGrpSpPr>
            <a:grpSpLocks/>
          </p:cNvGrpSpPr>
          <p:nvPr/>
        </p:nvGrpSpPr>
        <p:grpSpPr bwMode="auto">
          <a:xfrm>
            <a:off x="412123" y="1948751"/>
            <a:ext cx="6208809" cy="4593716"/>
            <a:chOff x="0" y="2692"/>
            <a:chExt cx="2640" cy="1628"/>
          </a:xfrm>
        </p:grpSpPr>
        <p:pic>
          <p:nvPicPr>
            <p:cNvPr id="20"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2"/>
              <a:ext cx="2640" cy="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22"/>
            <p:cNvSpPr txBox="1">
              <a:spLocks noChangeArrowheads="1"/>
            </p:cNvSpPr>
            <p:nvPr/>
          </p:nvSpPr>
          <p:spPr bwMode="auto">
            <a:xfrm>
              <a:off x="1287" y="4032"/>
              <a:ext cx="989" cy="195"/>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a:r>
                <a:rPr lang="en-US" altLang="en-US" sz="2400" i="0" dirty="0" smtClean="0">
                  <a:solidFill>
                    <a:schemeClr val="tx1"/>
                  </a:solidFill>
                  <a:cs typeface="Times New Roman" panose="02020603050405020304" pitchFamily="18" charset="0"/>
                </a:rPr>
                <a:t>Gấu Bắc cực</a:t>
              </a:r>
              <a:endParaRPr lang="en-US" altLang="en-US" sz="2400" i="0" dirty="0">
                <a:solidFill>
                  <a:schemeClr val="tx1"/>
                </a:solidFill>
                <a:cs typeface="Times New Roman" panose="02020603050405020304" pitchFamily="18" charset="0"/>
              </a:endParaRPr>
            </a:p>
          </p:txBody>
        </p:sp>
      </p:grpSp>
    </p:spTree>
    <p:extLst>
      <p:ext uri="{BB962C8B-B14F-4D97-AF65-F5344CB8AC3E}">
        <p14:creationId xmlns:p14="http://schemas.microsoft.com/office/powerpoint/2010/main" val="359153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9"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ppt_x</p:attrName>
                                        </p:attrNameLst>
                                      </p:cBhvr>
                                      <p:tavLst>
                                        <p:tav tm="0">
                                          <p:val>
                                            <p:strVal val="#ppt_x-.2"/>
                                          </p:val>
                                        </p:tav>
                                        <p:tav tm="100000">
                                          <p:val>
                                            <p:strVal val="#ppt_x"/>
                                          </p:val>
                                        </p:tav>
                                      </p:tavLst>
                                    </p:anim>
                                    <p:anim calcmode="lin" valueType="num">
                                      <p:cBhvr>
                                        <p:cTn id="1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7"/>
          <p:cNvSpPr>
            <a:spLocks noChangeArrowheads="1"/>
          </p:cNvSpPr>
          <p:nvPr/>
        </p:nvSpPr>
        <p:spPr bwMode="auto">
          <a:xfrm>
            <a:off x="624418" y="1708682"/>
            <a:ext cx="1036958" cy="2246769"/>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r>
              <a:rPr lang="en-US" altLang="en-US" sz="2800" i="0" dirty="0" err="1">
                <a:solidFill>
                  <a:srgbClr val="FFFF00"/>
                </a:solidFill>
              </a:rPr>
              <a:t>Lông</a:t>
            </a:r>
            <a:r>
              <a:rPr lang="en-US" altLang="en-US" sz="2800" i="0" dirty="0">
                <a:solidFill>
                  <a:srgbClr val="FFFF00"/>
                </a:solidFill>
              </a:rPr>
              <a:t> </a:t>
            </a:r>
            <a:r>
              <a:rPr lang="en-US" altLang="en-US" sz="2800" i="0" dirty="0" err="1">
                <a:solidFill>
                  <a:srgbClr val="FFFF00"/>
                </a:solidFill>
              </a:rPr>
              <a:t>ngắn</a:t>
            </a:r>
            <a:r>
              <a:rPr lang="en-US" altLang="en-US" sz="2800" i="0" dirty="0">
                <a:solidFill>
                  <a:srgbClr val="FFFF00"/>
                </a:solidFill>
              </a:rPr>
              <a:t>, </a:t>
            </a:r>
            <a:r>
              <a:rPr lang="en-US" altLang="en-US" sz="2800" i="0" dirty="0" err="1">
                <a:solidFill>
                  <a:srgbClr val="FFFF00"/>
                </a:solidFill>
              </a:rPr>
              <a:t>cơ</a:t>
            </a:r>
            <a:r>
              <a:rPr lang="en-US" altLang="en-US" sz="2800" i="0" dirty="0">
                <a:solidFill>
                  <a:srgbClr val="FFFF00"/>
                </a:solidFill>
              </a:rPr>
              <a:t> </a:t>
            </a:r>
            <a:r>
              <a:rPr lang="en-US" altLang="en-US" sz="2800" i="0" dirty="0" err="1">
                <a:solidFill>
                  <a:srgbClr val="FFFF00"/>
                </a:solidFill>
              </a:rPr>
              <a:t>thể</a:t>
            </a:r>
            <a:r>
              <a:rPr lang="en-US" altLang="en-US" sz="2800" i="0" dirty="0">
                <a:solidFill>
                  <a:srgbClr val="FFFF00"/>
                </a:solidFill>
              </a:rPr>
              <a:t> </a:t>
            </a:r>
            <a:r>
              <a:rPr lang="en-US" altLang="en-US" sz="2800" i="0" dirty="0" err="1">
                <a:solidFill>
                  <a:srgbClr val="FFFF00"/>
                </a:solidFill>
              </a:rPr>
              <a:t>nhỏ</a:t>
            </a:r>
            <a:r>
              <a:rPr lang="en-US" altLang="en-US" sz="2800" i="0" dirty="0">
                <a:solidFill>
                  <a:srgbClr val="FFFF00"/>
                </a:solidFill>
              </a:rPr>
              <a:t>.</a:t>
            </a:r>
          </a:p>
        </p:txBody>
      </p:sp>
      <p:sp>
        <p:nvSpPr>
          <p:cNvPr id="25" name="Text Box 23"/>
          <p:cNvSpPr txBox="1">
            <a:spLocks noChangeArrowheads="1"/>
          </p:cNvSpPr>
          <p:nvPr/>
        </p:nvSpPr>
        <p:spPr bwMode="auto">
          <a:xfrm>
            <a:off x="524931" y="831322"/>
            <a:ext cx="4267200" cy="519113"/>
          </a:xfrm>
          <a:prstGeom prst="rect">
            <a:avLst/>
          </a:prstGeom>
          <a:solidFill>
            <a:srgbClr val="F3FCA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a:spcBef>
                <a:spcPct val="50000"/>
              </a:spcBef>
            </a:pPr>
            <a:r>
              <a:rPr lang="en-US" altLang="en-US" sz="2800" i="0" dirty="0">
                <a:solidFill>
                  <a:srgbClr val="000000"/>
                </a:solidFill>
              </a:rPr>
              <a:t>*</a:t>
            </a:r>
            <a:r>
              <a:rPr lang="en-US" altLang="en-US" sz="2800" i="0" dirty="0" err="1">
                <a:solidFill>
                  <a:srgbClr val="000000"/>
                </a:solidFill>
              </a:rPr>
              <a:t>Động</a:t>
            </a:r>
            <a:r>
              <a:rPr lang="en-US" altLang="en-US" sz="2800" i="0" dirty="0">
                <a:solidFill>
                  <a:srgbClr val="000000"/>
                </a:solidFill>
              </a:rPr>
              <a:t> </a:t>
            </a:r>
            <a:r>
              <a:rPr lang="en-US" altLang="en-US" sz="2800" i="0" dirty="0" err="1">
                <a:solidFill>
                  <a:srgbClr val="000000"/>
                </a:solidFill>
              </a:rPr>
              <a:t>vật</a:t>
            </a:r>
            <a:r>
              <a:rPr lang="en-US" altLang="en-US" sz="2800" i="0" dirty="0">
                <a:solidFill>
                  <a:srgbClr val="000000"/>
                </a:solidFill>
              </a:rPr>
              <a:t> </a:t>
            </a:r>
            <a:r>
              <a:rPr lang="en-US" altLang="en-US" sz="2800" i="0" dirty="0" err="1">
                <a:solidFill>
                  <a:srgbClr val="000000"/>
                </a:solidFill>
              </a:rPr>
              <a:t>sống</a:t>
            </a:r>
            <a:r>
              <a:rPr lang="en-US" altLang="en-US" sz="2800" i="0" dirty="0">
                <a:solidFill>
                  <a:srgbClr val="000000"/>
                </a:solidFill>
              </a:rPr>
              <a:t> </a:t>
            </a:r>
            <a:r>
              <a:rPr lang="en-US" altLang="en-US" sz="2800" i="0" dirty="0" err="1">
                <a:solidFill>
                  <a:srgbClr val="000000"/>
                </a:solidFill>
              </a:rPr>
              <a:t>vùng</a:t>
            </a:r>
            <a:r>
              <a:rPr lang="en-US" altLang="en-US" sz="2800" i="0" dirty="0">
                <a:solidFill>
                  <a:srgbClr val="000000"/>
                </a:solidFill>
              </a:rPr>
              <a:t> </a:t>
            </a:r>
            <a:r>
              <a:rPr lang="en-US" altLang="en-US" sz="2800" i="0" dirty="0" err="1">
                <a:solidFill>
                  <a:srgbClr val="000000"/>
                </a:solidFill>
              </a:rPr>
              <a:t>nóng</a:t>
            </a:r>
            <a:endParaRPr lang="en-US" altLang="en-US" sz="2800" i="0" dirty="0">
              <a:solidFill>
                <a:srgbClr val="000000"/>
              </a:solidFill>
            </a:endParaRPr>
          </a:p>
        </p:txBody>
      </p:sp>
      <p:pic>
        <p:nvPicPr>
          <p:cNvPr id="26" name="Picture 25"/>
          <p:cNvPicPr>
            <a:picLocks noChangeAspect="1"/>
          </p:cNvPicPr>
          <p:nvPr/>
        </p:nvPicPr>
        <p:blipFill>
          <a:blip r:embed="rId2"/>
          <a:stretch>
            <a:fillRect/>
          </a:stretch>
        </p:blipFill>
        <p:spPr>
          <a:xfrm>
            <a:off x="6667840" y="1708682"/>
            <a:ext cx="4652689" cy="4765144"/>
          </a:xfrm>
          <a:prstGeom prst="rect">
            <a:avLst/>
          </a:prstGeom>
        </p:spPr>
      </p:pic>
      <p:sp>
        <p:nvSpPr>
          <p:cNvPr id="30" name="TextBox 29"/>
          <p:cNvSpPr txBox="1"/>
          <p:nvPr/>
        </p:nvSpPr>
        <p:spPr>
          <a:xfrm>
            <a:off x="6794870" y="1708682"/>
            <a:ext cx="932454"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err="1" smtClean="0">
                <a:solidFill>
                  <a:schemeClr val="tx1"/>
                </a:solidFill>
                <a:latin typeface="Times New Roman" panose="02020603050405020304" pitchFamily="18" charset="0"/>
                <a:cs typeface="Times New Roman" panose="02020603050405020304" pitchFamily="18" charset="0"/>
              </a:rPr>
              <a:t>Gấu</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ngựa</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Việt</a:t>
            </a:r>
            <a:r>
              <a:rPr lang="en-US" sz="2400" b="1" dirty="0" smtClean="0">
                <a:solidFill>
                  <a:schemeClr val="tx1"/>
                </a:solidFill>
                <a:latin typeface="Times New Roman" panose="02020603050405020304" pitchFamily="18" charset="0"/>
                <a:cs typeface="Times New Roman" panose="02020603050405020304" pitchFamily="18" charset="0"/>
              </a:rPr>
              <a:t> Nam</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1934843" y="1708682"/>
            <a:ext cx="4586560" cy="4765144"/>
          </a:xfrm>
          <a:prstGeom prst="rect">
            <a:avLst/>
          </a:prstGeom>
        </p:spPr>
      </p:pic>
      <p:sp>
        <p:nvSpPr>
          <p:cNvPr id="37" name="TextBox 36"/>
          <p:cNvSpPr txBox="1"/>
          <p:nvPr/>
        </p:nvSpPr>
        <p:spPr>
          <a:xfrm>
            <a:off x="2238778" y="1838183"/>
            <a:ext cx="81280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err="1" smtClean="0">
                <a:solidFill>
                  <a:schemeClr val="tx1"/>
                </a:solidFill>
                <a:latin typeface="Times New Roman" panose="02020603050405020304" pitchFamily="18" charset="0"/>
                <a:cs typeface="Times New Roman" panose="02020603050405020304" pitchFamily="18" charset="0"/>
              </a:rPr>
              <a:t>Vịt</a:t>
            </a:r>
            <a:r>
              <a:rPr lang="en-US" sz="2400" b="1" dirty="0" smtClean="0">
                <a:solidFill>
                  <a:schemeClr val="tx1"/>
                </a:solidFill>
                <a:latin typeface="Times New Roman" panose="02020603050405020304" pitchFamily="18" charset="0"/>
                <a:cs typeface="Times New Roman" panose="02020603050405020304" pitchFamily="18" charset="0"/>
              </a:rPr>
              <a:t> </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835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26"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80">
                                          <p:stCondLst>
                                            <p:cond delay="0"/>
                                          </p:stCondLst>
                                        </p:cTn>
                                        <p:tgtEl>
                                          <p:spTgt spid="30"/>
                                        </p:tgtEl>
                                      </p:cBhvr>
                                    </p:animEffect>
                                    <p:anim calcmode="lin" valueType="num">
                                      <p:cBhvr>
                                        <p:cTn id="29"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34" dur="26">
                                          <p:stCondLst>
                                            <p:cond delay="650"/>
                                          </p:stCondLst>
                                        </p:cTn>
                                        <p:tgtEl>
                                          <p:spTgt spid="30"/>
                                        </p:tgtEl>
                                      </p:cBhvr>
                                      <p:to x="100000" y="60000"/>
                                    </p:animScale>
                                    <p:animScale>
                                      <p:cBhvr>
                                        <p:cTn id="35" dur="166" decel="50000">
                                          <p:stCondLst>
                                            <p:cond delay="676"/>
                                          </p:stCondLst>
                                        </p:cTn>
                                        <p:tgtEl>
                                          <p:spTgt spid="30"/>
                                        </p:tgtEl>
                                      </p:cBhvr>
                                      <p:to x="100000" y="100000"/>
                                    </p:animScale>
                                    <p:animScale>
                                      <p:cBhvr>
                                        <p:cTn id="36" dur="26">
                                          <p:stCondLst>
                                            <p:cond delay="1312"/>
                                          </p:stCondLst>
                                        </p:cTn>
                                        <p:tgtEl>
                                          <p:spTgt spid="30"/>
                                        </p:tgtEl>
                                      </p:cBhvr>
                                      <p:to x="100000" y="80000"/>
                                    </p:animScale>
                                    <p:animScale>
                                      <p:cBhvr>
                                        <p:cTn id="37" dur="166" decel="50000">
                                          <p:stCondLst>
                                            <p:cond delay="1338"/>
                                          </p:stCondLst>
                                        </p:cTn>
                                        <p:tgtEl>
                                          <p:spTgt spid="30"/>
                                        </p:tgtEl>
                                      </p:cBhvr>
                                      <p:to x="100000" y="100000"/>
                                    </p:animScale>
                                    <p:animScale>
                                      <p:cBhvr>
                                        <p:cTn id="38" dur="26">
                                          <p:stCondLst>
                                            <p:cond delay="1642"/>
                                          </p:stCondLst>
                                        </p:cTn>
                                        <p:tgtEl>
                                          <p:spTgt spid="30"/>
                                        </p:tgtEl>
                                      </p:cBhvr>
                                      <p:to x="100000" y="90000"/>
                                    </p:animScale>
                                    <p:animScale>
                                      <p:cBhvr>
                                        <p:cTn id="39" dur="166" decel="50000">
                                          <p:stCondLst>
                                            <p:cond delay="1668"/>
                                          </p:stCondLst>
                                        </p:cTn>
                                        <p:tgtEl>
                                          <p:spTgt spid="30"/>
                                        </p:tgtEl>
                                      </p:cBhvr>
                                      <p:to x="100000" y="100000"/>
                                    </p:animScale>
                                    <p:animScale>
                                      <p:cBhvr>
                                        <p:cTn id="40" dur="26">
                                          <p:stCondLst>
                                            <p:cond delay="1808"/>
                                          </p:stCondLst>
                                        </p:cTn>
                                        <p:tgtEl>
                                          <p:spTgt spid="30"/>
                                        </p:tgtEl>
                                      </p:cBhvr>
                                      <p:to x="100000" y="95000"/>
                                    </p:animScale>
                                    <p:animScale>
                                      <p:cBhvr>
                                        <p:cTn id="41" dur="166" decel="50000">
                                          <p:stCondLst>
                                            <p:cond delay="1834"/>
                                          </p:stCondLst>
                                        </p:cTn>
                                        <p:tgtEl>
                                          <p:spTgt spid="30"/>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80">
                                          <p:stCondLst>
                                            <p:cond delay="0"/>
                                          </p:stCondLst>
                                        </p:cTn>
                                        <p:tgtEl>
                                          <p:spTgt spid="26"/>
                                        </p:tgtEl>
                                      </p:cBhvr>
                                    </p:animEffect>
                                    <p:anim calcmode="lin" valueType="num">
                                      <p:cBhvr>
                                        <p:cTn id="45"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50" dur="26">
                                          <p:stCondLst>
                                            <p:cond delay="650"/>
                                          </p:stCondLst>
                                        </p:cTn>
                                        <p:tgtEl>
                                          <p:spTgt spid="26"/>
                                        </p:tgtEl>
                                      </p:cBhvr>
                                      <p:to x="100000" y="60000"/>
                                    </p:animScale>
                                    <p:animScale>
                                      <p:cBhvr>
                                        <p:cTn id="51" dur="166" decel="50000">
                                          <p:stCondLst>
                                            <p:cond delay="676"/>
                                          </p:stCondLst>
                                        </p:cTn>
                                        <p:tgtEl>
                                          <p:spTgt spid="26"/>
                                        </p:tgtEl>
                                      </p:cBhvr>
                                      <p:to x="100000" y="100000"/>
                                    </p:animScale>
                                    <p:animScale>
                                      <p:cBhvr>
                                        <p:cTn id="52" dur="26">
                                          <p:stCondLst>
                                            <p:cond delay="1312"/>
                                          </p:stCondLst>
                                        </p:cTn>
                                        <p:tgtEl>
                                          <p:spTgt spid="26"/>
                                        </p:tgtEl>
                                      </p:cBhvr>
                                      <p:to x="100000" y="80000"/>
                                    </p:animScale>
                                    <p:animScale>
                                      <p:cBhvr>
                                        <p:cTn id="53" dur="166" decel="50000">
                                          <p:stCondLst>
                                            <p:cond delay="1338"/>
                                          </p:stCondLst>
                                        </p:cTn>
                                        <p:tgtEl>
                                          <p:spTgt spid="26"/>
                                        </p:tgtEl>
                                      </p:cBhvr>
                                      <p:to x="100000" y="100000"/>
                                    </p:animScale>
                                    <p:animScale>
                                      <p:cBhvr>
                                        <p:cTn id="54" dur="26">
                                          <p:stCondLst>
                                            <p:cond delay="1642"/>
                                          </p:stCondLst>
                                        </p:cTn>
                                        <p:tgtEl>
                                          <p:spTgt spid="26"/>
                                        </p:tgtEl>
                                      </p:cBhvr>
                                      <p:to x="100000" y="90000"/>
                                    </p:animScale>
                                    <p:animScale>
                                      <p:cBhvr>
                                        <p:cTn id="55" dur="166" decel="50000">
                                          <p:stCondLst>
                                            <p:cond delay="1668"/>
                                          </p:stCondLst>
                                        </p:cTn>
                                        <p:tgtEl>
                                          <p:spTgt spid="26"/>
                                        </p:tgtEl>
                                      </p:cBhvr>
                                      <p:to x="100000" y="100000"/>
                                    </p:animScale>
                                    <p:animScale>
                                      <p:cBhvr>
                                        <p:cTn id="56" dur="26">
                                          <p:stCondLst>
                                            <p:cond delay="1808"/>
                                          </p:stCondLst>
                                        </p:cTn>
                                        <p:tgtEl>
                                          <p:spTgt spid="26"/>
                                        </p:tgtEl>
                                      </p:cBhvr>
                                      <p:to x="100000" y="95000"/>
                                    </p:animScale>
                                    <p:animScale>
                                      <p:cBhvr>
                                        <p:cTn id="57" dur="166" decel="50000">
                                          <p:stCondLst>
                                            <p:cond delay="1834"/>
                                          </p:stCondLst>
                                        </p:cTn>
                                        <p:tgtEl>
                                          <p:spTgt spid="26"/>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down)">
                                      <p:cBhvr>
                                        <p:cTn id="60" dur="580">
                                          <p:stCondLst>
                                            <p:cond delay="0"/>
                                          </p:stCondLst>
                                        </p:cTn>
                                        <p:tgtEl>
                                          <p:spTgt spid="37"/>
                                        </p:tgtEl>
                                      </p:cBhvr>
                                    </p:animEffect>
                                    <p:anim calcmode="lin" valueType="num">
                                      <p:cBhvr>
                                        <p:cTn id="61"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66" dur="26">
                                          <p:stCondLst>
                                            <p:cond delay="650"/>
                                          </p:stCondLst>
                                        </p:cTn>
                                        <p:tgtEl>
                                          <p:spTgt spid="37"/>
                                        </p:tgtEl>
                                      </p:cBhvr>
                                      <p:to x="100000" y="60000"/>
                                    </p:animScale>
                                    <p:animScale>
                                      <p:cBhvr>
                                        <p:cTn id="67" dur="166" decel="50000">
                                          <p:stCondLst>
                                            <p:cond delay="676"/>
                                          </p:stCondLst>
                                        </p:cTn>
                                        <p:tgtEl>
                                          <p:spTgt spid="37"/>
                                        </p:tgtEl>
                                      </p:cBhvr>
                                      <p:to x="100000" y="100000"/>
                                    </p:animScale>
                                    <p:animScale>
                                      <p:cBhvr>
                                        <p:cTn id="68" dur="26">
                                          <p:stCondLst>
                                            <p:cond delay="1312"/>
                                          </p:stCondLst>
                                        </p:cTn>
                                        <p:tgtEl>
                                          <p:spTgt spid="37"/>
                                        </p:tgtEl>
                                      </p:cBhvr>
                                      <p:to x="100000" y="80000"/>
                                    </p:animScale>
                                    <p:animScale>
                                      <p:cBhvr>
                                        <p:cTn id="69" dur="166" decel="50000">
                                          <p:stCondLst>
                                            <p:cond delay="1338"/>
                                          </p:stCondLst>
                                        </p:cTn>
                                        <p:tgtEl>
                                          <p:spTgt spid="37"/>
                                        </p:tgtEl>
                                      </p:cBhvr>
                                      <p:to x="100000" y="100000"/>
                                    </p:animScale>
                                    <p:animScale>
                                      <p:cBhvr>
                                        <p:cTn id="70" dur="26">
                                          <p:stCondLst>
                                            <p:cond delay="1642"/>
                                          </p:stCondLst>
                                        </p:cTn>
                                        <p:tgtEl>
                                          <p:spTgt spid="37"/>
                                        </p:tgtEl>
                                      </p:cBhvr>
                                      <p:to x="100000" y="90000"/>
                                    </p:animScale>
                                    <p:animScale>
                                      <p:cBhvr>
                                        <p:cTn id="71" dur="166" decel="50000">
                                          <p:stCondLst>
                                            <p:cond delay="1668"/>
                                          </p:stCondLst>
                                        </p:cTn>
                                        <p:tgtEl>
                                          <p:spTgt spid="37"/>
                                        </p:tgtEl>
                                      </p:cBhvr>
                                      <p:to x="100000" y="100000"/>
                                    </p:animScale>
                                    <p:animScale>
                                      <p:cBhvr>
                                        <p:cTn id="72" dur="26">
                                          <p:stCondLst>
                                            <p:cond delay="1808"/>
                                          </p:stCondLst>
                                        </p:cTn>
                                        <p:tgtEl>
                                          <p:spTgt spid="37"/>
                                        </p:tgtEl>
                                      </p:cBhvr>
                                      <p:to x="100000" y="95000"/>
                                    </p:animScale>
                                    <p:animScale>
                                      <p:cBhvr>
                                        <p:cTn id="73" dur="166" decel="50000">
                                          <p:stCondLst>
                                            <p:cond delay="1834"/>
                                          </p:stCondLst>
                                        </p:cTn>
                                        <p:tgtEl>
                                          <p:spTgt spid="3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P spid="30"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Grp="1" noChangeArrowheads="1"/>
          </p:cNvSpPr>
          <p:nvPr>
            <p:ph type="title"/>
          </p:nvPr>
        </p:nvSpPr>
        <p:spPr>
          <a:xfrm>
            <a:off x="0" y="0"/>
            <a:ext cx="12192000" cy="1422400"/>
          </a:xfrm>
          <a:solidFill>
            <a:srgbClr val="F3FCA2"/>
          </a:solidFill>
        </p:spPr>
        <p:txBody>
          <a:bodyPr/>
          <a:lstStyle/>
          <a:p>
            <a:pPr eaLnBrk="1" hangingPunct="1"/>
            <a:r>
              <a:rPr lang="en-US" altLang="en-US" sz="2800" b="1" dirty="0">
                <a:solidFill>
                  <a:srgbClr val="006600"/>
                </a:solidFill>
                <a:latin typeface="Times New Roman" panose="02020603050405020304" pitchFamily="18" charset="0"/>
              </a:rPr>
              <a:t>Ví dụ 3 :</a:t>
            </a:r>
            <a:r>
              <a:rPr lang="en-US" altLang="en-US" sz="2800" dirty="0">
                <a:solidFill>
                  <a:srgbClr val="006600"/>
                </a:solidFill>
                <a:latin typeface="Times New Roman" panose="02020603050405020304" pitchFamily="18" charset="0"/>
              </a:rPr>
              <a:t> </a:t>
            </a:r>
            <a:r>
              <a:rPr lang="en-US" altLang="en-US" sz="2800" b="1" dirty="0">
                <a:solidFill>
                  <a:srgbClr val="006600"/>
                </a:solidFill>
                <a:latin typeface="Times New Roman" panose="02020603050405020304" pitchFamily="18" charset="0"/>
              </a:rPr>
              <a:t>Nhiều loài động vật có tập tính lẩn tránh nơi nóng quá hoặc lạnh quá bằng cách : chui vào hang , ngủ đông hoặc ngủ hè…</a:t>
            </a:r>
          </a:p>
        </p:txBody>
      </p:sp>
      <p:grpSp>
        <p:nvGrpSpPr>
          <p:cNvPr id="2" name="Group 5"/>
          <p:cNvGrpSpPr>
            <a:grpSpLocks/>
          </p:cNvGrpSpPr>
          <p:nvPr/>
        </p:nvGrpSpPr>
        <p:grpSpPr bwMode="auto">
          <a:xfrm>
            <a:off x="-1" y="1422400"/>
            <a:ext cx="12327468" cy="5435600"/>
            <a:chOff x="960" y="288"/>
            <a:chExt cx="3312" cy="2098"/>
          </a:xfrm>
        </p:grpSpPr>
        <p:pic>
          <p:nvPicPr>
            <p:cNvPr id="11268" name="Picture 3" descr="CHUOT SOC NGU D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 y="288"/>
              <a:ext cx="3312" cy="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58" name="Text Box 2"/>
            <p:cNvSpPr txBox="1">
              <a:spLocks noChangeArrowheads="1"/>
            </p:cNvSpPr>
            <p:nvPr/>
          </p:nvSpPr>
          <p:spPr bwMode="auto">
            <a:xfrm>
              <a:off x="3344" y="2088"/>
              <a:ext cx="920" cy="202"/>
            </a:xfrm>
            <a:prstGeom prst="rect">
              <a:avLst/>
            </a:prstGeom>
            <a:solidFill>
              <a:srgbClr val="0000FF"/>
            </a:solidFill>
            <a:ln w="9525">
              <a:noFill/>
              <a:miter lim="800000"/>
              <a:headEnd/>
              <a:tailEnd/>
            </a:ln>
            <a:effectLst/>
          </p:spPr>
          <p:txBody>
            <a:bodyPr wrap="square">
              <a:spAutoFit/>
            </a:bodyPr>
            <a:lstStyle/>
            <a:p>
              <a:pPr>
                <a:spcBef>
                  <a:spcPct val="50000"/>
                </a:spcBef>
                <a:defRPr/>
              </a:pPr>
              <a:r>
                <a:rPr lang="en-US" sz="2800" dirty="0" err="1">
                  <a:solidFill>
                    <a:srgbClr val="FFFF00"/>
                  </a:solidFill>
                  <a:effectLst>
                    <a:outerShdw blurRad="38100" dist="38100" dir="2700000" algn="tl">
                      <a:srgbClr val="000000"/>
                    </a:outerShdw>
                  </a:effectLst>
                  <a:latin typeface="VNI-Times" pitchFamily="2" charset="0"/>
                </a:rPr>
                <a:t>Chuoät</a:t>
              </a:r>
              <a:r>
                <a:rPr lang="en-US" sz="2800" dirty="0">
                  <a:solidFill>
                    <a:srgbClr val="FFFF00"/>
                  </a:solidFill>
                  <a:effectLst>
                    <a:outerShdw blurRad="38100" dist="38100" dir="2700000" algn="tl">
                      <a:srgbClr val="000000"/>
                    </a:outerShdw>
                  </a:effectLst>
                  <a:latin typeface="VNI-Times" pitchFamily="2" charset="0"/>
                </a:rPr>
                <a:t> </a:t>
              </a:r>
              <a:r>
                <a:rPr lang="en-US" sz="2800" dirty="0" err="1">
                  <a:solidFill>
                    <a:srgbClr val="FFFF00"/>
                  </a:solidFill>
                  <a:effectLst>
                    <a:outerShdw blurRad="38100" dist="38100" dir="2700000" algn="tl">
                      <a:srgbClr val="000000"/>
                    </a:outerShdw>
                  </a:effectLst>
                  <a:latin typeface="VNI-Times" pitchFamily="2" charset="0"/>
                </a:rPr>
                <a:t>soùc</a:t>
              </a:r>
              <a:r>
                <a:rPr lang="en-US" sz="2800" dirty="0">
                  <a:solidFill>
                    <a:srgbClr val="FFFF00"/>
                  </a:solidFill>
                  <a:effectLst>
                    <a:outerShdw blurRad="38100" dist="38100" dir="2700000" algn="tl">
                      <a:srgbClr val="000000"/>
                    </a:outerShdw>
                  </a:effectLst>
                  <a:latin typeface="VNI-Times" pitchFamily="2" charset="0"/>
                </a:rPr>
                <a:t> </a:t>
              </a:r>
              <a:r>
                <a:rPr lang="en-US" sz="2800" dirty="0" err="1">
                  <a:solidFill>
                    <a:srgbClr val="FFFF00"/>
                  </a:solidFill>
                  <a:effectLst>
                    <a:outerShdw blurRad="38100" dist="38100" dir="2700000" algn="tl">
                      <a:srgbClr val="000000"/>
                    </a:outerShdw>
                  </a:effectLst>
                  <a:latin typeface="VNI-Times" pitchFamily="2" charset="0"/>
                </a:rPr>
                <a:t>nguû</a:t>
              </a:r>
              <a:r>
                <a:rPr lang="en-US" sz="2800" dirty="0">
                  <a:solidFill>
                    <a:srgbClr val="FFFF00"/>
                  </a:solidFill>
                  <a:effectLst>
                    <a:outerShdw blurRad="38100" dist="38100" dir="2700000" algn="tl">
                      <a:srgbClr val="000000"/>
                    </a:outerShdw>
                  </a:effectLst>
                  <a:latin typeface="VNI-Times" pitchFamily="2" charset="0"/>
                </a:rPr>
                <a:t> </a:t>
              </a:r>
              <a:r>
                <a:rPr lang="en-US" sz="2800" dirty="0" err="1">
                  <a:solidFill>
                    <a:srgbClr val="FFFF00"/>
                  </a:solidFill>
                  <a:effectLst>
                    <a:outerShdw blurRad="38100" dist="38100" dir="2700000" algn="tl">
                      <a:srgbClr val="000000"/>
                    </a:outerShdw>
                  </a:effectLst>
                  <a:latin typeface="VNI-Times" pitchFamily="2" charset="0"/>
                </a:rPr>
                <a:t>ñoâng</a:t>
              </a:r>
              <a:endParaRPr lang="vi-VN" sz="2800" dirty="0">
                <a:solidFill>
                  <a:srgbClr val="FFFF00"/>
                </a:solidFill>
                <a:effectLst>
                  <a:outerShdw blurRad="38100" dist="38100" dir="2700000" algn="tl">
                    <a:srgbClr val="000000"/>
                  </a:outerShdw>
                </a:effectLst>
                <a:latin typeface="VNI-Times" pitchFamily="2" charset="0"/>
              </a:endParaRPr>
            </a:p>
          </p:txBody>
        </p:sp>
      </p:grpSp>
    </p:spTree>
    <p:extLst>
      <p:ext uri="{BB962C8B-B14F-4D97-AF65-F5344CB8AC3E}">
        <p14:creationId xmlns:p14="http://schemas.microsoft.com/office/powerpoint/2010/main" val="4414457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Scale>
                                      <p:cBhvr>
                                        <p:cTn id="7" dur="1000" decel="50000" fill="hold">
                                          <p:stCondLst>
                                            <p:cond delay="0"/>
                                          </p:stCondLst>
                                        </p:cTn>
                                        <p:tgtEl>
                                          <p:spTgt spid="1638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388"/>
                                        </p:tgtEl>
                                        <p:attrNameLst>
                                          <p:attrName>ppt_x</p:attrName>
                                          <p:attrName>ppt_y</p:attrName>
                                        </p:attrNameLst>
                                      </p:cBhvr>
                                    </p:animMotion>
                                    <p:animEffect transition="in" filter="fade">
                                      <p:cBhvr>
                                        <p:cTn id="9" dur="1000"/>
                                        <p:tgtEl>
                                          <p:spTgt spid="1638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7" name="TextBox 6"/>
          <p:cNvSpPr txBox="1"/>
          <p:nvPr/>
        </p:nvSpPr>
        <p:spPr>
          <a:xfrm>
            <a:off x="3691467" y="4826000"/>
            <a:ext cx="3623733"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err="1" smtClean="0">
                <a:latin typeface="Times New Roman" panose="02020603050405020304" pitchFamily="18" charset="0"/>
                <a:cs typeface="Times New Roman" panose="02020603050405020304" pitchFamily="18" charset="0"/>
              </a:rPr>
              <a:t>Chim</a:t>
            </a:r>
            <a:r>
              <a:rPr lang="en-US" sz="3200" b="1" dirty="0" smtClean="0">
                <a:latin typeface="Times New Roman" panose="02020603050405020304" pitchFamily="18" charset="0"/>
                <a:cs typeface="Times New Roman" panose="02020603050405020304" pitchFamily="18" charset="0"/>
              </a:rPr>
              <a:t> di </a:t>
            </a:r>
            <a:r>
              <a:rPr lang="en-US" sz="3200" b="1" dirty="0" err="1" smtClean="0">
                <a:latin typeface="Times New Roman" panose="02020603050405020304" pitchFamily="18" charset="0"/>
                <a:cs typeface="Times New Roman" panose="02020603050405020304" pitchFamily="18" charset="0"/>
              </a:rPr>
              <a:t>cư</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03808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7"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0318"/>
            <a:ext cx="6172200" cy="3094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8" descr="P10005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515519"/>
            <a:ext cx="6172200" cy="284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9"/>
          <p:cNvSpPr txBox="1">
            <a:spLocks noChangeArrowheads="1"/>
          </p:cNvSpPr>
          <p:nvPr/>
        </p:nvSpPr>
        <p:spPr bwMode="auto">
          <a:xfrm>
            <a:off x="1007533" y="3105150"/>
            <a:ext cx="43095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b="1" dirty="0" err="1">
                <a:latin typeface="Times New Roman" panose="02020603050405020304" pitchFamily="18" charset="0"/>
                <a:cs typeface="Times New Roman" panose="02020603050405020304" pitchFamily="18" charset="0"/>
              </a:rPr>
              <a:t>Chuột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đào</a:t>
            </a:r>
            <a:r>
              <a:rPr lang="en-US" b="1" dirty="0">
                <a:latin typeface="Times New Roman" panose="02020603050405020304" pitchFamily="18" charset="0"/>
                <a:cs typeface="Times New Roman" panose="02020603050405020304" pitchFamily="18" charset="0"/>
              </a:rPr>
              <a:t> hang </a:t>
            </a:r>
            <a:r>
              <a:rPr lang="en-US" b="1" dirty="0" err="1">
                <a:latin typeface="Times New Roman" panose="02020603050405020304" pitchFamily="18" charset="0"/>
                <a:cs typeface="Times New Roman" panose="02020603050405020304" pitchFamily="18" charset="0"/>
              </a:rPr>
              <a:t>tránh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nóng</a:t>
            </a:r>
            <a:endParaRPr lang="en-US" b="1" dirty="0">
              <a:latin typeface="Times New Roman" panose="02020603050405020304" pitchFamily="18" charset="0"/>
              <a:cs typeface="Times New Roman" panose="02020603050405020304" pitchFamily="18" charset="0"/>
            </a:endParaRPr>
          </a:p>
        </p:txBody>
      </p:sp>
      <p:sp>
        <p:nvSpPr>
          <p:cNvPr id="10245" name="Text Box 10"/>
          <p:cNvSpPr txBox="1">
            <a:spLocks noChangeArrowheads="1"/>
          </p:cNvSpPr>
          <p:nvPr/>
        </p:nvSpPr>
        <p:spPr bwMode="auto">
          <a:xfrm>
            <a:off x="7323666" y="3105150"/>
            <a:ext cx="48596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US" b="1" dirty="0" smtClean="0">
                <a:latin typeface="Times New Roman" panose="02020603050405020304" pitchFamily="18" charset="0"/>
                <a:cs typeface="Times New Roman" panose="02020603050405020304" pitchFamily="18" charset="0"/>
              </a:rPr>
              <a:t>Ếch </a:t>
            </a:r>
            <a:r>
              <a:rPr lang="en-US" b="1" dirty="0">
                <a:latin typeface="Times New Roman" panose="02020603050405020304" pitchFamily="18" charset="0"/>
                <a:cs typeface="Times New Roman" panose="02020603050405020304" pitchFamily="18" charset="0"/>
              </a:rPr>
              <a:t>chui vào hốc bùn ngủ đông</a:t>
            </a:r>
          </a:p>
        </p:txBody>
      </p:sp>
      <p:sp>
        <p:nvSpPr>
          <p:cNvPr id="10246" name="Text Box 11"/>
          <p:cNvSpPr txBox="1">
            <a:spLocks noChangeArrowheads="1"/>
          </p:cNvSpPr>
          <p:nvPr/>
        </p:nvSpPr>
        <p:spPr bwMode="auto">
          <a:xfrm>
            <a:off x="7078132" y="6352117"/>
            <a:ext cx="44929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en-US" b="1" dirty="0" err="1">
                <a:latin typeface="Times New Roman" panose="02020603050405020304" pitchFamily="18" charset="0"/>
                <a:cs typeface="Times New Roman" panose="02020603050405020304" pitchFamily="18" charset="0"/>
              </a:rPr>
              <a:t>Gấu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Bắc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Cực</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ngủ</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đông</a:t>
            </a:r>
            <a:endParaRPr lang="en-US" b="1" dirty="0">
              <a:latin typeface="Times New Roman" panose="02020603050405020304" pitchFamily="18" charset="0"/>
              <a:cs typeface="Times New Roman" panose="02020603050405020304" pitchFamily="18" charset="0"/>
            </a:endParaRPr>
          </a:p>
        </p:txBody>
      </p:sp>
      <p:pic>
        <p:nvPicPr>
          <p:cNvPr id="10247" name="Picture 13" descr="NTO - Sa mạc Sonoran - Sự sống đa dạng và phong phú"/>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71862"/>
            <a:ext cx="60198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5" descr="NTO - Sa mạc Sonoran - Sự sống đa dạng và phong phú"/>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 y="0"/>
            <a:ext cx="59817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 Box 16"/>
          <p:cNvSpPr txBox="1">
            <a:spLocks noChangeArrowheads="1"/>
          </p:cNvSpPr>
          <p:nvPr/>
        </p:nvSpPr>
        <p:spPr bwMode="auto">
          <a:xfrm>
            <a:off x="717595" y="6396335"/>
            <a:ext cx="45846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b="1" dirty="0" err="1">
                <a:latin typeface="Times New Roman" panose="02020603050405020304" pitchFamily="18" charset="0"/>
                <a:cs typeface="Times New Roman" panose="02020603050405020304" pitchFamily="18" charset="0"/>
              </a:rPr>
              <a:t>Sư</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tử</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tránh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nóng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hang </a:t>
            </a:r>
            <a:r>
              <a:rPr lang="en-US" b="1" dirty="0" err="1">
                <a:latin typeface="Times New Roman" panose="02020603050405020304" pitchFamily="18" charset="0"/>
                <a:cs typeface="Times New Roman" panose="02020603050405020304" pitchFamily="18" charset="0"/>
              </a:rPr>
              <a:t>đá</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09237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524000" y="533401"/>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pPr>
            <a:endParaRPr lang="en-US" altLang="en-US" sz="1800" b="0" i="0">
              <a:solidFill>
                <a:schemeClr val="tx1"/>
              </a:solidFill>
            </a:endParaRPr>
          </a:p>
        </p:txBody>
      </p:sp>
      <p:sp>
        <p:nvSpPr>
          <p:cNvPr id="12291" name="Text Box 3"/>
          <p:cNvSpPr txBox="1">
            <a:spLocks noChangeArrowheads="1"/>
          </p:cNvSpPr>
          <p:nvPr/>
        </p:nvSpPr>
        <p:spPr bwMode="auto">
          <a:xfrm>
            <a:off x="1524000" y="533401"/>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pPr>
            <a:endParaRPr lang="en-US" altLang="en-US" sz="1800" b="0" i="0">
              <a:solidFill>
                <a:schemeClr val="tx1"/>
              </a:solidFill>
            </a:endParaRPr>
          </a:p>
        </p:txBody>
      </p:sp>
      <p:graphicFrame>
        <p:nvGraphicFramePr>
          <p:cNvPr id="73732" name="Group 4"/>
          <p:cNvGraphicFramePr>
            <a:graphicFrameLocks noGrp="1"/>
          </p:cNvGraphicFramePr>
          <p:nvPr>
            <p:extLst>
              <p:ext uri="{D42A27DB-BD31-4B8C-83A1-F6EECF244321}">
                <p14:modId xmlns:p14="http://schemas.microsoft.com/office/powerpoint/2010/main" val="231959521"/>
              </p:ext>
            </p:extLst>
          </p:nvPr>
        </p:nvGraphicFramePr>
        <p:xfrm>
          <a:off x="409977" y="544873"/>
          <a:ext cx="11372045" cy="6039536"/>
        </p:xfrm>
        <a:graphic>
          <a:graphicData uri="http://schemas.openxmlformats.org/drawingml/2006/table">
            <a:tbl>
              <a:tblPr/>
              <a:tblGrid>
                <a:gridCol w="3786389">
                  <a:extLst>
                    <a:ext uri="{9D8B030D-6E8A-4147-A177-3AD203B41FA5}">
                      <a16:colId xmlns:a16="http://schemas.microsoft.com/office/drawing/2014/main" xmlns="" val="20000"/>
                    </a:ext>
                  </a:extLst>
                </a:gridCol>
                <a:gridCol w="3608231">
                  <a:extLst>
                    <a:ext uri="{9D8B030D-6E8A-4147-A177-3AD203B41FA5}">
                      <a16:colId xmlns:a16="http://schemas.microsoft.com/office/drawing/2014/main" xmlns="" val="20001"/>
                    </a:ext>
                  </a:extLst>
                </a:gridCol>
                <a:gridCol w="3977425">
                  <a:extLst>
                    <a:ext uri="{9D8B030D-6E8A-4147-A177-3AD203B41FA5}">
                      <a16:colId xmlns:a16="http://schemas.microsoft.com/office/drawing/2014/main" xmlns="" val="20002"/>
                    </a:ext>
                  </a:extLst>
                </a:gridCol>
              </a:tblGrid>
              <a:tr h="4780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rgbClr val="CC0066"/>
                          </a:solidFill>
                          <a:effectLst/>
                          <a:latin typeface="Times New Roman" panose="02020603050405020304" pitchFamily="18" charset="0"/>
                          <a:cs typeface="Times New Roman" panose="02020603050405020304" pitchFamily="18" charset="0"/>
                        </a:rPr>
                        <a:t>Nhóm</a:t>
                      </a:r>
                      <a:r>
                        <a:rPr kumimoji="0" lang="en-US" sz="2800" b="1"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smtClean="0">
                          <a:ln>
                            <a:noFill/>
                          </a:ln>
                          <a:solidFill>
                            <a:srgbClr val="CC0066"/>
                          </a:solidFill>
                          <a:effectLst/>
                          <a:latin typeface="Times New Roman" panose="02020603050405020304" pitchFamily="18" charset="0"/>
                          <a:cs typeface="Times New Roman" panose="02020603050405020304" pitchFamily="18" charset="0"/>
                        </a:rPr>
                        <a:t>sinh</a:t>
                      </a:r>
                      <a:r>
                        <a:rPr kumimoji="0" lang="en-US" sz="2800" b="1"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smtClean="0">
                          <a:ln>
                            <a:noFill/>
                          </a:ln>
                          <a:solidFill>
                            <a:srgbClr val="CC0066"/>
                          </a:solidFill>
                          <a:effectLst/>
                          <a:latin typeface="Times New Roman" panose="02020603050405020304" pitchFamily="18" charset="0"/>
                          <a:cs typeface="Times New Roman" panose="02020603050405020304" pitchFamily="18" charset="0"/>
                        </a:rPr>
                        <a:t>vật</a:t>
                      </a:r>
                      <a:endParaRPr kumimoji="0" lang="en-US" sz="2800" b="1"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rgbClr val="CC0066"/>
                          </a:solidFill>
                          <a:effectLst/>
                          <a:latin typeface="Times New Roman" panose="02020603050405020304" pitchFamily="18" charset="0"/>
                          <a:cs typeface="Times New Roman" panose="02020603050405020304" pitchFamily="18" charset="0"/>
                        </a:rPr>
                        <a:t>Tên</a:t>
                      </a:r>
                      <a:r>
                        <a:rPr kumimoji="0" lang="en-US" sz="2800" b="1"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smtClean="0">
                          <a:ln>
                            <a:noFill/>
                          </a:ln>
                          <a:solidFill>
                            <a:srgbClr val="CC0066"/>
                          </a:solidFill>
                          <a:effectLst/>
                          <a:latin typeface="Times New Roman" panose="02020603050405020304" pitchFamily="18" charset="0"/>
                          <a:cs typeface="Times New Roman" panose="02020603050405020304" pitchFamily="18" charset="0"/>
                        </a:rPr>
                        <a:t>sinh</a:t>
                      </a:r>
                      <a:r>
                        <a:rPr kumimoji="0" lang="en-US" sz="2800" b="1"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smtClean="0">
                          <a:ln>
                            <a:noFill/>
                          </a:ln>
                          <a:solidFill>
                            <a:srgbClr val="CC0066"/>
                          </a:solidFill>
                          <a:effectLst/>
                          <a:latin typeface="Times New Roman" panose="02020603050405020304" pitchFamily="18" charset="0"/>
                          <a:cs typeface="Times New Roman" panose="02020603050405020304" pitchFamily="18" charset="0"/>
                        </a:rPr>
                        <a:t>vật</a:t>
                      </a:r>
                      <a:endParaRPr kumimoji="0" lang="en-US" sz="2800" b="1"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rgbClr val="CC0066"/>
                          </a:solidFill>
                          <a:effectLst/>
                          <a:latin typeface="Times New Roman" panose="02020603050405020304" pitchFamily="18" charset="0"/>
                          <a:cs typeface="Times New Roman" panose="02020603050405020304" pitchFamily="18" charset="0"/>
                        </a:rPr>
                        <a:t>Môi</a:t>
                      </a:r>
                      <a:r>
                        <a:rPr kumimoji="0" lang="en-US" sz="2800" b="1"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smtClean="0">
                          <a:ln>
                            <a:noFill/>
                          </a:ln>
                          <a:solidFill>
                            <a:srgbClr val="CC0066"/>
                          </a:solidFill>
                          <a:effectLst/>
                          <a:latin typeface="Times New Roman" panose="02020603050405020304" pitchFamily="18" charset="0"/>
                          <a:cs typeface="Times New Roman" panose="02020603050405020304" pitchFamily="18" charset="0"/>
                        </a:rPr>
                        <a:t>trường</a:t>
                      </a:r>
                      <a:r>
                        <a:rPr kumimoji="0" lang="en-US" sz="2800" b="1"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smtClean="0">
                          <a:ln>
                            <a:noFill/>
                          </a:ln>
                          <a:solidFill>
                            <a:srgbClr val="CC0066"/>
                          </a:solidFill>
                          <a:effectLst/>
                          <a:latin typeface="Times New Roman" panose="02020603050405020304" pitchFamily="18" charset="0"/>
                          <a:cs typeface="Times New Roman" panose="02020603050405020304" pitchFamily="18" charset="0"/>
                        </a:rPr>
                        <a:t>sống</a:t>
                      </a:r>
                      <a:endParaRPr kumimoji="0" lang="en-US" sz="2800" b="1"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extLst>
                  <a:ext uri="{0D108BD9-81ED-4DB2-BD59-A6C34878D82A}">
                    <a16:rowId xmlns:a16="http://schemas.microsoft.com/office/drawing/2014/main" xmlns="" val="10000"/>
                  </a:ext>
                </a:extLst>
              </a:tr>
              <a:tr h="35358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CC0066"/>
                          </a:solidFill>
                          <a:effectLst/>
                          <a:latin typeface="Times New Roman" panose="02020603050405020304" pitchFamily="18" charset="0"/>
                          <a:cs typeface="Times New Roman" panose="02020603050405020304" pitchFamily="18" charset="0"/>
                        </a:rPr>
                        <a:t>Sinh</a:t>
                      </a:r>
                      <a:r>
                        <a:rPr kumimoji="0" lang="en-US" sz="2400" b="1"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smtClean="0">
                          <a:ln>
                            <a:noFill/>
                          </a:ln>
                          <a:solidFill>
                            <a:srgbClr val="CC0066"/>
                          </a:solidFill>
                          <a:effectLst/>
                          <a:latin typeface="Times New Roman" panose="02020603050405020304" pitchFamily="18" charset="0"/>
                          <a:cs typeface="Times New Roman" panose="02020603050405020304" pitchFamily="18" charset="0"/>
                        </a:rPr>
                        <a:t>vật</a:t>
                      </a:r>
                      <a:r>
                        <a:rPr kumimoji="0" lang="en-US" sz="2400" b="1"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smtClean="0">
                          <a:ln>
                            <a:noFill/>
                          </a:ln>
                          <a:solidFill>
                            <a:srgbClr val="CC0066"/>
                          </a:solidFill>
                          <a:effectLst/>
                          <a:latin typeface="Times New Roman" panose="02020603050405020304" pitchFamily="18" charset="0"/>
                          <a:cs typeface="Times New Roman" panose="02020603050405020304" pitchFamily="18" charset="0"/>
                        </a:rPr>
                        <a:t>biến</a:t>
                      </a:r>
                      <a:r>
                        <a:rPr kumimoji="0" lang="en-US" sz="2400" b="1"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smtClean="0">
                          <a:ln>
                            <a:noFill/>
                          </a:ln>
                          <a:solidFill>
                            <a:srgbClr val="CC0066"/>
                          </a:solidFill>
                          <a:effectLst/>
                          <a:latin typeface="Times New Roman" panose="02020603050405020304" pitchFamily="18" charset="0"/>
                          <a:cs typeface="Times New Roman" panose="02020603050405020304" pitchFamily="18" charset="0"/>
                        </a:rPr>
                        <a:t>nhiệt</a:t>
                      </a:r>
                      <a:r>
                        <a:rPr kumimoji="0" lang="en-US" sz="2400" b="1"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rPr>
                        <a:t>: </a:t>
                      </a:r>
                      <a:endPar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rgbClr val="0000FF"/>
                        </a:solidFill>
                        <a:effectLst/>
                        <a:latin typeface="Arial"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rgbClr val="0000FF"/>
                        </a:solidFill>
                        <a:effectLst/>
                        <a:latin typeface="Arial"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extLst>
                  <a:ext uri="{0D108BD9-81ED-4DB2-BD59-A6C34878D82A}">
                    <a16:rowId xmlns:a16="http://schemas.microsoft.com/office/drawing/2014/main" xmlns="" val="10001"/>
                  </a:ext>
                </a:extLst>
              </a:tr>
              <a:tr h="198550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rgbClr val="CC0066"/>
                          </a:solidFill>
                          <a:effectLst/>
                          <a:latin typeface="Times New Roman" panose="02020603050405020304" pitchFamily="18" charset="0"/>
                          <a:cs typeface="Times New Roman" panose="02020603050405020304" pitchFamily="18" charset="0"/>
                        </a:rPr>
                        <a:t>Sinh</a:t>
                      </a:r>
                      <a:r>
                        <a:rPr kumimoji="0" lang="en-US" sz="2400" b="1"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smtClean="0">
                          <a:ln>
                            <a:noFill/>
                          </a:ln>
                          <a:solidFill>
                            <a:srgbClr val="CC0066"/>
                          </a:solidFill>
                          <a:effectLst/>
                          <a:latin typeface="Times New Roman" panose="02020603050405020304" pitchFamily="18" charset="0"/>
                          <a:cs typeface="Times New Roman" panose="02020603050405020304" pitchFamily="18" charset="0"/>
                        </a:rPr>
                        <a:t>vật</a:t>
                      </a:r>
                      <a:r>
                        <a:rPr kumimoji="0" lang="en-US" sz="2400" b="1"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smtClean="0">
                          <a:ln>
                            <a:noFill/>
                          </a:ln>
                          <a:solidFill>
                            <a:srgbClr val="CC0066"/>
                          </a:solidFill>
                          <a:effectLst/>
                          <a:latin typeface="Times New Roman" panose="02020603050405020304" pitchFamily="18" charset="0"/>
                          <a:cs typeface="Times New Roman" panose="02020603050405020304" pitchFamily="18" charset="0"/>
                        </a:rPr>
                        <a:t>hằng</a:t>
                      </a:r>
                      <a:r>
                        <a:rPr kumimoji="0" lang="en-US" sz="2400" b="1"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smtClean="0">
                          <a:ln>
                            <a:noFill/>
                          </a:ln>
                          <a:solidFill>
                            <a:srgbClr val="CC0066"/>
                          </a:solidFill>
                          <a:effectLst/>
                          <a:latin typeface="Times New Roman" panose="02020603050405020304" pitchFamily="18" charset="0"/>
                          <a:cs typeface="Times New Roman" panose="02020603050405020304" pitchFamily="18" charset="0"/>
                        </a:rPr>
                        <a:t>nhiệt</a:t>
                      </a:r>
                      <a:r>
                        <a:rPr kumimoji="0" lang="en-US" sz="2400" b="1" i="0" u="none" strike="noStrike" cap="none" normalizeH="0" baseline="0" dirty="0" smtClean="0">
                          <a:ln>
                            <a:noFill/>
                          </a:ln>
                          <a:solidFill>
                            <a:srgbClr val="CC0066"/>
                          </a:solidFill>
                          <a:effectLst/>
                          <a:latin typeface="Times New Roman" panose="02020603050405020304" pitchFamily="18" charset="0"/>
                          <a:cs typeface="Times New Roman" panose="02020603050405020304" pitchFamily="18" charset="0"/>
                        </a:rPr>
                        <a:t>: </a:t>
                      </a:r>
                      <a:endParaRPr kumimoji="0" lang="en-US" sz="24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rgbClr val="0000FF"/>
                        </a:solidFill>
                        <a:effectLst/>
                        <a:latin typeface="Arial"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rgbClr val="0000FF"/>
                        </a:solidFill>
                        <a:effectLst/>
                        <a:latin typeface="Arial"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CC"/>
                    </a:solidFill>
                  </a:tcPr>
                </a:tc>
                <a:extLst>
                  <a:ext uri="{0D108BD9-81ED-4DB2-BD59-A6C34878D82A}">
                    <a16:rowId xmlns:a16="http://schemas.microsoft.com/office/drawing/2014/main" xmlns="" val="10002"/>
                  </a:ext>
                </a:extLst>
              </a:tr>
            </a:tbl>
          </a:graphicData>
        </a:graphic>
      </p:graphicFrame>
      <p:sp>
        <p:nvSpPr>
          <p:cNvPr id="12311" name="Text Box 23"/>
          <p:cNvSpPr txBox="1">
            <a:spLocks noChangeArrowheads="1"/>
          </p:cNvSpPr>
          <p:nvPr/>
        </p:nvSpPr>
        <p:spPr bwMode="auto">
          <a:xfrm>
            <a:off x="7239000" y="990601"/>
            <a:ext cx="3276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pPr>
            <a:endParaRPr lang="en-US" altLang="en-US" sz="2400" i="0">
              <a:solidFill>
                <a:schemeClr val="tx1"/>
              </a:solidFill>
            </a:endParaRPr>
          </a:p>
        </p:txBody>
      </p:sp>
      <p:grpSp>
        <p:nvGrpSpPr>
          <p:cNvPr id="2" name="Group 24"/>
          <p:cNvGrpSpPr>
            <a:grpSpLocks/>
          </p:cNvGrpSpPr>
          <p:nvPr/>
        </p:nvGrpSpPr>
        <p:grpSpPr bwMode="auto">
          <a:xfrm>
            <a:off x="4241984" y="1210206"/>
            <a:ext cx="6959171" cy="3381375"/>
            <a:chOff x="2045" y="662"/>
            <a:chExt cx="4558" cy="2130"/>
          </a:xfrm>
        </p:grpSpPr>
        <p:sp>
          <p:nvSpPr>
            <p:cNvPr id="12319" name="Text Box 25"/>
            <p:cNvSpPr txBox="1">
              <a:spLocks noChangeArrowheads="1"/>
            </p:cNvSpPr>
            <p:nvPr/>
          </p:nvSpPr>
          <p:spPr bwMode="auto">
            <a:xfrm>
              <a:off x="2045" y="756"/>
              <a:ext cx="2429" cy="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buFontTx/>
                <a:buChar char="-"/>
              </a:pPr>
              <a:r>
                <a:rPr lang="en-US" altLang="en-US" sz="2400" i="0" dirty="0">
                  <a:solidFill>
                    <a:schemeClr val="tx1"/>
                  </a:solidFill>
                </a:rPr>
                <a:t> Vi </a:t>
              </a:r>
              <a:r>
                <a:rPr lang="en-US" altLang="en-US" sz="2400" i="0" dirty="0" err="1">
                  <a:solidFill>
                    <a:schemeClr val="tx1"/>
                  </a:solidFill>
                </a:rPr>
                <a:t>khuẩn</a:t>
              </a:r>
              <a:r>
                <a:rPr lang="en-US" altLang="en-US" sz="2400" i="0" dirty="0">
                  <a:solidFill>
                    <a:schemeClr val="tx1"/>
                  </a:solidFill>
                </a:rPr>
                <a:t> </a:t>
              </a:r>
              <a:r>
                <a:rPr lang="en-US" altLang="en-US" sz="2400" i="0" dirty="0" err="1">
                  <a:solidFill>
                    <a:schemeClr val="tx1"/>
                  </a:solidFill>
                </a:rPr>
                <a:t>cố</a:t>
              </a:r>
              <a:r>
                <a:rPr lang="en-US" altLang="en-US" sz="2400" i="0" dirty="0">
                  <a:solidFill>
                    <a:schemeClr val="tx1"/>
                  </a:solidFill>
                </a:rPr>
                <a:t> </a:t>
              </a:r>
              <a:r>
                <a:rPr lang="en-US" altLang="en-US" sz="2400" i="0" dirty="0" err="1">
                  <a:solidFill>
                    <a:schemeClr val="tx1"/>
                  </a:solidFill>
                </a:rPr>
                <a:t>định</a:t>
              </a:r>
              <a:r>
                <a:rPr lang="en-US" altLang="en-US" sz="2400" i="0" dirty="0">
                  <a:solidFill>
                    <a:schemeClr val="tx1"/>
                  </a:solidFill>
                </a:rPr>
                <a:t> </a:t>
              </a:r>
              <a:r>
                <a:rPr lang="en-US" altLang="en-US" sz="2400" i="0" dirty="0" err="1">
                  <a:solidFill>
                    <a:schemeClr val="tx1"/>
                  </a:solidFill>
                </a:rPr>
                <a:t>đạm</a:t>
              </a:r>
              <a:endParaRPr lang="en-US" altLang="en-US" sz="2400" i="0" dirty="0">
                <a:solidFill>
                  <a:schemeClr val="tx1"/>
                </a:solidFill>
              </a:endParaRPr>
            </a:p>
            <a:p>
              <a:pPr algn="l" eaLnBrk="1" hangingPunct="1">
                <a:spcBef>
                  <a:spcPct val="50000"/>
                </a:spcBef>
                <a:buFontTx/>
                <a:buChar char="-"/>
              </a:pPr>
              <a:r>
                <a:rPr lang="en-US" altLang="en-US" sz="2400" i="0" dirty="0">
                  <a:solidFill>
                    <a:schemeClr val="tx1"/>
                  </a:solidFill>
                </a:rPr>
                <a:t> </a:t>
              </a:r>
              <a:r>
                <a:rPr lang="en-US" altLang="en-US" sz="2400" i="0" dirty="0" err="1">
                  <a:solidFill>
                    <a:schemeClr val="tx1"/>
                  </a:solidFill>
                </a:rPr>
                <a:t>Nấm</a:t>
              </a:r>
              <a:r>
                <a:rPr lang="en-US" altLang="en-US" sz="2400" i="0" dirty="0">
                  <a:solidFill>
                    <a:schemeClr val="tx1"/>
                  </a:solidFill>
                </a:rPr>
                <a:t> </a:t>
              </a:r>
              <a:r>
                <a:rPr lang="en-US" altLang="en-US" sz="2400" i="0" dirty="0" err="1">
                  <a:solidFill>
                    <a:schemeClr val="tx1"/>
                  </a:solidFill>
                </a:rPr>
                <a:t>rơm</a:t>
              </a:r>
              <a:endParaRPr lang="en-US" altLang="en-US" sz="2400" i="0" dirty="0">
                <a:solidFill>
                  <a:schemeClr val="tx1"/>
                </a:solidFill>
              </a:endParaRPr>
            </a:p>
            <a:p>
              <a:pPr algn="l" eaLnBrk="1" hangingPunct="1">
                <a:spcBef>
                  <a:spcPct val="50000"/>
                </a:spcBef>
                <a:buFontTx/>
                <a:buChar char="-"/>
              </a:pPr>
              <a:r>
                <a:rPr lang="en-US" altLang="en-US" sz="2400" i="0" dirty="0">
                  <a:solidFill>
                    <a:schemeClr val="tx1"/>
                  </a:solidFill>
                </a:rPr>
                <a:t> </a:t>
              </a:r>
              <a:r>
                <a:rPr lang="en-US" altLang="en-US" sz="2400" i="0" dirty="0" err="1">
                  <a:solidFill>
                    <a:schemeClr val="tx1"/>
                  </a:solidFill>
                </a:rPr>
                <a:t>Cây</a:t>
              </a:r>
              <a:r>
                <a:rPr lang="en-US" altLang="en-US" sz="2400" i="0" dirty="0">
                  <a:solidFill>
                    <a:schemeClr val="tx1"/>
                  </a:solidFill>
                </a:rPr>
                <a:t> </a:t>
              </a:r>
              <a:r>
                <a:rPr lang="en-US" altLang="en-US" sz="2400" i="0" dirty="0" err="1">
                  <a:solidFill>
                    <a:schemeClr val="tx1"/>
                  </a:solidFill>
                </a:rPr>
                <a:t>lúa</a:t>
              </a:r>
              <a:endParaRPr lang="en-US" altLang="en-US" sz="2400" i="0" dirty="0">
                <a:solidFill>
                  <a:schemeClr val="tx1"/>
                </a:solidFill>
              </a:endParaRPr>
            </a:p>
            <a:p>
              <a:pPr algn="l" eaLnBrk="1" hangingPunct="1">
                <a:spcBef>
                  <a:spcPct val="50000"/>
                </a:spcBef>
                <a:buFontTx/>
                <a:buChar char="-"/>
              </a:pPr>
              <a:r>
                <a:rPr lang="en-US" altLang="en-US" sz="2400" i="0" dirty="0">
                  <a:solidFill>
                    <a:schemeClr val="tx1"/>
                  </a:solidFill>
                </a:rPr>
                <a:t> </a:t>
              </a:r>
              <a:r>
                <a:rPr lang="en-US" altLang="en-US" sz="2400" i="0" dirty="0" err="1">
                  <a:solidFill>
                    <a:schemeClr val="tx1"/>
                  </a:solidFill>
                </a:rPr>
                <a:t>Giun</a:t>
              </a:r>
              <a:r>
                <a:rPr lang="en-US" altLang="en-US" sz="2400" i="0" dirty="0">
                  <a:solidFill>
                    <a:schemeClr val="tx1"/>
                  </a:solidFill>
                </a:rPr>
                <a:t> </a:t>
              </a:r>
              <a:r>
                <a:rPr lang="en-US" altLang="en-US" sz="2400" i="0" dirty="0" err="1">
                  <a:solidFill>
                    <a:schemeClr val="tx1"/>
                  </a:solidFill>
                </a:rPr>
                <a:t>đất</a:t>
              </a:r>
              <a:endParaRPr lang="en-US" altLang="en-US" sz="2400" i="0" dirty="0">
                <a:solidFill>
                  <a:schemeClr val="tx1"/>
                </a:solidFill>
              </a:endParaRPr>
            </a:p>
            <a:p>
              <a:pPr algn="l" eaLnBrk="1" hangingPunct="1">
                <a:spcBef>
                  <a:spcPct val="50000"/>
                </a:spcBef>
                <a:buFontTx/>
                <a:buChar char="-"/>
              </a:pPr>
              <a:r>
                <a:rPr lang="en-US" altLang="en-US" sz="2400" i="0" dirty="0">
                  <a:solidFill>
                    <a:schemeClr val="tx1"/>
                  </a:solidFill>
                </a:rPr>
                <a:t> </a:t>
              </a:r>
              <a:r>
                <a:rPr lang="en-US" altLang="en-US" sz="2400" i="0" dirty="0" err="1">
                  <a:solidFill>
                    <a:schemeClr val="tx1"/>
                  </a:solidFill>
                </a:rPr>
                <a:t>Cá</a:t>
              </a:r>
              <a:r>
                <a:rPr lang="en-US" altLang="en-US" sz="2400" i="0" dirty="0">
                  <a:solidFill>
                    <a:schemeClr val="tx1"/>
                  </a:solidFill>
                </a:rPr>
                <a:t> </a:t>
              </a:r>
              <a:r>
                <a:rPr lang="en-US" altLang="en-US" sz="2400" i="0" dirty="0" err="1">
                  <a:solidFill>
                    <a:schemeClr val="tx1"/>
                  </a:solidFill>
                </a:rPr>
                <a:t>chép</a:t>
              </a:r>
              <a:endParaRPr lang="en-US" altLang="en-US" sz="2400" i="0" dirty="0">
                <a:solidFill>
                  <a:schemeClr val="tx1"/>
                </a:solidFill>
              </a:endParaRPr>
            </a:p>
            <a:p>
              <a:pPr algn="l" eaLnBrk="1" hangingPunct="1">
                <a:spcBef>
                  <a:spcPct val="50000"/>
                </a:spcBef>
                <a:buFontTx/>
                <a:buChar char="-"/>
              </a:pPr>
              <a:r>
                <a:rPr lang="en-US" altLang="en-US" sz="2400" i="0" dirty="0">
                  <a:solidFill>
                    <a:schemeClr val="tx1"/>
                  </a:solidFill>
                </a:rPr>
                <a:t> Thằn lằn bóng đuôi </a:t>
              </a:r>
              <a:r>
                <a:rPr lang="en-US" altLang="en-US" sz="2400" i="0" dirty="0" smtClean="0">
                  <a:solidFill>
                    <a:schemeClr val="tx1"/>
                  </a:solidFill>
                </a:rPr>
                <a:t>dài</a:t>
              </a:r>
              <a:endParaRPr lang="en-US" altLang="en-US" sz="2400" i="0" dirty="0">
                <a:solidFill>
                  <a:schemeClr val="tx1"/>
                </a:solidFill>
              </a:endParaRPr>
            </a:p>
          </p:txBody>
        </p:sp>
        <p:sp>
          <p:nvSpPr>
            <p:cNvPr id="12320" name="Text Box 26"/>
            <p:cNvSpPr txBox="1">
              <a:spLocks noChangeArrowheads="1"/>
            </p:cNvSpPr>
            <p:nvPr/>
          </p:nvSpPr>
          <p:spPr bwMode="auto">
            <a:xfrm>
              <a:off x="4539" y="662"/>
              <a:ext cx="2064" cy="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buFontTx/>
                <a:buChar char="-"/>
              </a:pPr>
              <a:r>
                <a:rPr lang="en-US" altLang="en-US" sz="2400" i="0" dirty="0">
                  <a:solidFill>
                    <a:schemeClr val="tx1"/>
                  </a:solidFill>
                </a:rPr>
                <a:t> </a:t>
              </a:r>
              <a:r>
                <a:rPr lang="en-US" altLang="en-US" sz="2400" i="0" dirty="0" err="1">
                  <a:solidFill>
                    <a:schemeClr val="tx1"/>
                  </a:solidFill>
                </a:rPr>
                <a:t>Sinh</a:t>
              </a:r>
              <a:r>
                <a:rPr lang="en-US" altLang="en-US" sz="2400" i="0" dirty="0">
                  <a:solidFill>
                    <a:schemeClr val="tx1"/>
                  </a:solidFill>
                </a:rPr>
                <a:t> </a:t>
              </a:r>
              <a:r>
                <a:rPr lang="en-US" altLang="en-US" sz="2400" i="0" dirty="0" err="1">
                  <a:solidFill>
                    <a:schemeClr val="tx1"/>
                  </a:solidFill>
                </a:rPr>
                <a:t>vật</a:t>
              </a:r>
              <a:endParaRPr lang="en-US" altLang="en-US" sz="2400" i="0" dirty="0">
                <a:solidFill>
                  <a:schemeClr val="tx1"/>
                </a:solidFill>
              </a:endParaRPr>
            </a:p>
            <a:p>
              <a:pPr algn="l" eaLnBrk="1" hangingPunct="1">
                <a:spcBef>
                  <a:spcPct val="50000"/>
                </a:spcBef>
                <a:buFontTx/>
                <a:buChar char="-"/>
              </a:pPr>
              <a:r>
                <a:rPr lang="en-US" altLang="en-US" sz="2400" i="0" dirty="0">
                  <a:solidFill>
                    <a:schemeClr val="tx1"/>
                  </a:solidFill>
                </a:rPr>
                <a:t> </a:t>
              </a:r>
              <a:r>
                <a:rPr lang="en-US" altLang="en-US" sz="2400" i="0" dirty="0" err="1">
                  <a:solidFill>
                    <a:schemeClr val="tx1"/>
                  </a:solidFill>
                </a:rPr>
                <a:t>Sinh</a:t>
              </a:r>
              <a:r>
                <a:rPr lang="en-US" altLang="en-US" sz="2400" i="0" dirty="0">
                  <a:solidFill>
                    <a:schemeClr val="tx1"/>
                  </a:solidFill>
                </a:rPr>
                <a:t> </a:t>
              </a:r>
              <a:r>
                <a:rPr lang="en-US" altLang="en-US" sz="2400" i="0" dirty="0" err="1">
                  <a:solidFill>
                    <a:schemeClr val="tx1"/>
                  </a:solidFill>
                </a:rPr>
                <a:t>vật</a:t>
              </a:r>
              <a:endParaRPr lang="en-US" altLang="en-US" sz="2400" i="0" dirty="0">
                <a:solidFill>
                  <a:schemeClr val="tx1"/>
                </a:solidFill>
              </a:endParaRPr>
            </a:p>
            <a:p>
              <a:pPr algn="l" eaLnBrk="1" hangingPunct="1">
                <a:spcBef>
                  <a:spcPct val="50000"/>
                </a:spcBef>
                <a:buFontTx/>
                <a:buChar char="-"/>
              </a:pPr>
              <a:r>
                <a:rPr lang="en-US" altLang="en-US" sz="2400" i="0" dirty="0">
                  <a:solidFill>
                    <a:schemeClr val="tx1"/>
                  </a:solidFill>
                </a:rPr>
                <a:t> </a:t>
              </a:r>
              <a:r>
                <a:rPr lang="en-US" altLang="en-US" sz="2400" i="0" dirty="0" err="1">
                  <a:solidFill>
                    <a:schemeClr val="tx1"/>
                  </a:solidFill>
                </a:rPr>
                <a:t>Mặt</a:t>
              </a:r>
              <a:r>
                <a:rPr lang="en-US" altLang="en-US" sz="2400" i="0" dirty="0">
                  <a:solidFill>
                    <a:schemeClr val="tx1"/>
                  </a:solidFill>
                </a:rPr>
                <a:t> </a:t>
              </a:r>
              <a:r>
                <a:rPr lang="en-US" altLang="en-US" sz="2400" i="0" dirty="0" err="1">
                  <a:solidFill>
                    <a:schemeClr val="tx1"/>
                  </a:solidFill>
                </a:rPr>
                <a:t>đất</a:t>
              </a:r>
              <a:r>
                <a:rPr lang="en-US" altLang="en-US" sz="2400" i="0" dirty="0">
                  <a:solidFill>
                    <a:schemeClr val="tx1"/>
                  </a:solidFill>
                </a:rPr>
                <a:t>- </a:t>
              </a:r>
              <a:r>
                <a:rPr lang="en-US" altLang="en-US" sz="2400" i="0" dirty="0" err="1">
                  <a:solidFill>
                    <a:schemeClr val="tx1"/>
                  </a:solidFill>
                </a:rPr>
                <a:t>không</a:t>
              </a:r>
              <a:r>
                <a:rPr lang="en-US" altLang="en-US" sz="2400" i="0" dirty="0">
                  <a:solidFill>
                    <a:schemeClr val="tx1"/>
                  </a:solidFill>
                </a:rPr>
                <a:t> </a:t>
              </a:r>
              <a:r>
                <a:rPr lang="en-US" altLang="en-US" sz="2400" i="0" dirty="0" err="1">
                  <a:solidFill>
                    <a:schemeClr val="tx1"/>
                  </a:solidFill>
                </a:rPr>
                <a:t>khí</a:t>
              </a:r>
              <a:r>
                <a:rPr lang="en-US" altLang="en-US" sz="2400" i="0" dirty="0">
                  <a:solidFill>
                    <a:schemeClr val="tx1"/>
                  </a:solidFill>
                </a:rPr>
                <a:t> </a:t>
              </a:r>
            </a:p>
            <a:p>
              <a:pPr algn="l" eaLnBrk="1" hangingPunct="1">
                <a:spcBef>
                  <a:spcPct val="50000"/>
                </a:spcBef>
                <a:buFontTx/>
                <a:buChar char="-"/>
              </a:pPr>
              <a:r>
                <a:rPr lang="en-US" altLang="en-US" sz="2400" i="0" dirty="0">
                  <a:solidFill>
                    <a:schemeClr val="tx1"/>
                  </a:solidFill>
                </a:rPr>
                <a:t> </a:t>
              </a:r>
              <a:r>
                <a:rPr lang="en-US" altLang="en-US" sz="2400" i="0" dirty="0" err="1">
                  <a:solidFill>
                    <a:schemeClr val="tx1"/>
                  </a:solidFill>
                </a:rPr>
                <a:t>Trong</a:t>
              </a:r>
              <a:r>
                <a:rPr lang="en-US" altLang="en-US" sz="2400" i="0" dirty="0">
                  <a:solidFill>
                    <a:schemeClr val="tx1"/>
                  </a:solidFill>
                </a:rPr>
                <a:t> </a:t>
              </a:r>
              <a:r>
                <a:rPr lang="en-US" altLang="en-US" sz="2400" i="0" dirty="0" err="1">
                  <a:solidFill>
                    <a:schemeClr val="tx1"/>
                  </a:solidFill>
                </a:rPr>
                <a:t>đất</a:t>
              </a:r>
              <a:endParaRPr lang="en-US" altLang="en-US" sz="2400" i="0" dirty="0">
                <a:solidFill>
                  <a:schemeClr val="tx1"/>
                </a:solidFill>
              </a:endParaRPr>
            </a:p>
            <a:p>
              <a:pPr algn="l" eaLnBrk="1" hangingPunct="1">
                <a:spcBef>
                  <a:spcPct val="50000"/>
                </a:spcBef>
                <a:buFontTx/>
                <a:buChar char="-"/>
              </a:pPr>
              <a:r>
                <a:rPr lang="en-US" altLang="en-US" sz="2400" i="0" dirty="0">
                  <a:solidFill>
                    <a:schemeClr val="tx1"/>
                  </a:solidFill>
                </a:rPr>
                <a:t> </a:t>
              </a:r>
              <a:r>
                <a:rPr lang="en-US" altLang="en-US" sz="2400" i="0" dirty="0" err="1">
                  <a:solidFill>
                    <a:schemeClr val="tx1"/>
                  </a:solidFill>
                </a:rPr>
                <a:t>Trong</a:t>
              </a:r>
              <a:r>
                <a:rPr lang="en-US" altLang="en-US" sz="2400" i="0" dirty="0">
                  <a:solidFill>
                    <a:schemeClr val="tx1"/>
                  </a:solidFill>
                </a:rPr>
                <a:t> </a:t>
              </a:r>
              <a:r>
                <a:rPr lang="en-US" altLang="en-US" sz="2400" i="0" dirty="0" err="1">
                  <a:solidFill>
                    <a:schemeClr val="tx1"/>
                  </a:solidFill>
                </a:rPr>
                <a:t>nước</a:t>
              </a:r>
              <a:endParaRPr lang="en-US" altLang="en-US" sz="2400" i="0" dirty="0">
                <a:solidFill>
                  <a:schemeClr val="tx1"/>
                </a:solidFill>
              </a:endParaRPr>
            </a:p>
            <a:p>
              <a:pPr algn="l" eaLnBrk="1" hangingPunct="1">
                <a:spcBef>
                  <a:spcPct val="50000"/>
                </a:spcBef>
                <a:buFontTx/>
                <a:buChar char="-"/>
              </a:pPr>
              <a:r>
                <a:rPr lang="en-US" altLang="en-US" sz="2400" i="0" dirty="0">
                  <a:solidFill>
                    <a:schemeClr val="tx1"/>
                  </a:solidFill>
                </a:rPr>
                <a:t> Mặt đất- không </a:t>
              </a:r>
              <a:r>
                <a:rPr lang="en-US" altLang="en-US" sz="2400" i="0" dirty="0" smtClean="0">
                  <a:solidFill>
                    <a:schemeClr val="tx1"/>
                  </a:solidFill>
                </a:rPr>
                <a:t>khí</a:t>
              </a:r>
              <a:endParaRPr lang="en-US" altLang="en-US" sz="2400" i="0" dirty="0">
                <a:solidFill>
                  <a:schemeClr val="tx1"/>
                </a:solidFill>
              </a:endParaRPr>
            </a:p>
          </p:txBody>
        </p:sp>
      </p:grpSp>
      <p:grpSp>
        <p:nvGrpSpPr>
          <p:cNvPr id="3" name="Group 27"/>
          <p:cNvGrpSpPr>
            <a:grpSpLocks/>
          </p:cNvGrpSpPr>
          <p:nvPr/>
        </p:nvGrpSpPr>
        <p:grpSpPr bwMode="auto">
          <a:xfrm>
            <a:off x="4241800" y="4760914"/>
            <a:ext cx="6835775" cy="1611313"/>
            <a:chOff x="1712" y="2999"/>
            <a:chExt cx="4306" cy="1015"/>
          </a:xfrm>
        </p:grpSpPr>
        <p:sp>
          <p:nvSpPr>
            <p:cNvPr id="12317" name="Text Box 28"/>
            <p:cNvSpPr txBox="1">
              <a:spLocks noChangeArrowheads="1"/>
            </p:cNvSpPr>
            <p:nvPr/>
          </p:nvSpPr>
          <p:spPr bwMode="auto">
            <a:xfrm>
              <a:off x="1712" y="3025"/>
              <a:ext cx="192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buFontTx/>
                <a:buChar char="-"/>
              </a:pPr>
              <a:r>
                <a:rPr lang="en-US" altLang="en-US" sz="2400" i="0" dirty="0">
                  <a:solidFill>
                    <a:schemeClr val="tx1"/>
                  </a:solidFill>
                </a:rPr>
                <a:t> </a:t>
              </a:r>
              <a:r>
                <a:rPr lang="en-US" altLang="en-US" sz="2400" i="0" dirty="0" err="1">
                  <a:solidFill>
                    <a:schemeClr val="tx1"/>
                  </a:solidFill>
                </a:rPr>
                <a:t>Chim</a:t>
              </a:r>
              <a:r>
                <a:rPr lang="en-US" altLang="en-US" sz="2400" i="0" dirty="0">
                  <a:solidFill>
                    <a:schemeClr val="tx1"/>
                  </a:solidFill>
                </a:rPr>
                <a:t> </a:t>
              </a:r>
              <a:r>
                <a:rPr lang="en-US" altLang="en-US" sz="2400" i="0" dirty="0" err="1">
                  <a:solidFill>
                    <a:schemeClr val="tx1"/>
                  </a:solidFill>
                </a:rPr>
                <a:t>bồ</a:t>
              </a:r>
              <a:r>
                <a:rPr lang="en-US" altLang="en-US" sz="2400" i="0" dirty="0">
                  <a:solidFill>
                    <a:schemeClr val="tx1"/>
                  </a:solidFill>
                </a:rPr>
                <a:t> </a:t>
              </a:r>
              <a:r>
                <a:rPr lang="en-US" altLang="en-US" sz="2400" i="0" dirty="0" err="1">
                  <a:solidFill>
                    <a:schemeClr val="tx1"/>
                  </a:solidFill>
                </a:rPr>
                <a:t>câu</a:t>
              </a:r>
              <a:endParaRPr lang="en-US" altLang="en-US" sz="2400" i="0" dirty="0">
                <a:solidFill>
                  <a:schemeClr val="tx1"/>
                </a:solidFill>
              </a:endParaRPr>
            </a:p>
            <a:p>
              <a:pPr algn="l" eaLnBrk="1" hangingPunct="1">
                <a:spcBef>
                  <a:spcPct val="50000"/>
                </a:spcBef>
                <a:buFontTx/>
                <a:buChar char="-"/>
              </a:pPr>
              <a:r>
                <a:rPr lang="en-US" altLang="en-US" sz="2400" i="0" dirty="0">
                  <a:solidFill>
                    <a:schemeClr val="tx1"/>
                  </a:solidFill>
                </a:rPr>
                <a:t> </a:t>
              </a:r>
              <a:r>
                <a:rPr lang="en-US" altLang="en-US" sz="2400" i="0" dirty="0" err="1">
                  <a:solidFill>
                    <a:schemeClr val="tx1"/>
                  </a:solidFill>
                </a:rPr>
                <a:t>Thỏ</a:t>
              </a:r>
              <a:endParaRPr lang="en-US" altLang="en-US" sz="2400" i="0" dirty="0">
                <a:solidFill>
                  <a:schemeClr val="tx1"/>
                </a:solidFill>
              </a:endParaRPr>
            </a:p>
            <a:p>
              <a:pPr algn="l" eaLnBrk="1" hangingPunct="1">
                <a:spcBef>
                  <a:spcPct val="50000"/>
                </a:spcBef>
                <a:buFontTx/>
                <a:buChar char="-"/>
              </a:pPr>
              <a:r>
                <a:rPr lang="en-US" altLang="en-US" sz="2400" i="0" dirty="0">
                  <a:solidFill>
                    <a:schemeClr val="tx1"/>
                  </a:solidFill>
                </a:rPr>
                <a:t> Con </a:t>
              </a:r>
              <a:r>
                <a:rPr lang="en-US" altLang="en-US" sz="2400" i="0" dirty="0" smtClean="0">
                  <a:solidFill>
                    <a:schemeClr val="tx1"/>
                  </a:solidFill>
                </a:rPr>
                <a:t>người</a:t>
              </a:r>
              <a:endParaRPr lang="en-US" altLang="en-US" sz="2400" i="0" dirty="0">
                <a:solidFill>
                  <a:schemeClr val="tx1"/>
                </a:solidFill>
              </a:endParaRPr>
            </a:p>
          </p:txBody>
        </p:sp>
        <p:sp>
          <p:nvSpPr>
            <p:cNvPr id="12318" name="Text Box 29"/>
            <p:cNvSpPr txBox="1">
              <a:spLocks noChangeArrowheads="1"/>
            </p:cNvSpPr>
            <p:nvPr/>
          </p:nvSpPr>
          <p:spPr bwMode="auto">
            <a:xfrm>
              <a:off x="4002" y="2999"/>
              <a:ext cx="2016"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buFontTx/>
                <a:buChar char="-"/>
              </a:pPr>
              <a:r>
                <a:rPr lang="en-US" altLang="en-US" sz="2400" i="0" dirty="0">
                  <a:solidFill>
                    <a:schemeClr val="tx1"/>
                  </a:solidFill>
                </a:rPr>
                <a:t> </a:t>
              </a:r>
              <a:r>
                <a:rPr lang="en-US" altLang="en-US" sz="2400" i="0" dirty="0" err="1">
                  <a:solidFill>
                    <a:schemeClr val="tx1"/>
                  </a:solidFill>
                </a:rPr>
                <a:t>Mặt</a:t>
              </a:r>
              <a:r>
                <a:rPr lang="en-US" altLang="en-US" sz="2400" i="0" dirty="0">
                  <a:solidFill>
                    <a:schemeClr val="tx1"/>
                  </a:solidFill>
                </a:rPr>
                <a:t> </a:t>
              </a:r>
              <a:r>
                <a:rPr lang="en-US" altLang="en-US" sz="2400" i="0" dirty="0" err="1">
                  <a:solidFill>
                    <a:schemeClr val="tx1"/>
                  </a:solidFill>
                </a:rPr>
                <a:t>đất</a:t>
              </a:r>
              <a:r>
                <a:rPr lang="en-US" altLang="en-US" sz="2400" i="0" dirty="0">
                  <a:solidFill>
                    <a:schemeClr val="tx1"/>
                  </a:solidFill>
                </a:rPr>
                <a:t>- </a:t>
              </a:r>
              <a:r>
                <a:rPr lang="en-US" altLang="en-US" sz="2400" i="0" dirty="0" err="1">
                  <a:solidFill>
                    <a:schemeClr val="tx1"/>
                  </a:solidFill>
                </a:rPr>
                <a:t>không</a:t>
              </a:r>
              <a:r>
                <a:rPr lang="en-US" altLang="en-US" sz="2400" i="0" dirty="0">
                  <a:solidFill>
                    <a:schemeClr val="tx1"/>
                  </a:solidFill>
                </a:rPr>
                <a:t> </a:t>
              </a:r>
              <a:r>
                <a:rPr lang="en-US" altLang="en-US" sz="2400" i="0" dirty="0" err="1">
                  <a:solidFill>
                    <a:schemeClr val="tx1"/>
                  </a:solidFill>
                </a:rPr>
                <a:t>khí</a:t>
              </a:r>
              <a:r>
                <a:rPr lang="en-US" altLang="en-US" sz="2400" i="0" dirty="0">
                  <a:solidFill>
                    <a:schemeClr val="tx1"/>
                  </a:solidFill>
                </a:rPr>
                <a:t>.</a:t>
              </a:r>
            </a:p>
            <a:p>
              <a:pPr algn="l" eaLnBrk="1" hangingPunct="1">
                <a:spcBef>
                  <a:spcPct val="50000"/>
                </a:spcBef>
                <a:buFontTx/>
                <a:buChar char="-"/>
              </a:pPr>
              <a:r>
                <a:rPr lang="en-US" altLang="en-US" sz="2400" i="0" dirty="0">
                  <a:solidFill>
                    <a:schemeClr val="tx1"/>
                  </a:solidFill>
                </a:rPr>
                <a:t> </a:t>
              </a:r>
              <a:r>
                <a:rPr lang="en-US" altLang="en-US" sz="2400" i="0" dirty="0" err="1">
                  <a:solidFill>
                    <a:schemeClr val="tx1"/>
                  </a:solidFill>
                </a:rPr>
                <a:t>Mặt</a:t>
              </a:r>
              <a:r>
                <a:rPr lang="en-US" altLang="en-US" sz="2400" i="0" dirty="0">
                  <a:solidFill>
                    <a:schemeClr val="tx1"/>
                  </a:solidFill>
                </a:rPr>
                <a:t> </a:t>
              </a:r>
              <a:r>
                <a:rPr lang="en-US" altLang="en-US" sz="2400" i="0" dirty="0" err="1">
                  <a:solidFill>
                    <a:schemeClr val="tx1"/>
                  </a:solidFill>
                </a:rPr>
                <a:t>đất</a:t>
              </a:r>
              <a:r>
                <a:rPr lang="en-US" altLang="en-US" sz="2400" i="0" dirty="0">
                  <a:solidFill>
                    <a:schemeClr val="tx1"/>
                  </a:solidFill>
                </a:rPr>
                <a:t>- </a:t>
              </a:r>
              <a:r>
                <a:rPr lang="en-US" altLang="en-US" sz="2400" i="0" dirty="0" err="1">
                  <a:solidFill>
                    <a:schemeClr val="tx1"/>
                  </a:solidFill>
                </a:rPr>
                <a:t>không</a:t>
              </a:r>
              <a:r>
                <a:rPr lang="en-US" altLang="en-US" sz="2400" i="0" dirty="0">
                  <a:solidFill>
                    <a:schemeClr val="tx1"/>
                  </a:solidFill>
                </a:rPr>
                <a:t> </a:t>
              </a:r>
              <a:r>
                <a:rPr lang="en-US" altLang="en-US" sz="2400" i="0" dirty="0" err="1">
                  <a:solidFill>
                    <a:schemeClr val="tx1"/>
                  </a:solidFill>
                </a:rPr>
                <a:t>khí</a:t>
              </a:r>
              <a:r>
                <a:rPr lang="en-US" altLang="en-US" sz="2400" i="0" dirty="0">
                  <a:solidFill>
                    <a:schemeClr val="tx1"/>
                  </a:solidFill>
                </a:rPr>
                <a:t>.</a:t>
              </a:r>
            </a:p>
            <a:p>
              <a:pPr algn="l" eaLnBrk="1" hangingPunct="1">
                <a:spcBef>
                  <a:spcPct val="50000"/>
                </a:spcBef>
                <a:buFontTx/>
                <a:buChar char="-"/>
              </a:pPr>
              <a:r>
                <a:rPr lang="en-US" altLang="en-US" sz="2400" i="0" dirty="0">
                  <a:solidFill>
                    <a:schemeClr val="tx1"/>
                  </a:solidFill>
                </a:rPr>
                <a:t> Mặt đất- không khí</a:t>
              </a:r>
              <a:r>
                <a:rPr lang="en-US" altLang="en-US" sz="2400" i="0" dirty="0" smtClean="0">
                  <a:solidFill>
                    <a:schemeClr val="tx1"/>
                  </a:solidFill>
                </a:rPr>
                <a:t>.</a:t>
              </a:r>
              <a:endParaRPr lang="en-US" altLang="en-US" sz="2400" i="0" dirty="0">
                <a:solidFill>
                  <a:schemeClr val="tx1"/>
                </a:solidFill>
              </a:endParaRPr>
            </a:p>
          </p:txBody>
        </p:sp>
      </p:grpSp>
      <p:sp>
        <p:nvSpPr>
          <p:cNvPr id="12314" name="Text Box 30"/>
          <p:cNvSpPr txBox="1">
            <a:spLocks noChangeArrowheads="1"/>
          </p:cNvSpPr>
          <p:nvPr/>
        </p:nvSpPr>
        <p:spPr bwMode="auto">
          <a:xfrm>
            <a:off x="2035900" y="177833"/>
            <a:ext cx="82002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ctr" eaLnBrk="1" hangingPunct="1"/>
            <a:r>
              <a:rPr lang="en-US" altLang="en-US" sz="2400" i="0" dirty="0" err="1">
                <a:solidFill>
                  <a:schemeClr val="tx1"/>
                </a:solidFill>
              </a:rPr>
              <a:t>Bảng</a:t>
            </a:r>
            <a:r>
              <a:rPr lang="en-US" altLang="en-US" sz="2400" i="0" dirty="0">
                <a:solidFill>
                  <a:schemeClr val="tx1"/>
                </a:solidFill>
              </a:rPr>
              <a:t> 43.1 </a:t>
            </a:r>
            <a:r>
              <a:rPr lang="en-US" altLang="en-US" sz="2400" i="0" dirty="0" err="1">
                <a:solidFill>
                  <a:schemeClr val="tx1"/>
                </a:solidFill>
              </a:rPr>
              <a:t>Các</a:t>
            </a:r>
            <a:r>
              <a:rPr lang="en-US" altLang="en-US" sz="2400" i="0" dirty="0">
                <a:solidFill>
                  <a:schemeClr val="tx1"/>
                </a:solidFill>
              </a:rPr>
              <a:t> </a:t>
            </a:r>
            <a:r>
              <a:rPr lang="en-US" altLang="en-US" sz="2400" i="0" dirty="0" err="1">
                <a:solidFill>
                  <a:schemeClr val="tx1"/>
                </a:solidFill>
              </a:rPr>
              <a:t>sinh</a:t>
            </a:r>
            <a:r>
              <a:rPr lang="en-US" altLang="en-US" sz="2400" i="0" dirty="0">
                <a:solidFill>
                  <a:schemeClr val="tx1"/>
                </a:solidFill>
              </a:rPr>
              <a:t> </a:t>
            </a:r>
            <a:r>
              <a:rPr lang="en-US" altLang="en-US" sz="2400" i="0" dirty="0" err="1">
                <a:solidFill>
                  <a:schemeClr val="tx1"/>
                </a:solidFill>
              </a:rPr>
              <a:t>vật</a:t>
            </a:r>
            <a:r>
              <a:rPr lang="en-US" altLang="en-US" sz="2400" i="0" dirty="0">
                <a:solidFill>
                  <a:schemeClr val="tx1"/>
                </a:solidFill>
              </a:rPr>
              <a:t> </a:t>
            </a:r>
            <a:r>
              <a:rPr lang="en-US" altLang="en-US" sz="2400" i="0" dirty="0" err="1">
                <a:solidFill>
                  <a:schemeClr val="tx1"/>
                </a:solidFill>
              </a:rPr>
              <a:t>biến</a:t>
            </a:r>
            <a:r>
              <a:rPr lang="en-US" altLang="en-US" sz="2400" i="0" dirty="0">
                <a:solidFill>
                  <a:schemeClr val="tx1"/>
                </a:solidFill>
              </a:rPr>
              <a:t> </a:t>
            </a:r>
            <a:r>
              <a:rPr lang="en-US" altLang="en-US" sz="2400" i="0" dirty="0" err="1">
                <a:solidFill>
                  <a:schemeClr val="tx1"/>
                </a:solidFill>
              </a:rPr>
              <a:t>nhiệt</a:t>
            </a:r>
            <a:r>
              <a:rPr lang="en-US" altLang="en-US" sz="2400" i="0" dirty="0">
                <a:solidFill>
                  <a:schemeClr val="tx1"/>
                </a:solidFill>
              </a:rPr>
              <a:t> </a:t>
            </a:r>
            <a:r>
              <a:rPr lang="en-US" altLang="en-US" sz="2400" i="0" dirty="0" err="1">
                <a:solidFill>
                  <a:schemeClr val="tx1"/>
                </a:solidFill>
              </a:rPr>
              <a:t>và</a:t>
            </a:r>
            <a:r>
              <a:rPr lang="en-US" altLang="en-US" sz="2400" i="0" dirty="0">
                <a:solidFill>
                  <a:schemeClr val="tx1"/>
                </a:solidFill>
              </a:rPr>
              <a:t> </a:t>
            </a:r>
            <a:r>
              <a:rPr lang="en-US" altLang="en-US" sz="2400" i="0" dirty="0" err="1">
                <a:solidFill>
                  <a:schemeClr val="tx1"/>
                </a:solidFill>
              </a:rPr>
              <a:t>hằng</a:t>
            </a:r>
            <a:r>
              <a:rPr lang="en-US" altLang="en-US" sz="2400" i="0" dirty="0">
                <a:solidFill>
                  <a:schemeClr val="tx1"/>
                </a:solidFill>
              </a:rPr>
              <a:t> </a:t>
            </a:r>
            <a:r>
              <a:rPr lang="en-US" altLang="en-US" sz="2400" i="0" dirty="0" err="1">
                <a:solidFill>
                  <a:schemeClr val="tx1"/>
                </a:solidFill>
              </a:rPr>
              <a:t>nhiệt</a:t>
            </a:r>
            <a:endParaRPr lang="en-US" altLang="en-US" sz="2400" i="0" dirty="0">
              <a:solidFill>
                <a:schemeClr val="tx1"/>
              </a:solidFill>
            </a:endParaRPr>
          </a:p>
        </p:txBody>
      </p:sp>
      <p:sp>
        <p:nvSpPr>
          <p:cNvPr id="73759" name="Text Box 31"/>
          <p:cNvSpPr txBox="1">
            <a:spLocks noChangeArrowheads="1"/>
          </p:cNvSpPr>
          <p:nvPr/>
        </p:nvSpPr>
        <p:spPr bwMode="auto">
          <a:xfrm>
            <a:off x="409977" y="1286108"/>
            <a:ext cx="3861583"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pPr>
            <a:r>
              <a:rPr lang="en-US" altLang="en-US" sz="2400" i="0" dirty="0">
                <a:solidFill>
                  <a:schemeClr val="tx1"/>
                </a:solidFill>
              </a:rPr>
              <a:t>vi sinh </a:t>
            </a:r>
            <a:r>
              <a:rPr lang="en-US" altLang="en-US" sz="2400" i="0" dirty="0" smtClean="0">
                <a:solidFill>
                  <a:schemeClr val="tx1"/>
                </a:solidFill>
              </a:rPr>
              <a:t>vật</a:t>
            </a:r>
            <a:endParaRPr lang="en-US" altLang="en-US" sz="2400" i="0" dirty="0">
              <a:solidFill>
                <a:schemeClr val="tx1"/>
              </a:solidFill>
            </a:endParaRPr>
          </a:p>
          <a:p>
            <a:pPr algn="l" eaLnBrk="1" hangingPunct="1">
              <a:spcBef>
                <a:spcPct val="50000"/>
              </a:spcBef>
            </a:pPr>
            <a:r>
              <a:rPr lang="en-US" altLang="en-US" sz="2400" i="0" dirty="0" smtClean="0">
                <a:solidFill>
                  <a:schemeClr val="tx1"/>
                </a:solidFill>
              </a:rPr>
              <a:t>nấm</a:t>
            </a:r>
            <a:r>
              <a:rPr lang="en-US" altLang="en-US" sz="2400" i="0" dirty="0">
                <a:solidFill>
                  <a:schemeClr val="tx1"/>
                </a:solidFill>
              </a:rPr>
              <a:t>, </a:t>
            </a:r>
            <a:endParaRPr lang="en-US" altLang="en-US" sz="2400" i="0" dirty="0" smtClean="0">
              <a:solidFill>
                <a:schemeClr val="tx1"/>
              </a:solidFill>
            </a:endParaRPr>
          </a:p>
          <a:p>
            <a:pPr algn="l" eaLnBrk="1" hangingPunct="1">
              <a:spcBef>
                <a:spcPct val="50000"/>
              </a:spcBef>
            </a:pPr>
            <a:r>
              <a:rPr lang="en-US" altLang="en-US" sz="2400" i="0" dirty="0" smtClean="0">
                <a:solidFill>
                  <a:schemeClr val="tx1"/>
                </a:solidFill>
              </a:rPr>
              <a:t>thực </a:t>
            </a:r>
            <a:r>
              <a:rPr lang="en-US" altLang="en-US" sz="2400" i="0" dirty="0">
                <a:solidFill>
                  <a:schemeClr val="tx1"/>
                </a:solidFill>
              </a:rPr>
              <a:t>vật</a:t>
            </a:r>
            <a:r>
              <a:rPr lang="en-US" altLang="en-US" sz="2400" i="0" dirty="0" smtClean="0">
                <a:solidFill>
                  <a:schemeClr val="tx1"/>
                </a:solidFill>
              </a:rPr>
              <a:t>,</a:t>
            </a:r>
          </a:p>
          <a:p>
            <a:pPr algn="l" eaLnBrk="1" hangingPunct="1">
              <a:spcBef>
                <a:spcPct val="50000"/>
              </a:spcBef>
            </a:pPr>
            <a:r>
              <a:rPr lang="en-US" altLang="en-US" sz="2400" i="0" dirty="0" smtClean="0">
                <a:solidFill>
                  <a:schemeClr val="tx1"/>
                </a:solidFill>
              </a:rPr>
              <a:t>động </a:t>
            </a:r>
            <a:r>
              <a:rPr lang="en-US" altLang="en-US" sz="2400" i="0" dirty="0">
                <a:solidFill>
                  <a:schemeClr val="tx1"/>
                </a:solidFill>
              </a:rPr>
              <a:t>vật không xương </a:t>
            </a:r>
            <a:r>
              <a:rPr lang="en-US" altLang="en-US" sz="2400" i="0" dirty="0" smtClean="0">
                <a:solidFill>
                  <a:schemeClr val="tx1"/>
                </a:solidFill>
              </a:rPr>
              <a:t>sống</a:t>
            </a:r>
          </a:p>
          <a:p>
            <a:pPr algn="l" eaLnBrk="1" hangingPunct="1">
              <a:spcBef>
                <a:spcPct val="50000"/>
              </a:spcBef>
            </a:pPr>
            <a:r>
              <a:rPr lang="en-US" altLang="en-US" sz="2400" i="0" dirty="0" smtClean="0">
                <a:solidFill>
                  <a:schemeClr val="tx1"/>
                </a:solidFill>
              </a:rPr>
              <a:t>cá</a:t>
            </a:r>
          </a:p>
          <a:p>
            <a:pPr algn="l" eaLnBrk="1" hangingPunct="1">
              <a:spcBef>
                <a:spcPct val="50000"/>
              </a:spcBef>
            </a:pPr>
            <a:r>
              <a:rPr lang="en-US" altLang="en-US" sz="2400" i="0" dirty="0" smtClean="0">
                <a:solidFill>
                  <a:schemeClr val="tx1"/>
                </a:solidFill>
              </a:rPr>
              <a:t>lưỡng </a:t>
            </a:r>
            <a:r>
              <a:rPr lang="en-US" altLang="en-US" sz="2400" i="0" dirty="0">
                <a:solidFill>
                  <a:schemeClr val="tx1"/>
                </a:solidFill>
              </a:rPr>
              <a:t>cư, bò sát.</a:t>
            </a:r>
          </a:p>
        </p:txBody>
      </p:sp>
      <p:sp>
        <p:nvSpPr>
          <p:cNvPr id="73760" name="Text Box 32"/>
          <p:cNvSpPr txBox="1">
            <a:spLocks noChangeArrowheads="1"/>
          </p:cNvSpPr>
          <p:nvPr/>
        </p:nvSpPr>
        <p:spPr bwMode="auto">
          <a:xfrm>
            <a:off x="714576" y="4903756"/>
            <a:ext cx="2286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pPr>
            <a:r>
              <a:rPr lang="en-US" altLang="en-US" sz="2400" i="0" dirty="0" smtClean="0">
                <a:solidFill>
                  <a:schemeClr val="tx1"/>
                </a:solidFill>
              </a:rPr>
              <a:t>Chim</a:t>
            </a:r>
          </a:p>
          <a:p>
            <a:pPr eaLnBrk="1" hangingPunct="1">
              <a:spcBef>
                <a:spcPct val="50000"/>
              </a:spcBef>
            </a:pPr>
            <a:r>
              <a:rPr lang="en-US" altLang="en-US" sz="2400" i="0" dirty="0">
                <a:solidFill>
                  <a:schemeClr val="tx1"/>
                </a:solidFill>
              </a:rPr>
              <a:t>Thú </a:t>
            </a:r>
            <a:endParaRPr lang="en-US" altLang="en-US" sz="2400" i="0" dirty="0" smtClean="0">
              <a:solidFill>
                <a:schemeClr val="tx1"/>
              </a:solidFill>
            </a:endParaRPr>
          </a:p>
          <a:p>
            <a:pPr algn="l" eaLnBrk="1" hangingPunct="1">
              <a:spcBef>
                <a:spcPct val="50000"/>
              </a:spcBef>
            </a:pPr>
            <a:r>
              <a:rPr lang="en-US" altLang="en-US" sz="2400" i="0" dirty="0">
                <a:solidFill>
                  <a:schemeClr val="tx1"/>
                </a:solidFill>
              </a:rPr>
              <a:t>C</a:t>
            </a:r>
            <a:r>
              <a:rPr lang="en-US" altLang="en-US" sz="2400" i="0" dirty="0" smtClean="0">
                <a:solidFill>
                  <a:schemeClr val="tx1"/>
                </a:solidFill>
              </a:rPr>
              <a:t>on </a:t>
            </a:r>
            <a:r>
              <a:rPr lang="en-US" altLang="en-US" sz="2400" i="0" dirty="0">
                <a:solidFill>
                  <a:schemeClr val="tx1"/>
                </a:solidFill>
              </a:rPr>
              <a:t>người</a:t>
            </a:r>
          </a:p>
        </p:txBody>
      </p:sp>
    </p:spTree>
    <p:extLst>
      <p:ext uri="{BB962C8B-B14F-4D97-AF65-F5344CB8AC3E}">
        <p14:creationId xmlns:p14="http://schemas.microsoft.com/office/powerpoint/2010/main" val="237720803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3759"/>
                                        </p:tgtEl>
                                        <p:attrNameLst>
                                          <p:attrName>style.visibility</p:attrName>
                                        </p:attrNameLst>
                                      </p:cBhvr>
                                      <p:to>
                                        <p:strVal val="visible"/>
                                      </p:to>
                                    </p:set>
                                    <p:anim calcmode="lin" valueType="num">
                                      <p:cBhvr>
                                        <p:cTn id="7" dur="500" fill="hold"/>
                                        <p:tgtEl>
                                          <p:spTgt spid="73759"/>
                                        </p:tgtEl>
                                        <p:attrNameLst>
                                          <p:attrName>ppt_w</p:attrName>
                                        </p:attrNameLst>
                                      </p:cBhvr>
                                      <p:tavLst>
                                        <p:tav tm="0">
                                          <p:val>
                                            <p:fltVal val="0"/>
                                          </p:val>
                                        </p:tav>
                                        <p:tav tm="100000">
                                          <p:val>
                                            <p:strVal val="#ppt_w"/>
                                          </p:val>
                                        </p:tav>
                                      </p:tavLst>
                                    </p:anim>
                                    <p:anim calcmode="lin" valueType="num">
                                      <p:cBhvr>
                                        <p:cTn id="8" dur="500" fill="hold"/>
                                        <p:tgtEl>
                                          <p:spTgt spid="7375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73760"/>
                                        </p:tgtEl>
                                        <p:attrNameLst>
                                          <p:attrName>style.visibility</p:attrName>
                                        </p:attrNameLst>
                                      </p:cBhvr>
                                      <p:to>
                                        <p:strVal val="visible"/>
                                      </p:to>
                                    </p:set>
                                    <p:anim calcmode="lin" valueType="num">
                                      <p:cBhvr>
                                        <p:cTn id="13" dur="500" fill="hold"/>
                                        <p:tgtEl>
                                          <p:spTgt spid="73760"/>
                                        </p:tgtEl>
                                        <p:attrNameLst>
                                          <p:attrName>ppt_w</p:attrName>
                                        </p:attrNameLst>
                                      </p:cBhvr>
                                      <p:tavLst>
                                        <p:tav tm="0">
                                          <p:val>
                                            <p:fltVal val="0"/>
                                          </p:val>
                                        </p:tav>
                                        <p:tav tm="100000">
                                          <p:val>
                                            <p:strVal val="#ppt_w"/>
                                          </p:val>
                                        </p:tav>
                                      </p:tavLst>
                                    </p:anim>
                                    <p:anim calcmode="lin" valueType="num">
                                      <p:cBhvr>
                                        <p:cTn id="14" dur="500" fill="hold"/>
                                        <p:tgtEl>
                                          <p:spTgt spid="73760"/>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7"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7"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59" grpId="0"/>
      <p:bldP spid="7376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0"/>
            <a:ext cx="12192001" cy="6858000"/>
          </a:xfrm>
          <a:prstGeom prst="rect">
            <a:avLst/>
          </a:prstGeom>
        </p:spPr>
      </p:pic>
      <p:sp>
        <p:nvSpPr>
          <p:cNvPr id="8" name="Text Box 3"/>
          <p:cNvSpPr txBox="1">
            <a:spLocks noChangeArrowheads="1"/>
          </p:cNvSpPr>
          <p:nvPr/>
        </p:nvSpPr>
        <p:spPr bwMode="auto">
          <a:xfrm>
            <a:off x="1790700" y="1454477"/>
            <a:ext cx="88598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50000"/>
              </a:spcBef>
              <a:buClrTx/>
              <a:buNone/>
            </a:pPr>
            <a:r>
              <a:rPr lang="en-US" altLang="en-US" sz="3200" b="1" dirty="0">
                <a:solidFill>
                  <a:srgbClr val="0000FF"/>
                </a:solidFill>
                <a:latin typeface="Times New Roman" panose="02020603050405020304" pitchFamily="18" charset="0"/>
                <a:cs typeface="Times New Roman" panose="02020603050405020304" pitchFamily="18" charset="0"/>
              </a:rPr>
              <a:t>I. Ảnh hưởng của </a:t>
            </a:r>
            <a:r>
              <a:rPr lang="en-US" altLang="en-US" sz="3200" b="1" dirty="0" smtClean="0">
                <a:solidFill>
                  <a:srgbClr val="0000FF"/>
                </a:solidFill>
                <a:latin typeface="Times New Roman" panose="02020603050405020304" pitchFamily="18" charset="0"/>
                <a:cs typeface="Times New Roman" panose="02020603050405020304" pitchFamily="18" charset="0"/>
              </a:rPr>
              <a:t>nhiệt độ lên </a:t>
            </a:r>
            <a:r>
              <a:rPr lang="en-US" altLang="en-US" sz="3200" b="1" dirty="0">
                <a:solidFill>
                  <a:srgbClr val="0000FF"/>
                </a:solidFill>
                <a:latin typeface="Times New Roman" panose="02020603050405020304" pitchFamily="18" charset="0"/>
                <a:cs typeface="Times New Roman" panose="02020603050405020304" pitchFamily="18" charset="0"/>
              </a:rPr>
              <a:t>đời sống </a:t>
            </a:r>
            <a:r>
              <a:rPr lang="en-US" altLang="en-US" sz="3200" b="1" dirty="0" smtClean="0">
                <a:solidFill>
                  <a:srgbClr val="0000FF"/>
                </a:solidFill>
                <a:latin typeface="Times New Roman" panose="02020603050405020304" pitchFamily="18" charset="0"/>
                <a:cs typeface="Times New Roman" panose="02020603050405020304" pitchFamily="18" charset="0"/>
              </a:rPr>
              <a:t>sinh vật</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sp>
        <p:nvSpPr>
          <p:cNvPr id="11" name="Rectangle 34"/>
          <p:cNvSpPr>
            <a:spLocks/>
          </p:cNvSpPr>
          <p:nvPr/>
        </p:nvSpPr>
        <p:spPr bwMode="auto">
          <a:xfrm>
            <a:off x="221029" y="108279"/>
            <a:ext cx="11743368" cy="1141161"/>
          </a:xfrm>
          <a:prstGeom prst="rect">
            <a:avLst/>
          </a:prstGeom>
          <a:solidFill>
            <a:srgbClr val="FFFF00"/>
          </a:solidFill>
          <a:ln w="9525">
            <a:solidFill>
              <a:srgbClr val="000000"/>
            </a:solidFill>
            <a:miter lim="800000"/>
            <a:headEnd/>
            <a:tailEnd/>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b="1" dirty="0">
              <a:solidFill>
                <a:schemeClr val="hlink"/>
              </a:solidFill>
              <a:latin typeface="Times New Roman" panose="02020603050405020304" pitchFamily="18" charset="0"/>
              <a:cs typeface="Times New Roman" panose="02020603050405020304" pitchFamily="18" charset="0"/>
            </a:endParaRPr>
          </a:p>
        </p:txBody>
      </p:sp>
      <p:sp>
        <p:nvSpPr>
          <p:cNvPr id="12" name="TextBox 6"/>
          <p:cNvSpPr txBox="1">
            <a:spLocks noChangeArrowheads="1"/>
          </p:cNvSpPr>
          <p:nvPr/>
        </p:nvSpPr>
        <p:spPr bwMode="auto">
          <a:xfrm>
            <a:off x="1985992" y="-73998"/>
            <a:ext cx="864011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pPr>
            <a:r>
              <a:rPr lang="vi-VN" altLang="en-US" sz="4800" b="1" dirty="0" smtClean="0">
                <a:solidFill>
                  <a:srgbClr val="0000CC"/>
                </a:solidFill>
                <a:latin typeface="Times New Roman" panose="02020603050405020304" pitchFamily="18" charset="0"/>
                <a:cs typeface="Times New Roman" panose="02020603050405020304" pitchFamily="18" charset="0"/>
              </a:rPr>
              <a:t> </a:t>
            </a:r>
            <a:r>
              <a:rPr lang="vi-VN" altLang="en-US" sz="3200" b="1" dirty="0">
                <a:solidFill>
                  <a:srgbClr val="0000CC"/>
                </a:solidFill>
                <a:latin typeface="Times New Roman" panose="02020603050405020304" pitchFamily="18" charset="0"/>
                <a:cs typeface="Times New Roman" panose="02020603050405020304" pitchFamily="18" charset="0"/>
              </a:rPr>
              <a:t>ẢNH HƯỞNG CỦA </a:t>
            </a:r>
            <a:r>
              <a:rPr lang="en-US" altLang="en-US" sz="3200" b="1" dirty="0" smtClean="0">
                <a:solidFill>
                  <a:srgbClr val="0000CC"/>
                </a:solidFill>
                <a:latin typeface="Times New Roman" panose="02020603050405020304" pitchFamily="18" charset="0"/>
                <a:cs typeface="Times New Roman" panose="02020603050405020304" pitchFamily="18" charset="0"/>
              </a:rPr>
              <a:t>NHIỆT ĐỘ VÀ ĐỘ ẨM</a:t>
            </a:r>
            <a:r>
              <a:rPr lang="vi-VN" altLang="en-US" sz="3200" b="1" dirty="0" smtClean="0">
                <a:solidFill>
                  <a:srgbClr val="0000CC"/>
                </a:solidFill>
                <a:latin typeface="Times New Roman" panose="02020603050405020304" pitchFamily="18" charset="0"/>
                <a:cs typeface="Times New Roman" panose="02020603050405020304" pitchFamily="18" charset="0"/>
              </a:rPr>
              <a:t> LÊN </a:t>
            </a:r>
            <a:r>
              <a:rPr lang="vi-VN" altLang="en-US" sz="3200" b="1" dirty="0">
                <a:solidFill>
                  <a:srgbClr val="0000CC"/>
                </a:solidFill>
                <a:latin typeface="Times New Roman" panose="02020603050405020304" pitchFamily="18" charset="0"/>
                <a:cs typeface="Times New Roman" panose="02020603050405020304" pitchFamily="18" charset="0"/>
              </a:rPr>
              <a:t>ĐỜI SỐNG SINH VẬT</a:t>
            </a:r>
          </a:p>
        </p:txBody>
      </p:sp>
      <p:sp>
        <p:nvSpPr>
          <p:cNvPr id="10" name="Rectangle 9"/>
          <p:cNvSpPr/>
          <p:nvPr/>
        </p:nvSpPr>
        <p:spPr>
          <a:xfrm>
            <a:off x="1925636" y="1992733"/>
            <a:ext cx="9428163" cy="3785652"/>
          </a:xfrm>
          <a:prstGeom prst="rect">
            <a:avLst/>
          </a:prstGeom>
        </p:spPr>
        <p:txBody>
          <a:bodyPr wrap="square">
            <a:spAutoFit/>
          </a:bodyPr>
          <a:lstStyle/>
          <a:p>
            <a:r>
              <a:rPr lang="en-US" altLang="en-US" sz="2400" dirty="0" smtClean="0">
                <a:solidFill>
                  <a:schemeClr val="bg1">
                    <a:lumMod val="10000"/>
                  </a:schemeClr>
                </a:solidFill>
                <a:latin typeface="Times New Roman" panose="02020603050405020304" pitchFamily="18" charset="0"/>
                <a:cs typeface="Times New Roman" panose="02020603050405020304" pitchFamily="18" charset="0"/>
              </a:rPr>
              <a:t>- </a:t>
            </a:r>
            <a:r>
              <a:rPr lang="vi-VN" altLang="en-US" sz="2400" dirty="0" smtClean="0">
                <a:solidFill>
                  <a:schemeClr val="bg1">
                    <a:lumMod val="10000"/>
                  </a:schemeClr>
                </a:solidFill>
                <a:latin typeface="Times New Roman" panose="02020603050405020304" pitchFamily="18" charset="0"/>
                <a:cs typeface="Times New Roman" panose="02020603050405020304" pitchFamily="18" charset="0"/>
              </a:rPr>
              <a:t>Đa </a:t>
            </a:r>
            <a:r>
              <a:rPr lang="vi-VN" altLang="en-US" sz="2400" dirty="0">
                <a:solidFill>
                  <a:schemeClr val="bg1">
                    <a:lumMod val="10000"/>
                  </a:schemeClr>
                </a:solidFill>
                <a:latin typeface="Times New Roman" panose="02020603050405020304" pitchFamily="18" charset="0"/>
                <a:cs typeface="Times New Roman" panose="02020603050405020304" pitchFamily="18" charset="0"/>
              </a:rPr>
              <a:t>số các sinh vật sống trong phạm vi nhiệt độ</a:t>
            </a:r>
            <a:r>
              <a:rPr lang="en-US" altLang="en-US" sz="2400" dirty="0">
                <a:solidFill>
                  <a:schemeClr val="bg1">
                    <a:lumMod val="10000"/>
                  </a:schemeClr>
                </a:solidFill>
                <a:latin typeface="Times New Roman" panose="02020603050405020304" pitchFamily="18" charset="0"/>
                <a:cs typeface="Times New Roman" panose="02020603050405020304" pitchFamily="18" charset="0"/>
              </a:rPr>
              <a:t> 0 </a:t>
            </a:r>
            <a:r>
              <a:rPr lang="en-US" altLang="en-US" sz="2400" dirty="0" smtClean="0">
                <a:solidFill>
                  <a:schemeClr val="bg1">
                    <a:lumMod val="10000"/>
                  </a:schemeClr>
                </a:solidFill>
                <a:latin typeface="Times New Roman" panose="02020603050405020304" pitchFamily="18" charset="0"/>
                <a:cs typeface="Times New Roman" panose="02020603050405020304" pitchFamily="18" charset="0"/>
              </a:rPr>
              <a:t>- 50</a:t>
            </a:r>
            <a:r>
              <a:rPr lang="en-US" altLang="en-US" sz="2400" baseline="30000" dirty="0" smtClean="0">
                <a:solidFill>
                  <a:schemeClr val="bg1">
                    <a:lumMod val="10000"/>
                  </a:schemeClr>
                </a:solidFill>
                <a:latin typeface="Times New Roman" panose="02020603050405020304" pitchFamily="18" charset="0"/>
                <a:cs typeface="Times New Roman" panose="02020603050405020304" pitchFamily="18" charset="0"/>
              </a:rPr>
              <a:t>0</a:t>
            </a:r>
            <a:r>
              <a:rPr lang="en-US" altLang="en-US" sz="2400" dirty="0" smtClean="0">
                <a:solidFill>
                  <a:schemeClr val="bg1">
                    <a:lumMod val="10000"/>
                  </a:schemeClr>
                </a:solidFill>
                <a:latin typeface="Times New Roman" panose="02020603050405020304" pitchFamily="18" charset="0"/>
                <a:cs typeface="Times New Roman" panose="02020603050405020304" pitchFamily="18" charset="0"/>
              </a:rPr>
              <a:t>C</a:t>
            </a:r>
            <a:r>
              <a:rPr lang="vi-VN" altLang="en-US" sz="2400" dirty="0" smtClean="0">
                <a:solidFill>
                  <a:schemeClr val="bg1">
                    <a:lumMod val="10000"/>
                  </a:schemeClr>
                </a:solidFill>
                <a:latin typeface="Times New Roman" panose="02020603050405020304" pitchFamily="18" charset="0"/>
                <a:cs typeface="Times New Roman" panose="02020603050405020304" pitchFamily="18" charset="0"/>
              </a:rPr>
              <a:t>. </a:t>
            </a:r>
            <a:r>
              <a:rPr lang="vi-VN" altLang="en-US" sz="2400" dirty="0">
                <a:solidFill>
                  <a:schemeClr val="bg1">
                    <a:lumMod val="10000"/>
                  </a:schemeClr>
                </a:solidFill>
                <a:latin typeface="Times New Roman" panose="02020603050405020304" pitchFamily="18" charset="0"/>
                <a:cs typeface="Times New Roman" panose="02020603050405020304" pitchFamily="18" charset="0"/>
              </a:rPr>
              <a:t>Tuy nhiên, cũng có một số sinh vật nhờ khả năng thích nghi cao nên có thể sống được ở nhiệt độ rất thấp hoặc rất cao.                       </a:t>
            </a:r>
          </a:p>
          <a:p>
            <a:r>
              <a:rPr lang="en-US" altLang="en-US" sz="2400" dirty="0" smtClean="0">
                <a:latin typeface="Times New Roman" panose="02020603050405020304" pitchFamily="18" charset="0"/>
                <a:cs typeface="Times New Roman" panose="02020603050405020304" pitchFamily="18" charset="0"/>
              </a:rPr>
              <a:t>- Nhiệt </a:t>
            </a:r>
            <a:r>
              <a:rPr lang="en-US" altLang="en-US" sz="2400" dirty="0">
                <a:latin typeface="Times New Roman" panose="02020603050405020304" pitchFamily="18" charset="0"/>
                <a:cs typeface="Times New Roman" panose="02020603050405020304" pitchFamily="18" charset="0"/>
              </a:rPr>
              <a:t>độ ảnh hưởng đến hình thái, các hoạt động sinh lí và tập tính của sinh vật</a:t>
            </a:r>
            <a:r>
              <a:rPr lang="en-US" altLang="en-US" sz="2400" dirty="0" smtClean="0">
                <a:latin typeface="Times New Roman" panose="02020603050405020304" pitchFamily="18" charset="0"/>
                <a:cs typeface="Times New Roman" panose="02020603050405020304" pitchFamily="18" charset="0"/>
              </a:rPr>
              <a:t>.</a:t>
            </a:r>
          </a:p>
          <a:p>
            <a:r>
              <a:rPr lang="vi-VN" altLang="en-US" sz="2400" dirty="0">
                <a:solidFill>
                  <a:schemeClr val="bg1">
                    <a:lumMod val="10000"/>
                  </a:schemeClr>
                </a:solidFill>
                <a:latin typeface="Times New Roman" panose="02020603050405020304" pitchFamily="18" charset="0"/>
                <a:cs typeface="Times New Roman" panose="02020603050405020304" pitchFamily="18" charset="0"/>
              </a:rPr>
              <a:t>- Sinh vật được chia thành hai nhóm:</a:t>
            </a:r>
          </a:p>
          <a:p>
            <a:r>
              <a:rPr lang="vi-VN" altLang="en-US" sz="2400" dirty="0">
                <a:solidFill>
                  <a:schemeClr val="bg1">
                    <a:lumMod val="10000"/>
                  </a:schemeClr>
                </a:solidFill>
                <a:latin typeface="Times New Roman" panose="02020603050405020304" pitchFamily="18" charset="0"/>
                <a:cs typeface="Times New Roman" panose="02020603050405020304" pitchFamily="18" charset="0"/>
              </a:rPr>
              <a:t>+ Sinh vật biến nhiệt: có nhiệt độ của cơ thể phụ thuộc vào nhiệt độ của môi trường.</a:t>
            </a:r>
          </a:p>
          <a:p>
            <a:r>
              <a:rPr lang="vi-VN" altLang="en-US" sz="2400" dirty="0">
                <a:solidFill>
                  <a:schemeClr val="bg1">
                    <a:lumMod val="10000"/>
                  </a:schemeClr>
                </a:solidFill>
                <a:latin typeface="Times New Roman" panose="02020603050405020304" pitchFamily="18" charset="0"/>
                <a:cs typeface="Times New Roman" panose="02020603050405020304" pitchFamily="18" charset="0"/>
              </a:rPr>
              <a:t>+ Sinh vật hằng nhiệt: nhiệt độ của cơ thể không phụ thuộc nhiệt độ môi trường.</a:t>
            </a:r>
            <a:endParaRPr lang="en-US" sz="2400" dirty="0"/>
          </a:p>
        </p:txBody>
      </p:sp>
      <p:pic>
        <p:nvPicPr>
          <p:cNvPr id="13" name="Picture 2" descr="ag00218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0081521">
            <a:off x="677920" y="1304282"/>
            <a:ext cx="995363" cy="772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458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ext Box 22"/>
          <p:cNvSpPr txBox="1">
            <a:spLocks noChangeArrowheads="1"/>
          </p:cNvSpPr>
          <p:nvPr/>
        </p:nvSpPr>
        <p:spPr bwMode="auto">
          <a:xfrm>
            <a:off x="1185332" y="1892829"/>
            <a:ext cx="9144000"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pPr>
            <a:r>
              <a:rPr lang="en-US" altLang="en-US" sz="2800" i="0" dirty="0" smtClean="0">
                <a:solidFill>
                  <a:srgbClr val="0000FF"/>
                </a:solidFill>
              </a:rPr>
              <a:t>? </a:t>
            </a:r>
            <a:r>
              <a:rPr lang="en-US" altLang="en-US" sz="2800" i="0" dirty="0" err="1" smtClean="0">
                <a:solidFill>
                  <a:srgbClr val="0000FF"/>
                </a:solidFill>
              </a:rPr>
              <a:t>Trong</a:t>
            </a:r>
            <a:r>
              <a:rPr lang="en-US" altLang="en-US" sz="2800" i="0" dirty="0" smtClean="0">
                <a:solidFill>
                  <a:srgbClr val="0000FF"/>
                </a:solidFill>
              </a:rPr>
              <a:t> </a:t>
            </a:r>
            <a:r>
              <a:rPr lang="en-US" altLang="en-US" sz="2800" i="0" dirty="0" err="1" smtClean="0">
                <a:solidFill>
                  <a:srgbClr val="0000FF"/>
                </a:solidFill>
              </a:rPr>
              <a:t>hai</a:t>
            </a:r>
            <a:r>
              <a:rPr lang="en-US" altLang="en-US" sz="2800" i="0" dirty="0" smtClean="0">
                <a:solidFill>
                  <a:srgbClr val="0000FF"/>
                </a:solidFill>
              </a:rPr>
              <a:t> </a:t>
            </a:r>
            <a:r>
              <a:rPr lang="en-US" altLang="en-US" sz="2800" i="0" dirty="0" err="1" smtClean="0">
                <a:solidFill>
                  <a:srgbClr val="0000FF"/>
                </a:solidFill>
              </a:rPr>
              <a:t>nhóm</a:t>
            </a:r>
            <a:r>
              <a:rPr lang="en-US" altLang="en-US" sz="2800" i="0" dirty="0" smtClean="0">
                <a:solidFill>
                  <a:srgbClr val="0000FF"/>
                </a:solidFill>
              </a:rPr>
              <a:t> </a:t>
            </a:r>
            <a:r>
              <a:rPr lang="en-US" altLang="en-US" sz="2800" i="0" dirty="0" err="1" smtClean="0">
                <a:solidFill>
                  <a:srgbClr val="0000FF"/>
                </a:solidFill>
              </a:rPr>
              <a:t>sinh</a:t>
            </a:r>
            <a:r>
              <a:rPr lang="en-US" altLang="en-US" sz="2800" i="0" dirty="0" smtClean="0">
                <a:solidFill>
                  <a:srgbClr val="0000FF"/>
                </a:solidFill>
              </a:rPr>
              <a:t> </a:t>
            </a:r>
            <a:r>
              <a:rPr lang="en-US" altLang="en-US" sz="2800" i="0" dirty="0" err="1" smtClean="0">
                <a:solidFill>
                  <a:srgbClr val="0000FF"/>
                </a:solidFill>
              </a:rPr>
              <a:t>vật</a:t>
            </a:r>
            <a:r>
              <a:rPr lang="en-US" altLang="en-US" sz="2800" i="0" dirty="0" smtClean="0">
                <a:solidFill>
                  <a:srgbClr val="0000FF"/>
                </a:solidFill>
              </a:rPr>
              <a:t> </a:t>
            </a:r>
            <a:r>
              <a:rPr lang="en-US" altLang="en-US" sz="2800" i="0" dirty="0" err="1" smtClean="0">
                <a:solidFill>
                  <a:srgbClr val="0000FF"/>
                </a:solidFill>
              </a:rPr>
              <a:t>hằng</a:t>
            </a:r>
            <a:r>
              <a:rPr lang="en-US" altLang="en-US" sz="2800" i="0" dirty="0" smtClean="0">
                <a:solidFill>
                  <a:srgbClr val="0000FF"/>
                </a:solidFill>
              </a:rPr>
              <a:t> </a:t>
            </a:r>
            <a:r>
              <a:rPr lang="en-US" altLang="en-US" sz="2800" i="0" dirty="0" err="1" smtClean="0">
                <a:solidFill>
                  <a:srgbClr val="0000FF"/>
                </a:solidFill>
              </a:rPr>
              <a:t>nhiệt</a:t>
            </a:r>
            <a:r>
              <a:rPr lang="en-US" altLang="en-US" sz="2800" i="0" dirty="0" smtClean="0">
                <a:solidFill>
                  <a:srgbClr val="0000FF"/>
                </a:solidFill>
              </a:rPr>
              <a:t> </a:t>
            </a:r>
            <a:r>
              <a:rPr lang="en-US" altLang="en-US" sz="2800" i="0" dirty="0" err="1" smtClean="0">
                <a:solidFill>
                  <a:srgbClr val="0000FF"/>
                </a:solidFill>
              </a:rPr>
              <a:t>và</a:t>
            </a:r>
            <a:r>
              <a:rPr lang="en-US" altLang="en-US" sz="2800" i="0" dirty="0" smtClean="0">
                <a:solidFill>
                  <a:srgbClr val="0000FF"/>
                </a:solidFill>
              </a:rPr>
              <a:t> </a:t>
            </a:r>
            <a:r>
              <a:rPr lang="en-US" altLang="en-US" sz="2800" i="0" dirty="0" err="1" smtClean="0">
                <a:solidFill>
                  <a:srgbClr val="0000FF"/>
                </a:solidFill>
              </a:rPr>
              <a:t>biến</a:t>
            </a:r>
            <a:r>
              <a:rPr lang="en-US" altLang="en-US" sz="2800" i="0" dirty="0" smtClean="0">
                <a:solidFill>
                  <a:srgbClr val="0000FF"/>
                </a:solidFill>
              </a:rPr>
              <a:t> </a:t>
            </a:r>
            <a:r>
              <a:rPr lang="en-US" altLang="en-US" sz="2800" i="0" dirty="0" err="1" smtClean="0">
                <a:solidFill>
                  <a:srgbClr val="0000FF"/>
                </a:solidFill>
              </a:rPr>
              <a:t>nhiệt</a:t>
            </a:r>
            <a:r>
              <a:rPr lang="en-US" altLang="en-US" sz="2800" i="0" dirty="0" smtClean="0">
                <a:solidFill>
                  <a:srgbClr val="0000FF"/>
                </a:solidFill>
              </a:rPr>
              <a:t>, </a:t>
            </a:r>
            <a:r>
              <a:rPr lang="en-US" altLang="en-US" sz="2800" i="0" dirty="0" err="1" smtClean="0">
                <a:solidFill>
                  <a:srgbClr val="0000FF"/>
                </a:solidFill>
              </a:rPr>
              <a:t>sinh</a:t>
            </a:r>
            <a:r>
              <a:rPr lang="en-US" altLang="en-US" sz="2800" i="0" dirty="0" smtClean="0">
                <a:solidFill>
                  <a:srgbClr val="0000FF"/>
                </a:solidFill>
              </a:rPr>
              <a:t> </a:t>
            </a:r>
            <a:r>
              <a:rPr lang="en-US" altLang="en-US" sz="2800" i="0" dirty="0" err="1" smtClean="0">
                <a:solidFill>
                  <a:srgbClr val="0000FF"/>
                </a:solidFill>
              </a:rPr>
              <a:t>vật</a:t>
            </a:r>
            <a:r>
              <a:rPr lang="en-US" altLang="en-US" sz="2800" i="0" dirty="0" smtClean="0">
                <a:solidFill>
                  <a:srgbClr val="0000FF"/>
                </a:solidFill>
              </a:rPr>
              <a:t> </a:t>
            </a:r>
            <a:r>
              <a:rPr lang="en-US" altLang="en-US" sz="2800" i="0" dirty="0" err="1" smtClean="0">
                <a:solidFill>
                  <a:srgbClr val="0000FF"/>
                </a:solidFill>
              </a:rPr>
              <a:t>thuộc</a:t>
            </a:r>
            <a:r>
              <a:rPr lang="en-US" altLang="en-US" sz="2800" i="0" dirty="0" smtClean="0">
                <a:solidFill>
                  <a:srgbClr val="0000FF"/>
                </a:solidFill>
              </a:rPr>
              <a:t> </a:t>
            </a:r>
            <a:r>
              <a:rPr lang="en-US" altLang="en-US" sz="2800" i="0" dirty="0" err="1" smtClean="0">
                <a:solidFill>
                  <a:srgbClr val="0000FF"/>
                </a:solidFill>
              </a:rPr>
              <a:t>nhóm</a:t>
            </a:r>
            <a:r>
              <a:rPr lang="en-US" altLang="en-US" sz="2800" i="0" dirty="0" smtClean="0">
                <a:solidFill>
                  <a:srgbClr val="0000FF"/>
                </a:solidFill>
              </a:rPr>
              <a:t> </a:t>
            </a:r>
            <a:r>
              <a:rPr lang="en-US" altLang="en-US" sz="2800" i="0" dirty="0" err="1" smtClean="0">
                <a:solidFill>
                  <a:srgbClr val="0000FF"/>
                </a:solidFill>
              </a:rPr>
              <a:t>nào</a:t>
            </a:r>
            <a:r>
              <a:rPr lang="en-US" altLang="en-US" sz="2800" i="0" dirty="0" smtClean="0">
                <a:solidFill>
                  <a:srgbClr val="0000FF"/>
                </a:solidFill>
              </a:rPr>
              <a:t> </a:t>
            </a:r>
            <a:r>
              <a:rPr lang="en-US" altLang="en-US" sz="2800" i="0" dirty="0" err="1" smtClean="0">
                <a:solidFill>
                  <a:srgbClr val="0000FF"/>
                </a:solidFill>
              </a:rPr>
              <a:t>có</a:t>
            </a:r>
            <a:r>
              <a:rPr lang="en-US" altLang="en-US" sz="2800" i="0" dirty="0" smtClean="0">
                <a:solidFill>
                  <a:srgbClr val="0000FF"/>
                </a:solidFill>
              </a:rPr>
              <a:t> </a:t>
            </a:r>
            <a:r>
              <a:rPr lang="en-US" altLang="en-US" sz="2800" i="0" dirty="0" err="1" smtClean="0">
                <a:solidFill>
                  <a:srgbClr val="0000FF"/>
                </a:solidFill>
              </a:rPr>
              <a:t>khả</a:t>
            </a:r>
            <a:r>
              <a:rPr lang="en-US" altLang="en-US" sz="2800" i="0" dirty="0" smtClean="0">
                <a:solidFill>
                  <a:srgbClr val="0000FF"/>
                </a:solidFill>
              </a:rPr>
              <a:t> </a:t>
            </a:r>
            <a:r>
              <a:rPr lang="en-US" altLang="en-US" sz="2800" i="0" dirty="0" err="1" smtClean="0">
                <a:solidFill>
                  <a:srgbClr val="0000FF"/>
                </a:solidFill>
              </a:rPr>
              <a:t>năng</a:t>
            </a:r>
            <a:r>
              <a:rPr lang="en-US" altLang="en-US" sz="2800" i="0" dirty="0" smtClean="0">
                <a:solidFill>
                  <a:srgbClr val="0000FF"/>
                </a:solidFill>
              </a:rPr>
              <a:t> </a:t>
            </a:r>
            <a:r>
              <a:rPr lang="en-US" altLang="en-US" sz="2800" i="0" dirty="0" err="1" smtClean="0">
                <a:solidFill>
                  <a:srgbClr val="0000FF"/>
                </a:solidFill>
              </a:rPr>
              <a:t>chịu</a:t>
            </a:r>
            <a:r>
              <a:rPr lang="en-US" altLang="en-US" sz="2800" i="0" dirty="0" smtClean="0">
                <a:solidFill>
                  <a:srgbClr val="0000FF"/>
                </a:solidFill>
              </a:rPr>
              <a:t> </a:t>
            </a:r>
            <a:r>
              <a:rPr lang="en-US" altLang="en-US" sz="2800" i="0" dirty="0" err="1" smtClean="0">
                <a:solidFill>
                  <a:srgbClr val="0000FF"/>
                </a:solidFill>
              </a:rPr>
              <a:t>đựng</a:t>
            </a:r>
            <a:r>
              <a:rPr lang="en-US" altLang="en-US" sz="2800" i="0" dirty="0" smtClean="0">
                <a:solidFill>
                  <a:srgbClr val="0000FF"/>
                </a:solidFill>
              </a:rPr>
              <a:t> </a:t>
            </a:r>
            <a:r>
              <a:rPr lang="en-US" altLang="en-US" sz="2800" i="0" dirty="0" err="1" smtClean="0">
                <a:solidFill>
                  <a:srgbClr val="0000FF"/>
                </a:solidFill>
              </a:rPr>
              <a:t>cao</a:t>
            </a:r>
            <a:r>
              <a:rPr lang="en-US" altLang="en-US" sz="2800" i="0" dirty="0" smtClean="0">
                <a:solidFill>
                  <a:srgbClr val="0000FF"/>
                </a:solidFill>
              </a:rPr>
              <a:t> </a:t>
            </a:r>
            <a:r>
              <a:rPr lang="en-US" altLang="en-US" sz="2800" i="0" dirty="0" err="1" smtClean="0">
                <a:solidFill>
                  <a:srgbClr val="0000FF"/>
                </a:solidFill>
              </a:rPr>
              <a:t>với</a:t>
            </a:r>
            <a:r>
              <a:rPr lang="en-US" altLang="en-US" sz="2800" i="0" dirty="0" smtClean="0">
                <a:solidFill>
                  <a:srgbClr val="0000FF"/>
                </a:solidFill>
              </a:rPr>
              <a:t> </a:t>
            </a:r>
            <a:r>
              <a:rPr lang="en-US" altLang="en-US" sz="2800" i="0" dirty="0" err="1" smtClean="0">
                <a:solidFill>
                  <a:srgbClr val="0000FF"/>
                </a:solidFill>
              </a:rPr>
              <a:t>sự</a:t>
            </a:r>
            <a:r>
              <a:rPr lang="en-US" altLang="en-US" sz="2800" i="0" dirty="0" smtClean="0">
                <a:solidFill>
                  <a:srgbClr val="0000FF"/>
                </a:solidFill>
              </a:rPr>
              <a:t> </a:t>
            </a:r>
            <a:r>
              <a:rPr lang="en-US" altLang="en-US" sz="2800" i="0" dirty="0" err="1" smtClean="0">
                <a:solidFill>
                  <a:srgbClr val="0000FF"/>
                </a:solidFill>
              </a:rPr>
              <a:t>thay</a:t>
            </a:r>
            <a:r>
              <a:rPr lang="en-US" altLang="en-US" sz="2800" i="0" dirty="0" smtClean="0">
                <a:solidFill>
                  <a:srgbClr val="0000FF"/>
                </a:solidFill>
              </a:rPr>
              <a:t> </a:t>
            </a:r>
            <a:r>
              <a:rPr lang="en-US" altLang="en-US" sz="2800" i="0" dirty="0" err="1" smtClean="0">
                <a:solidFill>
                  <a:srgbClr val="0000FF"/>
                </a:solidFill>
              </a:rPr>
              <a:t>đổi</a:t>
            </a:r>
            <a:r>
              <a:rPr lang="en-US" altLang="en-US" sz="2800" i="0" dirty="0" smtClean="0">
                <a:solidFill>
                  <a:srgbClr val="0000FF"/>
                </a:solidFill>
              </a:rPr>
              <a:t> </a:t>
            </a:r>
            <a:r>
              <a:rPr lang="en-US" altLang="en-US" sz="2800" i="0" dirty="0" err="1" smtClean="0">
                <a:solidFill>
                  <a:srgbClr val="0000FF"/>
                </a:solidFill>
              </a:rPr>
              <a:t>nhiệt</a:t>
            </a:r>
            <a:r>
              <a:rPr lang="en-US" altLang="en-US" sz="2800" i="0" dirty="0" smtClean="0">
                <a:solidFill>
                  <a:srgbClr val="0000FF"/>
                </a:solidFill>
              </a:rPr>
              <a:t> </a:t>
            </a:r>
            <a:r>
              <a:rPr lang="en-US" altLang="en-US" sz="2800" i="0" dirty="0" err="1" smtClean="0">
                <a:solidFill>
                  <a:srgbClr val="0000FF"/>
                </a:solidFill>
              </a:rPr>
              <a:t>độ</a:t>
            </a:r>
            <a:r>
              <a:rPr lang="en-US" altLang="en-US" sz="2800" i="0" dirty="0" smtClean="0">
                <a:solidFill>
                  <a:srgbClr val="0000FF"/>
                </a:solidFill>
              </a:rPr>
              <a:t> </a:t>
            </a:r>
            <a:r>
              <a:rPr lang="en-US" altLang="en-US" sz="2800" i="0" dirty="0" err="1" smtClean="0">
                <a:solidFill>
                  <a:srgbClr val="0000FF"/>
                </a:solidFill>
              </a:rPr>
              <a:t>của</a:t>
            </a:r>
            <a:r>
              <a:rPr lang="en-US" altLang="en-US" sz="2800" i="0" dirty="0" smtClean="0">
                <a:solidFill>
                  <a:srgbClr val="0000FF"/>
                </a:solidFill>
              </a:rPr>
              <a:t> </a:t>
            </a:r>
            <a:r>
              <a:rPr lang="en-US" altLang="en-US" sz="2800" i="0" dirty="0" err="1" smtClean="0">
                <a:solidFill>
                  <a:srgbClr val="0000FF"/>
                </a:solidFill>
              </a:rPr>
              <a:t>môi</a:t>
            </a:r>
            <a:r>
              <a:rPr lang="en-US" altLang="en-US" sz="2800" i="0" dirty="0" smtClean="0">
                <a:solidFill>
                  <a:srgbClr val="0000FF"/>
                </a:solidFill>
              </a:rPr>
              <a:t> </a:t>
            </a:r>
            <a:r>
              <a:rPr lang="en-US" altLang="en-US" sz="2800" i="0" dirty="0" err="1" smtClean="0">
                <a:solidFill>
                  <a:srgbClr val="0000FF"/>
                </a:solidFill>
              </a:rPr>
              <a:t>trường</a:t>
            </a:r>
            <a:r>
              <a:rPr lang="en-US" altLang="en-US" sz="2800" i="0" dirty="0" smtClean="0">
                <a:solidFill>
                  <a:srgbClr val="0000FF"/>
                </a:solidFill>
              </a:rPr>
              <a:t>?</a:t>
            </a:r>
            <a:endParaRPr lang="en-US" altLang="en-US" sz="2800" i="0" dirty="0">
              <a:solidFill>
                <a:srgbClr val="0000FF"/>
              </a:solidFill>
            </a:endParaRPr>
          </a:p>
        </p:txBody>
      </p:sp>
      <p:sp>
        <p:nvSpPr>
          <p:cNvPr id="4" name="Right Arrow 3"/>
          <p:cNvSpPr/>
          <p:nvPr/>
        </p:nvSpPr>
        <p:spPr>
          <a:xfrm>
            <a:off x="721693" y="3848637"/>
            <a:ext cx="1456267" cy="152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77960" y="3448615"/>
            <a:ext cx="9219843" cy="2308324"/>
          </a:xfrm>
          <a:prstGeom prst="rect">
            <a:avLst/>
          </a:prstGeom>
        </p:spPr>
        <p:txBody>
          <a:bodyPr wrap="square">
            <a:spAutoFit/>
          </a:bodyPr>
          <a:lstStyle/>
          <a:p>
            <a:r>
              <a:rPr lang="vi-VN" sz="2400" b="1" dirty="0">
                <a:solidFill>
                  <a:srgbClr val="000000"/>
                </a:solidFill>
                <a:latin typeface="Times New Roman" panose="02020603050405020304" pitchFamily="18" charset="0"/>
                <a:cs typeface="Times New Roman" panose="02020603050405020304" pitchFamily="18" charset="0"/>
              </a:rPr>
              <a:t>Trong hai nhóm sinh vật hằng nhiệt và biến nhiệt thì nhóm sinh vật hằng nhiệt có khả năng chịu đựng cao với sự thay đổi nhiệt độ môi trường vì </a:t>
            </a:r>
            <a:r>
              <a:rPr lang="en-US" sz="2400" b="1" dirty="0" smtClean="0">
                <a:solidFill>
                  <a:srgbClr val="000000"/>
                </a:solidFill>
                <a:latin typeface="Times New Roman" panose="02020603050405020304" pitchFamily="18" charset="0"/>
                <a:cs typeface="Times New Roman" panose="02020603050405020304" pitchFamily="18" charset="0"/>
              </a:rPr>
              <a:t>:</a:t>
            </a:r>
          </a:p>
          <a:p>
            <a:r>
              <a:rPr lang="en-US" sz="2400" b="1" dirty="0" smtClean="0">
                <a:solidFill>
                  <a:srgbClr val="000000"/>
                </a:solidFill>
                <a:latin typeface="Times New Roman" panose="02020603050405020304" pitchFamily="18" charset="0"/>
                <a:cs typeface="Times New Roman" panose="02020603050405020304" pitchFamily="18" charset="0"/>
              </a:rPr>
              <a:t>- S</a:t>
            </a:r>
            <a:r>
              <a:rPr lang="vi-VN" sz="2400" b="1" dirty="0" smtClean="0">
                <a:solidFill>
                  <a:srgbClr val="000000"/>
                </a:solidFill>
                <a:latin typeface="Times New Roman" panose="02020603050405020304" pitchFamily="18" charset="0"/>
                <a:cs typeface="Times New Roman" panose="02020603050405020304" pitchFamily="18" charset="0"/>
              </a:rPr>
              <a:t>inh </a:t>
            </a:r>
            <a:r>
              <a:rPr lang="vi-VN" sz="2400" b="1" dirty="0">
                <a:solidFill>
                  <a:srgbClr val="000000"/>
                </a:solidFill>
                <a:latin typeface="Times New Roman" panose="02020603050405020304" pitchFamily="18" charset="0"/>
                <a:cs typeface="Times New Roman" panose="02020603050405020304" pitchFamily="18" charset="0"/>
              </a:rPr>
              <a:t>vật hằng nhiệt là các sinh vật có tổ chức cơ thể cao (chim, thú, con người), đã phát triển các cơ chế điều hoà thân nhiệt giữ cho nhiệt độ cơ thể luôn ổn định không phụ thuộc vào môi trường ngoài.</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647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08021408041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029" y="1030310"/>
            <a:ext cx="10148552" cy="574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5"/>
          <p:cNvSpPr txBox="1">
            <a:spLocks noChangeArrowheads="1"/>
          </p:cNvSpPr>
          <p:nvPr/>
        </p:nvSpPr>
        <p:spPr bwMode="auto">
          <a:xfrm>
            <a:off x="10367491" y="1030310"/>
            <a:ext cx="1184857" cy="574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ctr" eaLnBrk="1" hangingPunct="1">
              <a:spcBef>
                <a:spcPct val="50000"/>
              </a:spcBef>
            </a:pPr>
            <a:r>
              <a:rPr lang="en-US" altLang="en-US" sz="2450" i="0" dirty="0" err="1" smtClean="0">
                <a:solidFill>
                  <a:srgbClr val="FF3300"/>
                </a:solidFill>
                <a:cs typeface="Times New Roman" panose="02020603050405020304" pitchFamily="18" charset="0"/>
              </a:rPr>
              <a:t>Chim</a:t>
            </a:r>
            <a:r>
              <a:rPr lang="en-US" altLang="en-US" sz="2450" i="0" dirty="0" smtClean="0">
                <a:solidFill>
                  <a:srgbClr val="FF3300"/>
                </a:solidFill>
                <a:cs typeface="Times New Roman" panose="02020603050405020304" pitchFamily="18" charset="0"/>
              </a:rPr>
              <a:t> </a:t>
            </a:r>
            <a:r>
              <a:rPr lang="en-US" altLang="en-US" sz="2450" i="0" dirty="0" err="1" smtClean="0">
                <a:solidFill>
                  <a:srgbClr val="FF3300"/>
                </a:solidFill>
                <a:cs typeface="Times New Roman" panose="02020603050405020304" pitchFamily="18" charset="0"/>
              </a:rPr>
              <a:t>cánh</a:t>
            </a:r>
            <a:r>
              <a:rPr lang="en-US" altLang="en-US" sz="2450" i="0" dirty="0" smtClean="0">
                <a:solidFill>
                  <a:srgbClr val="FF3300"/>
                </a:solidFill>
                <a:cs typeface="Times New Roman" panose="02020603050405020304" pitchFamily="18" charset="0"/>
              </a:rPr>
              <a:t> </a:t>
            </a:r>
            <a:r>
              <a:rPr lang="en-US" altLang="en-US" sz="2450" i="0" dirty="0" err="1" smtClean="0">
                <a:solidFill>
                  <a:srgbClr val="FF3300"/>
                </a:solidFill>
                <a:cs typeface="Times New Roman" panose="02020603050405020304" pitchFamily="18" charset="0"/>
              </a:rPr>
              <a:t>cụt</a:t>
            </a:r>
            <a:r>
              <a:rPr lang="en-US" altLang="en-US" sz="2450" i="0" dirty="0" smtClean="0">
                <a:solidFill>
                  <a:srgbClr val="FF3300"/>
                </a:solidFill>
                <a:cs typeface="Times New Roman" panose="02020603050405020304" pitchFamily="18" charset="0"/>
              </a:rPr>
              <a:t> </a:t>
            </a:r>
            <a:r>
              <a:rPr lang="en-US" altLang="en-US" sz="2450" i="0" dirty="0" err="1" smtClean="0">
                <a:solidFill>
                  <a:srgbClr val="FF3300"/>
                </a:solidFill>
                <a:cs typeface="Times New Roman" panose="02020603050405020304" pitchFamily="18" charset="0"/>
              </a:rPr>
              <a:t>sống</a:t>
            </a:r>
            <a:r>
              <a:rPr lang="vi-VN" altLang="en-US" sz="2450" i="0" dirty="0">
                <a:solidFill>
                  <a:srgbClr val="FF3300"/>
                </a:solidFill>
                <a:cs typeface="Times New Roman" panose="02020603050405020304" pitchFamily="18" charset="0"/>
              </a:rPr>
              <a:t> </a:t>
            </a:r>
            <a:r>
              <a:rPr lang="en-US" altLang="en-US" sz="2450" i="0" dirty="0" smtClean="0">
                <a:solidFill>
                  <a:srgbClr val="FF3300"/>
                </a:solidFill>
                <a:cs typeface="Times New Roman" panose="02020603050405020304" pitchFamily="18" charset="0"/>
              </a:rPr>
              <a:t>ở </a:t>
            </a:r>
            <a:r>
              <a:rPr lang="en-US" altLang="en-US" sz="2450" i="0" dirty="0" err="1" smtClean="0">
                <a:solidFill>
                  <a:srgbClr val="FF3300"/>
                </a:solidFill>
                <a:cs typeface="Times New Roman" panose="02020603050405020304" pitchFamily="18" charset="0"/>
              </a:rPr>
              <a:t>vùng</a:t>
            </a:r>
            <a:r>
              <a:rPr lang="en-US" altLang="en-US" sz="2450" i="0" dirty="0" smtClean="0">
                <a:solidFill>
                  <a:srgbClr val="FF3300"/>
                </a:solidFill>
                <a:cs typeface="Times New Roman" panose="02020603050405020304" pitchFamily="18" charset="0"/>
              </a:rPr>
              <a:t> </a:t>
            </a:r>
            <a:r>
              <a:rPr lang="en-US" altLang="en-US" sz="2450" i="0" dirty="0" err="1" smtClean="0">
                <a:solidFill>
                  <a:srgbClr val="FF3300"/>
                </a:solidFill>
                <a:cs typeface="Times New Roman" panose="02020603050405020304" pitchFamily="18" charset="0"/>
              </a:rPr>
              <a:t>nào</a:t>
            </a:r>
            <a:r>
              <a:rPr lang="en-US" altLang="en-US" sz="2450" i="0" dirty="0" smtClean="0">
                <a:solidFill>
                  <a:srgbClr val="FF3300"/>
                </a:solidFill>
                <a:cs typeface="Times New Roman" panose="02020603050405020304" pitchFamily="18" charset="0"/>
              </a:rPr>
              <a:t>? </a:t>
            </a:r>
            <a:r>
              <a:rPr lang="en-US" altLang="en-US" sz="2450" i="0" dirty="0" err="1" smtClean="0">
                <a:solidFill>
                  <a:srgbClr val="FF3300"/>
                </a:solidFill>
                <a:cs typeface="Times New Roman" panose="02020603050405020304" pitchFamily="18" charset="0"/>
              </a:rPr>
              <a:t>Chúng</a:t>
            </a:r>
            <a:r>
              <a:rPr lang="en-US" altLang="en-US" sz="2450" i="0" dirty="0" smtClean="0">
                <a:solidFill>
                  <a:srgbClr val="FF3300"/>
                </a:solidFill>
                <a:cs typeface="Times New Roman" panose="02020603050405020304" pitchFamily="18" charset="0"/>
              </a:rPr>
              <a:t> </a:t>
            </a:r>
            <a:r>
              <a:rPr lang="en-US" altLang="en-US" sz="2450" i="0" dirty="0" err="1" smtClean="0">
                <a:solidFill>
                  <a:srgbClr val="FF3300"/>
                </a:solidFill>
                <a:cs typeface="Times New Roman" panose="02020603050405020304" pitchFamily="18" charset="0"/>
              </a:rPr>
              <a:t>có</a:t>
            </a:r>
            <a:r>
              <a:rPr lang="en-US" altLang="en-US" sz="2450" i="0" dirty="0" smtClean="0">
                <a:solidFill>
                  <a:srgbClr val="FF3300"/>
                </a:solidFill>
                <a:cs typeface="Times New Roman" panose="02020603050405020304" pitchFamily="18" charset="0"/>
              </a:rPr>
              <a:t> </a:t>
            </a:r>
            <a:r>
              <a:rPr lang="en-US" altLang="en-US" sz="2450" i="0" dirty="0" err="1" smtClean="0">
                <a:solidFill>
                  <a:srgbClr val="FF3300"/>
                </a:solidFill>
                <a:cs typeface="Times New Roman" panose="02020603050405020304" pitchFamily="18" charset="0"/>
              </a:rPr>
              <a:t>thể</a:t>
            </a:r>
            <a:r>
              <a:rPr lang="en-US" altLang="en-US" sz="2450" i="0" dirty="0" smtClean="0">
                <a:solidFill>
                  <a:srgbClr val="FF3300"/>
                </a:solidFill>
                <a:cs typeface="Times New Roman" panose="02020603050405020304" pitchFamily="18" charset="0"/>
              </a:rPr>
              <a:t> </a:t>
            </a:r>
            <a:r>
              <a:rPr lang="en-US" altLang="en-US" sz="2450" i="0" dirty="0" err="1" smtClean="0">
                <a:solidFill>
                  <a:srgbClr val="FF3300"/>
                </a:solidFill>
                <a:cs typeface="Times New Roman" panose="02020603050405020304" pitchFamily="18" charset="0"/>
              </a:rPr>
              <a:t>sống</a:t>
            </a:r>
            <a:r>
              <a:rPr lang="en-US" altLang="en-US" sz="2450" i="0" dirty="0" smtClean="0">
                <a:solidFill>
                  <a:srgbClr val="FF3300"/>
                </a:solidFill>
                <a:cs typeface="Times New Roman" panose="02020603050405020304" pitchFamily="18" charset="0"/>
              </a:rPr>
              <a:t> ở </a:t>
            </a:r>
            <a:r>
              <a:rPr lang="en-US" altLang="en-US" sz="2450" i="0" dirty="0" err="1" smtClean="0">
                <a:solidFill>
                  <a:srgbClr val="FF3300"/>
                </a:solidFill>
                <a:cs typeface="Times New Roman" panose="02020603050405020304" pitchFamily="18" charset="0"/>
              </a:rPr>
              <a:t>vùng</a:t>
            </a:r>
            <a:r>
              <a:rPr lang="en-US" altLang="en-US" sz="2450" i="0" dirty="0" smtClean="0">
                <a:solidFill>
                  <a:srgbClr val="FF3300"/>
                </a:solidFill>
                <a:cs typeface="Times New Roman" panose="02020603050405020304" pitchFamily="18" charset="0"/>
              </a:rPr>
              <a:t> </a:t>
            </a:r>
            <a:r>
              <a:rPr lang="en-US" altLang="en-US" sz="2450" i="0" dirty="0" err="1" smtClean="0">
                <a:solidFill>
                  <a:srgbClr val="FF3300"/>
                </a:solidFill>
                <a:cs typeface="Times New Roman" panose="02020603050405020304" pitchFamily="18" charset="0"/>
              </a:rPr>
              <a:t>khí</a:t>
            </a:r>
            <a:r>
              <a:rPr lang="en-US" altLang="en-US" sz="2450" i="0" dirty="0" smtClean="0">
                <a:solidFill>
                  <a:srgbClr val="FF3300"/>
                </a:solidFill>
                <a:cs typeface="Times New Roman" panose="02020603050405020304" pitchFamily="18" charset="0"/>
              </a:rPr>
              <a:t> </a:t>
            </a:r>
            <a:r>
              <a:rPr lang="en-US" altLang="en-US" sz="2450" i="0" dirty="0" err="1" smtClean="0">
                <a:solidFill>
                  <a:srgbClr val="FF3300"/>
                </a:solidFill>
                <a:cs typeface="Times New Roman" panose="02020603050405020304" pitchFamily="18" charset="0"/>
              </a:rPr>
              <a:t>hậu</a:t>
            </a:r>
            <a:r>
              <a:rPr lang="en-US" altLang="en-US" sz="2450" i="0" dirty="0" smtClean="0">
                <a:solidFill>
                  <a:srgbClr val="FF3300"/>
                </a:solidFill>
                <a:cs typeface="Times New Roman" panose="02020603050405020304" pitchFamily="18" charset="0"/>
              </a:rPr>
              <a:t> </a:t>
            </a:r>
            <a:r>
              <a:rPr lang="en-US" altLang="en-US" sz="2450" i="0" dirty="0" err="1" smtClean="0">
                <a:solidFill>
                  <a:srgbClr val="FF3300"/>
                </a:solidFill>
                <a:cs typeface="Times New Roman" panose="02020603050405020304" pitchFamily="18" charset="0"/>
              </a:rPr>
              <a:t>nhiệt</a:t>
            </a:r>
            <a:r>
              <a:rPr lang="en-US" altLang="en-US" sz="2450" i="0" dirty="0" smtClean="0">
                <a:solidFill>
                  <a:srgbClr val="FF3300"/>
                </a:solidFill>
                <a:cs typeface="Times New Roman" panose="02020603050405020304" pitchFamily="18" charset="0"/>
              </a:rPr>
              <a:t> </a:t>
            </a:r>
            <a:r>
              <a:rPr lang="en-US" altLang="en-US" sz="2450" i="0" dirty="0" err="1" smtClean="0">
                <a:solidFill>
                  <a:srgbClr val="FF3300"/>
                </a:solidFill>
                <a:cs typeface="Times New Roman" panose="02020603050405020304" pitchFamily="18" charset="0"/>
              </a:rPr>
              <a:t>đới</a:t>
            </a:r>
            <a:r>
              <a:rPr lang="en-US" altLang="en-US" sz="2450" i="0" dirty="0" smtClean="0">
                <a:solidFill>
                  <a:srgbClr val="FF3300"/>
                </a:solidFill>
                <a:cs typeface="Times New Roman" panose="02020603050405020304" pitchFamily="18" charset="0"/>
              </a:rPr>
              <a:t> </a:t>
            </a:r>
            <a:r>
              <a:rPr lang="en-US" altLang="en-US" sz="2450" i="0" dirty="0" err="1" smtClean="0">
                <a:solidFill>
                  <a:srgbClr val="FF3300"/>
                </a:solidFill>
                <a:cs typeface="Times New Roman" panose="02020603050405020304" pitchFamily="18" charset="0"/>
              </a:rPr>
              <a:t>không</a:t>
            </a:r>
            <a:r>
              <a:rPr lang="en-US" altLang="en-US" sz="2450" i="0" dirty="0" smtClean="0">
                <a:solidFill>
                  <a:srgbClr val="FF3300"/>
                </a:solidFill>
                <a:cs typeface="Times New Roman" panose="02020603050405020304" pitchFamily="18" charset="0"/>
              </a:rPr>
              <a:t>?</a:t>
            </a:r>
            <a:endParaRPr lang="en-US" altLang="en-US" sz="2450" i="0" dirty="0">
              <a:solidFill>
                <a:srgbClr val="FF3300"/>
              </a:solidFill>
              <a:cs typeface="Times New Roman" panose="02020603050405020304" pitchFamily="18" charset="0"/>
            </a:endParaRPr>
          </a:p>
        </p:txBody>
      </p:sp>
      <p:sp>
        <p:nvSpPr>
          <p:cNvPr id="4" name="Rectangle 34"/>
          <p:cNvSpPr>
            <a:spLocks/>
          </p:cNvSpPr>
          <p:nvPr/>
        </p:nvSpPr>
        <p:spPr bwMode="auto">
          <a:xfrm>
            <a:off x="221029" y="108280"/>
            <a:ext cx="11743368" cy="815050"/>
          </a:xfrm>
          <a:prstGeom prst="rect">
            <a:avLst/>
          </a:prstGeom>
          <a:solidFill>
            <a:srgbClr val="FFFF00"/>
          </a:solidFill>
          <a:ln w="9525">
            <a:solidFill>
              <a:srgbClr val="000000"/>
            </a:solidFill>
            <a:miter lim="800000"/>
            <a:headEnd/>
            <a:tailEnd/>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b="1" dirty="0">
              <a:solidFill>
                <a:schemeClr val="hlink"/>
              </a:solidFill>
              <a:latin typeface="Times New Roman" panose="02020603050405020304" pitchFamily="18" charset="0"/>
              <a:cs typeface="Times New Roman" panose="02020603050405020304" pitchFamily="18" charset="0"/>
            </a:endParaRPr>
          </a:p>
        </p:txBody>
      </p:sp>
      <p:sp>
        <p:nvSpPr>
          <p:cNvPr id="5" name="Rectangle 4"/>
          <p:cNvSpPr/>
          <p:nvPr/>
        </p:nvSpPr>
        <p:spPr>
          <a:xfrm>
            <a:off x="3806713" y="106980"/>
            <a:ext cx="4572000" cy="923330"/>
          </a:xfrm>
          <a:prstGeom prst="rect">
            <a:avLst/>
          </a:prstGeom>
          <a:noFill/>
        </p:spPr>
        <p:txBody>
          <a:bodyPr>
            <a:spAutoFit/>
          </a:bodyPr>
          <a:lstStyle/>
          <a:p>
            <a:pPr algn="ctr" eaLnBrk="1" hangingPunct="1">
              <a:defRPr/>
            </a:pPr>
            <a:r>
              <a:rPr lang="en-US" sz="5400" b="1" dirty="0">
                <a:ln w="18000">
                  <a:solidFill>
                    <a:srgbClr val="FF0000"/>
                  </a:solidFill>
                  <a:prstDash val="solid"/>
                  <a:miter lim="800000"/>
                </a:ln>
                <a:solidFill>
                  <a:schemeClr val="tx2"/>
                </a:solidFill>
                <a:effectLst>
                  <a:outerShdw blurRad="25500" dist="23000" dir="7020000" algn="tl">
                    <a:srgbClr val="000000">
                      <a:alpha val="50000"/>
                    </a:srgbClr>
                  </a:outerShdw>
                </a:effectLst>
                <a:latin typeface="Times New Roman" pitchFamily="18" charset="0"/>
                <a:cs typeface="Times New Roman" pitchFamily="18" charset="0"/>
              </a:rPr>
              <a:t>KHỞI ĐỘNG</a:t>
            </a:r>
          </a:p>
        </p:txBody>
      </p:sp>
    </p:spTree>
    <p:extLst>
      <p:ext uri="{BB962C8B-B14F-4D97-AF65-F5344CB8AC3E}">
        <p14:creationId xmlns:p14="http://schemas.microsoft.com/office/powerpoint/2010/main" val="39007724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1000" fill="hold"/>
                                        <p:tgtEl>
                                          <p:spTgt spid="6148"/>
                                        </p:tgtEl>
                                        <p:attrNameLst>
                                          <p:attrName>ppt_w</p:attrName>
                                        </p:attrNameLst>
                                      </p:cBhvr>
                                      <p:tavLst>
                                        <p:tav tm="0">
                                          <p:val>
                                            <p:strVal val="#ppt_w+.3"/>
                                          </p:val>
                                        </p:tav>
                                        <p:tav tm="100000">
                                          <p:val>
                                            <p:strVal val="#ppt_w"/>
                                          </p:val>
                                        </p:tav>
                                      </p:tavLst>
                                    </p:anim>
                                    <p:anim calcmode="lin" valueType="num">
                                      <p:cBhvr>
                                        <p:cTn id="8" dur="1000" fill="hold"/>
                                        <p:tgtEl>
                                          <p:spTgt spid="6148"/>
                                        </p:tgtEl>
                                        <p:attrNameLst>
                                          <p:attrName>ppt_h</p:attrName>
                                        </p:attrNameLst>
                                      </p:cBhvr>
                                      <p:tavLst>
                                        <p:tav tm="0">
                                          <p:val>
                                            <p:strVal val="#ppt_h"/>
                                          </p:val>
                                        </p:tav>
                                        <p:tav tm="100000">
                                          <p:val>
                                            <p:strVal val="#ppt_h"/>
                                          </p:val>
                                        </p:tav>
                                      </p:tavLst>
                                    </p:anim>
                                    <p:animEffect transition="in" filter="fade">
                                      <p:cBhvr>
                                        <p:cTn id="9" dur="1000"/>
                                        <p:tgtEl>
                                          <p:spTgt spid="614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6149"/>
                                        </p:tgtEl>
                                        <p:attrNameLst>
                                          <p:attrName>style.visibility</p:attrName>
                                        </p:attrNameLst>
                                      </p:cBhvr>
                                      <p:to>
                                        <p:strVal val="visible"/>
                                      </p:to>
                                    </p:set>
                                    <p:animScale>
                                      <p:cBhvr>
                                        <p:cTn id="14" dur="1000" decel="50000" fill="hold">
                                          <p:stCondLst>
                                            <p:cond delay="0"/>
                                          </p:stCondLst>
                                        </p:cTn>
                                        <p:tgtEl>
                                          <p:spTgt spid="614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6149"/>
                                        </p:tgtEl>
                                        <p:attrNameLst>
                                          <p:attrName>ppt_x</p:attrName>
                                          <p:attrName>ppt_y</p:attrName>
                                        </p:attrNameLst>
                                      </p:cBhvr>
                                    </p:animMotion>
                                    <p:animEffect transition="in" filter="fade">
                                      <p:cBhvr>
                                        <p:cTn id="16" dur="10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0"/>
            <a:ext cx="12192001" cy="6858000"/>
          </a:xfrm>
          <a:prstGeom prst="rect">
            <a:avLst/>
          </a:prstGeom>
        </p:spPr>
      </p:pic>
      <p:sp>
        <p:nvSpPr>
          <p:cNvPr id="8" name="Text Box 3"/>
          <p:cNvSpPr txBox="1">
            <a:spLocks noChangeArrowheads="1"/>
          </p:cNvSpPr>
          <p:nvPr/>
        </p:nvSpPr>
        <p:spPr bwMode="auto">
          <a:xfrm>
            <a:off x="1790701" y="1454477"/>
            <a:ext cx="8267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50000"/>
              </a:spcBef>
              <a:buClrTx/>
              <a:buNone/>
            </a:pPr>
            <a:r>
              <a:rPr lang="en-US" altLang="en-US" sz="3200" b="1" dirty="0" smtClean="0">
                <a:solidFill>
                  <a:srgbClr val="0000FF"/>
                </a:solidFill>
                <a:latin typeface="Times New Roman" panose="02020603050405020304" pitchFamily="18" charset="0"/>
                <a:cs typeface="Times New Roman" panose="02020603050405020304" pitchFamily="18" charset="0"/>
              </a:rPr>
              <a:t>II. </a:t>
            </a:r>
            <a:r>
              <a:rPr lang="en-US" altLang="en-US" sz="3200" b="1" dirty="0">
                <a:solidFill>
                  <a:srgbClr val="0000FF"/>
                </a:solidFill>
                <a:latin typeface="Times New Roman" panose="02020603050405020304" pitchFamily="18" charset="0"/>
                <a:cs typeface="Times New Roman" panose="02020603050405020304" pitchFamily="18" charset="0"/>
              </a:rPr>
              <a:t>Ảnh hưởng của </a:t>
            </a:r>
            <a:r>
              <a:rPr lang="en-US" altLang="en-US" sz="3200" b="1" dirty="0" smtClean="0">
                <a:solidFill>
                  <a:srgbClr val="0000FF"/>
                </a:solidFill>
                <a:latin typeface="Times New Roman" panose="02020603050405020304" pitchFamily="18" charset="0"/>
                <a:cs typeface="Times New Roman" panose="02020603050405020304" pitchFamily="18" charset="0"/>
              </a:rPr>
              <a:t>độ ẩm lên </a:t>
            </a:r>
            <a:r>
              <a:rPr lang="en-US" altLang="en-US" sz="3200" b="1" dirty="0">
                <a:solidFill>
                  <a:srgbClr val="0000FF"/>
                </a:solidFill>
                <a:latin typeface="Times New Roman" panose="02020603050405020304" pitchFamily="18" charset="0"/>
                <a:cs typeface="Times New Roman" panose="02020603050405020304" pitchFamily="18" charset="0"/>
              </a:rPr>
              <a:t>đời sống </a:t>
            </a:r>
            <a:r>
              <a:rPr lang="en-US" altLang="en-US" sz="3200" b="1" dirty="0" smtClean="0">
                <a:solidFill>
                  <a:srgbClr val="0000FF"/>
                </a:solidFill>
                <a:latin typeface="Times New Roman" panose="02020603050405020304" pitchFamily="18" charset="0"/>
                <a:cs typeface="Times New Roman" panose="02020603050405020304" pitchFamily="18" charset="0"/>
              </a:rPr>
              <a:t>sinh vật</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sp>
        <p:nvSpPr>
          <p:cNvPr id="9" name="Rectangle 3"/>
          <p:cNvSpPr>
            <a:spLocks noChangeArrowheads="1"/>
          </p:cNvSpPr>
          <p:nvPr/>
        </p:nvSpPr>
        <p:spPr bwMode="auto">
          <a:xfrm>
            <a:off x="1790700" y="2130582"/>
            <a:ext cx="70852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sz="2400" dirty="0">
                <a:solidFill>
                  <a:srgbClr val="0000FF"/>
                </a:solidFill>
                <a:latin typeface="Times New Roman" panose="02020603050405020304" pitchFamily="18" charset="0"/>
              </a:rPr>
              <a:t>Nhiệm vụ: </a:t>
            </a:r>
            <a:r>
              <a:rPr lang="en-US" altLang="en-US" sz="2400" dirty="0" smtClean="0">
                <a:solidFill>
                  <a:srgbClr val="0000FF"/>
                </a:solidFill>
                <a:latin typeface="Times New Roman" panose="02020603050405020304" pitchFamily="18" charset="0"/>
              </a:rPr>
              <a:t>Quan sát hình ảnh và trả </a:t>
            </a:r>
            <a:r>
              <a:rPr lang="en-US" altLang="en-US" sz="2400" dirty="0">
                <a:solidFill>
                  <a:srgbClr val="0000FF"/>
                </a:solidFill>
                <a:latin typeface="Times New Roman" panose="02020603050405020304" pitchFamily="18" charset="0"/>
              </a:rPr>
              <a:t>lời các câu hỏi </a:t>
            </a:r>
            <a:r>
              <a:rPr lang="en-US" altLang="en-US" sz="2400" dirty="0" smtClean="0">
                <a:solidFill>
                  <a:srgbClr val="0000FF"/>
                </a:solidFill>
                <a:latin typeface="Times New Roman" panose="02020603050405020304" pitchFamily="18" charset="0"/>
              </a:rPr>
              <a:t>sau: </a:t>
            </a:r>
            <a:endParaRPr lang="en-US" altLang="en-US" sz="2400" dirty="0">
              <a:solidFill>
                <a:schemeClr val="tx1"/>
              </a:solidFill>
              <a:latin typeface="Arial" panose="020B0604020202020204" pitchFamily="34" charset="0"/>
            </a:endParaRPr>
          </a:p>
        </p:txBody>
      </p:sp>
      <p:sp>
        <p:nvSpPr>
          <p:cNvPr id="11" name="Rectangle 34"/>
          <p:cNvSpPr>
            <a:spLocks/>
          </p:cNvSpPr>
          <p:nvPr/>
        </p:nvSpPr>
        <p:spPr bwMode="auto">
          <a:xfrm>
            <a:off x="221029" y="108279"/>
            <a:ext cx="11743368" cy="1141161"/>
          </a:xfrm>
          <a:prstGeom prst="rect">
            <a:avLst/>
          </a:prstGeom>
          <a:solidFill>
            <a:srgbClr val="FFFF00"/>
          </a:solidFill>
          <a:ln w="9525">
            <a:solidFill>
              <a:srgbClr val="000000"/>
            </a:solidFill>
            <a:miter lim="800000"/>
            <a:headEnd/>
            <a:tailEnd/>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b="1" dirty="0">
              <a:solidFill>
                <a:schemeClr val="hlink"/>
              </a:solidFill>
              <a:latin typeface="Times New Roman" panose="02020603050405020304" pitchFamily="18" charset="0"/>
              <a:cs typeface="Times New Roman" panose="02020603050405020304" pitchFamily="18" charset="0"/>
            </a:endParaRPr>
          </a:p>
        </p:txBody>
      </p:sp>
      <p:sp>
        <p:nvSpPr>
          <p:cNvPr id="12" name="TextBox 6"/>
          <p:cNvSpPr txBox="1">
            <a:spLocks noChangeArrowheads="1"/>
          </p:cNvSpPr>
          <p:nvPr/>
        </p:nvSpPr>
        <p:spPr bwMode="auto">
          <a:xfrm>
            <a:off x="1985992" y="-73998"/>
            <a:ext cx="864011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pPr>
            <a:r>
              <a:rPr lang="vi-VN" altLang="en-US" sz="4800" b="1" dirty="0" smtClean="0">
                <a:solidFill>
                  <a:srgbClr val="0000CC"/>
                </a:solidFill>
                <a:latin typeface="Times New Roman" panose="02020603050405020304" pitchFamily="18" charset="0"/>
                <a:cs typeface="Times New Roman" panose="02020603050405020304" pitchFamily="18" charset="0"/>
              </a:rPr>
              <a:t> </a:t>
            </a:r>
            <a:r>
              <a:rPr lang="vi-VN" altLang="en-US" sz="3200" b="1" dirty="0">
                <a:solidFill>
                  <a:srgbClr val="0000CC"/>
                </a:solidFill>
                <a:latin typeface="Times New Roman" panose="02020603050405020304" pitchFamily="18" charset="0"/>
                <a:cs typeface="Times New Roman" panose="02020603050405020304" pitchFamily="18" charset="0"/>
              </a:rPr>
              <a:t>ẢNH HƯỞNG CỦA </a:t>
            </a:r>
            <a:r>
              <a:rPr lang="en-US" altLang="en-US" sz="3200" b="1" dirty="0" smtClean="0">
                <a:solidFill>
                  <a:srgbClr val="0000CC"/>
                </a:solidFill>
                <a:latin typeface="Times New Roman" panose="02020603050405020304" pitchFamily="18" charset="0"/>
                <a:cs typeface="Times New Roman" panose="02020603050405020304" pitchFamily="18" charset="0"/>
              </a:rPr>
              <a:t>NHIỆT ĐỘ VÀ ĐỘ ẨM</a:t>
            </a:r>
            <a:r>
              <a:rPr lang="vi-VN" altLang="en-US" sz="3200" b="1" dirty="0" smtClean="0">
                <a:solidFill>
                  <a:srgbClr val="0000CC"/>
                </a:solidFill>
                <a:latin typeface="Times New Roman" panose="02020603050405020304" pitchFamily="18" charset="0"/>
                <a:cs typeface="Times New Roman" panose="02020603050405020304" pitchFamily="18" charset="0"/>
              </a:rPr>
              <a:t> LÊN </a:t>
            </a:r>
            <a:r>
              <a:rPr lang="vi-VN" altLang="en-US" sz="3200" b="1" dirty="0">
                <a:solidFill>
                  <a:srgbClr val="0000CC"/>
                </a:solidFill>
                <a:latin typeface="Times New Roman" panose="02020603050405020304" pitchFamily="18" charset="0"/>
                <a:cs typeface="Times New Roman" panose="02020603050405020304" pitchFamily="18" charset="0"/>
              </a:rPr>
              <a:t>ĐỜI SỐNG SINH VẬT</a:t>
            </a:r>
          </a:p>
        </p:txBody>
      </p:sp>
    </p:spTree>
    <p:extLst>
      <p:ext uri="{BB962C8B-B14F-4D97-AF65-F5344CB8AC3E}">
        <p14:creationId xmlns:p14="http://schemas.microsoft.com/office/powerpoint/2010/main" val="75892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image012-1pcm1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925" y="2642570"/>
            <a:ext cx="6946901" cy="3706716"/>
          </a:xfrm>
          <a:prstGeom prst="rect">
            <a:avLst/>
          </a:prstGeom>
          <a:noFill/>
          <a:extLst>
            <a:ext uri="{909E8E84-426E-40DD-AFC4-6F175D3DCCD1}">
              <a14:hiddenFill xmlns:a14="http://schemas.microsoft.com/office/drawing/2010/main">
                <a:solidFill>
                  <a:srgbClr val="FFFFFF"/>
                </a:solidFill>
              </a14:hiddenFill>
            </a:ext>
          </a:extLst>
        </p:spPr>
      </p:pic>
      <p:sp>
        <p:nvSpPr>
          <p:cNvPr id="35843" name="Rectangle 3"/>
          <p:cNvSpPr>
            <a:spLocks noChangeArrowheads="1"/>
          </p:cNvSpPr>
          <p:nvPr/>
        </p:nvSpPr>
        <p:spPr bwMode="auto">
          <a:xfrm>
            <a:off x="3466989" y="3021013"/>
            <a:ext cx="5040312" cy="501353"/>
          </a:xfrm>
          <a:prstGeom prst="rect">
            <a:avLst/>
          </a:prstGeom>
          <a:solidFill>
            <a:schemeClr val="bg1"/>
          </a:solidFill>
          <a:ln>
            <a:noFill/>
          </a:ln>
          <a:effectLst/>
          <a:extLst>
            <a:ext uri="{91240B29-F687-4F45-9708-019B960494DF}">
              <a14:hiddenLine xmlns:a14="http://schemas.microsoft.com/office/drawing/2010/main" w="9525">
                <a:solidFill>
                  <a:srgbClr val="CC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35844" name="Text Box 4"/>
          <p:cNvSpPr txBox="1">
            <a:spLocks noChangeArrowheads="1"/>
          </p:cNvSpPr>
          <p:nvPr/>
        </p:nvSpPr>
        <p:spPr bwMode="auto">
          <a:xfrm>
            <a:off x="479428" y="86736"/>
            <a:ext cx="950436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vi-VN" altLang="en-US" sz="2800" b="1" dirty="0" smtClean="0">
                <a:solidFill>
                  <a:srgbClr val="CC0000"/>
                </a:solidFill>
                <a:latin typeface="Times New Roman" panose="02020603050405020304" pitchFamily="18" charset="0"/>
                <a:cs typeface="Times New Roman" panose="02020603050405020304" pitchFamily="18" charset="0"/>
              </a:rPr>
              <a:t> </a:t>
            </a:r>
            <a:r>
              <a:rPr lang="vi-VN" altLang="en-US" sz="2800" b="1" dirty="0">
                <a:solidFill>
                  <a:srgbClr val="CC0000"/>
                </a:solidFill>
                <a:latin typeface="Times New Roman" panose="02020603050405020304" pitchFamily="18" charset="0"/>
                <a:cs typeface="Times New Roman" panose="02020603050405020304" pitchFamily="18" charset="0"/>
              </a:rPr>
              <a:t>Thực vật sống nơi ẩm ướt, thiếu ánh sáng có đặc điểm gì?</a:t>
            </a:r>
          </a:p>
        </p:txBody>
      </p:sp>
      <p:pic>
        <p:nvPicPr>
          <p:cNvPr id="35846" name="Picture 6" descr="caylal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4789" y="868363"/>
            <a:ext cx="4139684" cy="2127250"/>
          </a:xfrm>
          <a:prstGeom prst="rect">
            <a:avLst/>
          </a:prstGeom>
          <a:noFill/>
          <a:extLst>
            <a:ext uri="{909E8E84-426E-40DD-AFC4-6F175D3DCCD1}">
              <a14:hiddenFill xmlns:a14="http://schemas.microsoft.com/office/drawing/2010/main">
                <a:solidFill>
                  <a:srgbClr val="FFFFFF"/>
                </a:solidFill>
              </a14:hiddenFill>
            </a:ext>
          </a:extLst>
        </p:spPr>
      </p:pic>
      <p:pic>
        <p:nvPicPr>
          <p:cNvPr id="35847" name="Picture 7" descr="sd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8287" y="868363"/>
            <a:ext cx="3601522" cy="2159000"/>
          </a:xfrm>
          <a:prstGeom prst="rect">
            <a:avLst/>
          </a:prstGeom>
          <a:noFill/>
          <a:extLst>
            <a:ext uri="{909E8E84-426E-40DD-AFC4-6F175D3DCCD1}">
              <a14:hiddenFill xmlns:a14="http://schemas.microsoft.com/office/drawing/2010/main">
                <a:solidFill>
                  <a:srgbClr val="FFFFFF"/>
                </a:solidFill>
              </a14:hiddenFill>
            </a:ext>
          </a:extLst>
        </p:spPr>
      </p:pic>
      <p:sp>
        <p:nvSpPr>
          <p:cNvPr id="35848" name="Text Box 8"/>
          <p:cNvSpPr txBox="1">
            <a:spLocks noChangeArrowheads="1"/>
          </p:cNvSpPr>
          <p:nvPr/>
        </p:nvSpPr>
        <p:spPr bwMode="auto">
          <a:xfrm>
            <a:off x="4943475" y="3060701"/>
            <a:ext cx="23050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vi-VN" altLang="en-US" sz="2400" b="1" dirty="0">
                <a:solidFill>
                  <a:srgbClr val="333399"/>
                </a:solidFill>
                <a:latin typeface="Times New Roman" panose="02020603050405020304" pitchFamily="18" charset="0"/>
                <a:cs typeface="Times New Roman" panose="02020603050405020304" pitchFamily="18" charset="0"/>
              </a:rPr>
              <a:t>Cây ráy</a:t>
            </a:r>
          </a:p>
        </p:txBody>
      </p:sp>
      <p:sp>
        <p:nvSpPr>
          <p:cNvPr id="35849" name="Text Box 9"/>
          <p:cNvSpPr txBox="1">
            <a:spLocks noChangeArrowheads="1"/>
          </p:cNvSpPr>
          <p:nvPr/>
        </p:nvSpPr>
        <p:spPr bwMode="auto">
          <a:xfrm>
            <a:off x="9336089" y="3070663"/>
            <a:ext cx="19431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vi-VN" altLang="en-US" sz="2400" b="1" dirty="0">
                <a:solidFill>
                  <a:srgbClr val="333399"/>
                </a:solidFill>
                <a:latin typeface="Times New Roman" panose="02020603050405020304" pitchFamily="18" charset="0"/>
                <a:cs typeface="Times New Roman" panose="02020603050405020304" pitchFamily="18" charset="0"/>
              </a:rPr>
              <a:t>Cây lá lốt</a:t>
            </a:r>
          </a:p>
        </p:txBody>
      </p:sp>
      <p:sp>
        <p:nvSpPr>
          <p:cNvPr id="35850" name="Rectangle 10"/>
          <p:cNvSpPr>
            <a:spLocks noChangeArrowheads="1"/>
          </p:cNvSpPr>
          <p:nvPr/>
        </p:nvSpPr>
        <p:spPr bwMode="auto">
          <a:xfrm>
            <a:off x="0" y="5994400"/>
            <a:ext cx="12299324" cy="88742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35851" name="Line 11"/>
          <p:cNvSpPr>
            <a:spLocks noChangeShapeType="1"/>
          </p:cNvSpPr>
          <p:nvPr/>
        </p:nvSpPr>
        <p:spPr bwMode="auto">
          <a:xfrm>
            <a:off x="8040689" y="4437063"/>
            <a:ext cx="719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5852" name="Text Box 12"/>
          <p:cNvSpPr txBox="1">
            <a:spLocks noChangeArrowheads="1"/>
          </p:cNvSpPr>
          <p:nvPr/>
        </p:nvSpPr>
        <p:spPr bwMode="auto">
          <a:xfrm>
            <a:off x="8543926" y="4070351"/>
            <a:ext cx="14398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vi-VN" altLang="en-US" b="1">
                <a:solidFill>
                  <a:srgbClr val="000000"/>
                </a:solidFill>
              </a:rPr>
              <a:t>Mô giậu</a:t>
            </a:r>
          </a:p>
        </p:txBody>
      </p:sp>
      <p:pic>
        <p:nvPicPr>
          <p:cNvPr id="35853" name="Picture 13" descr="sanh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342" y="801688"/>
            <a:ext cx="3815945" cy="2735262"/>
          </a:xfrm>
          <a:prstGeom prst="rect">
            <a:avLst/>
          </a:prstGeom>
          <a:noFill/>
          <a:extLst>
            <a:ext uri="{909E8E84-426E-40DD-AFC4-6F175D3DCCD1}">
              <a14:hiddenFill xmlns:a14="http://schemas.microsoft.com/office/drawing/2010/main">
                <a:solidFill>
                  <a:srgbClr val="FFFFFF"/>
                </a:solidFill>
              </a14:hiddenFill>
            </a:ext>
          </a:extLst>
        </p:spPr>
      </p:pic>
      <p:sp>
        <p:nvSpPr>
          <p:cNvPr id="35854" name="Rectangle 14"/>
          <p:cNvSpPr>
            <a:spLocks noChangeArrowheads="1"/>
          </p:cNvSpPr>
          <p:nvPr/>
        </p:nvSpPr>
        <p:spPr bwMode="auto">
          <a:xfrm>
            <a:off x="262342" y="3047241"/>
            <a:ext cx="3678593" cy="4751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vi-VN" altLang="en-US" sz="2400" b="1" dirty="0">
                <a:solidFill>
                  <a:srgbClr val="333399"/>
                </a:solidFill>
                <a:latin typeface="Times New Roman" panose="02020603050405020304" pitchFamily="18" charset="0"/>
                <a:cs typeface="Times New Roman" panose="02020603050405020304" pitchFamily="18" charset="0"/>
              </a:rPr>
              <a:t>Cây sa nhân</a:t>
            </a:r>
          </a:p>
        </p:txBody>
      </p:sp>
      <p:sp>
        <p:nvSpPr>
          <p:cNvPr id="35856" name="Text Box 16"/>
          <p:cNvSpPr txBox="1">
            <a:spLocks noChangeArrowheads="1"/>
          </p:cNvSpPr>
          <p:nvPr/>
        </p:nvSpPr>
        <p:spPr bwMode="auto">
          <a:xfrm>
            <a:off x="154546" y="5967125"/>
            <a:ext cx="1180992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Aft>
                <a:spcPct val="0"/>
              </a:spcAft>
            </a:pPr>
            <a:r>
              <a:rPr lang="vi-VN" altLang="en-US" sz="2400" b="1" dirty="0" smtClean="0">
                <a:solidFill>
                  <a:srgbClr val="333399"/>
                </a:solidFill>
                <a:latin typeface="Times New Roman" panose="02020603050405020304" pitchFamily="18" charset="0"/>
                <a:cs typeface="Times New Roman" panose="02020603050405020304" pitchFamily="18" charset="0"/>
              </a:rPr>
              <a:t>Thực </a:t>
            </a:r>
            <a:r>
              <a:rPr lang="vi-VN" altLang="en-US" sz="2400" b="1" dirty="0">
                <a:solidFill>
                  <a:srgbClr val="333399"/>
                </a:solidFill>
                <a:latin typeface="Times New Roman" panose="02020603050405020304" pitchFamily="18" charset="0"/>
                <a:cs typeface="Times New Roman" panose="02020603050405020304" pitchFamily="18" charset="0"/>
              </a:rPr>
              <a:t>vật sống nơi ẩm ướt, </a:t>
            </a:r>
            <a:r>
              <a:rPr lang="vi-VN" altLang="en-US" sz="2400" b="1" dirty="0" smtClean="0">
                <a:solidFill>
                  <a:srgbClr val="333399"/>
                </a:solidFill>
                <a:latin typeface="Times New Roman" panose="02020603050405020304" pitchFamily="18" charset="0"/>
                <a:cs typeface="Times New Roman" panose="02020603050405020304" pitchFamily="18" charset="0"/>
              </a:rPr>
              <a:t>thiếu </a:t>
            </a:r>
            <a:r>
              <a:rPr lang="vi-VN" altLang="en-US" sz="2400" b="1" dirty="0">
                <a:solidFill>
                  <a:srgbClr val="333399"/>
                </a:solidFill>
                <a:latin typeface="Times New Roman" panose="02020603050405020304" pitchFamily="18" charset="0"/>
                <a:cs typeface="Times New Roman" panose="02020603050405020304" pitchFamily="18" charset="0"/>
              </a:rPr>
              <a:t>ánh sáng có phiến lá mỏng, bản lá rộng, </a:t>
            </a:r>
            <a:endParaRPr lang="en-US" altLang="en-US" sz="2400" b="1" dirty="0" smtClean="0">
              <a:solidFill>
                <a:srgbClr val="333399"/>
              </a:solidFill>
              <a:latin typeface="Times New Roman" panose="02020603050405020304" pitchFamily="18" charset="0"/>
              <a:cs typeface="Times New Roman" panose="02020603050405020304" pitchFamily="18" charset="0"/>
            </a:endParaRPr>
          </a:p>
          <a:p>
            <a:pPr algn="ctr" fontAlgn="base">
              <a:spcAft>
                <a:spcPct val="0"/>
              </a:spcAft>
            </a:pPr>
            <a:r>
              <a:rPr lang="vi-VN" altLang="en-US" sz="2400" b="1" dirty="0" smtClean="0">
                <a:solidFill>
                  <a:srgbClr val="333399"/>
                </a:solidFill>
                <a:latin typeface="Times New Roman" panose="02020603050405020304" pitchFamily="18" charset="0"/>
                <a:cs typeface="Times New Roman" panose="02020603050405020304" pitchFamily="18" charset="0"/>
              </a:rPr>
              <a:t>mô </a:t>
            </a:r>
            <a:r>
              <a:rPr lang="vi-VN" altLang="en-US" sz="2400" b="1" dirty="0">
                <a:solidFill>
                  <a:srgbClr val="333399"/>
                </a:solidFill>
                <a:latin typeface="Times New Roman" panose="02020603050405020304" pitchFamily="18" charset="0"/>
                <a:cs typeface="Times New Roman" panose="02020603050405020304" pitchFamily="18" charset="0"/>
              </a:rPr>
              <a:t>giậu kém phát triển.</a:t>
            </a:r>
          </a:p>
        </p:txBody>
      </p:sp>
    </p:spTree>
    <p:extLst>
      <p:ext uri="{BB962C8B-B14F-4D97-AF65-F5344CB8AC3E}">
        <p14:creationId xmlns:p14="http://schemas.microsoft.com/office/powerpoint/2010/main" val="251789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blinds(horizontal)">
                                      <p:cBhvr>
                                        <p:cTn id="7" dur="500"/>
                                        <p:tgtEl>
                                          <p:spTgt spid="3584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5852"/>
                                        </p:tgtEl>
                                        <p:attrNameLst>
                                          <p:attrName>style.visibility</p:attrName>
                                        </p:attrNameLst>
                                      </p:cBhvr>
                                      <p:to>
                                        <p:strVal val="visible"/>
                                      </p:to>
                                    </p:set>
                                    <p:animEffect transition="in" filter="blinds(horizontal)">
                                      <p:cBhvr>
                                        <p:cTn id="10" dur="500"/>
                                        <p:tgtEl>
                                          <p:spTgt spid="3585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5851"/>
                                        </p:tgtEl>
                                        <p:attrNameLst>
                                          <p:attrName>style.visibility</p:attrName>
                                        </p:attrNameLst>
                                      </p:cBhvr>
                                      <p:to>
                                        <p:strVal val="visible"/>
                                      </p:to>
                                    </p:set>
                                    <p:animEffect transition="in" filter="blinds(horizontal)">
                                      <p:cBhvr>
                                        <p:cTn id="13" dur="500"/>
                                        <p:tgtEl>
                                          <p:spTgt spid="3585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5856"/>
                                        </p:tgtEl>
                                        <p:attrNameLst>
                                          <p:attrName>style.visibility</p:attrName>
                                        </p:attrNameLst>
                                      </p:cBhvr>
                                      <p:to>
                                        <p:strVal val="visible"/>
                                      </p:to>
                                    </p:set>
                                    <p:animEffect transition="in" filter="blinds(horizontal)">
                                      <p:cBhvr>
                                        <p:cTn id="18" dur="500"/>
                                        <p:tgtEl>
                                          <p:spTgt spid="35856"/>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5854"/>
                                        </p:tgtEl>
                                        <p:attrNameLst>
                                          <p:attrName>style.visibility</p:attrName>
                                        </p:attrNameLst>
                                      </p:cBhvr>
                                      <p:to>
                                        <p:strVal val="visible"/>
                                      </p:to>
                                    </p:set>
                                    <p:animEffect transition="in" filter="blinds(horizontal)">
                                      <p:cBhvr>
                                        <p:cTn id="21" dur="500"/>
                                        <p:tgtEl>
                                          <p:spTgt spid="35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1" grpId="0" animBg="1"/>
      <p:bldP spid="35852" grpId="0"/>
      <p:bldP spid="35854" grpId="0" animBg="1"/>
      <p:bldP spid="3585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a:spLocks noGrp="1" noChangeArrowheads="1"/>
          </p:cNvSpPr>
          <p:nvPr>
            <p:ph type="title"/>
          </p:nvPr>
        </p:nvSpPr>
        <p:spPr>
          <a:xfrm>
            <a:off x="965916" y="0"/>
            <a:ext cx="10045522" cy="838200"/>
          </a:xfrm>
          <a:noFill/>
        </p:spPr>
        <p:txBody>
          <a:bodyPr>
            <a:normAutofit/>
          </a:bodyPr>
          <a:lstStyle/>
          <a:p>
            <a:pPr eaLnBrk="1" hangingPunct="1"/>
            <a:r>
              <a:rPr lang="en-US" altLang="en-US" sz="2800" b="1" dirty="0" smtClean="0">
                <a:solidFill>
                  <a:srgbClr val="FF3300"/>
                </a:solidFill>
                <a:latin typeface="Times New Roman" panose="02020603050405020304" pitchFamily="18" charset="0"/>
              </a:rPr>
              <a:t>Thực vật sống </a:t>
            </a:r>
            <a:r>
              <a:rPr lang="en-US" altLang="en-US" sz="2800" b="1" dirty="0">
                <a:solidFill>
                  <a:srgbClr val="FF3300"/>
                </a:solidFill>
                <a:latin typeface="Times New Roman" panose="02020603050405020304" pitchFamily="18" charset="0"/>
              </a:rPr>
              <a:t>ở nơi ẩm ướt, nhiều ánh sáng cây có đặc điểm gì?</a:t>
            </a:r>
          </a:p>
        </p:txBody>
      </p:sp>
      <p:sp>
        <p:nvSpPr>
          <p:cNvPr id="28682" name="Text Box 10"/>
          <p:cNvSpPr txBox="1">
            <a:spLocks noChangeArrowheads="1"/>
          </p:cNvSpPr>
          <p:nvPr/>
        </p:nvSpPr>
        <p:spPr bwMode="auto">
          <a:xfrm>
            <a:off x="6106732" y="4506976"/>
            <a:ext cx="5005589" cy="1508105"/>
          </a:xfrm>
          <a:prstGeom prst="rect">
            <a:avLst/>
          </a:prstGeom>
          <a:solidFill>
            <a:srgbClr val="008000"/>
          </a:solidFill>
          <a:ln w="9525">
            <a:noFill/>
            <a:miter lim="800000"/>
            <a:headEnd/>
            <a:tailEnd/>
          </a:ln>
          <a:effectLst/>
        </p:spPr>
        <p:txBody>
          <a:bodyPr wrap="square">
            <a:spAutoFit/>
          </a:bodyPr>
          <a:lstStyle/>
          <a:p>
            <a:pPr algn="ctr">
              <a:defRPr/>
            </a:pPr>
            <a:r>
              <a:rPr lang="en-US" sz="2800" dirty="0" smtClean="0">
                <a:solidFill>
                  <a:schemeClr val="bg1"/>
                </a:solidFill>
                <a:latin typeface="Times New Roman" panose="02020603050405020304" pitchFamily="18" charset="0"/>
                <a:cs typeface="Times New Roman" panose="02020603050405020304" pitchFamily="18" charset="0"/>
              </a:rPr>
              <a:t>Phiến lá hẹp</a:t>
            </a:r>
          </a:p>
          <a:p>
            <a:pPr algn="ctr">
              <a:defRPr/>
            </a:pPr>
            <a:r>
              <a:rPr lang="en-US" sz="2800" dirty="0" smtClean="0">
                <a:solidFill>
                  <a:schemeClr val="bg1"/>
                </a:solidFill>
                <a:latin typeface="Times New Roman" panose="02020603050405020304" pitchFamily="18" charset="0"/>
                <a:cs typeface="Times New Roman" panose="02020603050405020304" pitchFamily="18" charset="0"/>
              </a:rPr>
              <a:t>Mô giậu phát </a:t>
            </a:r>
            <a:r>
              <a:rPr lang="en-US" sz="2800" dirty="0">
                <a:solidFill>
                  <a:schemeClr val="bg1"/>
                </a:solidFill>
                <a:latin typeface="Times New Roman" panose="02020603050405020304" pitchFamily="18" charset="0"/>
                <a:cs typeface="Times New Roman" panose="02020603050405020304" pitchFamily="18" charset="0"/>
              </a:rPr>
              <a:t>triển</a:t>
            </a:r>
          </a:p>
          <a:p>
            <a:pPr algn="ctr">
              <a:spcBef>
                <a:spcPct val="50000"/>
              </a:spcBef>
              <a:defRPr/>
            </a:pPr>
            <a:endParaRPr lang="en-US" sz="2400" dirty="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pic>
        <p:nvPicPr>
          <p:cNvPr id="15364" name="il_fi" descr="HQPD_13539231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5265344"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12"/>
          <p:cNvSpPr txBox="1">
            <a:spLocks noChangeArrowheads="1"/>
          </p:cNvSpPr>
          <p:nvPr/>
        </p:nvSpPr>
        <p:spPr bwMode="auto">
          <a:xfrm>
            <a:off x="1836345" y="32893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pPr>
            <a:r>
              <a:rPr lang="en-US" altLang="en-US" sz="2400" i="0" dirty="0">
                <a:solidFill>
                  <a:schemeClr val="tx1"/>
                </a:solidFill>
              </a:rPr>
              <a:t>Cây dừa nước</a:t>
            </a:r>
            <a:endParaRPr lang="en-US" altLang="en-US" sz="1800" i="0" dirty="0">
              <a:solidFill>
                <a:schemeClr val="tx1"/>
              </a:solidFill>
              <a:latin typeface="Arial" panose="020B0604020202020204" pitchFamily="34" charset="0"/>
            </a:endParaRPr>
          </a:p>
        </p:txBody>
      </p:sp>
      <p:pic>
        <p:nvPicPr>
          <p:cNvPr id="15366" name="il_fi" descr="10_caylua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09999"/>
            <a:ext cx="5265344" cy="287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 Box 14"/>
          <p:cNvSpPr txBox="1">
            <a:spLocks noChangeArrowheads="1"/>
          </p:cNvSpPr>
          <p:nvPr/>
        </p:nvSpPr>
        <p:spPr bwMode="auto">
          <a:xfrm>
            <a:off x="1676400" y="6226934"/>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pPr>
            <a:r>
              <a:rPr lang="en-US" altLang="en-US" sz="2400" i="0" dirty="0">
                <a:solidFill>
                  <a:schemeClr val="tx1"/>
                </a:solidFill>
              </a:rPr>
              <a:t>Cây lúa</a:t>
            </a:r>
            <a:endParaRPr lang="en-US" altLang="en-US" sz="1800" i="0" dirty="0">
              <a:solidFill>
                <a:schemeClr val="tx1"/>
              </a:solidFill>
              <a:latin typeface="Arial" panose="020B0604020202020204" pitchFamily="34" charset="0"/>
            </a:endParaRPr>
          </a:p>
        </p:txBody>
      </p:sp>
      <p:pic>
        <p:nvPicPr>
          <p:cNvPr id="15368" name="Picture 15" descr="20222145121"/>
          <p:cNvPicPr>
            <a:picLocks noChangeAspect="1" noChangeArrowheads="1"/>
          </p:cNvPicPr>
          <p:nvPr/>
        </p:nvPicPr>
        <p:blipFill>
          <a:blip r:embed="rId4">
            <a:extLst>
              <a:ext uri="{28A0092B-C50C-407E-A947-70E740481C1C}">
                <a14:useLocalDpi xmlns:a14="http://schemas.microsoft.com/office/drawing/2010/main" val="0"/>
              </a:ext>
            </a:extLst>
          </a:blip>
          <a:srcRect l="19345" r="44727" b="36855"/>
          <a:stretch>
            <a:fillRect/>
          </a:stretch>
        </p:blipFill>
        <p:spPr bwMode="auto">
          <a:xfrm>
            <a:off x="5396248" y="685800"/>
            <a:ext cx="642655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Text Box 17"/>
          <p:cNvSpPr txBox="1">
            <a:spLocks noChangeArrowheads="1"/>
          </p:cNvSpPr>
          <p:nvPr/>
        </p:nvSpPr>
        <p:spPr bwMode="auto">
          <a:xfrm>
            <a:off x="8382001" y="1312622"/>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pPr>
            <a:r>
              <a:rPr lang="en-US" altLang="en-US" sz="2400" i="0" dirty="0" err="1">
                <a:solidFill>
                  <a:schemeClr val="tx1"/>
                </a:solidFill>
              </a:rPr>
              <a:t>Cây</a:t>
            </a:r>
            <a:r>
              <a:rPr lang="en-US" altLang="en-US" sz="2400" i="0" dirty="0">
                <a:solidFill>
                  <a:schemeClr val="tx1"/>
                </a:solidFill>
              </a:rPr>
              <a:t> </a:t>
            </a:r>
            <a:r>
              <a:rPr lang="en-US" altLang="en-US" sz="2400" i="0" dirty="0" err="1">
                <a:solidFill>
                  <a:schemeClr val="tx1"/>
                </a:solidFill>
              </a:rPr>
              <a:t>thủy</a:t>
            </a:r>
            <a:r>
              <a:rPr lang="en-US" altLang="en-US" sz="2400" i="0" dirty="0">
                <a:solidFill>
                  <a:schemeClr val="tx1"/>
                </a:solidFill>
              </a:rPr>
              <a:t> </a:t>
            </a:r>
            <a:r>
              <a:rPr lang="en-US" altLang="en-US" sz="2400" i="0" dirty="0" err="1">
                <a:solidFill>
                  <a:schemeClr val="tx1"/>
                </a:solidFill>
              </a:rPr>
              <a:t>trúc</a:t>
            </a:r>
            <a:endParaRPr lang="en-US" altLang="en-US" sz="1800" i="0" dirty="0">
              <a:solidFill>
                <a:schemeClr val="tx1"/>
              </a:solidFill>
              <a:latin typeface="Arial" panose="020B0604020202020204" pitchFamily="34" charset="0"/>
            </a:endParaRPr>
          </a:p>
        </p:txBody>
      </p:sp>
      <p:cxnSp>
        <p:nvCxnSpPr>
          <p:cNvPr id="28690" name="AutoShape 18"/>
          <p:cNvCxnSpPr>
            <a:cxnSpLocks noChangeShapeType="1"/>
            <a:endCxn id="28682" idx="0"/>
          </p:cNvCxnSpPr>
          <p:nvPr/>
        </p:nvCxnSpPr>
        <p:spPr bwMode="auto">
          <a:xfrm rot="16200000" flipH="1">
            <a:off x="7616931" y="3514380"/>
            <a:ext cx="1217676" cy="767516"/>
          </a:xfrm>
          <a:prstGeom prst="curvedConnector3">
            <a:avLst>
              <a:gd name="adj1" fmla="val 50000"/>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cxnSp>
      <p:sp>
        <p:nvSpPr>
          <p:cNvPr id="28691" name="Oval 19"/>
          <p:cNvSpPr>
            <a:spLocks noChangeArrowheads="1"/>
          </p:cNvSpPr>
          <p:nvPr/>
        </p:nvSpPr>
        <p:spPr bwMode="auto">
          <a:xfrm>
            <a:off x="7010401" y="2400300"/>
            <a:ext cx="1371600" cy="914400"/>
          </a:xfrm>
          <a:prstGeom prst="ellipse">
            <a:avLst/>
          </a:prstGeom>
          <a:noFill/>
          <a:ln w="571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eaLnBrk="1" hangingPunct="1"/>
            <a:endParaRPr lang="en-US" altLang="en-US"/>
          </a:p>
        </p:txBody>
      </p:sp>
    </p:spTree>
    <p:extLst>
      <p:ext uri="{BB962C8B-B14F-4D97-AF65-F5344CB8AC3E}">
        <p14:creationId xmlns:p14="http://schemas.microsoft.com/office/powerpoint/2010/main" val="3215236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8690"/>
                                        </p:tgtEl>
                                        <p:attrNameLst>
                                          <p:attrName>style.visibility</p:attrName>
                                        </p:attrNameLst>
                                      </p:cBhvr>
                                      <p:to>
                                        <p:strVal val="visible"/>
                                      </p:to>
                                    </p:set>
                                    <p:animEffect transition="in" filter="blinds(horizontal)">
                                      <p:cBhvr>
                                        <p:cTn id="7" dur="500"/>
                                        <p:tgtEl>
                                          <p:spTgt spid="2869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8691"/>
                                        </p:tgtEl>
                                        <p:attrNameLst>
                                          <p:attrName>style.visibility</p:attrName>
                                        </p:attrNameLst>
                                      </p:cBhvr>
                                      <p:to>
                                        <p:strVal val="visible"/>
                                      </p:to>
                                    </p:set>
                                    <p:animEffect transition="in" filter="blinds(horizontal)">
                                      <p:cBhvr>
                                        <p:cTn id="10" dur="500"/>
                                        <p:tgtEl>
                                          <p:spTgt spid="2869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28682"/>
                                        </p:tgtEl>
                                        <p:attrNameLst>
                                          <p:attrName>style.visibility</p:attrName>
                                        </p:attrNameLst>
                                      </p:cBhvr>
                                      <p:to>
                                        <p:strVal val="visible"/>
                                      </p:to>
                                    </p:set>
                                    <p:anim calcmode="lin" valueType="num">
                                      <p:cBhvr>
                                        <p:cTn id="15" dur="500" fill="hold"/>
                                        <p:tgtEl>
                                          <p:spTgt spid="28682"/>
                                        </p:tgtEl>
                                        <p:attrNameLst>
                                          <p:attrName>ppt_w</p:attrName>
                                        </p:attrNameLst>
                                      </p:cBhvr>
                                      <p:tavLst>
                                        <p:tav tm="0">
                                          <p:val>
                                            <p:fltVal val="0"/>
                                          </p:val>
                                        </p:tav>
                                        <p:tav tm="100000">
                                          <p:val>
                                            <p:strVal val="#ppt_w"/>
                                          </p:val>
                                        </p:tav>
                                      </p:tavLst>
                                    </p:anim>
                                    <p:anim calcmode="lin" valueType="num">
                                      <p:cBhvr>
                                        <p:cTn id="16" dur="500" fill="hold"/>
                                        <p:tgtEl>
                                          <p:spTgt spid="2868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2" grpId="0" animBg="1"/>
      <p:bldP spid="2869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8" name="AutoShape 8"/>
          <p:cNvSpPr>
            <a:spLocks noChangeArrowheads="1"/>
          </p:cNvSpPr>
          <p:nvPr/>
        </p:nvSpPr>
        <p:spPr bwMode="auto">
          <a:xfrm>
            <a:off x="914400" y="4191000"/>
            <a:ext cx="4191000" cy="2438400"/>
          </a:xfrm>
          <a:prstGeom prst="wedgeRoundRectCallout">
            <a:avLst>
              <a:gd name="adj1" fmla="val 44356"/>
              <a:gd name="adj2" fmla="val -76889"/>
              <a:gd name="adj3" fmla="val 16667"/>
            </a:avLst>
          </a:prstGeom>
          <a:solidFill>
            <a:srgbClr val="66FF33"/>
          </a:solidFill>
          <a:ln w="9525">
            <a:solidFill>
              <a:schemeClr val="tx1"/>
            </a:solidFill>
            <a:miter lim="800000"/>
            <a:headEnd/>
            <a:tailEnd/>
          </a:ln>
        </p:spPr>
        <p:txBody>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r>
              <a:rPr lang="en-US" altLang="en-US" b="0" i="0" dirty="0">
                <a:solidFill>
                  <a:srgbClr val="0000FF"/>
                </a:solidFill>
              </a:rPr>
              <a:t>-</a:t>
            </a:r>
            <a:r>
              <a:rPr lang="en-US" altLang="en-US" i="0" dirty="0">
                <a:solidFill>
                  <a:srgbClr val="0000FF"/>
                </a:solidFill>
              </a:rPr>
              <a:t> </a:t>
            </a:r>
            <a:r>
              <a:rPr lang="en-US" altLang="en-US" i="0" dirty="0" err="1">
                <a:solidFill>
                  <a:srgbClr val="0000FF"/>
                </a:solidFill>
              </a:rPr>
              <a:t>Rễ</a:t>
            </a:r>
            <a:r>
              <a:rPr lang="en-US" altLang="en-US" i="0" dirty="0">
                <a:solidFill>
                  <a:srgbClr val="0000FF"/>
                </a:solidFill>
              </a:rPr>
              <a:t> </a:t>
            </a:r>
            <a:r>
              <a:rPr lang="en-US" altLang="en-US" i="0" dirty="0" err="1">
                <a:solidFill>
                  <a:srgbClr val="0000FF"/>
                </a:solidFill>
              </a:rPr>
              <a:t>ăn</a:t>
            </a:r>
            <a:r>
              <a:rPr lang="en-US" altLang="en-US" i="0" dirty="0">
                <a:solidFill>
                  <a:srgbClr val="0000FF"/>
                </a:solidFill>
              </a:rPr>
              <a:t> </a:t>
            </a:r>
            <a:r>
              <a:rPr lang="en-US" altLang="en-US" i="0" dirty="0" err="1">
                <a:solidFill>
                  <a:srgbClr val="0000FF"/>
                </a:solidFill>
              </a:rPr>
              <a:t>sâu</a:t>
            </a:r>
            <a:r>
              <a:rPr lang="en-US" altLang="en-US" i="0" dirty="0">
                <a:solidFill>
                  <a:srgbClr val="0000FF"/>
                </a:solidFill>
              </a:rPr>
              <a:t>, </a:t>
            </a:r>
            <a:r>
              <a:rPr lang="en-US" altLang="en-US" i="0" dirty="0" err="1">
                <a:solidFill>
                  <a:srgbClr val="0000FF"/>
                </a:solidFill>
              </a:rPr>
              <a:t>lan</a:t>
            </a:r>
            <a:r>
              <a:rPr lang="en-US" altLang="en-US" i="0" dirty="0">
                <a:solidFill>
                  <a:srgbClr val="0000FF"/>
                </a:solidFill>
              </a:rPr>
              <a:t> </a:t>
            </a:r>
            <a:r>
              <a:rPr lang="en-US" altLang="en-US" i="0" dirty="0" err="1">
                <a:solidFill>
                  <a:srgbClr val="0000FF"/>
                </a:solidFill>
              </a:rPr>
              <a:t>rộng</a:t>
            </a:r>
            <a:endParaRPr lang="en-US" altLang="en-US" i="0" dirty="0">
              <a:solidFill>
                <a:srgbClr val="0000FF"/>
              </a:solidFill>
            </a:endParaRPr>
          </a:p>
          <a:p>
            <a:pPr algn="l" eaLnBrk="1" hangingPunct="1">
              <a:buFontTx/>
              <a:buChar char="-"/>
            </a:pPr>
            <a:r>
              <a:rPr lang="en-US" altLang="en-US" i="0" dirty="0">
                <a:solidFill>
                  <a:srgbClr val="0000FF"/>
                </a:solidFill>
              </a:rPr>
              <a:t> </a:t>
            </a:r>
            <a:r>
              <a:rPr lang="en-US" altLang="en-US" i="0" dirty="0" err="1">
                <a:solidFill>
                  <a:srgbClr val="0000FF"/>
                </a:solidFill>
              </a:rPr>
              <a:t>Thân</a:t>
            </a:r>
            <a:r>
              <a:rPr lang="en-US" altLang="en-US" i="0" dirty="0">
                <a:solidFill>
                  <a:srgbClr val="0000FF"/>
                </a:solidFill>
              </a:rPr>
              <a:t> </a:t>
            </a:r>
            <a:r>
              <a:rPr lang="en-US" altLang="en-US" i="0" dirty="0" err="1">
                <a:solidFill>
                  <a:srgbClr val="0000FF"/>
                </a:solidFill>
              </a:rPr>
              <a:t>mọng</a:t>
            </a:r>
            <a:r>
              <a:rPr lang="en-US" altLang="en-US" i="0" dirty="0">
                <a:solidFill>
                  <a:srgbClr val="0000FF"/>
                </a:solidFill>
              </a:rPr>
              <a:t> </a:t>
            </a:r>
            <a:r>
              <a:rPr lang="en-US" altLang="en-US" i="0" dirty="0" err="1">
                <a:solidFill>
                  <a:srgbClr val="0000FF"/>
                </a:solidFill>
              </a:rPr>
              <a:t>nước</a:t>
            </a:r>
            <a:endParaRPr lang="en-US" altLang="en-US" i="0" dirty="0">
              <a:solidFill>
                <a:srgbClr val="0000FF"/>
              </a:solidFill>
            </a:endParaRPr>
          </a:p>
          <a:p>
            <a:pPr algn="l" eaLnBrk="1" hangingPunct="1"/>
            <a:r>
              <a:rPr lang="en-US" altLang="en-US" b="0" i="0" dirty="0">
                <a:solidFill>
                  <a:srgbClr val="0000FF"/>
                </a:solidFill>
              </a:rPr>
              <a:t>-</a:t>
            </a:r>
            <a:r>
              <a:rPr lang="en-US" altLang="en-US" i="0" dirty="0">
                <a:solidFill>
                  <a:srgbClr val="0000FF"/>
                </a:solidFill>
              </a:rPr>
              <a:t> </a:t>
            </a:r>
            <a:r>
              <a:rPr lang="en-US" altLang="en-US" i="0" dirty="0" err="1">
                <a:solidFill>
                  <a:srgbClr val="0000FF"/>
                </a:solidFill>
              </a:rPr>
              <a:t>Lá</a:t>
            </a:r>
            <a:r>
              <a:rPr lang="en-US" altLang="en-US" i="0" dirty="0">
                <a:solidFill>
                  <a:srgbClr val="0000FF"/>
                </a:solidFill>
              </a:rPr>
              <a:t> </a:t>
            </a:r>
            <a:r>
              <a:rPr lang="en-US" altLang="en-US" i="0" dirty="0" err="1">
                <a:solidFill>
                  <a:srgbClr val="0000FF"/>
                </a:solidFill>
              </a:rPr>
              <a:t>tiêu</a:t>
            </a:r>
            <a:r>
              <a:rPr lang="en-US" altLang="en-US" i="0" dirty="0">
                <a:solidFill>
                  <a:srgbClr val="0000FF"/>
                </a:solidFill>
              </a:rPr>
              <a:t> </a:t>
            </a:r>
            <a:r>
              <a:rPr lang="en-US" altLang="en-US" i="0" dirty="0" err="1">
                <a:solidFill>
                  <a:srgbClr val="0000FF"/>
                </a:solidFill>
              </a:rPr>
              <a:t>giảm</a:t>
            </a:r>
            <a:r>
              <a:rPr lang="en-US" altLang="en-US" i="0" dirty="0">
                <a:solidFill>
                  <a:srgbClr val="0000FF"/>
                </a:solidFill>
              </a:rPr>
              <a:t> </a:t>
            </a:r>
            <a:r>
              <a:rPr lang="en-US" altLang="en-US" i="0" dirty="0" err="1">
                <a:solidFill>
                  <a:srgbClr val="0000FF"/>
                </a:solidFill>
              </a:rPr>
              <a:t>hoặc</a:t>
            </a:r>
            <a:r>
              <a:rPr lang="en-US" altLang="en-US" i="0" dirty="0">
                <a:solidFill>
                  <a:srgbClr val="0000FF"/>
                </a:solidFill>
              </a:rPr>
              <a:t> </a:t>
            </a:r>
            <a:r>
              <a:rPr lang="en-US" altLang="en-US" i="0" dirty="0" err="1">
                <a:solidFill>
                  <a:srgbClr val="0000FF"/>
                </a:solidFill>
              </a:rPr>
              <a:t>biến</a:t>
            </a:r>
            <a:r>
              <a:rPr lang="en-US" altLang="en-US" i="0" dirty="0">
                <a:solidFill>
                  <a:srgbClr val="0000FF"/>
                </a:solidFill>
              </a:rPr>
              <a:t> </a:t>
            </a:r>
            <a:r>
              <a:rPr lang="en-US" altLang="en-US" i="0" dirty="0" err="1">
                <a:solidFill>
                  <a:srgbClr val="0000FF"/>
                </a:solidFill>
              </a:rPr>
              <a:t>thành</a:t>
            </a:r>
            <a:r>
              <a:rPr lang="en-US" altLang="en-US" i="0" dirty="0">
                <a:solidFill>
                  <a:srgbClr val="0000FF"/>
                </a:solidFill>
              </a:rPr>
              <a:t> </a:t>
            </a:r>
            <a:r>
              <a:rPr lang="en-US" altLang="en-US" i="0" dirty="0" err="1">
                <a:solidFill>
                  <a:srgbClr val="0000FF"/>
                </a:solidFill>
              </a:rPr>
              <a:t>gai</a:t>
            </a:r>
            <a:endParaRPr lang="en-US" altLang="en-US" i="0" dirty="0">
              <a:solidFill>
                <a:srgbClr val="0000FF"/>
              </a:solidFill>
            </a:endParaRPr>
          </a:p>
        </p:txBody>
      </p:sp>
      <p:sp>
        <p:nvSpPr>
          <p:cNvPr id="30730" name="Text Box 10"/>
          <p:cNvSpPr txBox="1">
            <a:spLocks noChangeArrowheads="1"/>
          </p:cNvSpPr>
          <p:nvPr/>
        </p:nvSpPr>
        <p:spPr bwMode="auto">
          <a:xfrm>
            <a:off x="1056067" y="152400"/>
            <a:ext cx="10663707" cy="52322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eaLnBrk="1" hangingPunct="1">
              <a:spcBef>
                <a:spcPct val="50000"/>
              </a:spcBef>
            </a:pPr>
            <a:r>
              <a:rPr lang="en-US" altLang="en-US" sz="2800" i="0" dirty="0">
                <a:solidFill>
                  <a:srgbClr val="FF3300"/>
                </a:solidFill>
              </a:rPr>
              <a:t>Thực vật sống</a:t>
            </a:r>
            <a:r>
              <a:rPr lang="en-US" altLang="en-US" sz="2800" i="0" dirty="0" smtClean="0">
                <a:solidFill>
                  <a:srgbClr val="FF0000"/>
                </a:solidFill>
              </a:rPr>
              <a:t> </a:t>
            </a:r>
            <a:r>
              <a:rPr lang="en-US" altLang="en-US" sz="2800" i="0" dirty="0">
                <a:solidFill>
                  <a:srgbClr val="FF0000"/>
                </a:solidFill>
              </a:rPr>
              <a:t>ở nơi khô hạn thực vật có đặc điểm gì để thích nghi?</a:t>
            </a:r>
            <a:endParaRPr lang="en-US" altLang="en-US" sz="2800" b="0" i="0" dirty="0">
              <a:solidFill>
                <a:schemeClr val="tx1"/>
              </a:solidFill>
            </a:endParaRPr>
          </a:p>
        </p:txBody>
      </p:sp>
      <p:pic>
        <p:nvPicPr>
          <p:cNvPr id="30731" name="Picture 11" descr="Picture 1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85800"/>
            <a:ext cx="59436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il_fi" descr="1332264271-sa-mac-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6019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3" name="Text Box 13"/>
          <p:cNvSpPr txBox="1">
            <a:spLocks noChangeArrowheads="1"/>
          </p:cNvSpPr>
          <p:nvPr/>
        </p:nvSpPr>
        <p:spPr bwMode="auto">
          <a:xfrm>
            <a:off x="1828800" y="3462867"/>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pPr>
            <a:r>
              <a:rPr lang="en-US" altLang="en-US" sz="2400" i="0" dirty="0" err="1">
                <a:solidFill>
                  <a:schemeClr val="tx1"/>
                </a:solidFill>
              </a:rPr>
              <a:t>Cây</a:t>
            </a:r>
            <a:r>
              <a:rPr lang="en-US" altLang="en-US" sz="2400" i="0" dirty="0">
                <a:solidFill>
                  <a:schemeClr val="tx1"/>
                </a:solidFill>
              </a:rPr>
              <a:t> </a:t>
            </a:r>
            <a:r>
              <a:rPr lang="en-US" altLang="en-US" sz="2400" i="0" dirty="0" err="1">
                <a:solidFill>
                  <a:schemeClr val="tx1"/>
                </a:solidFill>
              </a:rPr>
              <a:t>keo</a:t>
            </a:r>
            <a:r>
              <a:rPr lang="en-US" altLang="en-US" sz="2400" i="0" dirty="0">
                <a:solidFill>
                  <a:schemeClr val="tx1"/>
                </a:solidFill>
              </a:rPr>
              <a:t> </a:t>
            </a:r>
            <a:r>
              <a:rPr lang="en-US" altLang="en-US" sz="2400" i="0" dirty="0" err="1">
                <a:solidFill>
                  <a:schemeClr val="tx1"/>
                </a:solidFill>
              </a:rPr>
              <a:t>lạc</a:t>
            </a:r>
            <a:r>
              <a:rPr lang="en-US" altLang="en-US" sz="2400" i="0" dirty="0">
                <a:solidFill>
                  <a:schemeClr val="tx1"/>
                </a:solidFill>
              </a:rPr>
              <a:t> </a:t>
            </a:r>
            <a:r>
              <a:rPr lang="en-US" altLang="en-US" sz="2400" i="0" dirty="0" err="1">
                <a:solidFill>
                  <a:schemeClr val="tx1"/>
                </a:solidFill>
              </a:rPr>
              <a:t>đà</a:t>
            </a:r>
            <a:endParaRPr lang="en-US" altLang="en-US" sz="2400" i="0" dirty="0">
              <a:solidFill>
                <a:schemeClr val="tx1"/>
              </a:solidFill>
              <a:latin typeface="Arial" panose="020B0604020202020204" pitchFamily="34" charset="0"/>
            </a:endParaRPr>
          </a:p>
        </p:txBody>
      </p:sp>
      <p:pic>
        <p:nvPicPr>
          <p:cNvPr id="30734" name="Picture 14" descr="Những loài cây kỳ quái chẳng sợ sa mạc -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810000"/>
            <a:ext cx="5867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5" name="Text Box 15"/>
          <p:cNvSpPr txBox="1">
            <a:spLocks noChangeArrowheads="1"/>
          </p:cNvSpPr>
          <p:nvPr/>
        </p:nvSpPr>
        <p:spPr bwMode="auto">
          <a:xfrm>
            <a:off x="8474075" y="6400800"/>
            <a:ext cx="1568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pPr>
            <a:r>
              <a:rPr lang="en-US" altLang="en-US" sz="2400" i="0" dirty="0" err="1">
                <a:solidFill>
                  <a:schemeClr val="tx1"/>
                </a:solidFill>
              </a:rPr>
              <a:t>Cây</a:t>
            </a:r>
            <a:r>
              <a:rPr lang="en-US" altLang="en-US" sz="2400" i="0" dirty="0">
                <a:solidFill>
                  <a:schemeClr val="tx1"/>
                </a:solidFill>
              </a:rPr>
              <a:t> </a:t>
            </a:r>
            <a:r>
              <a:rPr lang="en-US" altLang="en-US" sz="2400" i="0" dirty="0" err="1">
                <a:solidFill>
                  <a:schemeClr val="tx1"/>
                </a:solidFill>
              </a:rPr>
              <a:t>lê</a:t>
            </a:r>
            <a:r>
              <a:rPr lang="en-US" altLang="en-US" sz="2400" i="0" dirty="0">
                <a:solidFill>
                  <a:schemeClr val="tx1"/>
                </a:solidFill>
              </a:rPr>
              <a:t> </a:t>
            </a:r>
            <a:r>
              <a:rPr lang="en-US" altLang="en-US" sz="2400" i="0" dirty="0" err="1">
                <a:solidFill>
                  <a:schemeClr val="tx1"/>
                </a:solidFill>
              </a:rPr>
              <a:t>gai</a:t>
            </a:r>
            <a:endParaRPr lang="en-US" altLang="en-US" sz="2400" i="0" dirty="0">
              <a:solidFill>
                <a:schemeClr val="tx1"/>
              </a:solidFill>
              <a:latin typeface="Arial" panose="020B0604020202020204" pitchFamily="34" charset="0"/>
            </a:endParaRPr>
          </a:p>
        </p:txBody>
      </p:sp>
      <p:sp>
        <p:nvSpPr>
          <p:cNvPr id="30736" name="Text Box 16"/>
          <p:cNvSpPr txBox="1">
            <a:spLocks noChangeArrowheads="1"/>
          </p:cNvSpPr>
          <p:nvPr/>
        </p:nvSpPr>
        <p:spPr bwMode="auto">
          <a:xfrm>
            <a:off x="8229600" y="32766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pPr>
            <a:r>
              <a:rPr lang="en-US" altLang="en-US" sz="2400" i="0" dirty="0" err="1">
                <a:solidFill>
                  <a:schemeClr val="tx1"/>
                </a:solidFill>
              </a:rPr>
              <a:t>Cây</a:t>
            </a:r>
            <a:r>
              <a:rPr lang="en-US" altLang="en-US" sz="2400" i="0" dirty="0">
                <a:solidFill>
                  <a:schemeClr val="tx1"/>
                </a:solidFill>
              </a:rPr>
              <a:t> </a:t>
            </a:r>
            <a:r>
              <a:rPr lang="en-US" altLang="en-US" sz="2400" i="0" dirty="0" err="1">
                <a:solidFill>
                  <a:schemeClr val="tx1"/>
                </a:solidFill>
              </a:rPr>
              <a:t>xương</a:t>
            </a:r>
            <a:r>
              <a:rPr lang="en-US" altLang="en-US" sz="2400" i="0" dirty="0">
                <a:solidFill>
                  <a:schemeClr val="tx1"/>
                </a:solidFill>
              </a:rPr>
              <a:t> </a:t>
            </a:r>
            <a:r>
              <a:rPr lang="en-US" altLang="en-US" sz="2400" i="0" dirty="0" err="1">
                <a:solidFill>
                  <a:schemeClr val="tx1"/>
                </a:solidFill>
              </a:rPr>
              <a:t>rồng</a:t>
            </a:r>
            <a:endParaRPr lang="en-US" altLang="en-US" sz="2400" i="0" dirty="0">
              <a:solidFill>
                <a:schemeClr val="tx1"/>
              </a:solidFill>
              <a:latin typeface="Arial" panose="020B0604020202020204" pitchFamily="34" charset="0"/>
            </a:endParaRPr>
          </a:p>
        </p:txBody>
      </p:sp>
    </p:spTree>
    <p:extLst>
      <p:ext uri="{BB962C8B-B14F-4D97-AF65-F5344CB8AC3E}">
        <p14:creationId xmlns:p14="http://schemas.microsoft.com/office/powerpoint/2010/main" val="150570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730"/>
                                        </p:tgtEl>
                                        <p:attrNameLst>
                                          <p:attrName>style.visibility</p:attrName>
                                        </p:attrNameLst>
                                      </p:cBhvr>
                                      <p:to>
                                        <p:strVal val="visible"/>
                                      </p:to>
                                    </p:set>
                                    <p:animEffect transition="in" filter="dissolve">
                                      <p:cBhvr>
                                        <p:cTn id="7" dur="500"/>
                                        <p:tgtEl>
                                          <p:spTgt spid="307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3" presetClass="entr" presetSubtype="0" fill="hold" nodeType="clickEffect">
                                  <p:stCondLst>
                                    <p:cond delay="0"/>
                                  </p:stCondLst>
                                  <p:childTnLst>
                                    <p:set>
                                      <p:cBhvr>
                                        <p:cTn id="11" dur="1" fill="hold">
                                          <p:stCondLst>
                                            <p:cond delay="0"/>
                                          </p:stCondLst>
                                        </p:cTn>
                                        <p:tgtEl>
                                          <p:spTgt spid="30732"/>
                                        </p:tgtEl>
                                        <p:attrNameLst>
                                          <p:attrName>style.visibility</p:attrName>
                                        </p:attrNameLst>
                                      </p:cBhvr>
                                      <p:to>
                                        <p:strVal val="visible"/>
                                      </p:to>
                                    </p:set>
                                    <p:animEffect transition="in" filter="fade">
                                      <p:cBhvr>
                                        <p:cTn id="12" dur="100"/>
                                        <p:tgtEl>
                                          <p:spTgt spid="30732"/>
                                        </p:tgtEl>
                                      </p:cBhvr>
                                    </p:animEffect>
                                    <p:anim calcmode="lin" valueType="num">
                                      <p:cBhvr>
                                        <p:cTn id="13" dur="400" fill="hold"/>
                                        <p:tgtEl>
                                          <p:spTgt spid="30732"/>
                                        </p:tgtEl>
                                        <p:attrNameLst>
                                          <p:attrName>ppt_x</p:attrName>
                                        </p:attrNameLst>
                                      </p:cBhvr>
                                      <p:tavLst>
                                        <p:tav tm="0">
                                          <p:val>
                                            <p:strVal val="#ppt_x"/>
                                          </p:val>
                                        </p:tav>
                                        <p:tav tm="100000">
                                          <p:val>
                                            <p:strVal val="#ppt_x"/>
                                          </p:val>
                                        </p:tav>
                                      </p:tavLst>
                                    </p:anim>
                                    <p:anim calcmode="lin" valueType="num">
                                      <p:cBhvr>
                                        <p:cTn id="14" dur="400" fill="hold"/>
                                        <p:tgtEl>
                                          <p:spTgt spid="30732"/>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3073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3073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7" presetID="43" presetClass="entr" presetSubtype="0" fill="hold" grpId="0" nodeType="withEffect">
                                  <p:stCondLst>
                                    <p:cond delay="0"/>
                                  </p:stCondLst>
                                  <p:childTnLst>
                                    <p:set>
                                      <p:cBhvr>
                                        <p:cTn id="18" dur="1" fill="hold">
                                          <p:stCondLst>
                                            <p:cond delay="0"/>
                                          </p:stCondLst>
                                        </p:cTn>
                                        <p:tgtEl>
                                          <p:spTgt spid="30733"/>
                                        </p:tgtEl>
                                        <p:attrNameLst>
                                          <p:attrName>style.visibility</p:attrName>
                                        </p:attrNameLst>
                                      </p:cBhvr>
                                      <p:to>
                                        <p:strVal val="visible"/>
                                      </p:to>
                                    </p:set>
                                    <p:animEffect transition="in" filter="fade">
                                      <p:cBhvr>
                                        <p:cTn id="19" dur="100"/>
                                        <p:tgtEl>
                                          <p:spTgt spid="30733"/>
                                        </p:tgtEl>
                                      </p:cBhvr>
                                    </p:animEffect>
                                    <p:anim calcmode="lin" valueType="num">
                                      <p:cBhvr>
                                        <p:cTn id="20" dur="400" fill="hold"/>
                                        <p:tgtEl>
                                          <p:spTgt spid="30733"/>
                                        </p:tgtEl>
                                        <p:attrNameLst>
                                          <p:attrName>ppt_x</p:attrName>
                                        </p:attrNameLst>
                                      </p:cBhvr>
                                      <p:tavLst>
                                        <p:tav tm="0">
                                          <p:val>
                                            <p:strVal val="#ppt_x"/>
                                          </p:val>
                                        </p:tav>
                                        <p:tav tm="100000">
                                          <p:val>
                                            <p:strVal val="#ppt_x"/>
                                          </p:val>
                                        </p:tav>
                                      </p:tavLst>
                                    </p:anim>
                                    <p:anim calcmode="lin" valueType="num">
                                      <p:cBhvr>
                                        <p:cTn id="21" dur="400" fill="hold"/>
                                        <p:tgtEl>
                                          <p:spTgt spid="30733"/>
                                        </p:tgtEl>
                                        <p:attrNameLst>
                                          <p:attrName>ppt_y</p:attrName>
                                        </p:attrNameLst>
                                      </p:cBhvr>
                                      <p:tavLst>
                                        <p:tav tm="0">
                                          <p:val>
                                            <p:strVal val="#ppt_y+0.31"/>
                                          </p:val>
                                        </p:tav>
                                        <p:tav tm="100000">
                                          <p:val>
                                            <p:strVal val="#ppt_y+0.31"/>
                                          </p:val>
                                        </p:tav>
                                      </p:tavLst>
                                    </p:anim>
                                    <p:anim calcmode="lin" valueType="num">
                                      <p:cBhvr>
                                        <p:cTn id="22" dur="600" decel="50000" fill="hold">
                                          <p:stCondLst>
                                            <p:cond delay="400"/>
                                          </p:stCondLst>
                                        </p:cTn>
                                        <p:tgtEl>
                                          <p:spTgt spid="3073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 dur="600" decel="50000" fill="hold">
                                          <p:stCondLst>
                                            <p:cond delay="400"/>
                                          </p:stCondLst>
                                        </p:cTn>
                                        <p:tgtEl>
                                          <p:spTgt spid="3073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52" presetClass="entr" presetSubtype="0" fill="hold" nodeType="clickEffect">
                                  <p:stCondLst>
                                    <p:cond delay="0"/>
                                  </p:stCondLst>
                                  <p:childTnLst>
                                    <p:set>
                                      <p:cBhvr>
                                        <p:cTn id="27" dur="1" fill="hold">
                                          <p:stCondLst>
                                            <p:cond delay="0"/>
                                          </p:stCondLst>
                                        </p:cTn>
                                        <p:tgtEl>
                                          <p:spTgt spid="30731"/>
                                        </p:tgtEl>
                                        <p:attrNameLst>
                                          <p:attrName>style.visibility</p:attrName>
                                        </p:attrNameLst>
                                      </p:cBhvr>
                                      <p:to>
                                        <p:strVal val="visible"/>
                                      </p:to>
                                    </p:set>
                                    <p:animScale>
                                      <p:cBhvr>
                                        <p:cTn id="28" dur="1000" decel="50000" fill="hold">
                                          <p:stCondLst>
                                            <p:cond delay="0"/>
                                          </p:stCondLst>
                                        </p:cTn>
                                        <p:tgtEl>
                                          <p:spTgt spid="307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30731"/>
                                        </p:tgtEl>
                                        <p:attrNameLst>
                                          <p:attrName>ppt_x</p:attrName>
                                          <p:attrName>ppt_y</p:attrName>
                                        </p:attrNameLst>
                                      </p:cBhvr>
                                    </p:animMotion>
                                    <p:animEffect transition="in" filter="fade">
                                      <p:cBhvr>
                                        <p:cTn id="30" dur="1000"/>
                                        <p:tgtEl>
                                          <p:spTgt spid="30731"/>
                                        </p:tgtEl>
                                      </p:cBhvr>
                                    </p:animEffect>
                                  </p:childTnLst>
                                </p:cTn>
                              </p:par>
                              <p:par>
                                <p:cTn id="31" presetID="52" presetClass="entr" presetSubtype="0" fill="hold" grpId="0" nodeType="withEffect">
                                  <p:stCondLst>
                                    <p:cond delay="0"/>
                                  </p:stCondLst>
                                  <p:childTnLst>
                                    <p:set>
                                      <p:cBhvr>
                                        <p:cTn id="32" dur="1" fill="hold">
                                          <p:stCondLst>
                                            <p:cond delay="0"/>
                                          </p:stCondLst>
                                        </p:cTn>
                                        <p:tgtEl>
                                          <p:spTgt spid="30736"/>
                                        </p:tgtEl>
                                        <p:attrNameLst>
                                          <p:attrName>style.visibility</p:attrName>
                                        </p:attrNameLst>
                                      </p:cBhvr>
                                      <p:to>
                                        <p:strVal val="visible"/>
                                      </p:to>
                                    </p:set>
                                    <p:animScale>
                                      <p:cBhvr>
                                        <p:cTn id="33" dur="1000" decel="50000" fill="hold">
                                          <p:stCondLst>
                                            <p:cond delay="0"/>
                                          </p:stCondLst>
                                        </p:cTn>
                                        <p:tgtEl>
                                          <p:spTgt spid="307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0736"/>
                                        </p:tgtEl>
                                        <p:attrNameLst>
                                          <p:attrName>ppt_x</p:attrName>
                                          <p:attrName>ppt_y</p:attrName>
                                        </p:attrNameLst>
                                      </p:cBhvr>
                                    </p:animMotion>
                                    <p:animEffect transition="in" filter="fade">
                                      <p:cBhvr>
                                        <p:cTn id="35" dur="1000"/>
                                        <p:tgtEl>
                                          <p:spTgt spid="3073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0" fill="hold" nodeType="clickEffect">
                                  <p:stCondLst>
                                    <p:cond delay="0"/>
                                  </p:stCondLst>
                                  <p:childTnLst>
                                    <p:set>
                                      <p:cBhvr>
                                        <p:cTn id="39" dur="1" fill="hold">
                                          <p:stCondLst>
                                            <p:cond delay="0"/>
                                          </p:stCondLst>
                                        </p:cTn>
                                        <p:tgtEl>
                                          <p:spTgt spid="30734"/>
                                        </p:tgtEl>
                                        <p:attrNameLst>
                                          <p:attrName>style.visibility</p:attrName>
                                        </p:attrNameLst>
                                      </p:cBhvr>
                                      <p:to>
                                        <p:strVal val="visible"/>
                                      </p:to>
                                    </p:set>
                                    <p:anim calcmode="lin" valueType="num">
                                      <p:cBhvr>
                                        <p:cTn id="40" dur="500" fill="hold"/>
                                        <p:tgtEl>
                                          <p:spTgt spid="30734"/>
                                        </p:tgtEl>
                                        <p:attrNameLst>
                                          <p:attrName>ppt_w</p:attrName>
                                        </p:attrNameLst>
                                      </p:cBhvr>
                                      <p:tavLst>
                                        <p:tav tm="0">
                                          <p:val>
                                            <p:fltVal val="0"/>
                                          </p:val>
                                        </p:tav>
                                        <p:tav tm="100000">
                                          <p:val>
                                            <p:strVal val="#ppt_w"/>
                                          </p:val>
                                        </p:tav>
                                      </p:tavLst>
                                    </p:anim>
                                    <p:anim calcmode="lin" valueType="num">
                                      <p:cBhvr>
                                        <p:cTn id="41" dur="500" fill="hold"/>
                                        <p:tgtEl>
                                          <p:spTgt spid="30734"/>
                                        </p:tgtEl>
                                        <p:attrNameLst>
                                          <p:attrName>ppt_h</p:attrName>
                                        </p:attrNameLst>
                                      </p:cBhvr>
                                      <p:tavLst>
                                        <p:tav tm="0">
                                          <p:val>
                                            <p:fltVal val="0"/>
                                          </p:val>
                                        </p:tav>
                                        <p:tav tm="100000">
                                          <p:val>
                                            <p:strVal val="#ppt_h"/>
                                          </p:val>
                                        </p:tav>
                                      </p:tavLst>
                                    </p:anim>
                                    <p:animEffect transition="in" filter="fade">
                                      <p:cBhvr>
                                        <p:cTn id="42" dur="500"/>
                                        <p:tgtEl>
                                          <p:spTgt spid="30734"/>
                                        </p:tgtEl>
                                      </p:cBhvr>
                                    </p:animEffect>
                                  </p:childTnLst>
                                </p:cTn>
                              </p:par>
                              <p:par>
                                <p:cTn id="43" presetID="53" presetClass="entr" presetSubtype="0" fill="hold" grpId="0" nodeType="withEffect">
                                  <p:stCondLst>
                                    <p:cond delay="0"/>
                                  </p:stCondLst>
                                  <p:childTnLst>
                                    <p:set>
                                      <p:cBhvr>
                                        <p:cTn id="44" dur="1" fill="hold">
                                          <p:stCondLst>
                                            <p:cond delay="0"/>
                                          </p:stCondLst>
                                        </p:cTn>
                                        <p:tgtEl>
                                          <p:spTgt spid="30735"/>
                                        </p:tgtEl>
                                        <p:attrNameLst>
                                          <p:attrName>style.visibility</p:attrName>
                                        </p:attrNameLst>
                                      </p:cBhvr>
                                      <p:to>
                                        <p:strVal val="visible"/>
                                      </p:to>
                                    </p:set>
                                    <p:anim calcmode="lin" valueType="num">
                                      <p:cBhvr>
                                        <p:cTn id="45" dur="500" fill="hold"/>
                                        <p:tgtEl>
                                          <p:spTgt spid="30735"/>
                                        </p:tgtEl>
                                        <p:attrNameLst>
                                          <p:attrName>ppt_w</p:attrName>
                                        </p:attrNameLst>
                                      </p:cBhvr>
                                      <p:tavLst>
                                        <p:tav tm="0">
                                          <p:val>
                                            <p:fltVal val="0"/>
                                          </p:val>
                                        </p:tav>
                                        <p:tav tm="100000">
                                          <p:val>
                                            <p:strVal val="#ppt_w"/>
                                          </p:val>
                                        </p:tav>
                                      </p:tavLst>
                                    </p:anim>
                                    <p:anim calcmode="lin" valueType="num">
                                      <p:cBhvr>
                                        <p:cTn id="46" dur="500" fill="hold"/>
                                        <p:tgtEl>
                                          <p:spTgt spid="30735"/>
                                        </p:tgtEl>
                                        <p:attrNameLst>
                                          <p:attrName>ppt_h</p:attrName>
                                        </p:attrNameLst>
                                      </p:cBhvr>
                                      <p:tavLst>
                                        <p:tav tm="0">
                                          <p:val>
                                            <p:fltVal val="0"/>
                                          </p:val>
                                        </p:tav>
                                        <p:tav tm="100000">
                                          <p:val>
                                            <p:strVal val="#ppt_h"/>
                                          </p:val>
                                        </p:tav>
                                      </p:tavLst>
                                    </p:anim>
                                    <p:animEffect transition="in" filter="fade">
                                      <p:cBhvr>
                                        <p:cTn id="47" dur="500"/>
                                        <p:tgtEl>
                                          <p:spTgt spid="3073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30728"/>
                                        </p:tgtEl>
                                        <p:attrNameLst>
                                          <p:attrName>style.visibility</p:attrName>
                                        </p:attrNameLst>
                                      </p:cBhvr>
                                      <p:to>
                                        <p:strVal val="visible"/>
                                      </p:to>
                                    </p:set>
                                    <p:anim calcmode="lin" valueType="num">
                                      <p:cBhvr additive="base">
                                        <p:cTn id="52" dur="500" fill="hold"/>
                                        <p:tgtEl>
                                          <p:spTgt spid="30728"/>
                                        </p:tgtEl>
                                        <p:attrNameLst>
                                          <p:attrName>ppt_x</p:attrName>
                                        </p:attrNameLst>
                                      </p:cBhvr>
                                      <p:tavLst>
                                        <p:tav tm="0">
                                          <p:val>
                                            <p:strVal val="#ppt_x"/>
                                          </p:val>
                                        </p:tav>
                                        <p:tav tm="100000">
                                          <p:val>
                                            <p:strVal val="#ppt_x"/>
                                          </p:val>
                                        </p:tav>
                                      </p:tavLst>
                                    </p:anim>
                                    <p:anim calcmode="lin" valueType="num">
                                      <p:cBhvr additive="base">
                                        <p:cTn id="53" dur="500" fill="hold"/>
                                        <p:tgtEl>
                                          <p:spTgt spid="307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8" grpId="0" animBg="1"/>
      <p:bldP spid="30730" grpId="0" animBg="1"/>
      <p:bldP spid="30733" grpId="0"/>
      <p:bldP spid="30735" grpId="0"/>
      <p:bldP spid="307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5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819401"/>
            <a:ext cx="27432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p:cNvSpPr>
            <a:spLocks noChangeArrowheads="1"/>
          </p:cNvSpPr>
          <p:nvPr/>
        </p:nvSpPr>
        <p:spPr bwMode="auto">
          <a:xfrm>
            <a:off x="8579645" y="3652044"/>
            <a:ext cx="2624976" cy="2194964"/>
          </a:xfrm>
          <a:prstGeom prst="rect">
            <a:avLst/>
          </a:prstGeom>
          <a:solidFill>
            <a:srgbClr val="0000FF"/>
          </a:solidFill>
          <a:ln w="9525">
            <a:solidFill>
              <a:schemeClr val="tx1"/>
            </a:solidFill>
            <a:miter lim="800000"/>
            <a:headEnd/>
            <a:tailEnd/>
          </a:ln>
        </p:spPr>
        <p:txBody>
          <a:bodyPr anchor="ct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eaLnBrk="1" hangingPunct="1"/>
            <a:r>
              <a:rPr lang="en-US" altLang="en-US" sz="2400" i="0" dirty="0">
                <a:solidFill>
                  <a:srgbClr val="FFFF00"/>
                </a:solidFill>
                <a:cs typeface="Times New Roman" panose="02020603050405020304" pitchFamily="18" charset="0"/>
              </a:rPr>
              <a:t>Da trần ẩm ướt,</a:t>
            </a:r>
          </a:p>
          <a:p>
            <a:pPr eaLnBrk="1" hangingPunct="1"/>
            <a:r>
              <a:rPr lang="en-US" altLang="en-US" sz="2400" i="0" dirty="0">
                <a:solidFill>
                  <a:srgbClr val="FFFF00"/>
                </a:solidFill>
                <a:cs typeface="Times New Roman" panose="02020603050405020304" pitchFamily="18" charset="0"/>
              </a:rPr>
              <a:t> khi gặp điều kiện</a:t>
            </a:r>
          </a:p>
          <a:p>
            <a:pPr eaLnBrk="1" hangingPunct="1"/>
            <a:r>
              <a:rPr lang="en-US" altLang="en-US" sz="2400" i="0" dirty="0">
                <a:solidFill>
                  <a:srgbClr val="FFFF00"/>
                </a:solidFill>
                <a:cs typeface="Times New Roman" panose="02020603050405020304" pitchFamily="18" charset="0"/>
              </a:rPr>
              <a:t> khô hạn dễ bị </a:t>
            </a:r>
          </a:p>
          <a:p>
            <a:pPr eaLnBrk="1" hangingPunct="1"/>
            <a:r>
              <a:rPr lang="en-US" altLang="en-US" sz="2400" i="0" dirty="0">
                <a:solidFill>
                  <a:srgbClr val="FFFF00"/>
                </a:solidFill>
                <a:cs typeface="Times New Roman" panose="02020603050405020304" pitchFamily="18" charset="0"/>
              </a:rPr>
              <a:t>mất nước</a:t>
            </a:r>
          </a:p>
        </p:txBody>
      </p:sp>
      <p:sp>
        <p:nvSpPr>
          <p:cNvPr id="34820" name="AutoShape 4"/>
          <p:cNvSpPr>
            <a:spLocks noChangeArrowheads="1"/>
          </p:cNvSpPr>
          <p:nvPr/>
        </p:nvSpPr>
        <p:spPr bwMode="auto">
          <a:xfrm>
            <a:off x="5410201" y="1447801"/>
            <a:ext cx="976313" cy="485775"/>
          </a:xfrm>
          <a:prstGeom prst="rightArrow">
            <a:avLst>
              <a:gd name="adj1" fmla="val 50000"/>
              <a:gd name="adj2" fmla="val 50245"/>
            </a:avLst>
          </a:prstGeom>
          <a:solidFill>
            <a:srgbClr val="FF3300"/>
          </a:solidFill>
          <a:ln w="9525">
            <a:solidFill>
              <a:schemeClr val="tx1"/>
            </a:solidFill>
            <a:miter lim="800000"/>
            <a:headEnd/>
            <a:tailEnd/>
          </a:ln>
        </p:spPr>
        <p:txBody>
          <a:bodyPr wrap="none" anchor="ct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eaLnBrk="1" hangingPunct="1"/>
            <a:endParaRPr lang="en-US" altLang="en-US"/>
          </a:p>
        </p:txBody>
      </p:sp>
      <p:grpSp>
        <p:nvGrpSpPr>
          <p:cNvPr id="2" name="Group 5"/>
          <p:cNvGrpSpPr>
            <a:grpSpLocks/>
          </p:cNvGrpSpPr>
          <p:nvPr/>
        </p:nvGrpSpPr>
        <p:grpSpPr bwMode="auto">
          <a:xfrm>
            <a:off x="6172200" y="3352801"/>
            <a:ext cx="2406650" cy="1398588"/>
            <a:chOff x="3408" y="2112"/>
            <a:chExt cx="1516" cy="881"/>
          </a:xfrm>
        </p:grpSpPr>
        <p:sp>
          <p:nvSpPr>
            <p:cNvPr id="17423" name="Oval 6"/>
            <p:cNvSpPr>
              <a:spLocks noChangeArrowheads="1"/>
            </p:cNvSpPr>
            <p:nvPr/>
          </p:nvSpPr>
          <p:spPr bwMode="auto">
            <a:xfrm>
              <a:off x="3408" y="2112"/>
              <a:ext cx="384" cy="28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eaLnBrk="1" hangingPunct="1"/>
              <a:endParaRPr lang="en-US" altLang="en-US"/>
            </a:p>
          </p:txBody>
        </p:sp>
        <p:cxnSp>
          <p:nvCxnSpPr>
            <p:cNvPr id="17424" name="AutoShape 7"/>
            <p:cNvCxnSpPr>
              <a:cxnSpLocks noChangeShapeType="1"/>
              <a:stCxn id="17423" idx="4"/>
              <a:endCxn id="34819" idx="1"/>
            </p:cNvCxnSpPr>
            <p:nvPr/>
          </p:nvCxnSpPr>
          <p:spPr bwMode="auto">
            <a:xfrm rot="16200000" flipH="1">
              <a:off x="3966" y="2034"/>
              <a:ext cx="592" cy="1325"/>
            </a:xfrm>
            <a:prstGeom prst="curvedConnector2">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grpSp>
      <p:grpSp>
        <p:nvGrpSpPr>
          <p:cNvPr id="3" name="Group 8"/>
          <p:cNvGrpSpPr>
            <a:grpSpLocks/>
          </p:cNvGrpSpPr>
          <p:nvPr/>
        </p:nvGrpSpPr>
        <p:grpSpPr bwMode="auto">
          <a:xfrm>
            <a:off x="0" y="1"/>
            <a:ext cx="5276850" cy="3184526"/>
            <a:chOff x="0" y="144"/>
            <a:chExt cx="2460" cy="1814"/>
          </a:xfrm>
        </p:grpSpPr>
        <p:pic>
          <p:nvPicPr>
            <p:cNvPr id="17421" name="Picture 9" descr="180px-Frog_žá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144"/>
              <a:ext cx="2268"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AutoShape 10"/>
            <p:cNvSpPr>
              <a:spLocks noChangeArrowheads="1"/>
            </p:cNvSpPr>
            <p:nvPr/>
          </p:nvSpPr>
          <p:spPr bwMode="auto">
            <a:xfrm>
              <a:off x="0" y="1248"/>
              <a:ext cx="768" cy="480"/>
            </a:xfrm>
            <a:prstGeom prst="cloudCallout">
              <a:avLst>
                <a:gd name="adj1" fmla="val 15625"/>
                <a:gd name="adj2" fmla="val -118958"/>
              </a:avLst>
            </a:prstGeom>
            <a:solidFill>
              <a:schemeClr val="accent1"/>
            </a:solidFill>
            <a:ln w="9525">
              <a:solidFill>
                <a:schemeClr val="tx1"/>
              </a:solidFill>
              <a:round/>
              <a:headEnd/>
              <a:tailEnd/>
            </a:ln>
          </p:spPr>
          <p:txBody>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eaLnBrk="1" hangingPunct="1"/>
              <a:r>
                <a:rPr lang="en-US" altLang="en-US" sz="1800" b="0" i="0">
                  <a:solidFill>
                    <a:schemeClr val="tx1"/>
                  </a:solidFill>
                  <a:latin typeface="Arial" panose="020B0604020202020204" pitchFamily="34" charset="0"/>
                </a:rPr>
                <a:t>Ếch</a:t>
              </a:r>
            </a:p>
          </p:txBody>
        </p:sp>
      </p:grpSp>
      <p:grpSp>
        <p:nvGrpSpPr>
          <p:cNvPr id="4" name="Group 12"/>
          <p:cNvGrpSpPr>
            <a:grpSpLocks/>
          </p:cNvGrpSpPr>
          <p:nvPr/>
        </p:nvGrpSpPr>
        <p:grpSpPr bwMode="auto">
          <a:xfrm>
            <a:off x="6629400" y="533400"/>
            <a:ext cx="3900488" cy="3200400"/>
            <a:chOff x="3024" y="240"/>
            <a:chExt cx="2553" cy="2208"/>
          </a:xfrm>
        </p:grpSpPr>
        <p:pic>
          <p:nvPicPr>
            <p:cNvPr id="17418" name="Picture 13" descr="51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 y="240"/>
              <a:ext cx="2553" cy="1400"/>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17419" name="Oval 14"/>
            <p:cNvSpPr>
              <a:spLocks noChangeArrowheads="1"/>
            </p:cNvSpPr>
            <p:nvPr/>
          </p:nvSpPr>
          <p:spPr bwMode="auto">
            <a:xfrm>
              <a:off x="4224" y="768"/>
              <a:ext cx="480" cy="432"/>
            </a:xfrm>
            <a:prstGeom prst="ellipse">
              <a:avLst/>
            </a:prstGeom>
            <a:noFill/>
            <a:ln w="38100">
              <a:solidFill>
                <a:srgbClr val="FF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eaLnBrk="1" hangingPunct="1"/>
              <a:endParaRPr lang="en-US" altLang="en-US" sz="1800" b="0" i="0">
                <a:solidFill>
                  <a:srgbClr val="FF3399"/>
                </a:solidFill>
                <a:latin typeface="Arial" panose="020B0604020202020204" pitchFamily="34" charset="0"/>
              </a:endParaRPr>
            </a:p>
          </p:txBody>
        </p:sp>
        <p:cxnSp>
          <p:nvCxnSpPr>
            <p:cNvPr id="17420" name="AutoShape 15"/>
            <p:cNvCxnSpPr>
              <a:cxnSpLocks noChangeShapeType="1"/>
              <a:stCxn id="17419" idx="6"/>
            </p:cNvCxnSpPr>
            <p:nvPr/>
          </p:nvCxnSpPr>
          <p:spPr bwMode="auto">
            <a:xfrm>
              <a:off x="4704" y="984"/>
              <a:ext cx="384" cy="1464"/>
            </a:xfrm>
            <a:prstGeom prst="curvedConnector2">
              <a:avLst/>
            </a:prstGeom>
            <a:noFill/>
            <a:ln w="38100">
              <a:solidFill>
                <a:srgbClr val="FF3399"/>
              </a:solidFill>
              <a:round/>
              <a:headEnd/>
              <a:tailEnd type="triangle" w="med" len="med"/>
            </a:ln>
            <a:extLst>
              <a:ext uri="{909E8E84-426E-40DD-AFC4-6F175D3DCCD1}">
                <a14:hiddenFill xmlns:a14="http://schemas.microsoft.com/office/drawing/2010/main">
                  <a:noFill/>
                </a14:hiddenFill>
              </a:ext>
            </a:extLst>
          </p:spPr>
        </p:cxnSp>
      </p:grpSp>
      <p:sp>
        <p:nvSpPr>
          <p:cNvPr id="34836" name="AutoShape 20"/>
          <p:cNvSpPr>
            <a:spLocks noChangeArrowheads="1"/>
          </p:cNvSpPr>
          <p:nvPr/>
        </p:nvSpPr>
        <p:spPr bwMode="auto">
          <a:xfrm>
            <a:off x="1524000" y="4038600"/>
            <a:ext cx="3962400" cy="2362200"/>
          </a:xfrm>
          <a:prstGeom prst="wedgeEllipseCallout">
            <a:avLst>
              <a:gd name="adj1" fmla="val 47435"/>
              <a:gd name="adj2" fmla="val -55310"/>
            </a:avLst>
          </a:prstGeom>
          <a:solidFill>
            <a:srgbClr val="FFFFCC"/>
          </a:solidFill>
          <a:ln w="9525">
            <a:solidFill>
              <a:schemeClr val="tx1"/>
            </a:solidFill>
            <a:miter lim="800000"/>
            <a:headEnd/>
            <a:tailEnd/>
          </a:ln>
        </p:spPr>
        <p:txBody>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eaLnBrk="1" hangingPunct="1"/>
            <a:r>
              <a:rPr lang="en-US" altLang="en-US" sz="2800" i="0" dirty="0" err="1">
                <a:solidFill>
                  <a:srgbClr val="FF3300"/>
                </a:solidFill>
              </a:rPr>
              <a:t>Thường</a:t>
            </a:r>
            <a:r>
              <a:rPr lang="en-US" altLang="en-US" sz="2800" i="0" dirty="0">
                <a:solidFill>
                  <a:srgbClr val="FF3300"/>
                </a:solidFill>
              </a:rPr>
              <a:t> </a:t>
            </a:r>
            <a:r>
              <a:rPr lang="en-US" altLang="en-US" sz="2800" i="0" dirty="0" err="1">
                <a:solidFill>
                  <a:srgbClr val="FF3300"/>
                </a:solidFill>
              </a:rPr>
              <a:t>xuyên</a:t>
            </a:r>
            <a:r>
              <a:rPr lang="en-US" altLang="en-US" sz="2800" i="0" dirty="0">
                <a:solidFill>
                  <a:srgbClr val="FF3300"/>
                </a:solidFill>
              </a:rPr>
              <a:t> </a:t>
            </a:r>
            <a:r>
              <a:rPr lang="en-US" altLang="en-US" sz="2800" i="0" dirty="0" err="1">
                <a:solidFill>
                  <a:srgbClr val="FF3300"/>
                </a:solidFill>
              </a:rPr>
              <a:t>sống</a:t>
            </a:r>
            <a:r>
              <a:rPr lang="en-US" altLang="en-US" sz="2800" i="0" dirty="0">
                <a:solidFill>
                  <a:srgbClr val="FF3300"/>
                </a:solidFill>
              </a:rPr>
              <a:t> </a:t>
            </a:r>
            <a:r>
              <a:rPr lang="en-US" altLang="en-US" sz="2800" i="0" dirty="0" err="1">
                <a:solidFill>
                  <a:srgbClr val="FF3300"/>
                </a:solidFill>
              </a:rPr>
              <a:t>nơi</a:t>
            </a:r>
            <a:r>
              <a:rPr lang="en-US" altLang="en-US" sz="2800" i="0" dirty="0">
                <a:solidFill>
                  <a:srgbClr val="FF3300"/>
                </a:solidFill>
              </a:rPr>
              <a:t> </a:t>
            </a:r>
            <a:r>
              <a:rPr lang="en-US" altLang="en-US" sz="2800" i="0" dirty="0" err="1">
                <a:solidFill>
                  <a:srgbClr val="FF3300"/>
                </a:solidFill>
              </a:rPr>
              <a:t>có</a:t>
            </a:r>
            <a:r>
              <a:rPr lang="en-US" altLang="en-US" sz="2800" i="0" dirty="0">
                <a:solidFill>
                  <a:srgbClr val="FF3300"/>
                </a:solidFill>
              </a:rPr>
              <a:t> </a:t>
            </a:r>
            <a:r>
              <a:rPr lang="en-US" altLang="en-US" sz="2800" i="0" dirty="0" err="1">
                <a:solidFill>
                  <a:srgbClr val="FF3300"/>
                </a:solidFill>
              </a:rPr>
              <a:t>độ</a:t>
            </a:r>
            <a:r>
              <a:rPr lang="en-US" altLang="en-US" sz="2800" i="0" dirty="0">
                <a:solidFill>
                  <a:srgbClr val="FF3300"/>
                </a:solidFill>
              </a:rPr>
              <a:t> </a:t>
            </a:r>
            <a:r>
              <a:rPr lang="en-US" altLang="en-US" sz="2800" i="0" dirty="0" err="1">
                <a:solidFill>
                  <a:srgbClr val="FF3300"/>
                </a:solidFill>
              </a:rPr>
              <a:t>ẩm</a:t>
            </a:r>
            <a:r>
              <a:rPr lang="en-US" altLang="en-US" sz="2800" i="0" dirty="0">
                <a:solidFill>
                  <a:srgbClr val="FF3300"/>
                </a:solidFill>
              </a:rPr>
              <a:t> </a:t>
            </a:r>
            <a:r>
              <a:rPr lang="en-US" altLang="en-US" sz="2800" i="0" dirty="0" err="1">
                <a:solidFill>
                  <a:srgbClr val="FF3300"/>
                </a:solidFill>
              </a:rPr>
              <a:t>cao</a:t>
            </a:r>
            <a:r>
              <a:rPr lang="en-US" altLang="en-US" sz="2800" i="0" dirty="0">
                <a:solidFill>
                  <a:srgbClr val="FF3300"/>
                </a:solidFill>
              </a:rPr>
              <a:t> </a:t>
            </a:r>
            <a:r>
              <a:rPr lang="en-US" altLang="en-US" sz="2800" i="0" dirty="0" err="1">
                <a:solidFill>
                  <a:srgbClr val="FF3300"/>
                </a:solidFill>
              </a:rPr>
              <a:t>động</a:t>
            </a:r>
            <a:r>
              <a:rPr lang="en-US" altLang="en-US" sz="2800" i="0" dirty="0">
                <a:solidFill>
                  <a:srgbClr val="FF3300"/>
                </a:solidFill>
              </a:rPr>
              <a:t> </a:t>
            </a:r>
            <a:r>
              <a:rPr lang="en-US" altLang="en-US" sz="2800" i="0" dirty="0" err="1">
                <a:solidFill>
                  <a:srgbClr val="FF3300"/>
                </a:solidFill>
              </a:rPr>
              <a:t>vật</a:t>
            </a:r>
            <a:r>
              <a:rPr lang="en-US" altLang="en-US" sz="2800" i="0" dirty="0">
                <a:solidFill>
                  <a:srgbClr val="FF3300"/>
                </a:solidFill>
              </a:rPr>
              <a:t> </a:t>
            </a:r>
            <a:r>
              <a:rPr lang="en-US" altLang="en-US" sz="2800" i="0" dirty="0" err="1">
                <a:solidFill>
                  <a:srgbClr val="FF3300"/>
                </a:solidFill>
              </a:rPr>
              <a:t>có</a:t>
            </a:r>
            <a:r>
              <a:rPr lang="en-US" altLang="en-US" sz="2800" i="0" dirty="0">
                <a:solidFill>
                  <a:srgbClr val="FF3300"/>
                </a:solidFill>
              </a:rPr>
              <a:t> </a:t>
            </a:r>
            <a:r>
              <a:rPr lang="en-US" altLang="en-US" sz="2800" i="0" dirty="0" err="1">
                <a:solidFill>
                  <a:srgbClr val="FF3300"/>
                </a:solidFill>
              </a:rPr>
              <a:t>đặc</a:t>
            </a:r>
            <a:r>
              <a:rPr lang="en-US" altLang="en-US" sz="2800" i="0" dirty="0">
                <a:solidFill>
                  <a:srgbClr val="FF3300"/>
                </a:solidFill>
              </a:rPr>
              <a:t> </a:t>
            </a:r>
            <a:r>
              <a:rPr lang="en-US" altLang="en-US" sz="2800" i="0" dirty="0" err="1">
                <a:solidFill>
                  <a:srgbClr val="FF3300"/>
                </a:solidFill>
              </a:rPr>
              <a:t>điểm</a:t>
            </a:r>
            <a:r>
              <a:rPr lang="en-US" altLang="en-US" sz="2800" i="0" dirty="0">
                <a:solidFill>
                  <a:srgbClr val="FF3300"/>
                </a:solidFill>
              </a:rPr>
              <a:t> </a:t>
            </a:r>
            <a:r>
              <a:rPr lang="en-US" altLang="en-US" sz="2800" i="0" dirty="0" err="1">
                <a:solidFill>
                  <a:srgbClr val="FF3300"/>
                </a:solidFill>
              </a:rPr>
              <a:t>gì</a:t>
            </a:r>
            <a:r>
              <a:rPr lang="en-US" altLang="en-US" sz="2800" i="0" dirty="0">
                <a:solidFill>
                  <a:srgbClr val="FF3300"/>
                </a:solidFill>
              </a:rPr>
              <a:t>?</a:t>
            </a:r>
          </a:p>
        </p:txBody>
      </p:sp>
    </p:spTree>
    <p:extLst>
      <p:ext uri="{BB962C8B-B14F-4D97-AF65-F5344CB8AC3E}">
        <p14:creationId xmlns:p14="http://schemas.microsoft.com/office/powerpoint/2010/main" val="867545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4820"/>
                                        </p:tgtEl>
                                        <p:attrNameLst>
                                          <p:attrName>style.visibility</p:attrName>
                                        </p:attrNameLst>
                                      </p:cBhvr>
                                      <p:to>
                                        <p:strVal val="visible"/>
                                      </p:to>
                                    </p:set>
                                    <p:anim calcmode="lin" valueType="num">
                                      <p:cBhvr additive="base">
                                        <p:cTn id="14" dur="500" fill="hold"/>
                                        <p:tgtEl>
                                          <p:spTgt spid="34820"/>
                                        </p:tgtEl>
                                        <p:attrNameLst>
                                          <p:attrName>ppt_x</p:attrName>
                                        </p:attrNameLst>
                                      </p:cBhvr>
                                      <p:tavLst>
                                        <p:tav tm="0">
                                          <p:val>
                                            <p:strVal val="#ppt_x"/>
                                          </p:val>
                                        </p:tav>
                                        <p:tav tm="100000">
                                          <p:val>
                                            <p:strVal val="#ppt_x"/>
                                          </p:val>
                                        </p:tav>
                                      </p:tavLst>
                                    </p:anim>
                                    <p:anim calcmode="lin" valueType="num">
                                      <p:cBhvr additive="base">
                                        <p:cTn id="15" dur="500" fill="hold"/>
                                        <p:tgtEl>
                                          <p:spTgt spid="34820"/>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grpId="1" nodeType="clickEffect">
                                  <p:stCondLst>
                                    <p:cond delay="0"/>
                                  </p:stCondLst>
                                  <p:childTnLst>
                                    <p:set>
                                      <p:cBhvr>
                                        <p:cTn id="19" dur="1" fill="hold">
                                          <p:stCondLst>
                                            <p:cond delay="0"/>
                                          </p:stCondLst>
                                        </p:cTn>
                                        <p:tgtEl>
                                          <p:spTgt spid="34820"/>
                                        </p:tgtEl>
                                        <p:attrNameLst>
                                          <p:attrName>style.visibility</p:attrName>
                                        </p:attrNameLst>
                                      </p:cBhvr>
                                      <p:to>
                                        <p:strVal val="visible"/>
                                      </p:to>
                                    </p:set>
                                    <p:animEffect transition="in" filter="randombar(horizontal)">
                                      <p:cBhvr>
                                        <p:cTn id="20" dur="500"/>
                                        <p:tgtEl>
                                          <p:spTgt spid="34820"/>
                                        </p:tgtEl>
                                      </p:cBhvr>
                                    </p:animEffect>
                                  </p:childTnLst>
                                </p:cTn>
                              </p:par>
                              <p:par>
                                <p:cTn id="21" presetID="14" presetClass="entr" presetSubtype="1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par>
                                <p:cTn id="24" presetID="14" presetClass="entr" presetSubtype="10" fill="hold" nodeType="withEffect">
                                  <p:stCondLst>
                                    <p:cond delay="0"/>
                                  </p:stCondLst>
                                  <p:childTnLst>
                                    <p:set>
                                      <p:cBhvr>
                                        <p:cTn id="25" dur="1" fill="hold">
                                          <p:stCondLst>
                                            <p:cond delay="0"/>
                                          </p:stCondLst>
                                        </p:cTn>
                                        <p:tgtEl>
                                          <p:spTgt spid="34818"/>
                                        </p:tgtEl>
                                        <p:attrNameLst>
                                          <p:attrName>style.visibility</p:attrName>
                                        </p:attrNameLst>
                                      </p:cBhvr>
                                      <p:to>
                                        <p:strVal val="visible"/>
                                      </p:to>
                                    </p:set>
                                    <p:animEffect transition="in" filter="randombar(horizontal)">
                                      <p:cBhvr>
                                        <p:cTn id="26" dur="500"/>
                                        <p:tgtEl>
                                          <p:spTgt spid="34818"/>
                                        </p:tgtEl>
                                      </p:cBhvr>
                                    </p:animEffect>
                                  </p:childTnLst>
                                </p:cTn>
                              </p:par>
                              <p:par>
                                <p:cTn id="27" presetID="14" presetClass="entr" presetSubtype="1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4836"/>
                                        </p:tgtEl>
                                        <p:attrNameLst>
                                          <p:attrName>style.visibility</p:attrName>
                                        </p:attrNameLst>
                                      </p:cBhvr>
                                      <p:to>
                                        <p:strVal val="visible"/>
                                      </p:to>
                                    </p:set>
                                    <p:anim calcmode="lin" valueType="num">
                                      <p:cBhvr additive="base">
                                        <p:cTn id="34" dur="500" fill="hold"/>
                                        <p:tgtEl>
                                          <p:spTgt spid="34836"/>
                                        </p:tgtEl>
                                        <p:attrNameLst>
                                          <p:attrName>ppt_x</p:attrName>
                                        </p:attrNameLst>
                                      </p:cBhvr>
                                      <p:tavLst>
                                        <p:tav tm="0">
                                          <p:val>
                                            <p:strVal val="#ppt_x"/>
                                          </p:val>
                                        </p:tav>
                                        <p:tav tm="100000">
                                          <p:val>
                                            <p:strVal val="#ppt_x"/>
                                          </p:val>
                                        </p:tav>
                                      </p:tavLst>
                                    </p:anim>
                                    <p:anim calcmode="lin" valueType="num">
                                      <p:cBhvr additive="base">
                                        <p:cTn id="35" dur="500" fill="hold"/>
                                        <p:tgtEl>
                                          <p:spTgt spid="34836"/>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4819"/>
                                        </p:tgtEl>
                                        <p:attrNameLst>
                                          <p:attrName>style.visibility</p:attrName>
                                        </p:attrNameLst>
                                      </p:cBhvr>
                                      <p:to>
                                        <p:strVal val="visible"/>
                                      </p:to>
                                    </p:set>
                                    <p:animEffect transition="in" filter="wipe(down)">
                                      <p:cBhvr>
                                        <p:cTn id="40" dur="500"/>
                                        <p:tgtEl>
                                          <p:spTgt spid="34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34820" grpId="0" animBg="1"/>
      <p:bldP spid="34820" grpId="1" animBg="1"/>
      <p:bldP spid="348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537139" y="61914"/>
            <a:ext cx="8382000" cy="609600"/>
          </a:xfrm>
          <a:noFill/>
        </p:spPr>
        <p:txBody>
          <a:bodyPr/>
          <a:lstStyle/>
          <a:p>
            <a:pPr eaLnBrk="1" hangingPunct="1"/>
            <a:r>
              <a:rPr lang="en-US" altLang="en-US" sz="2800" b="1" dirty="0" err="1">
                <a:solidFill>
                  <a:srgbClr val="FF3300"/>
                </a:solidFill>
                <a:latin typeface="Times New Roman" panose="02020603050405020304" pitchFamily="18" charset="0"/>
              </a:rPr>
              <a:t>Sinh</a:t>
            </a:r>
            <a:r>
              <a:rPr lang="en-US" altLang="en-US" sz="2800" b="1" dirty="0">
                <a:solidFill>
                  <a:srgbClr val="FF3300"/>
                </a:solidFill>
                <a:latin typeface="Times New Roman" panose="02020603050405020304" pitchFamily="18" charset="0"/>
              </a:rPr>
              <a:t> </a:t>
            </a:r>
            <a:r>
              <a:rPr lang="en-US" altLang="en-US" sz="2800" b="1" dirty="0" err="1">
                <a:solidFill>
                  <a:srgbClr val="FF3300"/>
                </a:solidFill>
                <a:latin typeface="Times New Roman" panose="02020603050405020304" pitchFamily="18" charset="0"/>
              </a:rPr>
              <a:t>sống</a:t>
            </a:r>
            <a:r>
              <a:rPr lang="en-US" altLang="en-US" sz="2800" b="1" dirty="0">
                <a:solidFill>
                  <a:srgbClr val="FF3300"/>
                </a:solidFill>
                <a:latin typeface="Times New Roman" panose="02020603050405020304" pitchFamily="18" charset="0"/>
              </a:rPr>
              <a:t> </a:t>
            </a:r>
            <a:r>
              <a:rPr lang="en-US" altLang="en-US" sz="2800" b="1" dirty="0" err="1">
                <a:solidFill>
                  <a:srgbClr val="FF3300"/>
                </a:solidFill>
                <a:latin typeface="Times New Roman" panose="02020603050405020304" pitchFamily="18" charset="0"/>
              </a:rPr>
              <a:t>trên</a:t>
            </a:r>
            <a:r>
              <a:rPr lang="en-US" altLang="en-US" sz="2800" b="1" dirty="0">
                <a:solidFill>
                  <a:srgbClr val="FF3300"/>
                </a:solidFill>
                <a:latin typeface="Times New Roman" panose="02020603050405020304" pitchFamily="18" charset="0"/>
              </a:rPr>
              <a:t> </a:t>
            </a:r>
            <a:r>
              <a:rPr lang="en-US" altLang="en-US" sz="2800" b="1" dirty="0" err="1">
                <a:solidFill>
                  <a:srgbClr val="FF3300"/>
                </a:solidFill>
                <a:latin typeface="Times New Roman" panose="02020603050405020304" pitchFamily="18" charset="0"/>
              </a:rPr>
              <a:t>sa</a:t>
            </a:r>
            <a:r>
              <a:rPr lang="en-US" altLang="en-US" sz="2800" b="1" dirty="0">
                <a:solidFill>
                  <a:srgbClr val="FF3300"/>
                </a:solidFill>
                <a:latin typeface="Times New Roman" panose="02020603050405020304" pitchFamily="18" charset="0"/>
              </a:rPr>
              <a:t> </a:t>
            </a:r>
            <a:r>
              <a:rPr lang="en-US" altLang="en-US" sz="2800" b="1" dirty="0" err="1">
                <a:solidFill>
                  <a:srgbClr val="FF3300"/>
                </a:solidFill>
                <a:latin typeface="Times New Roman" panose="02020603050405020304" pitchFamily="18" charset="0"/>
              </a:rPr>
              <a:t>mạc</a:t>
            </a:r>
            <a:r>
              <a:rPr lang="en-US" altLang="en-US" sz="2800" b="1" dirty="0">
                <a:solidFill>
                  <a:srgbClr val="FF3300"/>
                </a:solidFill>
                <a:latin typeface="Times New Roman" panose="02020603050405020304" pitchFamily="18" charset="0"/>
              </a:rPr>
              <a:t> </a:t>
            </a:r>
            <a:r>
              <a:rPr lang="en-US" altLang="en-US" sz="2800" b="1" dirty="0" err="1">
                <a:solidFill>
                  <a:srgbClr val="FF3300"/>
                </a:solidFill>
                <a:latin typeface="Times New Roman" panose="02020603050405020304" pitchFamily="18" charset="0"/>
              </a:rPr>
              <a:t>động</a:t>
            </a:r>
            <a:r>
              <a:rPr lang="en-US" altLang="en-US" sz="2800" b="1" dirty="0">
                <a:solidFill>
                  <a:srgbClr val="FF3300"/>
                </a:solidFill>
                <a:latin typeface="Times New Roman" panose="02020603050405020304" pitchFamily="18" charset="0"/>
              </a:rPr>
              <a:t> </a:t>
            </a:r>
            <a:r>
              <a:rPr lang="en-US" altLang="en-US" sz="2800" b="1" dirty="0" err="1">
                <a:solidFill>
                  <a:srgbClr val="FF3300"/>
                </a:solidFill>
                <a:latin typeface="Times New Roman" panose="02020603050405020304" pitchFamily="18" charset="0"/>
              </a:rPr>
              <a:t>vật</a:t>
            </a:r>
            <a:r>
              <a:rPr lang="en-US" altLang="en-US" sz="2800" b="1" dirty="0">
                <a:solidFill>
                  <a:srgbClr val="FF3300"/>
                </a:solidFill>
                <a:latin typeface="Times New Roman" panose="02020603050405020304" pitchFamily="18" charset="0"/>
              </a:rPr>
              <a:t> </a:t>
            </a:r>
            <a:r>
              <a:rPr lang="en-US" altLang="en-US" sz="2800" b="1" dirty="0" err="1">
                <a:solidFill>
                  <a:srgbClr val="FF3300"/>
                </a:solidFill>
                <a:latin typeface="Times New Roman" panose="02020603050405020304" pitchFamily="18" charset="0"/>
              </a:rPr>
              <a:t>có</a:t>
            </a:r>
            <a:r>
              <a:rPr lang="en-US" altLang="en-US" sz="2800" b="1" dirty="0">
                <a:solidFill>
                  <a:srgbClr val="FF3300"/>
                </a:solidFill>
                <a:latin typeface="Times New Roman" panose="02020603050405020304" pitchFamily="18" charset="0"/>
              </a:rPr>
              <a:t> </a:t>
            </a:r>
            <a:r>
              <a:rPr lang="en-US" altLang="en-US" sz="2800" b="1" dirty="0" err="1">
                <a:solidFill>
                  <a:srgbClr val="FF3300"/>
                </a:solidFill>
                <a:latin typeface="Times New Roman" panose="02020603050405020304" pitchFamily="18" charset="0"/>
              </a:rPr>
              <a:t>đặc</a:t>
            </a:r>
            <a:r>
              <a:rPr lang="en-US" altLang="en-US" sz="2800" b="1" dirty="0">
                <a:solidFill>
                  <a:srgbClr val="FF3300"/>
                </a:solidFill>
                <a:latin typeface="Times New Roman" panose="02020603050405020304" pitchFamily="18" charset="0"/>
              </a:rPr>
              <a:t> </a:t>
            </a:r>
            <a:r>
              <a:rPr lang="en-US" altLang="en-US" sz="2800" b="1" dirty="0" err="1">
                <a:solidFill>
                  <a:srgbClr val="FF3300"/>
                </a:solidFill>
                <a:latin typeface="Times New Roman" panose="02020603050405020304" pitchFamily="18" charset="0"/>
              </a:rPr>
              <a:t>điểm</a:t>
            </a:r>
            <a:r>
              <a:rPr lang="en-US" altLang="en-US" sz="2800" b="1" dirty="0">
                <a:solidFill>
                  <a:srgbClr val="FF3300"/>
                </a:solidFill>
                <a:latin typeface="Times New Roman" panose="02020603050405020304" pitchFamily="18" charset="0"/>
              </a:rPr>
              <a:t> </a:t>
            </a:r>
            <a:r>
              <a:rPr lang="en-US" altLang="en-US" sz="2800" b="1" dirty="0" err="1">
                <a:solidFill>
                  <a:srgbClr val="FF3300"/>
                </a:solidFill>
                <a:latin typeface="Times New Roman" panose="02020603050405020304" pitchFamily="18" charset="0"/>
              </a:rPr>
              <a:t>gì</a:t>
            </a:r>
            <a:r>
              <a:rPr lang="en-US" altLang="en-US" sz="2800" b="1" dirty="0">
                <a:solidFill>
                  <a:srgbClr val="FF3300"/>
                </a:solidFill>
                <a:latin typeface="Times New Roman" panose="02020603050405020304" pitchFamily="18" charset="0"/>
              </a:rPr>
              <a:t>?</a:t>
            </a:r>
          </a:p>
        </p:txBody>
      </p:sp>
      <p:sp>
        <p:nvSpPr>
          <p:cNvPr id="35846" name="Text Box 6"/>
          <p:cNvSpPr txBox="1">
            <a:spLocks noChangeArrowheads="1"/>
          </p:cNvSpPr>
          <p:nvPr/>
        </p:nvSpPr>
        <p:spPr bwMode="auto">
          <a:xfrm>
            <a:off x="6310707" y="4414897"/>
            <a:ext cx="5782555" cy="2062103"/>
          </a:xfrm>
          <a:prstGeom prst="rect">
            <a:avLst/>
          </a:prstGeom>
          <a:solidFill>
            <a:srgbClr val="E0BE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eaLnBrk="1" hangingPunct="1">
              <a:spcBef>
                <a:spcPct val="50000"/>
              </a:spcBef>
            </a:pPr>
            <a:r>
              <a:rPr lang="en-US" dirty="0" err="1">
                <a:solidFill>
                  <a:schemeClr val="tx1"/>
                </a:solidFill>
              </a:rPr>
              <a:t>Có</a:t>
            </a:r>
            <a:r>
              <a:rPr lang="en-US" dirty="0">
                <a:solidFill>
                  <a:schemeClr val="tx1"/>
                </a:solidFill>
              </a:rPr>
              <a:t> </a:t>
            </a:r>
            <a:r>
              <a:rPr lang="en-US" dirty="0" err="1">
                <a:solidFill>
                  <a:schemeClr val="tx1"/>
                </a:solidFill>
              </a:rPr>
              <a:t>cơ</a:t>
            </a:r>
            <a:r>
              <a:rPr lang="en-US" dirty="0">
                <a:solidFill>
                  <a:schemeClr val="tx1"/>
                </a:solidFill>
              </a:rPr>
              <a:t> </a:t>
            </a:r>
            <a:r>
              <a:rPr lang="en-US" dirty="0" err="1">
                <a:solidFill>
                  <a:schemeClr val="tx1"/>
                </a:solidFill>
              </a:rPr>
              <a:t>quan</a:t>
            </a:r>
            <a:r>
              <a:rPr lang="en-US" dirty="0">
                <a:solidFill>
                  <a:schemeClr val="tx1"/>
                </a:solidFill>
              </a:rPr>
              <a:t> </a:t>
            </a:r>
            <a:r>
              <a:rPr lang="en-US" dirty="0" err="1">
                <a:solidFill>
                  <a:schemeClr val="tx1"/>
                </a:solidFill>
              </a:rPr>
              <a:t>tích</a:t>
            </a:r>
            <a:r>
              <a:rPr lang="en-US" dirty="0">
                <a:solidFill>
                  <a:schemeClr val="tx1"/>
                </a:solidFill>
              </a:rPr>
              <a:t> </a:t>
            </a:r>
            <a:r>
              <a:rPr lang="en-US" dirty="0" err="1">
                <a:solidFill>
                  <a:schemeClr val="tx1"/>
                </a:solidFill>
              </a:rPr>
              <a:t>trữ</a:t>
            </a:r>
            <a:r>
              <a:rPr lang="en-US" dirty="0">
                <a:solidFill>
                  <a:schemeClr val="tx1"/>
                </a:solidFill>
              </a:rPr>
              <a:t> </a:t>
            </a:r>
            <a:r>
              <a:rPr lang="en-US" dirty="0" err="1">
                <a:solidFill>
                  <a:schemeClr val="tx1"/>
                </a:solidFill>
              </a:rPr>
              <a:t>nước</a:t>
            </a:r>
            <a:r>
              <a:rPr lang="en-US" dirty="0">
                <a:solidFill>
                  <a:schemeClr val="tx1"/>
                </a:solidFill>
              </a:rPr>
              <a:t> </a:t>
            </a:r>
            <a:r>
              <a:rPr lang="en-US" dirty="0" err="1">
                <a:solidFill>
                  <a:schemeClr val="tx1"/>
                </a:solidFill>
              </a:rPr>
              <a:t>và</a:t>
            </a:r>
            <a:r>
              <a:rPr lang="en-US" dirty="0">
                <a:solidFill>
                  <a:schemeClr val="tx1"/>
                </a:solidFill>
              </a:rPr>
              <a:t> </a:t>
            </a:r>
            <a:r>
              <a:rPr lang="en-US" dirty="0" err="1">
                <a:solidFill>
                  <a:schemeClr val="tx1"/>
                </a:solidFill>
              </a:rPr>
              <a:t>cơ</a:t>
            </a:r>
            <a:r>
              <a:rPr lang="en-US" dirty="0">
                <a:solidFill>
                  <a:schemeClr val="tx1"/>
                </a:solidFill>
              </a:rPr>
              <a:t> </a:t>
            </a:r>
            <a:r>
              <a:rPr lang="en-US" dirty="0" err="1">
                <a:solidFill>
                  <a:schemeClr val="tx1"/>
                </a:solidFill>
              </a:rPr>
              <a:t>chế</a:t>
            </a:r>
            <a:r>
              <a:rPr lang="en-US" dirty="0">
                <a:solidFill>
                  <a:schemeClr val="tx1"/>
                </a:solidFill>
              </a:rPr>
              <a:t> </a:t>
            </a:r>
            <a:r>
              <a:rPr lang="en-US" dirty="0" err="1">
                <a:solidFill>
                  <a:schemeClr val="tx1"/>
                </a:solidFill>
              </a:rPr>
              <a:t>bảo</a:t>
            </a:r>
            <a:r>
              <a:rPr lang="en-US" dirty="0">
                <a:solidFill>
                  <a:schemeClr val="tx1"/>
                </a:solidFill>
              </a:rPr>
              <a:t> </a:t>
            </a:r>
            <a:r>
              <a:rPr lang="en-US" dirty="0" err="1">
                <a:solidFill>
                  <a:schemeClr val="tx1"/>
                </a:solidFill>
              </a:rPr>
              <a:t>vệ</a:t>
            </a:r>
            <a:r>
              <a:rPr lang="en-US" dirty="0">
                <a:solidFill>
                  <a:schemeClr val="tx1"/>
                </a:solidFill>
              </a:rPr>
              <a:t> </a:t>
            </a:r>
            <a:r>
              <a:rPr lang="en-US" dirty="0" err="1">
                <a:solidFill>
                  <a:schemeClr val="tx1"/>
                </a:solidFill>
              </a:rPr>
              <a:t>chống</a:t>
            </a:r>
            <a:r>
              <a:rPr lang="en-US" dirty="0">
                <a:solidFill>
                  <a:schemeClr val="tx1"/>
                </a:solidFill>
              </a:rPr>
              <a:t> </a:t>
            </a:r>
            <a:r>
              <a:rPr lang="en-US" dirty="0" err="1">
                <a:solidFill>
                  <a:schemeClr val="tx1"/>
                </a:solidFill>
              </a:rPr>
              <a:t>mất</a:t>
            </a:r>
            <a:r>
              <a:rPr lang="en-US" dirty="0">
                <a:solidFill>
                  <a:schemeClr val="tx1"/>
                </a:solidFill>
              </a:rPr>
              <a:t> </a:t>
            </a:r>
            <a:r>
              <a:rPr lang="en-US" dirty="0" err="1" smtClean="0">
                <a:solidFill>
                  <a:schemeClr val="tx1"/>
                </a:solidFill>
              </a:rPr>
              <a:t>nước</a:t>
            </a:r>
            <a:r>
              <a:rPr lang="en-US" dirty="0" smtClean="0">
                <a:solidFill>
                  <a:schemeClr val="tx1"/>
                </a:solidFill>
              </a:rPr>
              <a:t>. VD </a:t>
            </a:r>
            <a:r>
              <a:rPr lang="en-US" dirty="0" err="1" smtClean="0">
                <a:solidFill>
                  <a:schemeClr val="tx1"/>
                </a:solidFill>
              </a:rPr>
              <a:t>như</a:t>
            </a:r>
            <a:r>
              <a:rPr lang="en-US" dirty="0" smtClean="0">
                <a:solidFill>
                  <a:schemeClr val="tx1"/>
                </a:solidFill>
              </a:rPr>
              <a:t> </a:t>
            </a:r>
            <a:r>
              <a:rPr lang="en-US" dirty="0">
                <a:solidFill>
                  <a:schemeClr val="tx1"/>
                </a:solidFill>
              </a:rPr>
              <a:t>d</a:t>
            </a:r>
            <a:r>
              <a:rPr lang="en-US" altLang="en-US" dirty="0" smtClean="0">
                <a:solidFill>
                  <a:schemeClr val="tx1"/>
                </a:solidFill>
              </a:rPr>
              <a:t>a </a:t>
            </a:r>
            <a:r>
              <a:rPr lang="en-US" altLang="en-US" dirty="0" err="1">
                <a:solidFill>
                  <a:schemeClr val="tx1"/>
                </a:solidFill>
              </a:rPr>
              <a:t>có</a:t>
            </a:r>
            <a:r>
              <a:rPr lang="en-US" altLang="en-US" dirty="0">
                <a:solidFill>
                  <a:schemeClr val="tx1"/>
                </a:solidFill>
              </a:rPr>
              <a:t> </a:t>
            </a:r>
            <a:r>
              <a:rPr lang="en-US" altLang="en-US" dirty="0" err="1">
                <a:solidFill>
                  <a:schemeClr val="tx1"/>
                </a:solidFill>
              </a:rPr>
              <a:t>vảy</a:t>
            </a:r>
            <a:r>
              <a:rPr lang="en-US" altLang="en-US" dirty="0">
                <a:solidFill>
                  <a:schemeClr val="tx1"/>
                </a:solidFill>
              </a:rPr>
              <a:t> </a:t>
            </a:r>
            <a:r>
              <a:rPr lang="en-US" altLang="en-US" dirty="0" err="1">
                <a:solidFill>
                  <a:schemeClr val="tx1"/>
                </a:solidFill>
              </a:rPr>
              <a:t>sừng</a:t>
            </a:r>
            <a:r>
              <a:rPr lang="en-US" altLang="en-US" dirty="0">
                <a:solidFill>
                  <a:schemeClr val="tx1"/>
                </a:solidFill>
              </a:rPr>
              <a:t> </a:t>
            </a:r>
            <a:r>
              <a:rPr lang="en-US" altLang="en-US" dirty="0" err="1">
                <a:solidFill>
                  <a:schemeClr val="tx1"/>
                </a:solidFill>
              </a:rPr>
              <a:t>làm</a:t>
            </a:r>
            <a:r>
              <a:rPr lang="en-US" altLang="en-US" dirty="0">
                <a:solidFill>
                  <a:schemeClr val="tx1"/>
                </a:solidFill>
              </a:rPr>
              <a:t> </a:t>
            </a:r>
            <a:r>
              <a:rPr lang="en-US" altLang="en-US" dirty="0" err="1">
                <a:solidFill>
                  <a:schemeClr val="tx1"/>
                </a:solidFill>
              </a:rPr>
              <a:t>giảm</a:t>
            </a:r>
            <a:r>
              <a:rPr lang="en-US" altLang="en-US" dirty="0">
                <a:solidFill>
                  <a:schemeClr val="tx1"/>
                </a:solidFill>
              </a:rPr>
              <a:t> </a:t>
            </a:r>
            <a:r>
              <a:rPr lang="en-US" altLang="en-US" dirty="0" err="1">
                <a:solidFill>
                  <a:schemeClr val="tx1"/>
                </a:solidFill>
              </a:rPr>
              <a:t>khả</a:t>
            </a:r>
            <a:r>
              <a:rPr lang="en-US" altLang="en-US" dirty="0">
                <a:solidFill>
                  <a:schemeClr val="tx1"/>
                </a:solidFill>
              </a:rPr>
              <a:t> </a:t>
            </a:r>
            <a:r>
              <a:rPr lang="en-US" altLang="en-US" dirty="0" err="1">
                <a:solidFill>
                  <a:schemeClr val="tx1"/>
                </a:solidFill>
              </a:rPr>
              <a:t>năng</a:t>
            </a:r>
            <a:r>
              <a:rPr lang="en-US" altLang="en-US" dirty="0">
                <a:solidFill>
                  <a:schemeClr val="tx1"/>
                </a:solidFill>
              </a:rPr>
              <a:t> </a:t>
            </a:r>
            <a:r>
              <a:rPr lang="en-US" altLang="en-US" dirty="0" err="1">
                <a:solidFill>
                  <a:schemeClr val="tx1"/>
                </a:solidFill>
              </a:rPr>
              <a:t>mất</a:t>
            </a:r>
            <a:r>
              <a:rPr lang="en-US" altLang="en-US" dirty="0">
                <a:solidFill>
                  <a:schemeClr val="tx1"/>
                </a:solidFill>
              </a:rPr>
              <a:t> </a:t>
            </a:r>
            <a:r>
              <a:rPr lang="en-US" altLang="en-US" dirty="0" err="1">
                <a:solidFill>
                  <a:schemeClr val="tx1"/>
                </a:solidFill>
              </a:rPr>
              <a:t>nước</a:t>
            </a:r>
            <a:r>
              <a:rPr lang="en-US" altLang="en-US" dirty="0">
                <a:solidFill>
                  <a:schemeClr val="tx1"/>
                </a:solidFill>
              </a:rPr>
              <a:t> . </a:t>
            </a:r>
          </a:p>
        </p:txBody>
      </p:sp>
      <p:pic>
        <p:nvPicPr>
          <p:cNvPr id="18436" name="Picture 10" descr="Phiêu lưu trong sắc màu Karijini, Du lịch, thien nhien, nui da, Tay nuoc Uc, du lich, du lich viet nam, du lich the gioi, du lich 2013, kinh nghiem du lich, du lich chau au, du lich chau a, kham pha the gioi, dia diem du li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593727"/>
            <a:ext cx="5905499" cy="29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2" descr="090507091054-884-597%5B1%5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671514"/>
            <a:ext cx="5981701" cy="359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 Box 13"/>
          <p:cNvSpPr txBox="1">
            <a:spLocks noChangeArrowheads="1"/>
          </p:cNvSpPr>
          <p:nvPr/>
        </p:nvSpPr>
        <p:spPr bwMode="auto">
          <a:xfrm>
            <a:off x="2650632" y="2788368"/>
            <a:ext cx="1447800" cy="457200"/>
          </a:xfrm>
          <a:prstGeom prst="rect">
            <a:avLst/>
          </a:prstGeom>
          <a:solidFill>
            <a:srgbClr val="F3FD9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pPr>
            <a:r>
              <a:rPr lang="en-US" altLang="en-US" sz="2400" i="0">
                <a:solidFill>
                  <a:schemeClr val="tx1"/>
                </a:solidFill>
              </a:rPr>
              <a:t>Tắc kè</a:t>
            </a:r>
          </a:p>
        </p:txBody>
      </p:sp>
      <p:pic>
        <p:nvPicPr>
          <p:cNvPr id="18439" name="Picture 14" descr="http://www.vncreatures.net/phim/nr/nr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9" y="3541690"/>
            <a:ext cx="5905499" cy="306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 Box 15"/>
          <p:cNvSpPr txBox="1">
            <a:spLocks noChangeArrowheads="1"/>
          </p:cNvSpPr>
          <p:nvPr/>
        </p:nvSpPr>
        <p:spPr bwMode="auto">
          <a:xfrm>
            <a:off x="1671837" y="5885019"/>
            <a:ext cx="2209800" cy="457200"/>
          </a:xfrm>
          <a:prstGeom prst="rect">
            <a:avLst/>
          </a:prstGeom>
          <a:solidFill>
            <a:srgbClr val="F3FD9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pPr>
            <a:r>
              <a:rPr lang="en-US" altLang="en-US" sz="2400" i="0">
                <a:solidFill>
                  <a:schemeClr val="tx1"/>
                </a:solidFill>
              </a:rPr>
              <a:t>Kỳ nhông</a:t>
            </a:r>
          </a:p>
        </p:txBody>
      </p:sp>
      <p:sp>
        <p:nvSpPr>
          <p:cNvPr id="18441" name="Text Box 16"/>
          <p:cNvSpPr txBox="1">
            <a:spLocks noChangeArrowheads="1"/>
          </p:cNvSpPr>
          <p:nvPr/>
        </p:nvSpPr>
        <p:spPr bwMode="auto">
          <a:xfrm>
            <a:off x="9513853" y="775775"/>
            <a:ext cx="2487648" cy="461665"/>
          </a:xfrm>
          <a:prstGeom prst="rect">
            <a:avLst/>
          </a:prstGeom>
          <a:solidFill>
            <a:srgbClr val="F3FD9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pPr>
            <a:r>
              <a:rPr lang="en-US" altLang="en-US" sz="2400" i="0" dirty="0" err="1">
                <a:solidFill>
                  <a:schemeClr val="tx1"/>
                </a:solidFill>
              </a:rPr>
              <a:t>Thằn</a:t>
            </a:r>
            <a:r>
              <a:rPr lang="en-US" altLang="en-US" sz="2400" i="0" dirty="0">
                <a:solidFill>
                  <a:schemeClr val="tx1"/>
                </a:solidFill>
              </a:rPr>
              <a:t> </a:t>
            </a:r>
            <a:r>
              <a:rPr lang="en-US" altLang="en-US" sz="2400" i="0" dirty="0" err="1">
                <a:solidFill>
                  <a:schemeClr val="tx1"/>
                </a:solidFill>
              </a:rPr>
              <a:t>lằn</a:t>
            </a:r>
            <a:r>
              <a:rPr lang="en-US" altLang="en-US" sz="2400" i="0" dirty="0">
                <a:solidFill>
                  <a:schemeClr val="tx1"/>
                </a:solidFill>
              </a:rPr>
              <a:t> </a:t>
            </a:r>
            <a:r>
              <a:rPr lang="en-US" altLang="en-US" sz="2400" i="0" dirty="0" err="1">
                <a:solidFill>
                  <a:schemeClr val="tx1"/>
                </a:solidFill>
              </a:rPr>
              <a:t>sa</a:t>
            </a:r>
            <a:r>
              <a:rPr lang="en-US" altLang="en-US" sz="2400" i="0" dirty="0">
                <a:solidFill>
                  <a:schemeClr val="tx1"/>
                </a:solidFill>
              </a:rPr>
              <a:t> </a:t>
            </a:r>
            <a:r>
              <a:rPr lang="en-US" altLang="en-US" sz="2400" i="0" dirty="0" err="1">
                <a:solidFill>
                  <a:schemeClr val="tx1"/>
                </a:solidFill>
              </a:rPr>
              <a:t>mạc</a:t>
            </a:r>
            <a:endParaRPr lang="en-US" altLang="en-US" sz="2400" i="0" dirty="0">
              <a:solidFill>
                <a:schemeClr val="tx1"/>
              </a:solidFill>
            </a:endParaRPr>
          </a:p>
        </p:txBody>
      </p:sp>
    </p:spTree>
    <p:extLst>
      <p:ext uri="{BB962C8B-B14F-4D97-AF65-F5344CB8AC3E}">
        <p14:creationId xmlns:p14="http://schemas.microsoft.com/office/powerpoint/2010/main" val="2330782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ox(in)">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2234128" y="374947"/>
            <a:ext cx="7416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vi-VN" altLang="en-US" sz="2400" b="1" dirty="0" smtClean="0">
                <a:solidFill>
                  <a:srgbClr val="CC0000"/>
                </a:solidFill>
                <a:latin typeface="Times New Roman" panose="02020603050405020304" pitchFamily="18" charset="0"/>
                <a:cs typeface="Times New Roman" panose="02020603050405020304" pitchFamily="18" charset="0"/>
              </a:rPr>
              <a:t> </a:t>
            </a:r>
            <a:r>
              <a:rPr lang="vi-VN" altLang="en-US" sz="2400" b="1" dirty="0">
                <a:solidFill>
                  <a:srgbClr val="CC0000"/>
                </a:solidFill>
                <a:latin typeface="Times New Roman" panose="02020603050405020304" pitchFamily="18" charset="0"/>
                <a:cs typeface="Times New Roman" panose="02020603050405020304" pitchFamily="18" charset="0"/>
              </a:rPr>
              <a:t>Động vật sống nơi ẩm ướt; nơi khô ráo có đặc điểm gì?</a:t>
            </a:r>
          </a:p>
        </p:txBody>
      </p:sp>
      <p:sp>
        <p:nvSpPr>
          <p:cNvPr id="38916" name="Line 4"/>
          <p:cNvSpPr>
            <a:spLocks noChangeShapeType="1"/>
          </p:cNvSpPr>
          <p:nvPr/>
        </p:nvSpPr>
        <p:spPr bwMode="auto">
          <a:xfrm>
            <a:off x="6096000" y="981075"/>
            <a:ext cx="0" cy="3816350"/>
          </a:xfrm>
          <a:prstGeom prst="line">
            <a:avLst/>
          </a:prstGeom>
          <a:noFill/>
          <a:ln w="28575">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Times New Roman" panose="02020603050405020304" pitchFamily="18" charset="0"/>
              <a:cs typeface="Times New Roman" panose="02020603050405020304" pitchFamily="18" charset="0"/>
            </a:endParaRPr>
          </a:p>
        </p:txBody>
      </p:sp>
      <p:pic>
        <p:nvPicPr>
          <p:cNvPr id="38917" name="Picture 5" descr="ky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6690" y="3135732"/>
            <a:ext cx="2391648" cy="1531517"/>
          </a:xfrm>
          <a:prstGeom prst="rect">
            <a:avLst/>
          </a:prstGeom>
          <a:noFill/>
          <a:extLst>
            <a:ext uri="{909E8E84-426E-40DD-AFC4-6F175D3DCCD1}">
              <a14:hiddenFill xmlns:a14="http://schemas.microsoft.com/office/drawing/2010/main">
                <a:solidFill>
                  <a:srgbClr val="FFFFFF"/>
                </a:solidFill>
              </a14:hiddenFill>
            </a:ext>
          </a:extLst>
        </p:spPr>
      </p:pic>
      <p:pic>
        <p:nvPicPr>
          <p:cNvPr id="38918" name="Picture 6" desc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6038" y="2998788"/>
            <a:ext cx="2657810" cy="1655762"/>
          </a:xfrm>
          <a:prstGeom prst="rect">
            <a:avLst/>
          </a:prstGeom>
          <a:noFill/>
          <a:extLst>
            <a:ext uri="{909E8E84-426E-40DD-AFC4-6F175D3DCCD1}">
              <a14:hiddenFill xmlns:a14="http://schemas.microsoft.com/office/drawing/2010/main">
                <a:solidFill>
                  <a:srgbClr val="FFFFFF"/>
                </a:solidFill>
              </a14:hiddenFill>
            </a:ext>
          </a:extLst>
        </p:spPr>
      </p:pic>
      <p:pic>
        <p:nvPicPr>
          <p:cNvPr id="38919" name="Picture 7" descr="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9731" y="2925072"/>
            <a:ext cx="2561856" cy="1655762"/>
          </a:xfrm>
          <a:prstGeom prst="rect">
            <a:avLst/>
          </a:prstGeom>
          <a:noFill/>
          <a:extLst>
            <a:ext uri="{909E8E84-426E-40DD-AFC4-6F175D3DCCD1}">
              <a14:hiddenFill xmlns:a14="http://schemas.microsoft.com/office/drawing/2010/main">
                <a:solidFill>
                  <a:srgbClr val="FFFFFF"/>
                </a:solidFill>
              </a14:hiddenFill>
            </a:ext>
          </a:extLst>
        </p:spPr>
      </p:pic>
      <p:pic>
        <p:nvPicPr>
          <p:cNvPr id="38920" name="Picture 8" descr="rd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314" y="3119064"/>
            <a:ext cx="2771954" cy="1655763"/>
          </a:xfrm>
          <a:prstGeom prst="rect">
            <a:avLst/>
          </a:prstGeom>
          <a:noFill/>
          <a:extLst>
            <a:ext uri="{909E8E84-426E-40DD-AFC4-6F175D3DCCD1}">
              <a14:hiddenFill xmlns:a14="http://schemas.microsoft.com/office/drawing/2010/main">
                <a:solidFill>
                  <a:srgbClr val="FFFFFF"/>
                </a:solidFill>
              </a14:hiddenFill>
            </a:ext>
          </a:extLst>
        </p:spPr>
      </p:pic>
      <p:sp>
        <p:nvSpPr>
          <p:cNvPr id="38921" name="Text Box 9"/>
          <p:cNvSpPr txBox="1">
            <a:spLocks noChangeArrowheads="1"/>
          </p:cNvSpPr>
          <p:nvPr/>
        </p:nvSpPr>
        <p:spPr bwMode="auto">
          <a:xfrm>
            <a:off x="1592264" y="4970463"/>
            <a:ext cx="40671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vi-VN" altLang="en-US" b="1">
                <a:solidFill>
                  <a:schemeClr val="bg1">
                    <a:lumMod val="10000"/>
                  </a:schemeClr>
                </a:solidFill>
                <a:latin typeface="Times New Roman" panose="02020603050405020304" pitchFamily="18" charset="0"/>
                <a:cs typeface="Times New Roman" panose="02020603050405020304" pitchFamily="18" charset="0"/>
              </a:rPr>
              <a:t>Động vật sống nơi khô ráo</a:t>
            </a:r>
          </a:p>
        </p:txBody>
      </p:sp>
      <p:sp>
        <p:nvSpPr>
          <p:cNvPr id="38922" name="Text Box 10"/>
          <p:cNvSpPr txBox="1">
            <a:spLocks noChangeArrowheads="1"/>
          </p:cNvSpPr>
          <p:nvPr/>
        </p:nvSpPr>
        <p:spPr bwMode="auto">
          <a:xfrm>
            <a:off x="6886575" y="4941888"/>
            <a:ext cx="3708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vi-VN" altLang="en-US" b="1">
                <a:solidFill>
                  <a:schemeClr val="bg1">
                    <a:lumMod val="10000"/>
                  </a:schemeClr>
                </a:solidFill>
                <a:latin typeface="Times New Roman" panose="02020603050405020304" pitchFamily="18" charset="0"/>
                <a:cs typeface="Times New Roman" panose="02020603050405020304" pitchFamily="18" charset="0"/>
              </a:rPr>
              <a:t>Động vật sống nơi ẩm ướt</a:t>
            </a:r>
          </a:p>
        </p:txBody>
      </p:sp>
      <p:pic>
        <p:nvPicPr>
          <p:cNvPr id="38923" name="Picture 11" descr="a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3338" y="981076"/>
            <a:ext cx="2670510" cy="1655763"/>
          </a:xfrm>
          <a:prstGeom prst="rect">
            <a:avLst/>
          </a:prstGeom>
          <a:noFill/>
          <a:extLst>
            <a:ext uri="{909E8E84-426E-40DD-AFC4-6F175D3DCCD1}">
              <a14:hiddenFill xmlns:a14="http://schemas.microsoft.com/office/drawing/2010/main">
                <a:solidFill>
                  <a:srgbClr val="FFFFFF"/>
                </a:solidFill>
              </a14:hiddenFill>
            </a:ext>
          </a:extLst>
        </p:spPr>
      </p:pic>
      <p:pic>
        <p:nvPicPr>
          <p:cNvPr id="38924" name="Picture 12" descr="ca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967" y="836612"/>
            <a:ext cx="2741792" cy="1935248"/>
          </a:xfrm>
          <a:prstGeom prst="rect">
            <a:avLst/>
          </a:prstGeom>
          <a:noFill/>
          <a:extLst>
            <a:ext uri="{909E8E84-426E-40DD-AFC4-6F175D3DCCD1}">
              <a14:hiddenFill xmlns:a14="http://schemas.microsoft.com/office/drawing/2010/main">
                <a:solidFill>
                  <a:srgbClr val="FFFFFF"/>
                </a:solidFill>
              </a14:hiddenFill>
            </a:ext>
          </a:extLst>
        </p:spPr>
      </p:pic>
      <p:pic>
        <p:nvPicPr>
          <p:cNvPr id="38925" name="Picture 13" descr="aa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85620" y="954882"/>
            <a:ext cx="2585669" cy="1655763"/>
          </a:xfrm>
          <a:prstGeom prst="rect">
            <a:avLst/>
          </a:prstGeom>
          <a:noFill/>
          <a:extLst>
            <a:ext uri="{909E8E84-426E-40DD-AFC4-6F175D3DCCD1}">
              <a14:hiddenFill xmlns:a14="http://schemas.microsoft.com/office/drawing/2010/main">
                <a:solidFill>
                  <a:srgbClr val="FFFFFF"/>
                </a:solidFill>
              </a14:hiddenFill>
            </a:ext>
          </a:extLst>
        </p:spPr>
      </p:pic>
      <p:pic>
        <p:nvPicPr>
          <p:cNvPr id="38926" name="Picture 14" descr="b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18747" y="836612"/>
            <a:ext cx="2501016" cy="1857376"/>
          </a:xfrm>
          <a:prstGeom prst="rect">
            <a:avLst/>
          </a:prstGeom>
          <a:noFill/>
          <a:extLst>
            <a:ext uri="{909E8E84-426E-40DD-AFC4-6F175D3DCCD1}">
              <a14:hiddenFill xmlns:a14="http://schemas.microsoft.com/office/drawing/2010/main">
                <a:solidFill>
                  <a:srgbClr val="FFFFFF"/>
                </a:solidFill>
              </a14:hiddenFill>
            </a:ext>
          </a:extLst>
        </p:spPr>
      </p:pic>
      <p:sp>
        <p:nvSpPr>
          <p:cNvPr id="38927" name="Text Box 15"/>
          <p:cNvSpPr txBox="1">
            <a:spLocks noChangeArrowheads="1"/>
          </p:cNvSpPr>
          <p:nvPr/>
        </p:nvSpPr>
        <p:spPr bwMode="auto">
          <a:xfrm>
            <a:off x="908844" y="2771860"/>
            <a:ext cx="16557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b="1" dirty="0">
                <a:solidFill>
                  <a:srgbClr val="333399"/>
                </a:solidFill>
                <a:latin typeface="Times New Roman" panose="02020603050405020304" pitchFamily="18" charset="0"/>
                <a:cs typeface="Times New Roman" panose="02020603050405020304" pitchFamily="18" charset="0"/>
              </a:rPr>
              <a:t>Châu chấu</a:t>
            </a:r>
            <a:endParaRPr lang="vi-VN" altLang="en-US" b="1" dirty="0">
              <a:solidFill>
                <a:srgbClr val="333399"/>
              </a:solidFill>
              <a:latin typeface="Times New Roman" panose="02020603050405020304" pitchFamily="18" charset="0"/>
              <a:cs typeface="Times New Roman" panose="02020603050405020304" pitchFamily="18" charset="0"/>
            </a:endParaRPr>
          </a:p>
        </p:txBody>
      </p:sp>
      <p:sp>
        <p:nvSpPr>
          <p:cNvPr id="38928" name="Text Box 16"/>
          <p:cNvSpPr txBox="1">
            <a:spLocks noChangeArrowheads="1"/>
          </p:cNvSpPr>
          <p:nvPr/>
        </p:nvSpPr>
        <p:spPr bwMode="auto">
          <a:xfrm>
            <a:off x="3665627" y="2647158"/>
            <a:ext cx="15843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b="1" dirty="0">
                <a:solidFill>
                  <a:srgbClr val="333399"/>
                </a:solidFill>
                <a:latin typeface="Times New Roman" panose="02020603050405020304" pitchFamily="18" charset="0"/>
                <a:cs typeface="Times New Roman" panose="02020603050405020304" pitchFamily="18" charset="0"/>
              </a:rPr>
              <a:t>Bọ hung</a:t>
            </a:r>
            <a:endParaRPr lang="vi-VN" altLang="en-US" b="1" dirty="0">
              <a:solidFill>
                <a:srgbClr val="333399"/>
              </a:solidFill>
              <a:latin typeface="Times New Roman" panose="02020603050405020304" pitchFamily="18" charset="0"/>
              <a:cs typeface="Times New Roman" panose="02020603050405020304" pitchFamily="18" charset="0"/>
            </a:endParaRPr>
          </a:p>
        </p:txBody>
      </p:sp>
      <p:sp>
        <p:nvSpPr>
          <p:cNvPr id="38929" name="Text Box 17"/>
          <p:cNvSpPr txBox="1">
            <a:spLocks noChangeArrowheads="1"/>
          </p:cNvSpPr>
          <p:nvPr/>
        </p:nvSpPr>
        <p:spPr bwMode="auto">
          <a:xfrm>
            <a:off x="6816725" y="2598738"/>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b="1">
                <a:solidFill>
                  <a:srgbClr val="333399"/>
                </a:solidFill>
                <a:latin typeface="Times New Roman" panose="02020603050405020304" pitchFamily="18" charset="0"/>
                <a:cs typeface="Times New Roman" panose="02020603050405020304" pitchFamily="18" charset="0"/>
              </a:rPr>
              <a:t>Ốc sên</a:t>
            </a:r>
            <a:endParaRPr lang="vi-VN" altLang="en-US" b="1">
              <a:solidFill>
                <a:srgbClr val="333399"/>
              </a:solidFill>
              <a:latin typeface="Times New Roman" panose="02020603050405020304" pitchFamily="18" charset="0"/>
              <a:cs typeface="Times New Roman" panose="02020603050405020304" pitchFamily="18" charset="0"/>
            </a:endParaRPr>
          </a:p>
        </p:txBody>
      </p:sp>
      <p:sp>
        <p:nvSpPr>
          <p:cNvPr id="38930" name="Text Box 18"/>
          <p:cNvSpPr txBox="1">
            <a:spLocks noChangeArrowheads="1"/>
          </p:cNvSpPr>
          <p:nvPr/>
        </p:nvSpPr>
        <p:spPr bwMode="auto">
          <a:xfrm>
            <a:off x="9904758" y="2562431"/>
            <a:ext cx="13684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b="1" dirty="0">
                <a:solidFill>
                  <a:srgbClr val="333399"/>
                </a:solidFill>
                <a:latin typeface="Times New Roman" panose="02020603050405020304" pitchFamily="18" charset="0"/>
                <a:cs typeface="Times New Roman" panose="02020603050405020304" pitchFamily="18" charset="0"/>
              </a:rPr>
              <a:t>Cá cóc</a:t>
            </a:r>
            <a:endParaRPr lang="vi-VN" altLang="en-US" b="1" dirty="0">
              <a:solidFill>
                <a:srgbClr val="333399"/>
              </a:solidFill>
              <a:latin typeface="Times New Roman" panose="02020603050405020304" pitchFamily="18" charset="0"/>
              <a:cs typeface="Times New Roman" panose="02020603050405020304" pitchFamily="18" charset="0"/>
            </a:endParaRPr>
          </a:p>
        </p:txBody>
      </p:sp>
      <p:sp>
        <p:nvSpPr>
          <p:cNvPr id="38931" name="Text Box 19"/>
          <p:cNvSpPr txBox="1">
            <a:spLocks noChangeArrowheads="1"/>
          </p:cNvSpPr>
          <p:nvPr/>
        </p:nvSpPr>
        <p:spPr bwMode="auto">
          <a:xfrm>
            <a:off x="776883" y="4772167"/>
            <a:ext cx="21240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b="1">
                <a:solidFill>
                  <a:schemeClr val="bg1">
                    <a:lumMod val="10000"/>
                  </a:schemeClr>
                </a:solidFill>
                <a:latin typeface="Times New Roman" panose="02020603050405020304" pitchFamily="18" charset="0"/>
                <a:cs typeface="Times New Roman" panose="02020603050405020304" pitchFamily="18" charset="0"/>
              </a:rPr>
              <a:t>Rắn đuôi chuông</a:t>
            </a:r>
            <a:endParaRPr lang="vi-VN" altLang="en-US" b="1">
              <a:solidFill>
                <a:schemeClr val="bg1">
                  <a:lumMod val="10000"/>
                </a:schemeClr>
              </a:solidFill>
              <a:latin typeface="Times New Roman" panose="02020603050405020304" pitchFamily="18" charset="0"/>
              <a:cs typeface="Times New Roman" panose="02020603050405020304" pitchFamily="18" charset="0"/>
            </a:endParaRPr>
          </a:p>
        </p:txBody>
      </p:sp>
      <p:sp>
        <p:nvSpPr>
          <p:cNvPr id="38932" name="Text Box 20"/>
          <p:cNvSpPr txBox="1">
            <a:spLocks noChangeArrowheads="1"/>
          </p:cNvSpPr>
          <p:nvPr/>
        </p:nvSpPr>
        <p:spPr bwMode="auto">
          <a:xfrm>
            <a:off x="3580607" y="4665244"/>
            <a:ext cx="15128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b="1" dirty="0">
                <a:solidFill>
                  <a:schemeClr val="bg1">
                    <a:lumMod val="10000"/>
                  </a:schemeClr>
                </a:solidFill>
                <a:latin typeface="Times New Roman" panose="02020603050405020304" pitchFamily="18" charset="0"/>
                <a:cs typeface="Times New Roman" panose="02020603050405020304" pitchFamily="18" charset="0"/>
              </a:rPr>
              <a:t>Tắc kè</a:t>
            </a:r>
            <a:endParaRPr lang="vi-VN" altLang="en-US"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38933" name="Text Box 21"/>
          <p:cNvSpPr txBox="1">
            <a:spLocks noChangeArrowheads="1"/>
          </p:cNvSpPr>
          <p:nvPr/>
        </p:nvSpPr>
        <p:spPr bwMode="auto">
          <a:xfrm>
            <a:off x="6888163" y="4646613"/>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b="1">
                <a:solidFill>
                  <a:schemeClr val="bg1">
                    <a:lumMod val="10000"/>
                  </a:schemeClr>
                </a:solidFill>
                <a:latin typeface="Times New Roman" panose="02020603050405020304" pitchFamily="18" charset="0"/>
                <a:cs typeface="Times New Roman" panose="02020603050405020304" pitchFamily="18" charset="0"/>
              </a:rPr>
              <a:t>Ếch</a:t>
            </a:r>
            <a:endParaRPr lang="vi-VN" altLang="en-US" b="1">
              <a:solidFill>
                <a:schemeClr val="bg1">
                  <a:lumMod val="10000"/>
                </a:schemeClr>
              </a:solidFill>
              <a:latin typeface="Times New Roman" panose="02020603050405020304" pitchFamily="18" charset="0"/>
              <a:cs typeface="Times New Roman" panose="02020603050405020304" pitchFamily="18" charset="0"/>
            </a:endParaRPr>
          </a:p>
        </p:txBody>
      </p:sp>
      <p:sp>
        <p:nvSpPr>
          <p:cNvPr id="38934" name="Text Box 22"/>
          <p:cNvSpPr txBox="1">
            <a:spLocks noChangeArrowheads="1"/>
          </p:cNvSpPr>
          <p:nvPr/>
        </p:nvSpPr>
        <p:spPr bwMode="auto">
          <a:xfrm>
            <a:off x="9985174" y="4574383"/>
            <a:ext cx="15843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b="1" dirty="0">
                <a:solidFill>
                  <a:schemeClr val="bg1">
                    <a:lumMod val="10000"/>
                  </a:schemeClr>
                </a:solidFill>
                <a:latin typeface="Times New Roman" panose="02020603050405020304" pitchFamily="18" charset="0"/>
                <a:cs typeface="Times New Roman" panose="02020603050405020304" pitchFamily="18" charset="0"/>
              </a:rPr>
              <a:t>Giun đất</a:t>
            </a:r>
            <a:endParaRPr lang="vi-VN" altLang="en-US"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23" name="Rectangle 3"/>
          <p:cNvSpPr>
            <a:spLocks noChangeArrowheads="1"/>
          </p:cNvSpPr>
          <p:nvPr/>
        </p:nvSpPr>
        <p:spPr bwMode="auto">
          <a:xfrm>
            <a:off x="6620444" y="5307014"/>
            <a:ext cx="4278763" cy="91582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dirty="0">
                <a:solidFill>
                  <a:schemeClr val="bg1">
                    <a:lumMod val="10000"/>
                  </a:schemeClr>
                </a:solidFill>
                <a:latin typeface="Times New Roman" panose="02020603050405020304" pitchFamily="18" charset="0"/>
                <a:cs typeface="Times New Roman" panose="02020603050405020304" pitchFamily="18" charset="0"/>
              </a:rPr>
              <a:t>Da </a:t>
            </a:r>
            <a:r>
              <a:rPr lang="en-US" altLang="en-US" sz="2400" b="1" dirty="0" err="1">
                <a:solidFill>
                  <a:schemeClr val="bg1">
                    <a:lumMod val="10000"/>
                  </a:schemeClr>
                </a:solidFill>
                <a:latin typeface="Times New Roman" panose="02020603050405020304" pitchFamily="18" charset="0"/>
                <a:cs typeface="Times New Roman" panose="02020603050405020304" pitchFamily="18" charset="0"/>
              </a:rPr>
              <a:t>trần</a:t>
            </a:r>
            <a:r>
              <a:rPr lang="en-US" alt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altLang="en-US" sz="2400" b="1" dirty="0" err="1">
                <a:solidFill>
                  <a:schemeClr val="bg1">
                    <a:lumMod val="10000"/>
                  </a:schemeClr>
                </a:solidFill>
                <a:latin typeface="Times New Roman" panose="02020603050405020304" pitchFamily="18" charset="0"/>
                <a:cs typeface="Times New Roman" panose="02020603050405020304" pitchFamily="18" charset="0"/>
              </a:rPr>
              <a:t>ẩm</a:t>
            </a:r>
            <a:r>
              <a:rPr lang="en-US" alt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altLang="en-US" sz="2400" b="1" dirty="0" err="1" smtClean="0">
                <a:solidFill>
                  <a:schemeClr val="bg1">
                    <a:lumMod val="10000"/>
                  </a:schemeClr>
                </a:solidFill>
                <a:latin typeface="Times New Roman" panose="02020603050405020304" pitchFamily="18" charset="0"/>
                <a:cs typeface="Times New Roman" panose="02020603050405020304" pitchFamily="18" charset="0"/>
              </a:rPr>
              <a:t>ướt</a:t>
            </a:r>
            <a:r>
              <a:rPr lang="en-US" altLang="en-US" sz="2400" b="1" dirty="0" smtClean="0">
                <a:solidFill>
                  <a:schemeClr val="bg1">
                    <a:lumMod val="10000"/>
                  </a:schemeClr>
                </a:solidFill>
                <a:latin typeface="Times New Roman" panose="02020603050405020304" pitchFamily="18" charset="0"/>
                <a:cs typeface="Times New Roman" panose="02020603050405020304" pitchFamily="18" charset="0"/>
              </a:rPr>
              <a:t>, </a:t>
            </a:r>
            <a:r>
              <a:rPr lang="en-US" altLang="en-US" sz="2400" b="1" dirty="0" err="1" smtClean="0">
                <a:solidFill>
                  <a:schemeClr val="bg1">
                    <a:lumMod val="10000"/>
                  </a:schemeClr>
                </a:solidFill>
                <a:latin typeface="Times New Roman" panose="02020603050405020304" pitchFamily="18" charset="0"/>
                <a:cs typeface="Times New Roman" panose="02020603050405020304" pitchFamily="18" charset="0"/>
              </a:rPr>
              <a:t>khi</a:t>
            </a:r>
            <a:r>
              <a:rPr lang="en-US" altLang="en-US" sz="2400" b="1" dirty="0" smtClean="0">
                <a:solidFill>
                  <a:schemeClr val="bg1">
                    <a:lumMod val="10000"/>
                  </a:schemeClr>
                </a:solidFill>
                <a:latin typeface="Times New Roman" panose="02020603050405020304" pitchFamily="18" charset="0"/>
                <a:cs typeface="Times New Roman" panose="02020603050405020304" pitchFamily="18" charset="0"/>
              </a:rPr>
              <a:t> </a:t>
            </a:r>
            <a:r>
              <a:rPr lang="en-US" altLang="en-US" sz="2400" b="1" dirty="0" err="1">
                <a:solidFill>
                  <a:schemeClr val="bg1">
                    <a:lumMod val="10000"/>
                  </a:schemeClr>
                </a:solidFill>
                <a:latin typeface="Times New Roman" panose="02020603050405020304" pitchFamily="18" charset="0"/>
                <a:cs typeface="Times New Roman" panose="02020603050405020304" pitchFamily="18" charset="0"/>
              </a:rPr>
              <a:t>gặp</a:t>
            </a:r>
            <a:r>
              <a:rPr lang="en-US" alt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altLang="en-US" sz="2400" b="1" dirty="0" err="1">
                <a:solidFill>
                  <a:schemeClr val="bg1">
                    <a:lumMod val="10000"/>
                  </a:schemeClr>
                </a:solidFill>
                <a:latin typeface="Times New Roman" panose="02020603050405020304" pitchFamily="18" charset="0"/>
                <a:cs typeface="Times New Roman" panose="02020603050405020304" pitchFamily="18" charset="0"/>
              </a:rPr>
              <a:t>điều</a:t>
            </a:r>
            <a:r>
              <a:rPr lang="en-US" alt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altLang="en-US" sz="2400" b="1" dirty="0" err="1" smtClean="0">
                <a:solidFill>
                  <a:schemeClr val="bg1">
                    <a:lumMod val="10000"/>
                  </a:schemeClr>
                </a:solidFill>
                <a:latin typeface="Times New Roman" panose="02020603050405020304" pitchFamily="18" charset="0"/>
                <a:cs typeface="Times New Roman" panose="02020603050405020304" pitchFamily="18" charset="0"/>
              </a:rPr>
              <a:t>kiện</a:t>
            </a:r>
            <a:r>
              <a:rPr lang="en-US" altLang="en-US" sz="2400" b="1" dirty="0" smtClean="0">
                <a:solidFill>
                  <a:schemeClr val="bg1">
                    <a:lumMod val="10000"/>
                  </a:schemeClr>
                </a:solidFill>
                <a:latin typeface="Times New Roman" panose="02020603050405020304" pitchFamily="18" charset="0"/>
                <a:cs typeface="Times New Roman" panose="02020603050405020304" pitchFamily="18" charset="0"/>
              </a:rPr>
              <a:t> </a:t>
            </a:r>
            <a:r>
              <a:rPr lang="en-US" altLang="en-US" sz="2400" b="1" dirty="0" err="1" smtClean="0">
                <a:solidFill>
                  <a:schemeClr val="bg1">
                    <a:lumMod val="10000"/>
                  </a:schemeClr>
                </a:solidFill>
                <a:latin typeface="Times New Roman" panose="02020603050405020304" pitchFamily="18" charset="0"/>
                <a:cs typeface="Times New Roman" panose="02020603050405020304" pitchFamily="18" charset="0"/>
              </a:rPr>
              <a:t>khô</a:t>
            </a:r>
            <a:r>
              <a:rPr lang="en-US" altLang="en-US" sz="2400" b="1" dirty="0" smtClean="0">
                <a:solidFill>
                  <a:schemeClr val="bg1">
                    <a:lumMod val="10000"/>
                  </a:schemeClr>
                </a:solidFill>
                <a:latin typeface="Times New Roman" panose="02020603050405020304" pitchFamily="18" charset="0"/>
                <a:cs typeface="Times New Roman" panose="02020603050405020304" pitchFamily="18" charset="0"/>
              </a:rPr>
              <a:t> </a:t>
            </a:r>
            <a:r>
              <a:rPr lang="en-US" altLang="en-US" sz="2400" b="1" dirty="0" err="1">
                <a:solidFill>
                  <a:schemeClr val="bg1">
                    <a:lumMod val="10000"/>
                  </a:schemeClr>
                </a:solidFill>
                <a:latin typeface="Times New Roman" panose="02020603050405020304" pitchFamily="18" charset="0"/>
                <a:cs typeface="Times New Roman" panose="02020603050405020304" pitchFamily="18" charset="0"/>
              </a:rPr>
              <a:t>hạn</a:t>
            </a:r>
            <a:r>
              <a:rPr lang="en-US" alt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altLang="en-US" sz="2400" b="1" dirty="0" err="1">
                <a:solidFill>
                  <a:schemeClr val="bg1">
                    <a:lumMod val="10000"/>
                  </a:schemeClr>
                </a:solidFill>
                <a:latin typeface="Times New Roman" panose="02020603050405020304" pitchFamily="18" charset="0"/>
                <a:cs typeface="Times New Roman" panose="02020603050405020304" pitchFamily="18" charset="0"/>
              </a:rPr>
              <a:t>dễ</a:t>
            </a:r>
            <a:r>
              <a:rPr lang="en-US" alt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altLang="en-US" sz="2400" b="1" dirty="0" err="1">
                <a:solidFill>
                  <a:schemeClr val="bg1">
                    <a:lumMod val="10000"/>
                  </a:schemeClr>
                </a:solidFill>
                <a:latin typeface="Times New Roman" panose="02020603050405020304" pitchFamily="18" charset="0"/>
                <a:cs typeface="Times New Roman" panose="02020603050405020304" pitchFamily="18" charset="0"/>
              </a:rPr>
              <a:t>bị</a:t>
            </a:r>
            <a:r>
              <a:rPr lang="en-US" alt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altLang="en-US" sz="2400" b="1" dirty="0" err="1" smtClean="0">
                <a:solidFill>
                  <a:schemeClr val="bg1">
                    <a:lumMod val="10000"/>
                  </a:schemeClr>
                </a:solidFill>
                <a:latin typeface="Times New Roman" panose="02020603050405020304" pitchFamily="18" charset="0"/>
                <a:cs typeface="Times New Roman" panose="02020603050405020304" pitchFamily="18" charset="0"/>
              </a:rPr>
              <a:t>mất</a:t>
            </a:r>
            <a:r>
              <a:rPr lang="en-US" altLang="en-US" sz="2400" b="1" dirty="0" smtClean="0">
                <a:solidFill>
                  <a:schemeClr val="bg1">
                    <a:lumMod val="10000"/>
                  </a:schemeClr>
                </a:solidFill>
                <a:latin typeface="Times New Roman" panose="02020603050405020304" pitchFamily="18" charset="0"/>
                <a:cs typeface="Times New Roman" panose="02020603050405020304" pitchFamily="18" charset="0"/>
              </a:rPr>
              <a:t> </a:t>
            </a:r>
            <a:r>
              <a:rPr lang="en-US" altLang="en-US" sz="2400" b="1" dirty="0" err="1">
                <a:solidFill>
                  <a:schemeClr val="bg1">
                    <a:lumMod val="10000"/>
                  </a:schemeClr>
                </a:solidFill>
                <a:latin typeface="Times New Roman" panose="02020603050405020304" pitchFamily="18" charset="0"/>
                <a:cs typeface="Times New Roman" panose="02020603050405020304" pitchFamily="18" charset="0"/>
              </a:rPr>
              <a:t>nước</a:t>
            </a:r>
            <a:endParaRPr lang="en-US" altLang="en-US" sz="24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24" name="Text Box 6"/>
          <p:cNvSpPr txBox="1">
            <a:spLocks noChangeArrowheads="1"/>
          </p:cNvSpPr>
          <p:nvPr/>
        </p:nvSpPr>
        <p:spPr bwMode="auto">
          <a:xfrm>
            <a:off x="1133565" y="5459038"/>
            <a:ext cx="4116387" cy="830997"/>
          </a:xfrm>
          <a:prstGeom prst="rect">
            <a:avLst/>
          </a:prstGeom>
          <a:solidFill>
            <a:schemeClr val="bg1"/>
          </a:solidFill>
          <a:ln>
            <a:solidFill>
              <a:schemeClr val="tx1"/>
            </a:solid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chemeClr val="bg1">
                    <a:lumMod val="10000"/>
                  </a:schemeClr>
                </a:solidFill>
                <a:latin typeface="Times New Roman" panose="02020603050405020304" pitchFamily="18" charset="0"/>
                <a:cs typeface="Times New Roman" panose="02020603050405020304" pitchFamily="18" charset="0"/>
              </a:rPr>
              <a:t>Da </a:t>
            </a:r>
            <a:r>
              <a:rPr lang="en-US" altLang="en-US" sz="2400" b="1" dirty="0" err="1">
                <a:solidFill>
                  <a:schemeClr val="bg1">
                    <a:lumMod val="10000"/>
                  </a:schemeClr>
                </a:solidFill>
                <a:latin typeface="Times New Roman" panose="02020603050405020304" pitchFamily="18" charset="0"/>
                <a:cs typeface="Times New Roman" panose="02020603050405020304" pitchFamily="18" charset="0"/>
              </a:rPr>
              <a:t>có</a:t>
            </a:r>
            <a:r>
              <a:rPr lang="en-US" alt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altLang="en-US" sz="2400" b="1" dirty="0" err="1">
                <a:solidFill>
                  <a:schemeClr val="bg1">
                    <a:lumMod val="10000"/>
                  </a:schemeClr>
                </a:solidFill>
                <a:latin typeface="Times New Roman" panose="02020603050405020304" pitchFamily="18" charset="0"/>
                <a:cs typeface="Times New Roman" panose="02020603050405020304" pitchFamily="18" charset="0"/>
              </a:rPr>
              <a:t>vảy</a:t>
            </a:r>
            <a:r>
              <a:rPr lang="en-US" alt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altLang="en-US" sz="2400" b="1" dirty="0" err="1">
                <a:solidFill>
                  <a:schemeClr val="bg1">
                    <a:lumMod val="10000"/>
                  </a:schemeClr>
                </a:solidFill>
                <a:latin typeface="Times New Roman" panose="02020603050405020304" pitchFamily="18" charset="0"/>
                <a:cs typeface="Times New Roman" panose="02020603050405020304" pitchFamily="18" charset="0"/>
              </a:rPr>
              <a:t>sừng</a:t>
            </a:r>
            <a:r>
              <a:rPr lang="en-US" alt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altLang="en-US" sz="2400" b="1" dirty="0" err="1">
                <a:solidFill>
                  <a:schemeClr val="bg1">
                    <a:lumMod val="10000"/>
                  </a:schemeClr>
                </a:solidFill>
                <a:latin typeface="Times New Roman" panose="02020603050405020304" pitchFamily="18" charset="0"/>
                <a:cs typeface="Times New Roman" panose="02020603050405020304" pitchFamily="18" charset="0"/>
              </a:rPr>
              <a:t>làm</a:t>
            </a:r>
            <a:r>
              <a:rPr lang="en-US" alt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altLang="en-US" sz="2400" b="1" dirty="0" err="1">
                <a:solidFill>
                  <a:schemeClr val="bg1">
                    <a:lumMod val="10000"/>
                  </a:schemeClr>
                </a:solidFill>
                <a:latin typeface="Times New Roman" panose="02020603050405020304" pitchFamily="18" charset="0"/>
                <a:cs typeface="Times New Roman" panose="02020603050405020304" pitchFamily="18" charset="0"/>
              </a:rPr>
              <a:t>giảm</a:t>
            </a:r>
            <a:r>
              <a:rPr lang="en-US" alt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altLang="en-US" sz="2400" b="1" dirty="0" err="1">
                <a:solidFill>
                  <a:schemeClr val="bg1">
                    <a:lumMod val="10000"/>
                  </a:schemeClr>
                </a:solidFill>
                <a:latin typeface="Times New Roman" panose="02020603050405020304" pitchFamily="18" charset="0"/>
                <a:cs typeface="Times New Roman" panose="02020603050405020304" pitchFamily="18" charset="0"/>
              </a:rPr>
              <a:t>khả</a:t>
            </a:r>
            <a:r>
              <a:rPr lang="en-US" alt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altLang="en-US" sz="2400" b="1" dirty="0" err="1">
                <a:solidFill>
                  <a:schemeClr val="bg1">
                    <a:lumMod val="10000"/>
                  </a:schemeClr>
                </a:solidFill>
                <a:latin typeface="Times New Roman" panose="02020603050405020304" pitchFamily="18" charset="0"/>
                <a:cs typeface="Times New Roman" panose="02020603050405020304" pitchFamily="18" charset="0"/>
              </a:rPr>
              <a:t>năng</a:t>
            </a:r>
            <a:r>
              <a:rPr lang="en-US" alt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altLang="en-US" sz="2400" b="1" dirty="0" err="1">
                <a:solidFill>
                  <a:schemeClr val="bg1">
                    <a:lumMod val="10000"/>
                  </a:schemeClr>
                </a:solidFill>
                <a:latin typeface="Times New Roman" panose="02020603050405020304" pitchFamily="18" charset="0"/>
                <a:cs typeface="Times New Roman" panose="02020603050405020304" pitchFamily="18" charset="0"/>
              </a:rPr>
              <a:t>mất</a:t>
            </a:r>
            <a:r>
              <a:rPr lang="en-US" altLang="en-US" sz="2400" b="1" dirty="0">
                <a:solidFill>
                  <a:schemeClr val="bg1">
                    <a:lumMod val="10000"/>
                  </a:schemeClr>
                </a:solidFill>
                <a:latin typeface="Times New Roman" panose="02020603050405020304" pitchFamily="18" charset="0"/>
                <a:cs typeface="Times New Roman" panose="02020603050405020304" pitchFamily="18" charset="0"/>
              </a:rPr>
              <a:t> </a:t>
            </a:r>
            <a:r>
              <a:rPr lang="en-US" altLang="en-US" sz="2400" b="1" dirty="0" err="1">
                <a:solidFill>
                  <a:schemeClr val="bg1">
                    <a:lumMod val="10000"/>
                  </a:schemeClr>
                </a:solidFill>
                <a:latin typeface="Times New Roman" panose="02020603050405020304" pitchFamily="18" charset="0"/>
                <a:cs typeface="Times New Roman" panose="02020603050405020304" pitchFamily="18" charset="0"/>
              </a:rPr>
              <a:t>nước</a:t>
            </a:r>
            <a:r>
              <a:rPr lang="en-US" altLang="en-US" sz="2400" b="1" dirty="0">
                <a:solidFill>
                  <a:schemeClr val="bg1">
                    <a:lumMod val="10000"/>
                  </a:schemeClr>
                </a:solidFill>
                <a:latin typeface="Times New Roman" panose="02020603050405020304" pitchFamily="18" charset="0"/>
                <a:cs typeface="Times New Roman" panose="02020603050405020304" pitchFamily="18" charset="0"/>
              </a:rPr>
              <a:t> . </a:t>
            </a:r>
          </a:p>
        </p:txBody>
      </p:sp>
    </p:spTree>
    <p:extLst>
      <p:ext uri="{BB962C8B-B14F-4D97-AF65-F5344CB8AC3E}">
        <p14:creationId xmlns:p14="http://schemas.microsoft.com/office/powerpoint/2010/main" val="71420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ox(in)">
                                      <p:cBhvr>
                                        <p:cTn id="7" dur="500"/>
                                        <p:tgtEl>
                                          <p:spTgt spid="2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down)">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autoUpdateAnimBg="0"/>
      <p:bldP spid="24" grpId="0" bldLvl="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234165851"/>
              </p:ext>
            </p:extLst>
          </p:nvPr>
        </p:nvGraphicFramePr>
        <p:xfrm>
          <a:off x="425003" y="824247"/>
          <a:ext cx="11269014" cy="5366972"/>
        </p:xfrm>
        <a:graphic>
          <a:graphicData uri="http://schemas.openxmlformats.org/drawingml/2006/table">
            <a:tbl>
              <a:tblPr firstRow="1" bandRow="1">
                <a:tableStyleId>{5C22544A-7EE6-4342-B048-85BDC9FD1C3A}</a:tableStyleId>
              </a:tblPr>
              <a:tblGrid>
                <a:gridCol w="3618977">
                  <a:extLst>
                    <a:ext uri="{9D8B030D-6E8A-4147-A177-3AD203B41FA5}">
                      <a16:colId xmlns:a16="http://schemas.microsoft.com/office/drawing/2014/main" xmlns="" val="20000"/>
                    </a:ext>
                  </a:extLst>
                </a:gridCol>
                <a:gridCol w="2598239">
                  <a:extLst>
                    <a:ext uri="{9D8B030D-6E8A-4147-A177-3AD203B41FA5}">
                      <a16:colId xmlns:a16="http://schemas.microsoft.com/office/drawing/2014/main" xmlns="" val="20001"/>
                    </a:ext>
                  </a:extLst>
                </a:gridCol>
                <a:gridCol w="5051798">
                  <a:extLst>
                    <a:ext uri="{9D8B030D-6E8A-4147-A177-3AD203B41FA5}">
                      <a16:colId xmlns:a16="http://schemas.microsoft.com/office/drawing/2014/main" xmlns="" val="20002"/>
                    </a:ext>
                  </a:extLst>
                </a:gridCol>
              </a:tblGrid>
              <a:tr h="605308">
                <a:tc>
                  <a:txBody>
                    <a:bodyPr/>
                    <a:lstStyle/>
                    <a:p>
                      <a:pPr marL="0" algn="ctr" defTabSz="914400" rtl="0" eaLnBrk="1" latinLnBrk="0" hangingPunct="1"/>
                      <a:r>
                        <a:rPr lang="en-US" sz="2800" b="1" i="1" kern="1200" dirty="0" err="1" smtClean="0">
                          <a:solidFill>
                            <a:schemeClr val="tx1"/>
                          </a:solidFill>
                          <a:latin typeface="Times New Roman" pitchFamily="18" charset="0"/>
                          <a:ea typeface="+mn-ea"/>
                          <a:cs typeface="Times New Roman" pitchFamily="18" charset="0"/>
                        </a:rPr>
                        <a:t>Các</a:t>
                      </a:r>
                      <a:r>
                        <a:rPr lang="en-US" sz="2800" b="1" i="1" kern="1200" dirty="0" smtClean="0">
                          <a:solidFill>
                            <a:schemeClr val="tx1"/>
                          </a:solidFill>
                          <a:latin typeface="Times New Roman" pitchFamily="18" charset="0"/>
                          <a:ea typeface="+mn-ea"/>
                          <a:cs typeface="Times New Roman" pitchFamily="18" charset="0"/>
                        </a:rPr>
                        <a:t> </a:t>
                      </a:r>
                      <a:r>
                        <a:rPr lang="en-US" sz="2800" b="1" i="1" kern="1200" dirty="0" err="1" smtClean="0">
                          <a:solidFill>
                            <a:schemeClr val="tx1"/>
                          </a:solidFill>
                          <a:latin typeface="Times New Roman" pitchFamily="18" charset="0"/>
                          <a:ea typeface="+mn-ea"/>
                          <a:cs typeface="Times New Roman" pitchFamily="18" charset="0"/>
                        </a:rPr>
                        <a:t>nhóm</a:t>
                      </a:r>
                      <a:r>
                        <a:rPr lang="en-US" sz="2800" b="1" i="1" kern="1200" dirty="0" smtClean="0">
                          <a:solidFill>
                            <a:schemeClr val="tx1"/>
                          </a:solidFill>
                          <a:latin typeface="Times New Roman" pitchFamily="18" charset="0"/>
                          <a:ea typeface="+mn-ea"/>
                          <a:cs typeface="Times New Roman" pitchFamily="18" charset="0"/>
                        </a:rPr>
                        <a:t> </a:t>
                      </a:r>
                      <a:r>
                        <a:rPr lang="en-US" sz="2800" b="1" i="1" kern="1200" dirty="0" err="1" smtClean="0">
                          <a:solidFill>
                            <a:schemeClr val="tx1"/>
                          </a:solidFill>
                          <a:latin typeface="Times New Roman" pitchFamily="18" charset="0"/>
                          <a:ea typeface="+mn-ea"/>
                          <a:cs typeface="Times New Roman" pitchFamily="18" charset="0"/>
                        </a:rPr>
                        <a:t>sinh</a:t>
                      </a:r>
                      <a:r>
                        <a:rPr lang="en-US" sz="2800" b="1" i="1" kern="1200" dirty="0" smtClean="0">
                          <a:solidFill>
                            <a:schemeClr val="tx1"/>
                          </a:solidFill>
                          <a:latin typeface="Times New Roman" pitchFamily="18" charset="0"/>
                          <a:ea typeface="+mn-ea"/>
                          <a:cs typeface="Times New Roman" pitchFamily="18" charset="0"/>
                        </a:rPr>
                        <a:t> </a:t>
                      </a:r>
                      <a:r>
                        <a:rPr lang="en-US" sz="2800" b="1" i="1" kern="1200" dirty="0" err="1" smtClean="0">
                          <a:solidFill>
                            <a:schemeClr val="tx1"/>
                          </a:solidFill>
                          <a:latin typeface="Times New Roman" pitchFamily="18" charset="0"/>
                          <a:ea typeface="+mn-ea"/>
                          <a:cs typeface="Times New Roman" pitchFamily="18" charset="0"/>
                        </a:rPr>
                        <a:t>vật</a:t>
                      </a:r>
                      <a:endParaRPr lang="en-US" sz="2800" b="1" i="1" kern="1200" dirty="0">
                        <a:solidFill>
                          <a:schemeClr val="tx1"/>
                        </a:solidFill>
                        <a:latin typeface="Times New Roman" pitchFamily="18" charset="0"/>
                        <a:ea typeface="+mn-ea"/>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5FF"/>
                    </a:solidFill>
                  </a:tcPr>
                </a:tc>
                <a:tc>
                  <a:txBody>
                    <a:bodyPr/>
                    <a:lstStyle/>
                    <a:p>
                      <a:pPr marL="0" algn="ctr" defTabSz="914400" rtl="0" eaLnBrk="1" latinLnBrk="0" hangingPunct="1"/>
                      <a:r>
                        <a:rPr lang="en-US" sz="2800" b="1" i="1" kern="1200" dirty="0" err="1" smtClean="0">
                          <a:solidFill>
                            <a:schemeClr val="tx1"/>
                          </a:solidFill>
                          <a:latin typeface="Times New Roman" pitchFamily="18" charset="0"/>
                          <a:ea typeface="+mn-ea"/>
                          <a:cs typeface="Times New Roman" pitchFamily="18" charset="0"/>
                        </a:rPr>
                        <a:t>Tên</a:t>
                      </a:r>
                      <a:r>
                        <a:rPr lang="en-US" sz="2800" b="1" i="1" kern="1200" dirty="0" smtClean="0">
                          <a:solidFill>
                            <a:schemeClr val="tx1"/>
                          </a:solidFill>
                          <a:latin typeface="Times New Roman" pitchFamily="18" charset="0"/>
                          <a:ea typeface="+mn-ea"/>
                          <a:cs typeface="Times New Roman" pitchFamily="18" charset="0"/>
                        </a:rPr>
                        <a:t> </a:t>
                      </a:r>
                      <a:r>
                        <a:rPr lang="en-US" sz="2800" b="1" i="1" kern="1200" dirty="0" err="1" smtClean="0">
                          <a:solidFill>
                            <a:schemeClr val="tx1"/>
                          </a:solidFill>
                          <a:latin typeface="Times New Roman" pitchFamily="18" charset="0"/>
                          <a:ea typeface="+mn-ea"/>
                          <a:cs typeface="Times New Roman" pitchFamily="18" charset="0"/>
                        </a:rPr>
                        <a:t>sinh</a:t>
                      </a:r>
                      <a:r>
                        <a:rPr lang="en-US" sz="2800" b="1" i="1" kern="1200" dirty="0" smtClean="0">
                          <a:solidFill>
                            <a:schemeClr val="tx1"/>
                          </a:solidFill>
                          <a:latin typeface="Times New Roman" pitchFamily="18" charset="0"/>
                          <a:ea typeface="+mn-ea"/>
                          <a:cs typeface="Times New Roman" pitchFamily="18" charset="0"/>
                        </a:rPr>
                        <a:t> </a:t>
                      </a:r>
                      <a:r>
                        <a:rPr lang="en-US" sz="2800" b="1" i="1" kern="1200" dirty="0" err="1" smtClean="0">
                          <a:solidFill>
                            <a:schemeClr val="tx1"/>
                          </a:solidFill>
                          <a:latin typeface="Times New Roman" pitchFamily="18" charset="0"/>
                          <a:ea typeface="+mn-ea"/>
                          <a:cs typeface="Times New Roman" pitchFamily="18" charset="0"/>
                        </a:rPr>
                        <a:t>vật</a:t>
                      </a:r>
                      <a:endParaRPr lang="en-US" sz="2800" b="1" i="1" kern="1200" dirty="0">
                        <a:solidFill>
                          <a:schemeClr val="tx1"/>
                        </a:solidFill>
                        <a:latin typeface="Times New Roman" pitchFamily="18" charset="0"/>
                        <a:ea typeface="+mn-ea"/>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5FF"/>
                    </a:solidFill>
                  </a:tcPr>
                </a:tc>
                <a:tc>
                  <a:txBody>
                    <a:bodyPr/>
                    <a:lstStyle/>
                    <a:p>
                      <a:pPr marL="0" algn="ctr" defTabSz="914400" rtl="0" eaLnBrk="1" latinLnBrk="0" hangingPunct="1"/>
                      <a:r>
                        <a:rPr lang="en-US" sz="2800" b="1" i="1" kern="1200" dirty="0" err="1" smtClean="0">
                          <a:solidFill>
                            <a:schemeClr val="tx1"/>
                          </a:solidFill>
                          <a:latin typeface="Times New Roman" pitchFamily="18" charset="0"/>
                          <a:ea typeface="+mn-ea"/>
                          <a:cs typeface="Times New Roman" pitchFamily="18" charset="0"/>
                        </a:rPr>
                        <a:t>Nơi</a:t>
                      </a:r>
                      <a:r>
                        <a:rPr lang="en-US" sz="2800" b="1" i="1" kern="1200" dirty="0" smtClean="0">
                          <a:solidFill>
                            <a:schemeClr val="tx1"/>
                          </a:solidFill>
                          <a:latin typeface="Times New Roman" pitchFamily="18" charset="0"/>
                          <a:ea typeface="+mn-ea"/>
                          <a:cs typeface="Times New Roman" pitchFamily="18" charset="0"/>
                        </a:rPr>
                        <a:t> </a:t>
                      </a:r>
                      <a:r>
                        <a:rPr lang="en-US" sz="2800" b="1" i="1" kern="1200" dirty="0" err="1" smtClean="0">
                          <a:solidFill>
                            <a:schemeClr val="tx1"/>
                          </a:solidFill>
                          <a:latin typeface="Times New Roman" pitchFamily="18" charset="0"/>
                          <a:ea typeface="+mn-ea"/>
                          <a:cs typeface="Times New Roman" pitchFamily="18" charset="0"/>
                        </a:rPr>
                        <a:t>sống</a:t>
                      </a:r>
                      <a:endParaRPr lang="en-US" sz="2800" b="1" i="1" kern="1200" dirty="0">
                        <a:solidFill>
                          <a:schemeClr val="tx1"/>
                        </a:solidFill>
                        <a:latin typeface="Times New Roman" pitchFamily="18" charset="0"/>
                        <a:ea typeface="+mn-ea"/>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5FF"/>
                    </a:solidFill>
                  </a:tcPr>
                </a:tc>
                <a:extLst>
                  <a:ext uri="{0D108BD9-81ED-4DB2-BD59-A6C34878D82A}">
                    <a16:rowId xmlns:a16="http://schemas.microsoft.com/office/drawing/2014/main" xmlns="" val="10000"/>
                  </a:ext>
                </a:extLst>
              </a:tr>
              <a:tr h="1190416">
                <a:tc>
                  <a:txBody>
                    <a:bodyPr/>
                    <a:lstStyle/>
                    <a:p>
                      <a:pPr marL="0" algn="ctr" defTabSz="914400" rtl="0" eaLnBrk="1" latinLnBrk="0" hangingPunct="1"/>
                      <a:r>
                        <a:rPr lang="en-US" sz="2800" kern="1200" dirty="0" err="1" smtClean="0">
                          <a:solidFill>
                            <a:srgbClr val="FF0000"/>
                          </a:solidFill>
                          <a:latin typeface="Times New Roman" pitchFamily="18" charset="0"/>
                          <a:ea typeface="+mn-ea"/>
                          <a:cs typeface="Times New Roman" pitchFamily="18" charset="0"/>
                        </a:rPr>
                        <a:t>Thực</a:t>
                      </a:r>
                      <a:r>
                        <a:rPr lang="en-US" sz="2800" kern="1200" dirty="0" smtClean="0">
                          <a:solidFill>
                            <a:srgbClr val="FF0000"/>
                          </a:solidFill>
                          <a:latin typeface="Times New Roman" pitchFamily="18" charset="0"/>
                          <a:ea typeface="+mn-ea"/>
                          <a:cs typeface="Times New Roman" pitchFamily="18" charset="0"/>
                        </a:rPr>
                        <a:t> </a:t>
                      </a:r>
                      <a:r>
                        <a:rPr lang="en-US" sz="2800" kern="1200" dirty="0" err="1" smtClean="0">
                          <a:solidFill>
                            <a:srgbClr val="FF0000"/>
                          </a:solidFill>
                          <a:latin typeface="Times New Roman" pitchFamily="18" charset="0"/>
                          <a:ea typeface="+mn-ea"/>
                          <a:cs typeface="Times New Roman" pitchFamily="18" charset="0"/>
                        </a:rPr>
                        <a:t>vật</a:t>
                      </a:r>
                      <a:r>
                        <a:rPr lang="en-US" sz="2800" kern="1200" dirty="0" smtClean="0">
                          <a:solidFill>
                            <a:srgbClr val="FF0000"/>
                          </a:solidFill>
                          <a:latin typeface="Times New Roman" pitchFamily="18" charset="0"/>
                          <a:ea typeface="+mn-ea"/>
                          <a:cs typeface="Times New Roman" pitchFamily="18" charset="0"/>
                        </a:rPr>
                        <a:t> </a:t>
                      </a:r>
                      <a:r>
                        <a:rPr lang="en-US" sz="2800" kern="1200" dirty="0" err="1" smtClean="0">
                          <a:solidFill>
                            <a:srgbClr val="FF0000"/>
                          </a:solidFill>
                          <a:latin typeface="Times New Roman" pitchFamily="18" charset="0"/>
                          <a:ea typeface="+mn-ea"/>
                          <a:cs typeface="Times New Roman" pitchFamily="18" charset="0"/>
                        </a:rPr>
                        <a:t>ưa</a:t>
                      </a:r>
                      <a:r>
                        <a:rPr lang="en-US" sz="2800" kern="1200" dirty="0" smtClean="0">
                          <a:solidFill>
                            <a:srgbClr val="FF0000"/>
                          </a:solidFill>
                          <a:latin typeface="Times New Roman" pitchFamily="18" charset="0"/>
                          <a:ea typeface="+mn-ea"/>
                          <a:cs typeface="Times New Roman" pitchFamily="18" charset="0"/>
                        </a:rPr>
                        <a:t> </a:t>
                      </a:r>
                      <a:r>
                        <a:rPr lang="en-US" sz="2800" kern="1200" dirty="0" err="1" smtClean="0">
                          <a:solidFill>
                            <a:srgbClr val="FF0000"/>
                          </a:solidFill>
                          <a:latin typeface="Times New Roman" pitchFamily="18" charset="0"/>
                          <a:ea typeface="+mn-ea"/>
                          <a:cs typeface="Times New Roman" pitchFamily="18" charset="0"/>
                        </a:rPr>
                        <a:t>ẩm</a:t>
                      </a:r>
                      <a:endParaRPr lang="en-US" sz="2800" kern="1200" dirty="0">
                        <a:solidFill>
                          <a:srgbClr val="FF0000"/>
                        </a:solidFill>
                        <a:latin typeface="Times New Roman" pitchFamily="18" charset="0"/>
                        <a:ea typeface="+mn-ea"/>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5F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5F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5FF"/>
                    </a:solidFill>
                  </a:tcPr>
                </a:tc>
                <a:extLst>
                  <a:ext uri="{0D108BD9-81ED-4DB2-BD59-A6C34878D82A}">
                    <a16:rowId xmlns:a16="http://schemas.microsoft.com/office/drawing/2014/main" xmlns="" val="10001"/>
                  </a:ext>
                </a:extLst>
              </a:tr>
              <a:tr h="1190416">
                <a:tc>
                  <a:txBody>
                    <a:bodyPr/>
                    <a:lstStyle/>
                    <a:p>
                      <a:pPr marL="0" algn="ctr" defTabSz="914400" rtl="0" eaLnBrk="1" latinLnBrk="0" hangingPunct="1"/>
                      <a:r>
                        <a:rPr lang="en-US" sz="2800" kern="1200" dirty="0" err="1" smtClean="0">
                          <a:solidFill>
                            <a:srgbClr val="FF0000"/>
                          </a:solidFill>
                          <a:latin typeface="Times New Roman" pitchFamily="18" charset="0"/>
                          <a:ea typeface="+mn-ea"/>
                          <a:cs typeface="Times New Roman" pitchFamily="18" charset="0"/>
                        </a:rPr>
                        <a:t>Thực</a:t>
                      </a:r>
                      <a:r>
                        <a:rPr lang="en-US" sz="2800" kern="1200" dirty="0" smtClean="0">
                          <a:solidFill>
                            <a:srgbClr val="FF0000"/>
                          </a:solidFill>
                          <a:latin typeface="Times New Roman" pitchFamily="18" charset="0"/>
                          <a:ea typeface="+mn-ea"/>
                          <a:cs typeface="Times New Roman" pitchFamily="18" charset="0"/>
                        </a:rPr>
                        <a:t> </a:t>
                      </a:r>
                      <a:r>
                        <a:rPr lang="en-US" sz="2800" kern="1200" err="1" smtClean="0">
                          <a:solidFill>
                            <a:srgbClr val="FF0000"/>
                          </a:solidFill>
                          <a:latin typeface="Times New Roman" pitchFamily="18" charset="0"/>
                          <a:ea typeface="+mn-ea"/>
                          <a:cs typeface="Times New Roman" pitchFamily="18" charset="0"/>
                        </a:rPr>
                        <a:t>vật</a:t>
                      </a:r>
                      <a:r>
                        <a:rPr lang="en-US" sz="2800" kern="1200" smtClean="0">
                          <a:solidFill>
                            <a:srgbClr val="FF0000"/>
                          </a:solidFill>
                          <a:latin typeface="Times New Roman" pitchFamily="18" charset="0"/>
                          <a:ea typeface="+mn-ea"/>
                          <a:cs typeface="Times New Roman" pitchFamily="18" charset="0"/>
                        </a:rPr>
                        <a:t> chịu</a:t>
                      </a:r>
                      <a:r>
                        <a:rPr lang="en-US" sz="2800" kern="1200" baseline="0" smtClean="0">
                          <a:solidFill>
                            <a:srgbClr val="FF0000"/>
                          </a:solidFill>
                          <a:latin typeface="Times New Roman" pitchFamily="18" charset="0"/>
                          <a:ea typeface="+mn-ea"/>
                          <a:cs typeface="Times New Roman" pitchFamily="18" charset="0"/>
                        </a:rPr>
                        <a:t> hạn</a:t>
                      </a:r>
                      <a:endParaRPr lang="en-US" sz="2800" kern="1200" dirty="0">
                        <a:solidFill>
                          <a:srgbClr val="FF0000"/>
                        </a:solidFill>
                        <a:latin typeface="Times New Roman" pitchFamily="18" charset="0"/>
                        <a:ea typeface="+mn-ea"/>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5FF"/>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5F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5FF"/>
                    </a:solidFill>
                  </a:tcPr>
                </a:tc>
                <a:extLst>
                  <a:ext uri="{0D108BD9-81ED-4DB2-BD59-A6C34878D82A}">
                    <a16:rowId xmlns:a16="http://schemas.microsoft.com/office/drawing/2014/main" xmlns="" val="10002"/>
                  </a:ext>
                </a:extLst>
              </a:tr>
              <a:tr h="1190416">
                <a:tc>
                  <a:txBody>
                    <a:bodyPr/>
                    <a:lstStyle/>
                    <a:p>
                      <a:pPr marL="0" algn="ctr" defTabSz="914400" rtl="0" eaLnBrk="1" latinLnBrk="0" hangingPunct="1"/>
                      <a:r>
                        <a:rPr lang="en-US" sz="2800" kern="1200" dirty="0" err="1" smtClean="0">
                          <a:solidFill>
                            <a:srgbClr val="FF0000"/>
                          </a:solidFill>
                          <a:latin typeface="Times New Roman" pitchFamily="18" charset="0"/>
                          <a:ea typeface="+mn-ea"/>
                          <a:cs typeface="Times New Roman" pitchFamily="18" charset="0"/>
                        </a:rPr>
                        <a:t>Động</a:t>
                      </a:r>
                      <a:r>
                        <a:rPr lang="en-US" sz="2800" kern="1200" dirty="0" smtClean="0">
                          <a:solidFill>
                            <a:srgbClr val="FF0000"/>
                          </a:solidFill>
                          <a:latin typeface="Times New Roman" pitchFamily="18" charset="0"/>
                          <a:ea typeface="+mn-ea"/>
                          <a:cs typeface="Times New Roman" pitchFamily="18" charset="0"/>
                        </a:rPr>
                        <a:t> </a:t>
                      </a:r>
                      <a:r>
                        <a:rPr lang="en-US" sz="2800" kern="1200" dirty="0" err="1" smtClean="0">
                          <a:solidFill>
                            <a:srgbClr val="FF0000"/>
                          </a:solidFill>
                          <a:latin typeface="Times New Roman" pitchFamily="18" charset="0"/>
                          <a:ea typeface="+mn-ea"/>
                          <a:cs typeface="Times New Roman" pitchFamily="18" charset="0"/>
                        </a:rPr>
                        <a:t>vật</a:t>
                      </a:r>
                      <a:r>
                        <a:rPr lang="en-US" sz="2800" kern="1200" dirty="0" smtClean="0">
                          <a:solidFill>
                            <a:srgbClr val="FF0000"/>
                          </a:solidFill>
                          <a:latin typeface="Times New Roman" pitchFamily="18" charset="0"/>
                          <a:ea typeface="+mn-ea"/>
                          <a:cs typeface="Times New Roman" pitchFamily="18" charset="0"/>
                        </a:rPr>
                        <a:t> </a:t>
                      </a:r>
                      <a:r>
                        <a:rPr lang="en-US" sz="2800" kern="1200" dirty="0" err="1" smtClean="0">
                          <a:solidFill>
                            <a:srgbClr val="FF0000"/>
                          </a:solidFill>
                          <a:latin typeface="Times New Roman" pitchFamily="18" charset="0"/>
                          <a:ea typeface="+mn-ea"/>
                          <a:cs typeface="Times New Roman" pitchFamily="18" charset="0"/>
                        </a:rPr>
                        <a:t>ưa</a:t>
                      </a:r>
                      <a:r>
                        <a:rPr lang="en-US" sz="2800" kern="1200" dirty="0" smtClean="0">
                          <a:solidFill>
                            <a:srgbClr val="FF0000"/>
                          </a:solidFill>
                          <a:latin typeface="Times New Roman" pitchFamily="18" charset="0"/>
                          <a:ea typeface="+mn-ea"/>
                          <a:cs typeface="Times New Roman" pitchFamily="18" charset="0"/>
                        </a:rPr>
                        <a:t> </a:t>
                      </a:r>
                      <a:r>
                        <a:rPr lang="en-US" sz="2800" kern="1200" dirty="0" err="1" smtClean="0">
                          <a:solidFill>
                            <a:srgbClr val="FF0000"/>
                          </a:solidFill>
                          <a:latin typeface="Times New Roman" pitchFamily="18" charset="0"/>
                          <a:ea typeface="+mn-ea"/>
                          <a:cs typeface="Times New Roman" pitchFamily="18" charset="0"/>
                        </a:rPr>
                        <a:t>ẩm</a:t>
                      </a:r>
                      <a:endParaRPr lang="en-US" sz="2800" kern="1200" dirty="0">
                        <a:solidFill>
                          <a:srgbClr val="FF0000"/>
                        </a:solidFill>
                        <a:latin typeface="Times New Roman" pitchFamily="18" charset="0"/>
                        <a:ea typeface="+mn-ea"/>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5FF"/>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5F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5FF"/>
                    </a:solidFill>
                  </a:tcPr>
                </a:tc>
                <a:extLst>
                  <a:ext uri="{0D108BD9-81ED-4DB2-BD59-A6C34878D82A}">
                    <a16:rowId xmlns:a16="http://schemas.microsoft.com/office/drawing/2014/main" xmlns="" val="10003"/>
                  </a:ext>
                </a:extLst>
              </a:tr>
              <a:tr h="1190416">
                <a:tc>
                  <a:txBody>
                    <a:bodyPr/>
                    <a:lstStyle/>
                    <a:p>
                      <a:pPr marL="0" algn="ctr" defTabSz="914400" rtl="0" eaLnBrk="1" latinLnBrk="0" hangingPunct="1"/>
                      <a:r>
                        <a:rPr lang="en-US" sz="2800" kern="1200" dirty="0" err="1" smtClean="0">
                          <a:solidFill>
                            <a:srgbClr val="FF0000"/>
                          </a:solidFill>
                          <a:latin typeface="Times New Roman" pitchFamily="18" charset="0"/>
                          <a:ea typeface="+mn-ea"/>
                          <a:cs typeface="Times New Roman" pitchFamily="18" charset="0"/>
                        </a:rPr>
                        <a:t>Động</a:t>
                      </a:r>
                      <a:r>
                        <a:rPr lang="en-US" sz="2800" kern="1200" dirty="0" smtClean="0">
                          <a:solidFill>
                            <a:srgbClr val="FF0000"/>
                          </a:solidFill>
                          <a:latin typeface="Times New Roman" pitchFamily="18" charset="0"/>
                          <a:ea typeface="+mn-ea"/>
                          <a:cs typeface="Times New Roman" pitchFamily="18" charset="0"/>
                        </a:rPr>
                        <a:t> </a:t>
                      </a:r>
                      <a:r>
                        <a:rPr lang="en-US" sz="2800" kern="1200" dirty="0" err="1" smtClean="0">
                          <a:solidFill>
                            <a:srgbClr val="FF0000"/>
                          </a:solidFill>
                          <a:latin typeface="Times New Roman" pitchFamily="18" charset="0"/>
                          <a:ea typeface="+mn-ea"/>
                          <a:cs typeface="Times New Roman" pitchFamily="18" charset="0"/>
                        </a:rPr>
                        <a:t>vật</a:t>
                      </a:r>
                      <a:r>
                        <a:rPr lang="en-US" sz="2800" kern="1200" dirty="0" smtClean="0">
                          <a:solidFill>
                            <a:srgbClr val="FF0000"/>
                          </a:solidFill>
                          <a:latin typeface="Times New Roman" pitchFamily="18" charset="0"/>
                          <a:ea typeface="+mn-ea"/>
                          <a:cs typeface="Times New Roman" pitchFamily="18" charset="0"/>
                        </a:rPr>
                        <a:t> </a:t>
                      </a:r>
                      <a:r>
                        <a:rPr lang="en-US" sz="2800" kern="1200" dirty="0" err="1" smtClean="0">
                          <a:solidFill>
                            <a:srgbClr val="FF0000"/>
                          </a:solidFill>
                          <a:latin typeface="Times New Roman" pitchFamily="18" charset="0"/>
                          <a:ea typeface="+mn-ea"/>
                          <a:cs typeface="Times New Roman" pitchFamily="18" charset="0"/>
                        </a:rPr>
                        <a:t>ưa</a:t>
                      </a:r>
                      <a:r>
                        <a:rPr lang="en-US" sz="2800" kern="1200" dirty="0" smtClean="0">
                          <a:solidFill>
                            <a:srgbClr val="FF0000"/>
                          </a:solidFill>
                          <a:latin typeface="Times New Roman" pitchFamily="18" charset="0"/>
                          <a:ea typeface="+mn-ea"/>
                          <a:cs typeface="Times New Roman" pitchFamily="18" charset="0"/>
                        </a:rPr>
                        <a:t> </a:t>
                      </a:r>
                      <a:r>
                        <a:rPr lang="en-US" sz="2800" kern="1200" dirty="0" err="1" smtClean="0">
                          <a:solidFill>
                            <a:srgbClr val="FF0000"/>
                          </a:solidFill>
                          <a:latin typeface="Times New Roman" pitchFamily="18" charset="0"/>
                          <a:ea typeface="+mn-ea"/>
                          <a:cs typeface="Times New Roman" pitchFamily="18" charset="0"/>
                        </a:rPr>
                        <a:t>khô</a:t>
                      </a:r>
                      <a:r>
                        <a:rPr lang="en-US" sz="2800" kern="1200" dirty="0" smtClean="0">
                          <a:solidFill>
                            <a:srgbClr val="FF0000"/>
                          </a:solidFill>
                          <a:latin typeface="Times New Roman" pitchFamily="18" charset="0"/>
                          <a:ea typeface="+mn-ea"/>
                          <a:cs typeface="Times New Roman" pitchFamily="18" charset="0"/>
                        </a:rPr>
                        <a:t> </a:t>
                      </a:r>
                      <a:endParaRPr lang="en-US" sz="2800" kern="1200" dirty="0">
                        <a:solidFill>
                          <a:srgbClr val="FF0000"/>
                        </a:solidFill>
                        <a:latin typeface="Times New Roman" pitchFamily="18" charset="0"/>
                        <a:ea typeface="+mn-ea"/>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5FF"/>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5F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5FF"/>
                    </a:solidFill>
                  </a:tcPr>
                </a:tc>
                <a:extLst>
                  <a:ext uri="{0D108BD9-81ED-4DB2-BD59-A6C34878D82A}">
                    <a16:rowId xmlns:a16="http://schemas.microsoft.com/office/drawing/2014/main" xmlns="" val="10004"/>
                  </a:ext>
                </a:extLst>
              </a:tr>
            </a:tbl>
          </a:graphicData>
        </a:graphic>
      </p:graphicFrame>
      <p:sp>
        <p:nvSpPr>
          <p:cNvPr id="5" name="TextBox 4"/>
          <p:cNvSpPr txBox="1"/>
          <p:nvPr/>
        </p:nvSpPr>
        <p:spPr>
          <a:xfrm>
            <a:off x="4507221" y="1490927"/>
            <a:ext cx="2200343"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Lúa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endParaRPr lang="en-US" sz="2800" dirty="0">
              <a:latin typeface="Times New Roman" pitchFamily="18" charset="0"/>
              <a:cs typeface="Times New Roman" pitchFamily="18" charset="0"/>
            </a:endParaRPr>
          </a:p>
        </p:txBody>
      </p:sp>
      <p:sp>
        <p:nvSpPr>
          <p:cNvPr id="6" name="TextBox 5"/>
          <p:cNvSpPr txBox="1"/>
          <p:nvPr/>
        </p:nvSpPr>
        <p:spPr>
          <a:xfrm>
            <a:off x="4507221" y="2017868"/>
            <a:ext cx="2448272"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Ráy</a:t>
            </a:r>
            <a:endParaRPr lang="en-US" sz="2800" dirty="0">
              <a:latin typeface="Times New Roman" pitchFamily="18" charset="0"/>
              <a:cs typeface="Times New Roman" pitchFamily="18" charset="0"/>
            </a:endParaRPr>
          </a:p>
        </p:txBody>
      </p:sp>
      <p:sp>
        <p:nvSpPr>
          <p:cNvPr id="7" name="TextBox 6"/>
          <p:cNvSpPr txBox="1"/>
          <p:nvPr/>
        </p:nvSpPr>
        <p:spPr>
          <a:xfrm>
            <a:off x="4481548" y="2671494"/>
            <a:ext cx="2448272"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Thuốc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bỏng</a:t>
            </a:r>
            <a:endParaRPr lang="en-US" sz="2800" dirty="0">
              <a:latin typeface="Times New Roman" pitchFamily="18" charset="0"/>
              <a:cs typeface="Times New Roman" pitchFamily="18" charset="0"/>
            </a:endParaRPr>
          </a:p>
        </p:txBody>
      </p:sp>
      <p:sp>
        <p:nvSpPr>
          <p:cNvPr id="8" name="TextBox 7"/>
          <p:cNvSpPr txBox="1"/>
          <p:nvPr/>
        </p:nvSpPr>
        <p:spPr>
          <a:xfrm>
            <a:off x="4523427" y="3180409"/>
            <a:ext cx="2448272"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Thông</a:t>
            </a:r>
            <a:endParaRPr lang="en-US" sz="2800" dirty="0">
              <a:latin typeface="Times New Roman" pitchFamily="18" charset="0"/>
              <a:cs typeface="Times New Roman" pitchFamily="18" charset="0"/>
            </a:endParaRPr>
          </a:p>
        </p:txBody>
      </p:sp>
      <p:sp>
        <p:nvSpPr>
          <p:cNvPr id="9" name="TextBox 8"/>
          <p:cNvSpPr txBox="1"/>
          <p:nvPr/>
        </p:nvSpPr>
        <p:spPr>
          <a:xfrm>
            <a:off x="4523427" y="3839064"/>
            <a:ext cx="2448272"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Ốc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sên</a:t>
            </a:r>
            <a:endParaRPr lang="en-US" sz="2800" dirty="0">
              <a:latin typeface="Times New Roman" pitchFamily="18" charset="0"/>
              <a:cs typeface="Times New Roman" pitchFamily="18" charset="0"/>
            </a:endParaRPr>
          </a:p>
        </p:txBody>
      </p:sp>
      <p:sp>
        <p:nvSpPr>
          <p:cNvPr id="10" name="TextBox 9"/>
          <p:cNvSpPr txBox="1"/>
          <p:nvPr/>
        </p:nvSpPr>
        <p:spPr>
          <a:xfrm>
            <a:off x="4507221" y="4316067"/>
            <a:ext cx="2448272"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Giun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đất</a:t>
            </a:r>
            <a:endParaRPr lang="en-US" sz="2800" dirty="0">
              <a:latin typeface="Times New Roman" pitchFamily="18" charset="0"/>
              <a:cs typeface="Times New Roman" pitchFamily="18" charset="0"/>
            </a:endParaRPr>
          </a:p>
        </p:txBody>
      </p:sp>
      <p:sp>
        <p:nvSpPr>
          <p:cNvPr id="11" name="TextBox 10"/>
          <p:cNvSpPr txBox="1"/>
          <p:nvPr/>
        </p:nvSpPr>
        <p:spPr>
          <a:xfrm>
            <a:off x="4507221" y="4998280"/>
            <a:ext cx="2448272"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Thằn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lằn</a:t>
            </a:r>
            <a:endParaRPr lang="en-US" sz="2800" dirty="0">
              <a:latin typeface="Times New Roman" pitchFamily="18" charset="0"/>
              <a:cs typeface="Times New Roman" pitchFamily="18" charset="0"/>
            </a:endParaRPr>
          </a:p>
        </p:txBody>
      </p:sp>
      <p:sp>
        <p:nvSpPr>
          <p:cNvPr id="12" name="TextBox 11"/>
          <p:cNvSpPr txBox="1"/>
          <p:nvPr/>
        </p:nvSpPr>
        <p:spPr>
          <a:xfrm>
            <a:off x="4539633" y="5461619"/>
            <a:ext cx="2448272"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Lạc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đà</a:t>
            </a:r>
            <a:endParaRPr lang="en-US" sz="2800" dirty="0">
              <a:latin typeface="Times New Roman" pitchFamily="18" charset="0"/>
              <a:cs typeface="Times New Roman" pitchFamily="18" charset="0"/>
            </a:endParaRPr>
          </a:p>
        </p:txBody>
      </p:sp>
      <p:sp>
        <p:nvSpPr>
          <p:cNvPr id="13" name="TextBox 12"/>
          <p:cNvSpPr txBox="1"/>
          <p:nvPr/>
        </p:nvSpPr>
        <p:spPr>
          <a:xfrm>
            <a:off x="6955493" y="1543863"/>
            <a:ext cx="3184717"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Ruộng</a:t>
            </a:r>
            <a:endParaRPr lang="en-US" sz="2800" dirty="0">
              <a:latin typeface="Times New Roman" pitchFamily="18" charset="0"/>
              <a:cs typeface="Times New Roman" pitchFamily="18" charset="0"/>
            </a:endParaRPr>
          </a:p>
        </p:txBody>
      </p:sp>
      <p:sp>
        <p:nvSpPr>
          <p:cNvPr id="14" name="TextBox 13"/>
          <p:cNvSpPr txBox="1"/>
          <p:nvPr/>
        </p:nvSpPr>
        <p:spPr>
          <a:xfrm>
            <a:off x="6929820" y="2096531"/>
            <a:ext cx="3184717"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Dưới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rừng</a:t>
            </a:r>
            <a:endParaRPr lang="en-US" sz="2800" dirty="0">
              <a:latin typeface="Times New Roman" pitchFamily="18" charset="0"/>
              <a:cs typeface="Times New Roman" pitchFamily="18" charset="0"/>
            </a:endParaRPr>
          </a:p>
        </p:txBody>
      </p:sp>
      <p:sp>
        <p:nvSpPr>
          <p:cNvPr id="15" name="TextBox 14"/>
          <p:cNvSpPr txBox="1"/>
          <p:nvPr/>
        </p:nvSpPr>
        <p:spPr>
          <a:xfrm>
            <a:off x="6929820" y="2643706"/>
            <a:ext cx="2448272"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vườn</a:t>
            </a:r>
            <a:endParaRPr lang="en-US" sz="2800" dirty="0">
              <a:latin typeface="Times New Roman" pitchFamily="18" charset="0"/>
              <a:cs typeface="Times New Roman" pitchFamily="18" charset="0"/>
            </a:endParaRPr>
          </a:p>
        </p:txBody>
      </p:sp>
      <p:sp>
        <p:nvSpPr>
          <p:cNvPr id="16" name="TextBox 15"/>
          <p:cNvSpPr txBox="1"/>
          <p:nvPr/>
        </p:nvSpPr>
        <p:spPr>
          <a:xfrm>
            <a:off x="6955493" y="3133189"/>
            <a:ext cx="2448272"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đồi</a:t>
            </a:r>
            <a:endParaRPr lang="en-US" sz="2800" dirty="0">
              <a:latin typeface="Times New Roman" pitchFamily="18" charset="0"/>
              <a:cs typeface="Times New Roman" pitchFamily="18" charset="0"/>
            </a:endParaRPr>
          </a:p>
        </p:txBody>
      </p:sp>
      <p:sp>
        <p:nvSpPr>
          <p:cNvPr id="17" name="TextBox 16"/>
          <p:cNvSpPr txBox="1"/>
          <p:nvPr/>
        </p:nvSpPr>
        <p:spPr>
          <a:xfrm>
            <a:off x="6971699" y="3839064"/>
            <a:ext cx="3873052"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vườn</a:t>
            </a:r>
            <a:endParaRPr lang="en-US" sz="2800" dirty="0">
              <a:latin typeface="Times New Roman" pitchFamily="18" charset="0"/>
              <a:cs typeface="Times New Roman" pitchFamily="18" charset="0"/>
            </a:endParaRPr>
          </a:p>
        </p:txBody>
      </p:sp>
      <p:sp>
        <p:nvSpPr>
          <p:cNvPr id="18" name="TextBox 17"/>
          <p:cNvSpPr txBox="1"/>
          <p:nvPr/>
        </p:nvSpPr>
        <p:spPr>
          <a:xfrm>
            <a:off x="6987905" y="4349333"/>
            <a:ext cx="2735136"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đất</a:t>
            </a:r>
            <a:endParaRPr lang="en-US" sz="2800" dirty="0">
              <a:latin typeface="Times New Roman" pitchFamily="18" charset="0"/>
              <a:cs typeface="Times New Roman" pitchFamily="18" charset="0"/>
            </a:endParaRPr>
          </a:p>
        </p:txBody>
      </p:sp>
      <p:sp>
        <p:nvSpPr>
          <p:cNvPr id="19" name="TextBox 18"/>
          <p:cNvSpPr txBox="1"/>
          <p:nvPr/>
        </p:nvSpPr>
        <p:spPr>
          <a:xfrm>
            <a:off x="6987905" y="5008666"/>
            <a:ext cx="3268474"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Vùng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đồi</a:t>
            </a:r>
            <a:r>
              <a:rPr lang="en-US" sz="2800" dirty="0">
                <a:latin typeface="Times New Roman" pitchFamily="18" charset="0"/>
                <a:cs typeface="Times New Roman" pitchFamily="18" charset="0"/>
              </a:rPr>
              <a:t>,…</a:t>
            </a:r>
          </a:p>
        </p:txBody>
      </p:sp>
      <p:sp>
        <p:nvSpPr>
          <p:cNvPr id="20" name="TextBox 19"/>
          <p:cNvSpPr txBox="1"/>
          <p:nvPr/>
        </p:nvSpPr>
        <p:spPr>
          <a:xfrm>
            <a:off x="7020317" y="5494870"/>
            <a:ext cx="2735136" cy="523220"/>
          </a:xfrm>
          <a:prstGeom prst="rect">
            <a:avLst/>
          </a:prstGeom>
          <a:noFill/>
        </p:spPr>
        <p:txBody>
          <a:bodyPr wrap="square" rtlCol="0">
            <a:spAutoFit/>
          </a:bodyPr>
          <a:lstStyle/>
          <a:p>
            <a:r>
              <a:rPr lang="en-US" sz="2800" dirty="0">
                <a:latin typeface="Times New Roman" pitchFamily="18" charset="0"/>
                <a:cs typeface="Times New Roman" pitchFamily="18" charset="0"/>
              </a:rPr>
              <a:t>Sa </a:t>
            </a:r>
            <a:r>
              <a:rPr lang="en-US" sz="2800" dirty="0" err="1">
                <a:latin typeface="Times New Roman" pitchFamily="18" charset="0"/>
                <a:cs typeface="Times New Roman" pitchFamily="18" charset="0"/>
              </a:rPr>
              <a:t>mạc</a:t>
            </a:r>
            <a:endParaRPr lang="en-US" sz="2800" dirty="0">
              <a:latin typeface="Times New Roman" pitchFamily="18" charset="0"/>
              <a:cs typeface="Times New Roman" pitchFamily="18" charset="0"/>
            </a:endParaRPr>
          </a:p>
        </p:txBody>
      </p:sp>
      <p:sp>
        <p:nvSpPr>
          <p:cNvPr id="21" name="Text Box 30"/>
          <p:cNvSpPr txBox="1">
            <a:spLocks noChangeArrowheads="1"/>
          </p:cNvSpPr>
          <p:nvPr/>
        </p:nvSpPr>
        <p:spPr bwMode="auto">
          <a:xfrm>
            <a:off x="566671" y="259964"/>
            <a:ext cx="109856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ctr" eaLnBrk="1" hangingPunct="1"/>
            <a:r>
              <a:rPr lang="en-US" altLang="en-US" sz="2400" i="0" dirty="0">
                <a:solidFill>
                  <a:schemeClr val="tx1"/>
                </a:solidFill>
              </a:rPr>
              <a:t>Bảng </a:t>
            </a:r>
            <a:r>
              <a:rPr lang="en-US" altLang="en-US" sz="2400" i="0" dirty="0" smtClean="0">
                <a:solidFill>
                  <a:schemeClr val="tx1"/>
                </a:solidFill>
              </a:rPr>
              <a:t>43.2 </a:t>
            </a:r>
            <a:r>
              <a:rPr lang="en-US" altLang="en-US" sz="2400" i="0" dirty="0">
                <a:solidFill>
                  <a:schemeClr val="tx1"/>
                </a:solidFill>
              </a:rPr>
              <a:t>Các </a:t>
            </a:r>
            <a:r>
              <a:rPr lang="en-US" altLang="en-US" sz="2400" i="0" dirty="0" smtClean="0">
                <a:solidFill>
                  <a:schemeClr val="tx1"/>
                </a:solidFill>
              </a:rPr>
              <a:t>nhóm sinh </a:t>
            </a:r>
            <a:r>
              <a:rPr lang="en-US" altLang="en-US" sz="2400" i="0" dirty="0">
                <a:solidFill>
                  <a:schemeClr val="tx1"/>
                </a:solidFill>
              </a:rPr>
              <a:t>vật </a:t>
            </a:r>
            <a:r>
              <a:rPr lang="en-US" altLang="en-US" sz="2400" i="0" dirty="0" smtClean="0">
                <a:solidFill>
                  <a:schemeClr val="tx1"/>
                </a:solidFill>
              </a:rPr>
              <a:t>thích nghi với độ ẩm khác nhau của môi trường</a:t>
            </a:r>
            <a:endParaRPr lang="en-US" altLang="en-US" sz="2400" i="0" dirty="0">
              <a:solidFill>
                <a:schemeClr val="tx1"/>
              </a:solidFill>
            </a:endParaRPr>
          </a:p>
        </p:txBody>
      </p:sp>
    </p:spTree>
    <p:extLst>
      <p:ext uri="{BB962C8B-B14F-4D97-AF65-F5344CB8AC3E}">
        <p14:creationId xmlns:p14="http://schemas.microsoft.com/office/powerpoint/2010/main" val="2659258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1000"/>
                                        <p:tgtEl>
                                          <p:spTgt spid="10"/>
                                        </p:tgtEl>
                                      </p:cBhvr>
                                    </p:animEffect>
                                    <p:anim calcmode="lin" valueType="num">
                                      <p:cBhvr>
                                        <p:cTn id="73" dur="1000" fill="hold"/>
                                        <p:tgtEl>
                                          <p:spTgt spid="10"/>
                                        </p:tgtEl>
                                        <p:attrNameLst>
                                          <p:attrName>ppt_x</p:attrName>
                                        </p:attrNameLst>
                                      </p:cBhvr>
                                      <p:tavLst>
                                        <p:tav tm="0">
                                          <p:val>
                                            <p:strVal val="#ppt_x"/>
                                          </p:val>
                                        </p:tav>
                                        <p:tav tm="100000">
                                          <p:val>
                                            <p:strVal val="#ppt_x"/>
                                          </p:val>
                                        </p:tav>
                                      </p:tavLst>
                                    </p:anim>
                                    <p:anim calcmode="lin" valueType="num">
                                      <p:cBhvr>
                                        <p:cTn id="74" dur="10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1000"/>
                                        <p:tgtEl>
                                          <p:spTgt spid="18"/>
                                        </p:tgtEl>
                                      </p:cBhvr>
                                    </p:animEffect>
                                    <p:anim calcmode="lin" valueType="num">
                                      <p:cBhvr>
                                        <p:cTn id="78" dur="1000" fill="hold"/>
                                        <p:tgtEl>
                                          <p:spTgt spid="18"/>
                                        </p:tgtEl>
                                        <p:attrNameLst>
                                          <p:attrName>ppt_x</p:attrName>
                                        </p:attrNameLst>
                                      </p:cBhvr>
                                      <p:tavLst>
                                        <p:tav tm="0">
                                          <p:val>
                                            <p:strVal val="#ppt_x"/>
                                          </p:val>
                                        </p:tav>
                                        <p:tav tm="100000">
                                          <p:val>
                                            <p:strVal val="#ppt_x"/>
                                          </p:val>
                                        </p:tav>
                                      </p:tavLst>
                                    </p:anim>
                                    <p:anim calcmode="lin" valueType="num">
                                      <p:cBhvr>
                                        <p:cTn id="7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1000"/>
                                        <p:tgtEl>
                                          <p:spTgt spid="11"/>
                                        </p:tgtEl>
                                      </p:cBhvr>
                                    </p:animEffect>
                                    <p:anim calcmode="lin" valueType="num">
                                      <p:cBhvr>
                                        <p:cTn id="85" dur="1000" fill="hold"/>
                                        <p:tgtEl>
                                          <p:spTgt spid="11"/>
                                        </p:tgtEl>
                                        <p:attrNameLst>
                                          <p:attrName>ppt_x</p:attrName>
                                        </p:attrNameLst>
                                      </p:cBhvr>
                                      <p:tavLst>
                                        <p:tav tm="0">
                                          <p:val>
                                            <p:strVal val="#ppt_x"/>
                                          </p:val>
                                        </p:tav>
                                        <p:tav tm="100000">
                                          <p:val>
                                            <p:strVal val="#ppt_x"/>
                                          </p:val>
                                        </p:tav>
                                      </p:tavLst>
                                    </p:anim>
                                    <p:anim calcmode="lin" valueType="num">
                                      <p:cBhvr>
                                        <p:cTn id="86" dur="1000" fill="hold"/>
                                        <p:tgtEl>
                                          <p:spTgt spid="11"/>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1000"/>
                                        <p:tgtEl>
                                          <p:spTgt spid="19"/>
                                        </p:tgtEl>
                                      </p:cBhvr>
                                    </p:animEffect>
                                    <p:anim calcmode="lin" valueType="num">
                                      <p:cBhvr>
                                        <p:cTn id="90" dur="1000" fill="hold"/>
                                        <p:tgtEl>
                                          <p:spTgt spid="19"/>
                                        </p:tgtEl>
                                        <p:attrNameLst>
                                          <p:attrName>ppt_x</p:attrName>
                                        </p:attrNameLst>
                                      </p:cBhvr>
                                      <p:tavLst>
                                        <p:tav tm="0">
                                          <p:val>
                                            <p:strVal val="#ppt_x"/>
                                          </p:val>
                                        </p:tav>
                                        <p:tav tm="100000">
                                          <p:val>
                                            <p:strVal val="#ppt_x"/>
                                          </p:val>
                                        </p:tav>
                                      </p:tavLst>
                                    </p:anim>
                                    <p:anim calcmode="lin" valueType="num">
                                      <p:cBhvr>
                                        <p:cTn id="9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12"/>
                                        </p:tgtEl>
                                        <p:attrNameLst>
                                          <p:attrName>style.visibility</p:attrName>
                                        </p:attrNameLst>
                                      </p:cBhvr>
                                      <p:to>
                                        <p:strVal val="visible"/>
                                      </p:to>
                                    </p:set>
                                    <p:animEffect transition="in" filter="fade">
                                      <p:cBhvr>
                                        <p:cTn id="96" dur="1000"/>
                                        <p:tgtEl>
                                          <p:spTgt spid="12"/>
                                        </p:tgtEl>
                                      </p:cBhvr>
                                    </p:animEffect>
                                    <p:anim calcmode="lin" valueType="num">
                                      <p:cBhvr>
                                        <p:cTn id="97" dur="1000" fill="hold"/>
                                        <p:tgtEl>
                                          <p:spTgt spid="12"/>
                                        </p:tgtEl>
                                        <p:attrNameLst>
                                          <p:attrName>ppt_x</p:attrName>
                                        </p:attrNameLst>
                                      </p:cBhvr>
                                      <p:tavLst>
                                        <p:tav tm="0">
                                          <p:val>
                                            <p:strVal val="#ppt_x"/>
                                          </p:val>
                                        </p:tav>
                                        <p:tav tm="100000">
                                          <p:val>
                                            <p:strVal val="#ppt_x"/>
                                          </p:val>
                                        </p:tav>
                                      </p:tavLst>
                                    </p:anim>
                                    <p:anim calcmode="lin" valueType="num">
                                      <p:cBhvr>
                                        <p:cTn id="98" dur="1000" fill="hold"/>
                                        <p:tgtEl>
                                          <p:spTgt spid="12"/>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20"/>
                                        </p:tgtEl>
                                        <p:attrNameLst>
                                          <p:attrName>style.visibility</p:attrName>
                                        </p:attrNameLst>
                                      </p:cBhvr>
                                      <p:to>
                                        <p:strVal val="visible"/>
                                      </p:to>
                                    </p:set>
                                    <p:animEffect transition="in" filter="fade">
                                      <p:cBhvr>
                                        <p:cTn id="101" dur="1000"/>
                                        <p:tgtEl>
                                          <p:spTgt spid="20"/>
                                        </p:tgtEl>
                                      </p:cBhvr>
                                    </p:animEffect>
                                    <p:anim calcmode="lin" valueType="num">
                                      <p:cBhvr>
                                        <p:cTn id="102" dur="1000" fill="hold"/>
                                        <p:tgtEl>
                                          <p:spTgt spid="20"/>
                                        </p:tgtEl>
                                        <p:attrNameLst>
                                          <p:attrName>ppt_x</p:attrName>
                                        </p:attrNameLst>
                                      </p:cBhvr>
                                      <p:tavLst>
                                        <p:tav tm="0">
                                          <p:val>
                                            <p:strVal val="#ppt_x"/>
                                          </p:val>
                                        </p:tav>
                                        <p:tav tm="100000">
                                          <p:val>
                                            <p:strVal val="#ppt_x"/>
                                          </p:val>
                                        </p:tav>
                                      </p:tavLst>
                                    </p:anim>
                                    <p:anim calcmode="lin" valueType="num">
                                      <p:cBhvr>
                                        <p:cTn id="10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0"/>
            <a:ext cx="12192001" cy="6858000"/>
          </a:xfrm>
          <a:prstGeom prst="rect">
            <a:avLst/>
          </a:prstGeom>
        </p:spPr>
      </p:pic>
      <p:sp>
        <p:nvSpPr>
          <p:cNvPr id="8" name="Text Box 3"/>
          <p:cNvSpPr txBox="1">
            <a:spLocks noChangeArrowheads="1"/>
          </p:cNvSpPr>
          <p:nvPr/>
        </p:nvSpPr>
        <p:spPr bwMode="auto">
          <a:xfrm>
            <a:off x="1790700" y="1454477"/>
            <a:ext cx="88598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50000"/>
              </a:spcBef>
              <a:buClrTx/>
              <a:buNone/>
            </a:pPr>
            <a:r>
              <a:rPr lang="en-US" altLang="en-US" sz="3200" b="1" dirty="0" smtClean="0">
                <a:solidFill>
                  <a:srgbClr val="0000FF"/>
                </a:solidFill>
                <a:latin typeface="Times New Roman" panose="02020603050405020304" pitchFamily="18" charset="0"/>
                <a:cs typeface="Times New Roman" panose="02020603050405020304" pitchFamily="18" charset="0"/>
              </a:rPr>
              <a:t>II. </a:t>
            </a:r>
            <a:r>
              <a:rPr lang="en-US" altLang="en-US" sz="3200" b="1" dirty="0">
                <a:solidFill>
                  <a:srgbClr val="0000FF"/>
                </a:solidFill>
                <a:latin typeface="Times New Roman" panose="02020603050405020304" pitchFamily="18" charset="0"/>
                <a:cs typeface="Times New Roman" panose="02020603050405020304" pitchFamily="18" charset="0"/>
              </a:rPr>
              <a:t>Ảnh hưởng của </a:t>
            </a:r>
            <a:r>
              <a:rPr lang="en-US" altLang="en-US" sz="3200" b="1" dirty="0" smtClean="0">
                <a:solidFill>
                  <a:srgbClr val="0000FF"/>
                </a:solidFill>
                <a:latin typeface="Times New Roman" panose="02020603050405020304" pitchFamily="18" charset="0"/>
                <a:cs typeface="Times New Roman" panose="02020603050405020304" pitchFamily="18" charset="0"/>
              </a:rPr>
              <a:t>độ ẩm lên </a:t>
            </a:r>
            <a:r>
              <a:rPr lang="en-US" altLang="en-US" sz="3200" b="1" dirty="0">
                <a:solidFill>
                  <a:srgbClr val="0000FF"/>
                </a:solidFill>
                <a:latin typeface="Times New Roman" panose="02020603050405020304" pitchFamily="18" charset="0"/>
                <a:cs typeface="Times New Roman" panose="02020603050405020304" pitchFamily="18" charset="0"/>
              </a:rPr>
              <a:t>đời sống </a:t>
            </a:r>
            <a:r>
              <a:rPr lang="en-US" altLang="en-US" sz="3200" b="1" dirty="0" smtClean="0">
                <a:solidFill>
                  <a:srgbClr val="0000FF"/>
                </a:solidFill>
                <a:latin typeface="Times New Roman" panose="02020603050405020304" pitchFamily="18" charset="0"/>
                <a:cs typeface="Times New Roman" panose="02020603050405020304" pitchFamily="18" charset="0"/>
              </a:rPr>
              <a:t>sinh vật</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sp>
        <p:nvSpPr>
          <p:cNvPr id="11" name="Rectangle 34"/>
          <p:cNvSpPr>
            <a:spLocks/>
          </p:cNvSpPr>
          <p:nvPr/>
        </p:nvSpPr>
        <p:spPr bwMode="auto">
          <a:xfrm>
            <a:off x="221029" y="108279"/>
            <a:ext cx="11743368" cy="1141161"/>
          </a:xfrm>
          <a:prstGeom prst="rect">
            <a:avLst/>
          </a:prstGeom>
          <a:solidFill>
            <a:srgbClr val="FFFF00"/>
          </a:solidFill>
          <a:ln w="9525">
            <a:solidFill>
              <a:srgbClr val="000000"/>
            </a:solidFill>
            <a:miter lim="800000"/>
            <a:headEnd/>
            <a:tailEnd/>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b="1" dirty="0">
              <a:solidFill>
                <a:schemeClr val="hlink"/>
              </a:solidFill>
              <a:latin typeface="Times New Roman" panose="02020603050405020304" pitchFamily="18" charset="0"/>
              <a:cs typeface="Times New Roman" panose="02020603050405020304" pitchFamily="18" charset="0"/>
            </a:endParaRPr>
          </a:p>
        </p:txBody>
      </p:sp>
      <p:sp>
        <p:nvSpPr>
          <p:cNvPr id="12" name="TextBox 6"/>
          <p:cNvSpPr txBox="1">
            <a:spLocks noChangeArrowheads="1"/>
          </p:cNvSpPr>
          <p:nvPr/>
        </p:nvSpPr>
        <p:spPr bwMode="auto">
          <a:xfrm>
            <a:off x="1985992" y="-73998"/>
            <a:ext cx="864011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pPr>
            <a:r>
              <a:rPr lang="vi-VN" altLang="en-US" sz="4800" b="1" dirty="0" smtClean="0">
                <a:solidFill>
                  <a:srgbClr val="0000CC"/>
                </a:solidFill>
                <a:latin typeface="Times New Roman" panose="02020603050405020304" pitchFamily="18" charset="0"/>
                <a:cs typeface="Times New Roman" panose="02020603050405020304" pitchFamily="18" charset="0"/>
              </a:rPr>
              <a:t> </a:t>
            </a:r>
            <a:r>
              <a:rPr lang="vi-VN" altLang="en-US" sz="3200" b="1" dirty="0">
                <a:solidFill>
                  <a:srgbClr val="0000CC"/>
                </a:solidFill>
                <a:latin typeface="Times New Roman" panose="02020603050405020304" pitchFamily="18" charset="0"/>
                <a:cs typeface="Times New Roman" panose="02020603050405020304" pitchFamily="18" charset="0"/>
              </a:rPr>
              <a:t>ẢNH HƯỞNG CỦA </a:t>
            </a:r>
            <a:r>
              <a:rPr lang="en-US" altLang="en-US" sz="3200" b="1" dirty="0" smtClean="0">
                <a:solidFill>
                  <a:srgbClr val="0000CC"/>
                </a:solidFill>
                <a:latin typeface="Times New Roman" panose="02020603050405020304" pitchFamily="18" charset="0"/>
                <a:cs typeface="Times New Roman" panose="02020603050405020304" pitchFamily="18" charset="0"/>
              </a:rPr>
              <a:t>NHIỆT ĐỘ VÀ ĐỘ ẨM</a:t>
            </a:r>
            <a:r>
              <a:rPr lang="vi-VN" altLang="en-US" sz="3200" b="1" dirty="0" smtClean="0">
                <a:solidFill>
                  <a:srgbClr val="0000CC"/>
                </a:solidFill>
                <a:latin typeface="Times New Roman" panose="02020603050405020304" pitchFamily="18" charset="0"/>
                <a:cs typeface="Times New Roman" panose="02020603050405020304" pitchFamily="18" charset="0"/>
              </a:rPr>
              <a:t> LÊN </a:t>
            </a:r>
            <a:r>
              <a:rPr lang="vi-VN" altLang="en-US" sz="3200" b="1" dirty="0">
                <a:solidFill>
                  <a:srgbClr val="0000CC"/>
                </a:solidFill>
                <a:latin typeface="Times New Roman" panose="02020603050405020304" pitchFamily="18" charset="0"/>
                <a:cs typeface="Times New Roman" panose="02020603050405020304" pitchFamily="18" charset="0"/>
              </a:rPr>
              <a:t>ĐỜI SỐNG SINH VẬT</a:t>
            </a:r>
          </a:p>
        </p:txBody>
      </p:sp>
      <p:sp>
        <p:nvSpPr>
          <p:cNvPr id="10" name="Rectangle 9"/>
          <p:cNvSpPr/>
          <p:nvPr/>
        </p:nvSpPr>
        <p:spPr>
          <a:xfrm>
            <a:off x="1925636" y="1992733"/>
            <a:ext cx="9428163" cy="3785652"/>
          </a:xfrm>
          <a:prstGeom prst="rect">
            <a:avLst/>
          </a:prstGeom>
        </p:spPr>
        <p:txBody>
          <a:bodyPr wrap="square">
            <a:spAutoFit/>
          </a:bodyPr>
          <a:lstStyle/>
          <a:p>
            <a:r>
              <a:rPr lang="en-US" altLang="en-US" sz="2400" dirty="0">
                <a:latin typeface="Times New Roman" panose="02020603050405020304" pitchFamily="18" charset="0"/>
                <a:cs typeface="Times New Roman" panose="02020603050405020304" pitchFamily="18" charset="0"/>
              </a:rPr>
              <a:t>- </a:t>
            </a:r>
            <a:r>
              <a:rPr lang="en-US" altLang="en-US" sz="2400" dirty="0" smtClean="0">
                <a:latin typeface="Times New Roman" panose="02020603050405020304" pitchFamily="18" charset="0"/>
                <a:cs typeface="Times New Roman" panose="02020603050405020304" pitchFamily="18" charset="0"/>
              </a:rPr>
              <a:t>Độ ẩm không khí và đất </a:t>
            </a:r>
            <a:r>
              <a:rPr lang="en-US" altLang="en-US" sz="2400" dirty="0">
                <a:latin typeface="Times New Roman" panose="02020603050405020304" pitchFamily="18" charset="0"/>
                <a:cs typeface="Times New Roman" panose="02020603050405020304" pitchFamily="18" charset="0"/>
              </a:rPr>
              <a:t>ảnh </a:t>
            </a:r>
            <a:r>
              <a:rPr lang="en-US" altLang="en-US" sz="2400" dirty="0" smtClean="0">
                <a:latin typeface="Times New Roman" panose="02020603050405020304" pitchFamily="18" charset="0"/>
                <a:cs typeface="Times New Roman" panose="02020603050405020304" pitchFamily="18" charset="0"/>
              </a:rPr>
              <a:t>hưởng nhiều </a:t>
            </a:r>
            <a:r>
              <a:rPr lang="en-US" altLang="en-US" sz="2400" dirty="0">
                <a:latin typeface="Times New Roman" panose="02020603050405020304" pitchFamily="18" charset="0"/>
                <a:cs typeface="Times New Roman" panose="02020603050405020304" pitchFamily="18" charset="0"/>
              </a:rPr>
              <a:t>đến </a:t>
            </a:r>
            <a:r>
              <a:rPr lang="en-US" altLang="en-US" sz="2400" dirty="0" smtClean="0">
                <a:latin typeface="Times New Roman" panose="02020603050405020304" pitchFamily="18" charset="0"/>
                <a:cs typeface="Times New Roman" panose="02020603050405020304" pitchFamily="18" charset="0"/>
              </a:rPr>
              <a:t>sinh trưởng và phát triển của </a:t>
            </a:r>
            <a:r>
              <a:rPr lang="en-US" altLang="en-US" sz="2400" dirty="0">
                <a:latin typeface="Times New Roman" panose="02020603050405020304" pitchFamily="18" charset="0"/>
                <a:cs typeface="Times New Roman" panose="02020603050405020304" pitchFamily="18" charset="0"/>
              </a:rPr>
              <a:t>sinh vật.</a:t>
            </a:r>
          </a:p>
          <a:p>
            <a:r>
              <a:rPr lang="en-US" altLang="en-US" sz="2400" dirty="0" smtClean="0">
                <a:solidFill>
                  <a:schemeClr val="bg1">
                    <a:lumMod val="10000"/>
                  </a:schemeClr>
                </a:solidFill>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Thực vật và động vật đều mang nhiều đặc điểm sinh thái thích nghi với môi trường có độ ẩm khác nhau.</a:t>
            </a:r>
            <a:endParaRPr lang="vi-VN" altLang="en-US" sz="2400" dirty="0">
              <a:solidFill>
                <a:schemeClr val="bg1">
                  <a:lumMod val="10000"/>
                </a:schemeClr>
              </a:solidFill>
              <a:latin typeface="Times New Roman" panose="02020603050405020304" pitchFamily="18" charset="0"/>
              <a:cs typeface="Times New Roman" panose="02020603050405020304" pitchFamily="18" charset="0"/>
            </a:endParaRPr>
          </a:p>
          <a:p>
            <a:r>
              <a:rPr lang="vi-VN" altLang="en-US" sz="2400" dirty="0" smtClean="0">
                <a:solidFill>
                  <a:schemeClr val="bg1">
                    <a:lumMod val="10000"/>
                  </a:schemeClr>
                </a:solidFill>
                <a:latin typeface="Times New Roman" panose="02020603050405020304" pitchFamily="18" charset="0"/>
                <a:cs typeface="Times New Roman" panose="02020603050405020304" pitchFamily="18" charset="0"/>
              </a:rPr>
              <a:t>- </a:t>
            </a:r>
            <a:r>
              <a:rPr lang="en-US" altLang="en-US" sz="2400" dirty="0" smtClean="0">
                <a:solidFill>
                  <a:schemeClr val="bg1">
                    <a:lumMod val="10000"/>
                  </a:schemeClr>
                </a:solidFill>
                <a:latin typeface="Times New Roman" panose="02020603050405020304" pitchFamily="18" charset="0"/>
                <a:cs typeface="Times New Roman" panose="02020603050405020304" pitchFamily="18" charset="0"/>
              </a:rPr>
              <a:t>Thực</a:t>
            </a:r>
            <a:r>
              <a:rPr lang="vi-VN" altLang="en-US" sz="2400" dirty="0" smtClean="0">
                <a:solidFill>
                  <a:schemeClr val="bg1">
                    <a:lumMod val="10000"/>
                  </a:schemeClr>
                </a:solidFill>
                <a:latin typeface="Times New Roman" panose="02020603050405020304" pitchFamily="18" charset="0"/>
                <a:cs typeface="Times New Roman" panose="02020603050405020304" pitchFamily="18" charset="0"/>
              </a:rPr>
              <a:t> </a:t>
            </a:r>
            <a:r>
              <a:rPr lang="vi-VN" altLang="en-US" sz="2400" dirty="0">
                <a:solidFill>
                  <a:schemeClr val="bg1">
                    <a:lumMod val="10000"/>
                  </a:schemeClr>
                </a:solidFill>
                <a:latin typeface="Times New Roman" panose="02020603050405020304" pitchFamily="18" charset="0"/>
                <a:cs typeface="Times New Roman" panose="02020603050405020304" pitchFamily="18" charset="0"/>
              </a:rPr>
              <a:t>vật được chia thành hai nhóm:</a:t>
            </a:r>
          </a:p>
          <a:p>
            <a:r>
              <a:rPr lang="vi-VN" altLang="en-US" sz="2400" dirty="0">
                <a:solidFill>
                  <a:schemeClr val="bg1">
                    <a:lumMod val="10000"/>
                  </a:schemeClr>
                </a:solidFill>
                <a:latin typeface="Times New Roman" panose="02020603050405020304" pitchFamily="18" charset="0"/>
                <a:cs typeface="Times New Roman" panose="02020603050405020304" pitchFamily="18" charset="0"/>
              </a:rPr>
              <a:t>+ </a:t>
            </a:r>
            <a:r>
              <a:rPr lang="en-US" altLang="en-US" sz="2400" dirty="0" smtClean="0">
                <a:solidFill>
                  <a:schemeClr val="bg1">
                    <a:lumMod val="10000"/>
                  </a:schemeClr>
                </a:solidFill>
                <a:latin typeface="Times New Roman" panose="02020603050405020304" pitchFamily="18" charset="0"/>
                <a:cs typeface="Times New Roman" panose="02020603050405020304" pitchFamily="18" charset="0"/>
              </a:rPr>
              <a:t>Thực </a:t>
            </a:r>
            <a:r>
              <a:rPr lang="vi-VN" altLang="en-US" sz="2400" dirty="0" smtClean="0">
                <a:solidFill>
                  <a:schemeClr val="bg1">
                    <a:lumMod val="10000"/>
                  </a:schemeClr>
                </a:solidFill>
                <a:latin typeface="Times New Roman" panose="02020603050405020304" pitchFamily="18" charset="0"/>
                <a:cs typeface="Times New Roman" panose="02020603050405020304" pitchFamily="18" charset="0"/>
              </a:rPr>
              <a:t>vật</a:t>
            </a:r>
            <a:r>
              <a:rPr lang="en-US" altLang="en-US" sz="2400" dirty="0" smtClean="0">
                <a:solidFill>
                  <a:schemeClr val="bg1">
                    <a:lumMod val="10000"/>
                  </a:schemeClr>
                </a:solidFill>
                <a:latin typeface="Times New Roman" panose="02020603050405020304" pitchFamily="18" charset="0"/>
                <a:cs typeface="Times New Roman" panose="02020603050405020304" pitchFamily="18" charset="0"/>
              </a:rPr>
              <a:t> ưa ẩm</a:t>
            </a:r>
            <a:r>
              <a:rPr lang="vi-VN" altLang="en-US" sz="2400" dirty="0" smtClean="0">
                <a:solidFill>
                  <a:schemeClr val="bg1">
                    <a:lumMod val="10000"/>
                  </a:schemeClr>
                </a:solidFill>
                <a:latin typeface="Times New Roman" panose="02020603050405020304" pitchFamily="18" charset="0"/>
                <a:cs typeface="Times New Roman" panose="02020603050405020304" pitchFamily="18" charset="0"/>
              </a:rPr>
              <a:t> </a:t>
            </a:r>
            <a:endParaRPr lang="en-US" altLang="en-US" sz="2400" dirty="0" smtClean="0">
              <a:solidFill>
                <a:schemeClr val="bg1">
                  <a:lumMod val="10000"/>
                </a:schemeClr>
              </a:solidFill>
              <a:latin typeface="Times New Roman" panose="02020603050405020304" pitchFamily="18" charset="0"/>
              <a:cs typeface="Times New Roman" panose="02020603050405020304" pitchFamily="18" charset="0"/>
            </a:endParaRPr>
          </a:p>
          <a:p>
            <a:r>
              <a:rPr lang="en-US" altLang="en-US" sz="2400" dirty="0" smtClean="0">
                <a:latin typeface="Times New Roman" panose="02020603050405020304" pitchFamily="18" charset="0"/>
                <a:cs typeface="Times New Roman" panose="02020603050405020304" pitchFamily="18" charset="0"/>
              </a:rPr>
              <a:t>+ Thực </a:t>
            </a:r>
            <a:r>
              <a:rPr lang="en-US" altLang="en-US" sz="2400" dirty="0">
                <a:latin typeface="Times New Roman" panose="02020603050405020304" pitchFamily="18" charset="0"/>
                <a:cs typeface="Times New Roman" panose="02020603050405020304" pitchFamily="18" charset="0"/>
              </a:rPr>
              <a:t>vật chịu hạn</a:t>
            </a:r>
          </a:p>
          <a:p>
            <a:r>
              <a:rPr lang="vi-VN" altLang="en-US" sz="2400" dirty="0">
                <a:solidFill>
                  <a:schemeClr val="bg1">
                    <a:lumMod val="10000"/>
                  </a:schemeClr>
                </a:solidFill>
                <a:latin typeface="Times New Roman" panose="02020603050405020304" pitchFamily="18" charset="0"/>
                <a:cs typeface="Times New Roman" panose="02020603050405020304" pitchFamily="18" charset="0"/>
              </a:rPr>
              <a:t>- </a:t>
            </a:r>
            <a:r>
              <a:rPr lang="en-US" altLang="en-US" sz="2400" dirty="0" smtClean="0">
                <a:solidFill>
                  <a:schemeClr val="bg1">
                    <a:lumMod val="10000"/>
                  </a:schemeClr>
                </a:solidFill>
                <a:latin typeface="Times New Roman" panose="02020603050405020304" pitchFamily="18" charset="0"/>
                <a:cs typeface="Times New Roman" panose="02020603050405020304" pitchFamily="18" charset="0"/>
              </a:rPr>
              <a:t>Động</a:t>
            </a:r>
            <a:r>
              <a:rPr lang="vi-VN" altLang="en-US" sz="2400" dirty="0" smtClean="0">
                <a:solidFill>
                  <a:schemeClr val="bg1">
                    <a:lumMod val="10000"/>
                  </a:schemeClr>
                </a:solidFill>
                <a:latin typeface="Times New Roman" panose="02020603050405020304" pitchFamily="18" charset="0"/>
                <a:cs typeface="Times New Roman" panose="02020603050405020304" pitchFamily="18" charset="0"/>
              </a:rPr>
              <a:t> </a:t>
            </a:r>
            <a:r>
              <a:rPr lang="vi-VN" altLang="en-US" sz="2400" dirty="0">
                <a:solidFill>
                  <a:schemeClr val="bg1">
                    <a:lumMod val="10000"/>
                  </a:schemeClr>
                </a:solidFill>
                <a:latin typeface="Times New Roman" panose="02020603050405020304" pitchFamily="18" charset="0"/>
                <a:cs typeface="Times New Roman" panose="02020603050405020304" pitchFamily="18" charset="0"/>
              </a:rPr>
              <a:t>vật được chia thành hai nhóm:</a:t>
            </a:r>
          </a:p>
          <a:p>
            <a:r>
              <a:rPr lang="vi-VN" altLang="en-US" sz="2400" dirty="0">
                <a:solidFill>
                  <a:schemeClr val="bg1">
                    <a:lumMod val="10000"/>
                  </a:schemeClr>
                </a:solidFill>
                <a:latin typeface="Times New Roman" panose="02020603050405020304" pitchFamily="18" charset="0"/>
                <a:cs typeface="Times New Roman" panose="02020603050405020304" pitchFamily="18" charset="0"/>
              </a:rPr>
              <a:t>+ </a:t>
            </a:r>
            <a:r>
              <a:rPr lang="en-US" altLang="en-US" sz="2400" dirty="0" smtClean="0">
                <a:solidFill>
                  <a:schemeClr val="bg1">
                    <a:lumMod val="10000"/>
                  </a:schemeClr>
                </a:solidFill>
                <a:latin typeface="Times New Roman" panose="02020603050405020304" pitchFamily="18" charset="0"/>
                <a:cs typeface="Times New Roman" panose="02020603050405020304" pitchFamily="18" charset="0"/>
              </a:rPr>
              <a:t>Động </a:t>
            </a:r>
            <a:r>
              <a:rPr lang="vi-VN" altLang="en-US" sz="2400" dirty="0">
                <a:solidFill>
                  <a:schemeClr val="bg1">
                    <a:lumMod val="10000"/>
                  </a:schemeClr>
                </a:solidFill>
                <a:latin typeface="Times New Roman" panose="02020603050405020304" pitchFamily="18" charset="0"/>
                <a:cs typeface="Times New Roman" panose="02020603050405020304" pitchFamily="18" charset="0"/>
              </a:rPr>
              <a:t>vật</a:t>
            </a:r>
            <a:r>
              <a:rPr lang="en-US" altLang="en-US" sz="2400" dirty="0">
                <a:solidFill>
                  <a:schemeClr val="bg1">
                    <a:lumMod val="10000"/>
                  </a:schemeClr>
                </a:solidFill>
                <a:latin typeface="Times New Roman" panose="02020603050405020304" pitchFamily="18" charset="0"/>
                <a:cs typeface="Times New Roman" panose="02020603050405020304" pitchFamily="18" charset="0"/>
              </a:rPr>
              <a:t> ưa ẩm</a:t>
            </a:r>
            <a:r>
              <a:rPr lang="vi-VN" altLang="en-US" sz="2400" dirty="0">
                <a:solidFill>
                  <a:schemeClr val="bg1">
                    <a:lumMod val="10000"/>
                  </a:schemeClr>
                </a:solidFill>
                <a:latin typeface="Times New Roman" panose="02020603050405020304" pitchFamily="18" charset="0"/>
                <a:cs typeface="Times New Roman" panose="02020603050405020304" pitchFamily="18" charset="0"/>
              </a:rPr>
              <a:t> </a:t>
            </a:r>
            <a:endParaRPr lang="en-US" altLang="en-US" sz="2400" dirty="0">
              <a:solidFill>
                <a:schemeClr val="bg1">
                  <a:lumMod val="10000"/>
                </a:schemeClr>
              </a:solidFill>
              <a:latin typeface="Times New Roman" panose="02020603050405020304" pitchFamily="18" charset="0"/>
              <a:cs typeface="Times New Roman" panose="02020603050405020304" pitchFamily="18" charset="0"/>
            </a:endParaRPr>
          </a:p>
          <a:p>
            <a:r>
              <a:rPr lang="en-US" altLang="en-US" sz="2400" dirty="0">
                <a:latin typeface="Times New Roman" panose="02020603050405020304" pitchFamily="18" charset="0"/>
                <a:cs typeface="Times New Roman" panose="02020603050405020304" pitchFamily="18" charset="0"/>
              </a:rPr>
              <a:t>+ </a:t>
            </a:r>
            <a:r>
              <a:rPr lang="en-US" altLang="en-US" sz="2400" dirty="0" smtClean="0">
                <a:latin typeface="Times New Roman" panose="02020603050405020304" pitchFamily="18" charset="0"/>
                <a:cs typeface="Times New Roman" panose="02020603050405020304" pitchFamily="18" charset="0"/>
              </a:rPr>
              <a:t>Động </a:t>
            </a:r>
            <a:r>
              <a:rPr lang="en-US" altLang="en-US" sz="2400" dirty="0">
                <a:latin typeface="Times New Roman" panose="02020603050405020304" pitchFamily="18" charset="0"/>
                <a:cs typeface="Times New Roman" panose="02020603050405020304" pitchFamily="18" charset="0"/>
              </a:rPr>
              <a:t>vật </a:t>
            </a:r>
            <a:r>
              <a:rPr lang="en-US" altLang="en-US" sz="2400" dirty="0" smtClean="0">
                <a:latin typeface="Times New Roman" panose="02020603050405020304" pitchFamily="18" charset="0"/>
                <a:cs typeface="Times New Roman" panose="02020603050405020304" pitchFamily="18" charset="0"/>
              </a:rPr>
              <a:t>ưa khô.</a:t>
            </a:r>
            <a:endParaRPr lang="en-US" altLang="en-US" sz="2400" dirty="0">
              <a:latin typeface="Times New Roman" panose="02020603050405020304" pitchFamily="18" charset="0"/>
              <a:cs typeface="Times New Roman" panose="02020603050405020304" pitchFamily="18" charset="0"/>
            </a:endParaRPr>
          </a:p>
        </p:txBody>
      </p:sp>
      <p:pic>
        <p:nvPicPr>
          <p:cNvPr id="13" name="Picture 2" descr="ag00218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0081521">
            <a:off x="677920" y="1304282"/>
            <a:ext cx="995363" cy="772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119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1897" y="2682875"/>
            <a:ext cx="6694993"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8059" y="4551363"/>
            <a:ext cx="29051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9171" y="5049838"/>
            <a:ext cx="3149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8458" y="4837113"/>
            <a:ext cx="20320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7734" y="5802312"/>
            <a:ext cx="3128963"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7"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7258" y="6299200"/>
            <a:ext cx="309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8"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9572" y="5700712"/>
            <a:ext cx="1951037"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9"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82534" y="5059362"/>
            <a:ext cx="619125"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Picture 10"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41097" y="2906713"/>
            <a:ext cx="1635125"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5" name="Picture 11"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01571" y="192088"/>
            <a:ext cx="617577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6" name="Picture 12"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95496" y="1341438"/>
            <a:ext cx="26924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7" name="Picture 13"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06609" y="1808162"/>
            <a:ext cx="292576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8" name="Picture 14"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52372" y="1179512"/>
            <a:ext cx="22955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9" name="Picture 15"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69658" y="935038"/>
            <a:ext cx="1676400"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0" name="Picture 16"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4851" y="1721149"/>
            <a:ext cx="4597757" cy="283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3" name="Text Box 17"/>
          <p:cNvSpPr txBox="1">
            <a:spLocks noChangeArrowheads="1"/>
          </p:cNvSpPr>
          <p:nvPr/>
        </p:nvSpPr>
        <p:spPr bwMode="auto">
          <a:xfrm>
            <a:off x="535253" y="282299"/>
            <a:ext cx="2478404" cy="584775"/>
          </a:xfrm>
          <a:prstGeom prst="rect">
            <a:avLst/>
          </a:prstGeom>
          <a:solidFill>
            <a:srgbClr val="FFFFCC"/>
          </a:solidFill>
          <a:ln w="9525">
            <a:solidFill>
              <a:srgbClr val="0066FF"/>
            </a:solidFill>
            <a:miter lim="800000"/>
            <a:headEnd/>
            <a:tailEnd/>
          </a:ln>
        </p:spPr>
        <p:txBody>
          <a:bodyPr wrap="square">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pPr>
            <a:r>
              <a:rPr lang="en-US" altLang="en-US" i="0" dirty="0" smtClean="0">
                <a:solidFill>
                  <a:srgbClr val="FF3300"/>
                </a:solidFill>
              </a:rPr>
              <a:t>TỔNG KẾT</a:t>
            </a:r>
            <a:endParaRPr lang="en-US" altLang="en-US" i="0" dirty="0">
              <a:solidFill>
                <a:srgbClr val="FF3300"/>
              </a:solidFill>
            </a:endParaRPr>
          </a:p>
        </p:txBody>
      </p:sp>
    </p:spTree>
    <p:extLst>
      <p:ext uri="{BB962C8B-B14F-4D97-AF65-F5344CB8AC3E}">
        <p14:creationId xmlns:p14="http://schemas.microsoft.com/office/powerpoint/2010/main" val="26579111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52240"/>
                                        </p:tgtEl>
                                        <p:attrNameLst>
                                          <p:attrName>style.visibility</p:attrName>
                                        </p:attrNameLst>
                                      </p:cBhvr>
                                      <p:to>
                                        <p:strVal val="visible"/>
                                      </p:to>
                                    </p:set>
                                    <p:animEffect transition="in" filter="box(out)">
                                      <p:cBhvr>
                                        <p:cTn id="7" dur="500"/>
                                        <p:tgtEl>
                                          <p:spTgt spid="522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2239"/>
                                        </p:tgtEl>
                                        <p:attrNameLst>
                                          <p:attrName>style.visibility</p:attrName>
                                        </p:attrNameLst>
                                      </p:cBhvr>
                                      <p:to>
                                        <p:strVal val="visible"/>
                                      </p:to>
                                    </p:set>
                                    <p:animEffect transition="in" filter="wipe(left)">
                                      <p:cBhvr>
                                        <p:cTn id="12" dur="500"/>
                                        <p:tgtEl>
                                          <p:spTgt spid="5223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2235"/>
                                        </p:tgtEl>
                                        <p:attrNameLst>
                                          <p:attrName>style.visibility</p:attrName>
                                        </p:attrNameLst>
                                      </p:cBhvr>
                                      <p:to>
                                        <p:strVal val="visible"/>
                                      </p:to>
                                    </p:set>
                                    <p:animEffect transition="in" filter="wipe(left)">
                                      <p:cBhvr>
                                        <p:cTn id="17" dur="500"/>
                                        <p:tgtEl>
                                          <p:spTgt spid="522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52238"/>
                                        </p:tgtEl>
                                        <p:attrNameLst>
                                          <p:attrName>style.visibility</p:attrName>
                                        </p:attrNameLst>
                                      </p:cBhvr>
                                      <p:to>
                                        <p:strVal val="visible"/>
                                      </p:to>
                                    </p:set>
                                    <p:animEffect transition="in" filter="wipe(left)">
                                      <p:cBhvr>
                                        <p:cTn id="22" dur="500"/>
                                        <p:tgtEl>
                                          <p:spTgt spid="5223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52236"/>
                                        </p:tgtEl>
                                        <p:attrNameLst>
                                          <p:attrName>style.visibility</p:attrName>
                                        </p:attrNameLst>
                                      </p:cBhvr>
                                      <p:to>
                                        <p:strVal val="visible"/>
                                      </p:to>
                                    </p:set>
                                    <p:animEffect transition="in" filter="wipe(left)">
                                      <p:cBhvr>
                                        <p:cTn id="27" dur="500"/>
                                        <p:tgtEl>
                                          <p:spTgt spid="5223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52237"/>
                                        </p:tgtEl>
                                        <p:attrNameLst>
                                          <p:attrName>style.visibility</p:attrName>
                                        </p:attrNameLst>
                                      </p:cBhvr>
                                      <p:to>
                                        <p:strVal val="visible"/>
                                      </p:to>
                                    </p:set>
                                    <p:animEffect transition="in" filter="wipe(left)">
                                      <p:cBhvr>
                                        <p:cTn id="32" dur="500"/>
                                        <p:tgtEl>
                                          <p:spTgt spid="5223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52234"/>
                                        </p:tgtEl>
                                        <p:attrNameLst>
                                          <p:attrName>style.visibility</p:attrName>
                                        </p:attrNameLst>
                                      </p:cBhvr>
                                      <p:to>
                                        <p:strVal val="visible"/>
                                      </p:to>
                                    </p:set>
                                    <p:animEffect transition="in" filter="wipe(left)">
                                      <p:cBhvr>
                                        <p:cTn id="37" dur="500"/>
                                        <p:tgtEl>
                                          <p:spTgt spid="5223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52226"/>
                                        </p:tgtEl>
                                        <p:attrNameLst>
                                          <p:attrName>style.visibility</p:attrName>
                                        </p:attrNameLst>
                                      </p:cBhvr>
                                      <p:to>
                                        <p:strVal val="visible"/>
                                      </p:to>
                                    </p:set>
                                    <p:animEffect transition="in" filter="wipe(left)">
                                      <p:cBhvr>
                                        <p:cTn id="42" dur="500"/>
                                        <p:tgtEl>
                                          <p:spTgt spid="5222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52233"/>
                                        </p:tgtEl>
                                        <p:attrNameLst>
                                          <p:attrName>style.visibility</p:attrName>
                                        </p:attrNameLst>
                                      </p:cBhvr>
                                      <p:to>
                                        <p:strVal val="visible"/>
                                      </p:to>
                                    </p:set>
                                    <p:animEffect transition="in" filter="wipe(left)">
                                      <p:cBhvr>
                                        <p:cTn id="47" dur="500"/>
                                        <p:tgtEl>
                                          <p:spTgt spid="5223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52229"/>
                                        </p:tgtEl>
                                        <p:attrNameLst>
                                          <p:attrName>style.visibility</p:attrName>
                                        </p:attrNameLst>
                                      </p:cBhvr>
                                      <p:to>
                                        <p:strVal val="visible"/>
                                      </p:to>
                                    </p:set>
                                    <p:animEffect transition="in" filter="wipe(left)">
                                      <p:cBhvr>
                                        <p:cTn id="52" dur="500"/>
                                        <p:tgtEl>
                                          <p:spTgt spid="5222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52232"/>
                                        </p:tgtEl>
                                        <p:attrNameLst>
                                          <p:attrName>style.visibility</p:attrName>
                                        </p:attrNameLst>
                                      </p:cBhvr>
                                      <p:to>
                                        <p:strVal val="visible"/>
                                      </p:to>
                                    </p:set>
                                    <p:animEffect transition="in" filter="wipe(left)">
                                      <p:cBhvr>
                                        <p:cTn id="57" dur="500"/>
                                        <p:tgtEl>
                                          <p:spTgt spid="5223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52227"/>
                                        </p:tgtEl>
                                        <p:attrNameLst>
                                          <p:attrName>style.visibility</p:attrName>
                                        </p:attrNameLst>
                                      </p:cBhvr>
                                      <p:to>
                                        <p:strVal val="visible"/>
                                      </p:to>
                                    </p:set>
                                    <p:animEffect transition="in" filter="wipe(left)">
                                      <p:cBhvr>
                                        <p:cTn id="62" dur="500"/>
                                        <p:tgtEl>
                                          <p:spTgt spid="52227"/>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52228"/>
                                        </p:tgtEl>
                                        <p:attrNameLst>
                                          <p:attrName>style.visibility</p:attrName>
                                        </p:attrNameLst>
                                      </p:cBhvr>
                                      <p:to>
                                        <p:strVal val="visible"/>
                                      </p:to>
                                    </p:set>
                                    <p:animEffect transition="in" filter="wipe(left)">
                                      <p:cBhvr>
                                        <p:cTn id="67" dur="500"/>
                                        <p:tgtEl>
                                          <p:spTgt spid="5222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52230"/>
                                        </p:tgtEl>
                                        <p:attrNameLst>
                                          <p:attrName>style.visibility</p:attrName>
                                        </p:attrNameLst>
                                      </p:cBhvr>
                                      <p:to>
                                        <p:strVal val="visible"/>
                                      </p:to>
                                    </p:set>
                                    <p:animEffect transition="in" filter="wipe(left)">
                                      <p:cBhvr>
                                        <p:cTn id="72" dur="500"/>
                                        <p:tgtEl>
                                          <p:spTgt spid="52230"/>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52231"/>
                                        </p:tgtEl>
                                        <p:attrNameLst>
                                          <p:attrName>style.visibility</p:attrName>
                                        </p:attrNameLst>
                                      </p:cBhvr>
                                      <p:to>
                                        <p:strVal val="visible"/>
                                      </p:to>
                                    </p:set>
                                    <p:animEffect transition="in" filter="wipe(left)">
                                      <p:cBhvr>
                                        <p:cTn id="77" dur="500"/>
                                        <p:tgtEl>
                                          <p:spTgt spid="52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0"/>
            <a:ext cx="12192001" cy="6858000"/>
          </a:xfrm>
          <a:prstGeom prst="rect">
            <a:avLst/>
          </a:prstGeom>
        </p:spPr>
      </p:pic>
      <p:sp>
        <p:nvSpPr>
          <p:cNvPr id="5" name="Oval 4"/>
          <p:cNvSpPr>
            <a:spLocks noChangeArrowheads="1"/>
          </p:cNvSpPr>
          <p:nvPr/>
        </p:nvSpPr>
        <p:spPr bwMode="auto">
          <a:xfrm>
            <a:off x="1790700" y="2592544"/>
            <a:ext cx="8382000" cy="2034862"/>
          </a:xfrm>
          <a:prstGeom prst="ellipse">
            <a:avLst/>
          </a:prstGeom>
          <a:solidFill>
            <a:srgbClr val="FFFFCC"/>
          </a:solidFill>
          <a:ln w="9525">
            <a:solidFill>
              <a:srgbClr val="FF00FF"/>
            </a:solidFill>
            <a:round/>
            <a:headEnd/>
            <a:tailEnd/>
          </a:ln>
        </p:spPr>
        <p:txBody>
          <a:bodyPr wrap="none" anchor="ct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eaLnBrk="1" hangingPunct="1">
              <a:spcBef>
                <a:spcPct val="50000"/>
              </a:spcBef>
            </a:pPr>
            <a:endParaRPr lang="en-US" altLang="en-US" sz="2800" i="0">
              <a:solidFill>
                <a:srgbClr val="FF3300"/>
              </a:solidFill>
            </a:endParaRPr>
          </a:p>
        </p:txBody>
      </p:sp>
      <p:sp>
        <p:nvSpPr>
          <p:cNvPr id="6" name="Text Box 5"/>
          <p:cNvSpPr txBox="1">
            <a:spLocks noChangeArrowheads="1"/>
          </p:cNvSpPr>
          <p:nvPr/>
        </p:nvSpPr>
        <p:spPr bwMode="auto">
          <a:xfrm>
            <a:off x="2476500" y="3744912"/>
            <a:ext cx="7010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r>
              <a:rPr lang="en-US" altLang="en-US" sz="2800" i="0" dirty="0">
                <a:solidFill>
                  <a:srgbClr val="FF3300"/>
                </a:solidFill>
              </a:rPr>
              <a:t>- Người ta chia sinh vật thành mấy </a:t>
            </a:r>
            <a:r>
              <a:rPr lang="en-US" altLang="en-US" sz="2800" i="0" dirty="0" smtClean="0">
                <a:solidFill>
                  <a:srgbClr val="FF3300"/>
                </a:solidFill>
              </a:rPr>
              <a:t>nhóm? </a:t>
            </a:r>
          </a:p>
        </p:txBody>
      </p:sp>
      <p:sp>
        <p:nvSpPr>
          <p:cNvPr id="7" name="Text Box 6"/>
          <p:cNvSpPr txBox="1">
            <a:spLocks noChangeArrowheads="1"/>
          </p:cNvSpPr>
          <p:nvPr/>
        </p:nvSpPr>
        <p:spPr bwMode="auto">
          <a:xfrm>
            <a:off x="2609850" y="2802730"/>
            <a:ext cx="6781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r>
              <a:rPr lang="en-US" altLang="en-US" sz="2800" i="0" dirty="0">
                <a:solidFill>
                  <a:srgbClr val="FF3300"/>
                </a:solidFill>
              </a:rPr>
              <a:t>- </a:t>
            </a:r>
            <a:r>
              <a:rPr lang="en-US" altLang="en-US" sz="2800" i="0" dirty="0" err="1" smtClean="0">
                <a:solidFill>
                  <a:srgbClr val="FF3300"/>
                </a:solidFill>
              </a:rPr>
              <a:t>Vậy</a:t>
            </a:r>
            <a:r>
              <a:rPr lang="vi-VN" altLang="en-US" sz="2800" i="0" dirty="0">
                <a:solidFill>
                  <a:srgbClr val="FF3300"/>
                </a:solidFill>
              </a:rPr>
              <a:t> </a:t>
            </a:r>
            <a:r>
              <a:rPr lang="en-US" altLang="en-US" sz="2800" i="0" dirty="0" err="1" smtClean="0">
                <a:solidFill>
                  <a:srgbClr val="FF3300"/>
                </a:solidFill>
              </a:rPr>
              <a:t>nhiệt</a:t>
            </a:r>
            <a:r>
              <a:rPr lang="en-US" altLang="en-US" sz="2800" i="0" dirty="0" smtClean="0">
                <a:solidFill>
                  <a:srgbClr val="FF3300"/>
                </a:solidFill>
              </a:rPr>
              <a:t> </a:t>
            </a:r>
            <a:r>
              <a:rPr lang="en-US" altLang="en-US" sz="2800" i="0" dirty="0" err="1">
                <a:solidFill>
                  <a:srgbClr val="FF3300"/>
                </a:solidFill>
              </a:rPr>
              <a:t>độ</a:t>
            </a:r>
            <a:r>
              <a:rPr lang="en-US" altLang="en-US" sz="2800" i="0" dirty="0">
                <a:solidFill>
                  <a:srgbClr val="FF3300"/>
                </a:solidFill>
              </a:rPr>
              <a:t> </a:t>
            </a:r>
            <a:r>
              <a:rPr lang="en-US" altLang="en-US" sz="2800" i="0" dirty="0" err="1">
                <a:solidFill>
                  <a:srgbClr val="FF3300"/>
                </a:solidFill>
              </a:rPr>
              <a:t>môi</a:t>
            </a:r>
            <a:r>
              <a:rPr lang="en-US" altLang="en-US" sz="2800" i="0" dirty="0">
                <a:solidFill>
                  <a:srgbClr val="FF3300"/>
                </a:solidFill>
              </a:rPr>
              <a:t> </a:t>
            </a:r>
            <a:r>
              <a:rPr lang="en-US" altLang="en-US" sz="2800" i="0" dirty="0" err="1">
                <a:solidFill>
                  <a:srgbClr val="FF3300"/>
                </a:solidFill>
              </a:rPr>
              <a:t>trường</a:t>
            </a:r>
            <a:r>
              <a:rPr lang="en-US" altLang="en-US" sz="2800" i="0" dirty="0">
                <a:solidFill>
                  <a:srgbClr val="FF3300"/>
                </a:solidFill>
              </a:rPr>
              <a:t> </a:t>
            </a:r>
            <a:r>
              <a:rPr lang="en-US" altLang="en-US" sz="2800" i="0" dirty="0" err="1">
                <a:solidFill>
                  <a:srgbClr val="FF3300"/>
                </a:solidFill>
              </a:rPr>
              <a:t>có</a:t>
            </a:r>
            <a:r>
              <a:rPr lang="en-US" altLang="en-US" sz="2800" i="0" dirty="0">
                <a:solidFill>
                  <a:srgbClr val="FF3300"/>
                </a:solidFill>
              </a:rPr>
              <a:t> </a:t>
            </a:r>
            <a:r>
              <a:rPr lang="en-US" altLang="en-US" sz="2800" i="0" dirty="0" err="1">
                <a:solidFill>
                  <a:srgbClr val="FF3300"/>
                </a:solidFill>
              </a:rPr>
              <a:t>ảnh</a:t>
            </a:r>
            <a:r>
              <a:rPr lang="en-US" altLang="en-US" sz="2800" i="0" dirty="0">
                <a:solidFill>
                  <a:srgbClr val="FF3300"/>
                </a:solidFill>
              </a:rPr>
              <a:t> </a:t>
            </a:r>
            <a:r>
              <a:rPr lang="en-US" altLang="en-US" sz="2800" i="0" dirty="0" err="1">
                <a:solidFill>
                  <a:srgbClr val="FF3300"/>
                </a:solidFill>
              </a:rPr>
              <a:t>hưởng</a:t>
            </a:r>
            <a:r>
              <a:rPr lang="en-US" altLang="en-US" sz="2800" i="0" dirty="0">
                <a:solidFill>
                  <a:srgbClr val="FF3300"/>
                </a:solidFill>
              </a:rPr>
              <a:t> </a:t>
            </a:r>
          </a:p>
          <a:p>
            <a:pPr algn="l" eaLnBrk="1" hangingPunct="1"/>
            <a:r>
              <a:rPr lang="en-US" altLang="en-US" sz="2800" i="0" dirty="0" err="1">
                <a:solidFill>
                  <a:srgbClr val="FF3300"/>
                </a:solidFill>
              </a:rPr>
              <a:t>như</a:t>
            </a:r>
            <a:r>
              <a:rPr lang="en-US" altLang="en-US" sz="2800" i="0" dirty="0">
                <a:solidFill>
                  <a:srgbClr val="FF3300"/>
                </a:solidFill>
              </a:rPr>
              <a:t> </a:t>
            </a:r>
            <a:r>
              <a:rPr lang="en-US" altLang="en-US" sz="2800" i="0" dirty="0" err="1">
                <a:solidFill>
                  <a:srgbClr val="FF3300"/>
                </a:solidFill>
              </a:rPr>
              <a:t>thế</a:t>
            </a:r>
            <a:r>
              <a:rPr lang="en-US" altLang="en-US" sz="2800" i="0" dirty="0">
                <a:solidFill>
                  <a:srgbClr val="FF3300"/>
                </a:solidFill>
              </a:rPr>
              <a:t> </a:t>
            </a:r>
            <a:r>
              <a:rPr lang="en-US" altLang="en-US" sz="2800" i="0" dirty="0" err="1">
                <a:solidFill>
                  <a:srgbClr val="FF3300"/>
                </a:solidFill>
              </a:rPr>
              <a:t>nào</a:t>
            </a:r>
            <a:r>
              <a:rPr lang="en-US" altLang="en-US" sz="2800" i="0" dirty="0">
                <a:solidFill>
                  <a:srgbClr val="FF3300"/>
                </a:solidFill>
              </a:rPr>
              <a:t> </a:t>
            </a:r>
            <a:r>
              <a:rPr lang="en-US" altLang="en-US" sz="2800" i="0" dirty="0" err="1">
                <a:solidFill>
                  <a:srgbClr val="FF3300"/>
                </a:solidFill>
              </a:rPr>
              <a:t>đến</a:t>
            </a:r>
            <a:r>
              <a:rPr lang="en-US" altLang="en-US" sz="2800" i="0" dirty="0">
                <a:solidFill>
                  <a:srgbClr val="FF3300"/>
                </a:solidFill>
              </a:rPr>
              <a:t> </a:t>
            </a:r>
            <a:r>
              <a:rPr lang="en-US" altLang="en-US" sz="2800" i="0" dirty="0" err="1">
                <a:solidFill>
                  <a:srgbClr val="FF3300"/>
                </a:solidFill>
              </a:rPr>
              <a:t>đời</a:t>
            </a:r>
            <a:r>
              <a:rPr lang="en-US" altLang="en-US" sz="2800" i="0" dirty="0">
                <a:solidFill>
                  <a:srgbClr val="FF3300"/>
                </a:solidFill>
              </a:rPr>
              <a:t> </a:t>
            </a:r>
            <a:r>
              <a:rPr lang="en-US" altLang="en-US" sz="2800" i="0" dirty="0" err="1">
                <a:solidFill>
                  <a:srgbClr val="FF3300"/>
                </a:solidFill>
              </a:rPr>
              <a:t>sống</a:t>
            </a:r>
            <a:r>
              <a:rPr lang="en-US" altLang="en-US" sz="2800" i="0" dirty="0">
                <a:solidFill>
                  <a:srgbClr val="FF3300"/>
                </a:solidFill>
              </a:rPr>
              <a:t> </a:t>
            </a:r>
            <a:r>
              <a:rPr lang="en-US" altLang="en-US" sz="2800" i="0" dirty="0" err="1">
                <a:solidFill>
                  <a:srgbClr val="FF3300"/>
                </a:solidFill>
              </a:rPr>
              <a:t>sinh</a:t>
            </a:r>
            <a:r>
              <a:rPr lang="en-US" altLang="en-US" sz="2800" i="0" dirty="0">
                <a:solidFill>
                  <a:srgbClr val="FF3300"/>
                </a:solidFill>
              </a:rPr>
              <a:t> </a:t>
            </a:r>
            <a:r>
              <a:rPr lang="en-US" altLang="en-US" sz="2800" i="0" dirty="0" err="1">
                <a:solidFill>
                  <a:srgbClr val="FF3300"/>
                </a:solidFill>
              </a:rPr>
              <a:t>vật</a:t>
            </a:r>
            <a:r>
              <a:rPr lang="en-US" altLang="en-US" sz="2800" i="0" dirty="0">
                <a:solidFill>
                  <a:srgbClr val="FF3300"/>
                </a:solidFill>
              </a:rPr>
              <a:t>?</a:t>
            </a:r>
            <a:endParaRPr lang="en-US" altLang="en-US" sz="2800" b="0" i="0" dirty="0">
              <a:solidFill>
                <a:schemeClr val="tx1"/>
              </a:solidFill>
            </a:endParaRPr>
          </a:p>
        </p:txBody>
      </p:sp>
      <p:sp>
        <p:nvSpPr>
          <p:cNvPr id="8" name="Text Box 3"/>
          <p:cNvSpPr txBox="1">
            <a:spLocks noChangeArrowheads="1"/>
          </p:cNvSpPr>
          <p:nvPr/>
        </p:nvSpPr>
        <p:spPr bwMode="auto">
          <a:xfrm>
            <a:off x="1790700" y="1454477"/>
            <a:ext cx="88598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50000"/>
              </a:spcBef>
              <a:buClrTx/>
              <a:buNone/>
            </a:pPr>
            <a:r>
              <a:rPr lang="en-US" altLang="en-US" sz="3200" b="1" dirty="0">
                <a:solidFill>
                  <a:srgbClr val="0000FF"/>
                </a:solidFill>
                <a:latin typeface="Times New Roman" panose="02020603050405020304" pitchFamily="18" charset="0"/>
                <a:cs typeface="Times New Roman" panose="02020603050405020304" pitchFamily="18" charset="0"/>
              </a:rPr>
              <a:t>I. Ảnh hưởng của </a:t>
            </a:r>
            <a:r>
              <a:rPr lang="en-US" altLang="en-US" sz="3200" b="1" dirty="0" smtClean="0">
                <a:solidFill>
                  <a:srgbClr val="0000FF"/>
                </a:solidFill>
                <a:latin typeface="Times New Roman" panose="02020603050405020304" pitchFamily="18" charset="0"/>
                <a:cs typeface="Times New Roman" panose="02020603050405020304" pitchFamily="18" charset="0"/>
              </a:rPr>
              <a:t>nhiệt độ lên </a:t>
            </a:r>
            <a:r>
              <a:rPr lang="en-US" altLang="en-US" sz="3200" b="1" dirty="0">
                <a:solidFill>
                  <a:srgbClr val="0000FF"/>
                </a:solidFill>
                <a:latin typeface="Times New Roman" panose="02020603050405020304" pitchFamily="18" charset="0"/>
                <a:cs typeface="Times New Roman" panose="02020603050405020304" pitchFamily="18" charset="0"/>
              </a:rPr>
              <a:t>đời sống </a:t>
            </a:r>
            <a:r>
              <a:rPr lang="en-US" altLang="en-US" sz="3200" b="1" dirty="0" smtClean="0">
                <a:solidFill>
                  <a:srgbClr val="0000FF"/>
                </a:solidFill>
                <a:latin typeface="Times New Roman" panose="02020603050405020304" pitchFamily="18" charset="0"/>
                <a:cs typeface="Times New Roman" panose="02020603050405020304" pitchFamily="18" charset="0"/>
              </a:rPr>
              <a:t>sinh vật</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sp>
        <p:nvSpPr>
          <p:cNvPr id="9" name="Rectangle 3"/>
          <p:cNvSpPr>
            <a:spLocks noChangeArrowheads="1"/>
          </p:cNvSpPr>
          <p:nvPr/>
        </p:nvSpPr>
        <p:spPr bwMode="auto">
          <a:xfrm>
            <a:off x="1790700" y="1943208"/>
            <a:ext cx="4651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sz="2400" dirty="0">
                <a:solidFill>
                  <a:srgbClr val="0000FF"/>
                </a:solidFill>
                <a:latin typeface="Times New Roman" panose="02020603050405020304" pitchFamily="18" charset="0"/>
              </a:rPr>
              <a:t>Nhiệm vụ: Trả lời các câu hỏi sau </a:t>
            </a:r>
            <a:endParaRPr lang="en-US" altLang="en-US" sz="2400" dirty="0">
              <a:solidFill>
                <a:schemeClr val="tx1"/>
              </a:solidFill>
              <a:latin typeface="Arial" panose="020B0604020202020204" pitchFamily="34" charset="0"/>
            </a:endParaRPr>
          </a:p>
        </p:txBody>
      </p:sp>
      <p:sp>
        <p:nvSpPr>
          <p:cNvPr id="11" name="Rectangle 34"/>
          <p:cNvSpPr>
            <a:spLocks/>
          </p:cNvSpPr>
          <p:nvPr/>
        </p:nvSpPr>
        <p:spPr bwMode="auto">
          <a:xfrm>
            <a:off x="221029" y="108279"/>
            <a:ext cx="11743368" cy="1141161"/>
          </a:xfrm>
          <a:prstGeom prst="rect">
            <a:avLst/>
          </a:prstGeom>
          <a:solidFill>
            <a:srgbClr val="FFFF00"/>
          </a:solidFill>
          <a:ln w="9525">
            <a:solidFill>
              <a:srgbClr val="000000"/>
            </a:solidFill>
            <a:miter lim="800000"/>
            <a:headEnd/>
            <a:tailEnd/>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b="1" dirty="0">
              <a:solidFill>
                <a:schemeClr val="hlink"/>
              </a:solidFill>
              <a:latin typeface="Times New Roman" panose="02020603050405020304" pitchFamily="18" charset="0"/>
              <a:cs typeface="Times New Roman" panose="02020603050405020304" pitchFamily="18" charset="0"/>
            </a:endParaRPr>
          </a:p>
        </p:txBody>
      </p:sp>
      <p:sp>
        <p:nvSpPr>
          <p:cNvPr id="12" name="TextBox 6"/>
          <p:cNvSpPr txBox="1">
            <a:spLocks noChangeArrowheads="1"/>
          </p:cNvSpPr>
          <p:nvPr/>
        </p:nvSpPr>
        <p:spPr bwMode="auto">
          <a:xfrm>
            <a:off x="1985992" y="-73998"/>
            <a:ext cx="864011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pPr>
            <a:r>
              <a:rPr lang="vi-VN" altLang="en-US" sz="4800" b="1" dirty="0" smtClean="0">
                <a:solidFill>
                  <a:srgbClr val="0000CC"/>
                </a:solidFill>
                <a:latin typeface="Times New Roman" panose="02020603050405020304" pitchFamily="18" charset="0"/>
                <a:cs typeface="Times New Roman" panose="02020603050405020304" pitchFamily="18" charset="0"/>
              </a:rPr>
              <a:t> </a:t>
            </a:r>
            <a:r>
              <a:rPr lang="vi-VN" altLang="en-US" sz="3200" b="1" dirty="0">
                <a:solidFill>
                  <a:srgbClr val="0000CC"/>
                </a:solidFill>
                <a:latin typeface="Times New Roman" panose="02020603050405020304" pitchFamily="18" charset="0"/>
                <a:cs typeface="Times New Roman" panose="02020603050405020304" pitchFamily="18" charset="0"/>
              </a:rPr>
              <a:t>ẢNH HƯỞNG CỦA </a:t>
            </a:r>
            <a:r>
              <a:rPr lang="en-US" altLang="en-US" sz="3200" b="1" dirty="0" smtClean="0">
                <a:solidFill>
                  <a:srgbClr val="0000CC"/>
                </a:solidFill>
                <a:latin typeface="Times New Roman" panose="02020603050405020304" pitchFamily="18" charset="0"/>
                <a:cs typeface="Times New Roman" panose="02020603050405020304" pitchFamily="18" charset="0"/>
              </a:rPr>
              <a:t>NHIỆT ĐỘ VÀ ĐỘ ẨM</a:t>
            </a:r>
            <a:r>
              <a:rPr lang="vi-VN" altLang="en-US" sz="3200" b="1" dirty="0" smtClean="0">
                <a:solidFill>
                  <a:srgbClr val="0000CC"/>
                </a:solidFill>
                <a:latin typeface="Times New Roman" panose="02020603050405020304" pitchFamily="18" charset="0"/>
                <a:cs typeface="Times New Roman" panose="02020603050405020304" pitchFamily="18" charset="0"/>
              </a:rPr>
              <a:t> LÊN </a:t>
            </a:r>
            <a:r>
              <a:rPr lang="vi-VN" altLang="en-US" sz="3200" b="1" dirty="0">
                <a:solidFill>
                  <a:srgbClr val="0000CC"/>
                </a:solidFill>
                <a:latin typeface="Times New Roman" panose="02020603050405020304" pitchFamily="18" charset="0"/>
                <a:cs typeface="Times New Roman" panose="02020603050405020304" pitchFamily="18" charset="0"/>
              </a:rPr>
              <a:t>ĐỜI SỐNG SINH VẬT</a:t>
            </a:r>
          </a:p>
        </p:txBody>
      </p:sp>
    </p:spTree>
    <p:extLst>
      <p:ext uri="{BB962C8B-B14F-4D97-AF65-F5344CB8AC3E}">
        <p14:creationId xmlns:p14="http://schemas.microsoft.com/office/powerpoint/2010/main" val="1871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ppt_x</p:attrName>
                                        </p:attrNameLst>
                                      </p:cBhvr>
                                      <p:tavLst>
                                        <p:tav tm="0">
                                          <p:val>
                                            <p:strVal val="#ppt_x-.2"/>
                                          </p:val>
                                        </p:tav>
                                        <p:tav tm="100000">
                                          <p:val>
                                            <p:strVal val="#ppt_x"/>
                                          </p:val>
                                        </p:tav>
                                      </p:tavLst>
                                    </p:anim>
                                    <p:anim calcmode="lin" valueType="num">
                                      <p:cBhvr>
                                        <p:cTn id="16"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1519707" y="2743200"/>
            <a:ext cx="709089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altLang="en-US" sz="2800" dirty="0">
                <a:latin typeface="Times New Roman" pitchFamily="18" charset="0"/>
              </a:rPr>
              <a:t>- </a:t>
            </a:r>
            <a:r>
              <a:rPr lang="vi-VN" altLang="en-US" sz="2800" dirty="0">
                <a:latin typeface="Times New Roman" pitchFamily="18" charset="0"/>
              </a:rPr>
              <a:t>Làm </a:t>
            </a:r>
            <a:r>
              <a:rPr lang="en-US" altLang="en-US" sz="2800" dirty="0" err="1">
                <a:latin typeface="Times New Roman" pitchFamily="18" charset="0"/>
              </a:rPr>
              <a:t>bài</a:t>
            </a:r>
            <a:r>
              <a:rPr lang="en-US" altLang="en-US" sz="2800" dirty="0">
                <a:latin typeface="Times New Roman" pitchFamily="18" charset="0"/>
              </a:rPr>
              <a:t> </a:t>
            </a:r>
            <a:r>
              <a:rPr lang="en-US" altLang="en-US" sz="2800" dirty="0" err="1">
                <a:latin typeface="Times New Roman" pitchFamily="18" charset="0"/>
              </a:rPr>
              <a:t>tập</a:t>
            </a:r>
            <a:r>
              <a:rPr lang="en-US" altLang="en-US" sz="2800" dirty="0">
                <a:latin typeface="Times New Roman" pitchFamily="18" charset="0"/>
              </a:rPr>
              <a:t> ở SBT </a:t>
            </a:r>
          </a:p>
          <a:p>
            <a:pPr>
              <a:defRPr/>
            </a:pPr>
            <a:r>
              <a:rPr lang="en-US" altLang="en-US" sz="2800" dirty="0" smtClean="0">
                <a:latin typeface="Times New Roman" pitchFamily="18" charset="0"/>
              </a:rPr>
              <a:t>- Chuẩn </a:t>
            </a:r>
            <a:r>
              <a:rPr lang="en-US" altLang="en-US" sz="2800" dirty="0">
                <a:latin typeface="Times New Roman" pitchFamily="18" charset="0"/>
              </a:rPr>
              <a:t>bị bài </a:t>
            </a:r>
            <a:r>
              <a:rPr lang="en-US" altLang="en-US" sz="2800" dirty="0" smtClean="0">
                <a:latin typeface="Times New Roman" pitchFamily="18" charset="0"/>
              </a:rPr>
              <a:t>44: </a:t>
            </a:r>
            <a:endParaRPr lang="en-US" altLang="en-US" sz="2800" dirty="0">
              <a:latin typeface="Times New Roman" pitchFamily="18" charset="0"/>
            </a:endParaRPr>
          </a:p>
          <a:p>
            <a:pPr eaLnBrk="1" hangingPunct="1">
              <a:defRPr/>
            </a:pPr>
            <a:r>
              <a:rPr lang="en-US" altLang="en-US" sz="2800" dirty="0">
                <a:latin typeface="Times New Roman" pitchFamily="18" charset="0"/>
              </a:rPr>
              <a:t>           “Ảnh hưởng </a:t>
            </a:r>
            <a:r>
              <a:rPr lang="en-US" altLang="en-US" sz="2800" dirty="0" smtClean="0">
                <a:latin typeface="Times New Roman" pitchFamily="18" charset="0"/>
              </a:rPr>
              <a:t>lẫn nhau giữa các sinh </a:t>
            </a:r>
            <a:r>
              <a:rPr lang="en-US" altLang="en-US" sz="2800" dirty="0">
                <a:latin typeface="Times New Roman" pitchFamily="18" charset="0"/>
              </a:rPr>
              <a:t>vật”</a:t>
            </a:r>
          </a:p>
        </p:txBody>
      </p:sp>
      <p:sp>
        <p:nvSpPr>
          <p:cNvPr id="6" name="Rectangle 6"/>
          <p:cNvSpPr>
            <a:spLocks noChangeArrowheads="1"/>
          </p:cNvSpPr>
          <p:nvPr/>
        </p:nvSpPr>
        <p:spPr bwMode="auto">
          <a:xfrm>
            <a:off x="1752600" y="4191000"/>
            <a:ext cx="89154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sz="2000">
                <a:solidFill>
                  <a:srgbClr val="FFFF00"/>
                </a:solidFill>
                <a:latin typeface="Times New Roman" panose="02020603050405020304" pitchFamily="18" charset="0"/>
                <a:cs typeface="Arial" panose="020B0604020202020204" pitchFamily="34" charset="0"/>
              </a:rPr>
              <a:t>           </a:t>
            </a:r>
            <a:endParaRPr lang="en-US" altLang="en-US" sz="2000">
              <a:solidFill>
                <a:schemeClr val="tx1"/>
              </a:solidFill>
              <a:latin typeface="Times New Roman" panose="02020603050405020304" pitchFamily="18" charset="0"/>
              <a:cs typeface="Arial" panose="020B0604020202020204" pitchFamily="34" charset="0"/>
            </a:endParaRPr>
          </a:p>
        </p:txBody>
      </p:sp>
      <p:sp>
        <p:nvSpPr>
          <p:cNvPr id="7" name="WordArt 7"/>
          <p:cNvSpPr>
            <a:spLocks noChangeArrowheads="1" noChangeShapeType="1" noTextEdit="1"/>
          </p:cNvSpPr>
          <p:nvPr/>
        </p:nvSpPr>
        <p:spPr bwMode="auto">
          <a:xfrm>
            <a:off x="3048002" y="1219200"/>
            <a:ext cx="4962525" cy="7429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defRPr/>
            </a:pPr>
            <a:r>
              <a:rPr lang="vi-VN" sz="2400" b="1" kern="10" dirty="0">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Hướng dẫn học tập ở nh</a:t>
            </a:r>
            <a:r>
              <a:rPr lang="vi-VN" sz="2400" b="1" kern="10" dirty="0">
                <a:solidFill>
                  <a:srgbClr val="FF0000"/>
                </a:solidFill>
                <a:effectLst>
                  <a:outerShdw dist="35921" dir="2700000" algn="ctr" rotWithShape="0">
                    <a:srgbClr val="C0C0C0">
                      <a:alpha val="79999"/>
                    </a:srgbClr>
                  </a:outerShdw>
                </a:effectLst>
                <a:cs typeface="Times New Roman" panose="02020603050405020304" pitchFamily="18" charset="0"/>
              </a:rPr>
              <a:t>à</a:t>
            </a:r>
            <a:endParaRPr lang="en-US" sz="2400" b="1" kern="10" dirty="0">
              <a:solidFill>
                <a:srgbClr val="FF0000"/>
              </a:solidFill>
              <a:effectLst>
                <a:outerShdw dist="35921" dir="2700000" algn="ctr" rotWithShape="0">
                  <a:srgbClr val="C0C0C0">
                    <a:alpha val="79999"/>
                  </a:srgbClr>
                </a:outerShdw>
              </a:effectLst>
              <a:cs typeface="Times New Roman" panose="02020603050405020304" pitchFamily="18" charset="0"/>
            </a:endParaRPr>
          </a:p>
        </p:txBody>
      </p:sp>
      <p:pic>
        <p:nvPicPr>
          <p:cNvPr id="56325" name="Picture 8" descr="BD14800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828800"/>
            <a:ext cx="571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8915400" y="2108201"/>
            <a:ext cx="1479550" cy="138112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Tree>
    <p:extLst>
      <p:ext uri="{BB962C8B-B14F-4D97-AF65-F5344CB8AC3E}">
        <p14:creationId xmlns:p14="http://schemas.microsoft.com/office/powerpoint/2010/main" val="16452870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12" name="Content Placeholder 2"/>
          <p:cNvSpPr txBox="1">
            <a:spLocks/>
          </p:cNvSpPr>
          <p:nvPr/>
        </p:nvSpPr>
        <p:spPr>
          <a:xfrm>
            <a:off x="5915887" y="1418976"/>
            <a:ext cx="3131840" cy="53089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5400" smtClean="0">
                <a:latin typeface="Times New Roman" pitchFamily="18" charset="0"/>
                <a:cs typeface="Times New Roman" pitchFamily="18" charset="0"/>
              </a:rPr>
              <a:t>Đa số các sinh vật sống trong phạm vi nhiệt độ </a:t>
            </a:r>
          </a:p>
          <a:p>
            <a:pPr marL="0" indent="0" algn="ctr">
              <a:spcBef>
                <a:spcPts val="0"/>
              </a:spcBef>
              <a:buFont typeface="Arial" panose="020B0604020202020204" pitchFamily="34" charset="0"/>
              <a:buNone/>
            </a:pPr>
            <a:r>
              <a:rPr lang="en-US" sz="5400" smtClean="0">
                <a:latin typeface="Times New Roman" pitchFamily="18" charset="0"/>
                <a:cs typeface="Times New Roman" pitchFamily="18" charset="0"/>
              </a:rPr>
              <a:t>0 – 50</a:t>
            </a:r>
            <a:r>
              <a:rPr lang="en-US" sz="5400" baseline="30000" smtClean="0">
                <a:latin typeface="Times New Roman" pitchFamily="18" charset="0"/>
                <a:cs typeface="Times New Roman" pitchFamily="18" charset="0"/>
              </a:rPr>
              <a:t>0 </a:t>
            </a:r>
            <a:r>
              <a:rPr lang="en-US" sz="5400" smtClean="0">
                <a:latin typeface="Times New Roman" pitchFamily="18" charset="0"/>
                <a:cs typeface="Times New Roman" pitchFamily="18" charset="0"/>
              </a:rPr>
              <a:t>C</a:t>
            </a:r>
            <a:endParaRPr lang="en-US" sz="5400" dirty="0">
              <a:latin typeface="Times New Roman" pitchFamily="18" charset="0"/>
              <a:cs typeface="Times New Roman" pitchFamily="18" charset="0"/>
            </a:endParaRP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1186" b="96047" l="10000" r="90000"/>
                    </a14:imgEffect>
                  </a14:imgLayer>
                </a14:imgProps>
              </a:ext>
              <a:ext uri="{28A0092B-C50C-407E-A947-70E740481C1C}">
                <a14:useLocalDpi xmlns:a14="http://schemas.microsoft.com/office/drawing/2010/main" val="0"/>
              </a:ext>
            </a:extLst>
          </a:blip>
          <a:stretch>
            <a:fillRect/>
          </a:stretch>
        </p:blipFill>
        <p:spPr>
          <a:xfrm>
            <a:off x="-564833" y="1426704"/>
            <a:ext cx="4286250" cy="2409825"/>
          </a:xfrm>
          <a:prstGeom prst="rect">
            <a:avLst/>
          </a:prstGeom>
        </p:spPr>
      </p:pic>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ackgroundRemoval t="3730" b="96037" l="10000" r="85600">
                        <a14:backgroundMark x1="11200" y1="55711" x2="20000" y2="73193"/>
                        <a14:backgroundMark x1="82200" y1="62471" x2="77600" y2="72494"/>
                        <a14:backgroundMark x1="17400" y1="62005" x2="21800" y2="68998"/>
                        <a14:backgroundMark x1="62000" y1="82984" x2="72200" y2="85082"/>
                        <a14:backgroundMark x1="23400" y1="65268" x2="28400" y2="67599"/>
                      </a14:backgroundRemoval>
                    </a14:imgEffect>
                  </a14:imgLayer>
                </a14:imgProps>
              </a:ext>
              <a:ext uri="{28A0092B-C50C-407E-A947-70E740481C1C}">
                <a14:useLocalDpi xmlns:a14="http://schemas.microsoft.com/office/drawing/2010/main" val="0"/>
              </a:ext>
            </a:extLst>
          </a:blip>
          <a:stretch>
            <a:fillRect/>
          </a:stretch>
        </p:blipFill>
        <p:spPr>
          <a:xfrm>
            <a:off x="2475439" y="1264952"/>
            <a:ext cx="3245346" cy="2784507"/>
          </a:xfrm>
          <a:prstGeom prst="rect">
            <a:avLst/>
          </a:prstGeom>
        </p:spPr>
      </p:pic>
      <p:pic>
        <p:nvPicPr>
          <p:cNvPr id="15" name="Picture 14"/>
          <p:cNvPicPr>
            <a:picLocks noChangeAspect="1"/>
          </p:cNvPicPr>
          <p:nvPr/>
        </p:nvPicPr>
        <p:blipFill>
          <a:blip r:embed="rId7">
            <a:extLst>
              <a:ext uri="{BEBA8EAE-BF5A-486C-A8C5-ECC9F3942E4B}">
                <a14:imgProps xmlns:a14="http://schemas.microsoft.com/office/drawing/2010/main">
                  <a14:imgLayer r:embed="rId8">
                    <a14:imgEffect>
                      <a14:backgroundRemoval t="5986" b="98239" l="2846" r="94919">
                        <a14:foregroundMark x1="71748" y1="28521" x2="52846" y2="82042"/>
                        <a14:foregroundMark x1="18902" y1="81162" x2="58130" y2="88556"/>
                        <a14:foregroundMark x1="61382" y1="79225" x2="61382" y2="91549"/>
                        <a14:foregroundMark x1="50610" y1="93838" x2="70122" y2="95070"/>
                        <a14:backgroundMark x1="77642" y1="21479" x2="78862" y2="25352"/>
                        <a14:backgroundMark x1="78862" y1="25000" x2="80488" y2="33275"/>
                        <a14:backgroundMark x1="78659" y1="47711" x2="76829" y2="54754"/>
                        <a14:backgroundMark x1="75203" y1="57570" x2="72967" y2="60739"/>
                        <a14:backgroundMark x1="39837" y1="31514" x2="40650" y2="36444"/>
                      </a14:backgroundRemoval>
                    </a14:imgEffect>
                  </a14:imgLayer>
                </a14:imgProps>
              </a:ext>
              <a:ext uri="{28A0092B-C50C-407E-A947-70E740481C1C}">
                <a14:useLocalDpi xmlns:a14="http://schemas.microsoft.com/office/drawing/2010/main" val="0"/>
              </a:ext>
            </a:extLst>
          </a:blip>
          <a:stretch>
            <a:fillRect/>
          </a:stretch>
        </p:blipFill>
        <p:spPr>
          <a:xfrm>
            <a:off x="2675527" y="3836529"/>
            <a:ext cx="2487166" cy="2871362"/>
          </a:xfrm>
          <a:prstGeom prst="rect">
            <a:avLst/>
          </a:prstGeom>
        </p:spPr>
      </p:pic>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backgroundRemoval t="4911" b="98884" l="5037" r="57778">
                        <a14:backgroundMark x1="27111" y1="73661" x2="14963" y2="99554"/>
                        <a14:backgroundMark x1="44000" y1="74107" x2="53481" y2="99554"/>
                        <a14:backgroundMark x1="25185" y1="88839" x2="27111" y2="95089"/>
                        <a14:backgroundMark x1="41778" y1="77232" x2="45481" y2="88839"/>
                        <a14:backgroundMark x1="39704" y1="70536" x2="39704" y2="75000"/>
                      </a14:backgroundRemoval>
                    </a14:imgEffect>
                  </a14:imgLayer>
                </a14:imgProps>
              </a:ext>
              <a:ext uri="{28A0092B-C50C-407E-A947-70E740481C1C}">
                <a14:useLocalDpi xmlns:a14="http://schemas.microsoft.com/office/drawing/2010/main" val="0"/>
              </a:ext>
            </a:extLst>
          </a:blip>
          <a:stretch>
            <a:fillRect/>
          </a:stretch>
        </p:blipFill>
        <p:spPr>
          <a:xfrm>
            <a:off x="-96273" y="3586944"/>
            <a:ext cx="4459746" cy="2959950"/>
          </a:xfrm>
          <a:prstGeom prst="rect">
            <a:avLst/>
          </a:prstGeom>
        </p:spPr>
      </p:pic>
      <p:sp>
        <p:nvSpPr>
          <p:cNvPr id="17" name="TextBox 16"/>
          <p:cNvSpPr txBox="1"/>
          <p:nvPr/>
        </p:nvSpPr>
        <p:spPr>
          <a:xfrm>
            <a:off x="5817058" y="1426704"/>
            <a:ext cx="3549855" cy="4524315"/>
          </a:xfrm>
          <a:prstGeom prst="rect">
            <a:avLst/>
          </a:prstGeom>
          <a:solidFill>
            <a:schemeClr val="tx2">
              <a:lumMod val="20000"/>
              <a:lumOff val="80000"/>
            </a:schemeClr>
          </a:solidFill>
          <a:ln w="76200">
            <a:solidFill>
              <a:srgbClr val="FF0000"/>
            </a:solidFill>
          </a:ln>
        </p:spPr>
        <p:txBody>
          <a:bodyPr wrap="square" rtlCol="0">
            <a:spAutoFit/>
          </a:bodyPr>
          <a:lstStyle/>
          <a:p>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Đa</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số</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sinh</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vật</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sống</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được</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trong</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phạm</a:t>
            </a:r>
            <a:r>
              <a:rPr lang="en-US" sz="4800" b="1" dirty="0" smtClean="0">
                <a:latin typeface="Times New Roman" pitchFamily="18" charset="0"/>
                <a:cs typeface="Times New Roman" pitchFamily="18" charset="0"/>
              </a:rPr>
              <a:t> vi </a:t>
            </a:r>
            <a:r>
              <a:rPr lang="en-US" sz="4800" b="1" dirty="0" err="1" smtClean="0">
                <a:latin typeface="Times New Roman" pitchFamily="18" charset="0"/>
                <a:cs typeface="Times New Roman" pitchFamily="18" charset="0"/>
              </a:rPr>
              <a:t>nhiệt</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độ</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bao</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nhiêu</a:t>
            </a:r>
            <a:r>
              <a:rPr lang="en-US" sz="4800" b="1" dirty="0" smtClean="0">
                <a:latin typeface="Times New Roman" pitchFamily="18" charset="0"/>
                <a:cs typeface="Times New Roman" pitchFamily="18" charset="0"/>
              </a:rPr>
              <a:t>? </a:t>
            </a:r>
            <a:endParaRPr lang="en-US" sz="4800" b="1" dirty="0">
              <a:latin typeface="Times New Roman" pitchFamily="18" charset="0"/>
              <a:cs typeface="Times New Roman" pitchFamily="18" charset="0"/>
            </a:endParaRPr>
          </a:p>
        </p:txBody>
      </p:sp>
    </p:spTree>
    <p:extLst>
      <p:ext uri="{BB962C8B-B14F-4D97-AF65-F5344CB8AC3E}">
        <p14:creationId xmlns:p14="http://schemas.microsoft.com/office/powerpoint/2010/main" val="239274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1000"/>
                                        <p:tgtEl>
                                          <p:spTgt spid="12">
                                            <p:txEl>
                                              <p:pRg st="0" end="0"/>
                                            </p:txEl>
                                          </p:spTgt>
                                        </p:tgtEl>
                                      </p:cBhvr>
                                    </p:animEffect>
                                    <p:anim calcmode="lin" valueType="num">
                                      <p:cBhvr>
                                        <p:cTn id="1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1000"/>
                                        <p:tgtEl>
                                          <p:spTgt spid="12">
                                            <p:txEl>
                                              <p:pRg st="1" end="1"/>
                                            </p:txEl>
                                          </p:spTgt>
                                        </p:tgtEl>
                                      </p:cBhvr>
                                    </p:animEffect>
                                    <p:anim calcmode="lin" valueType="num">
                                      <p:cBhvr>
                                        <p:cTn id="23"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2">
                                            <p:txEl>
                                              <p:pRg st="1" end="1"/>
                                            </p:txEl>
                                          </p:spTgt>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3937" y="710264"/>
            <a:ext cx="9619941" cy="646331"/>
          </a:xfrm>
          <a:prstGeom prst="rect">
            <a:avLst/>
          </a:prstGeom>
          <a:noFill/>
        </p:spPr>
        <p:txBody>
          <a:bodyPr wrap="none" rtlCol="0">
            <a:spAutoFit/>
          </a:bodyPr>
          <a:lstStyle/>
          <a:p>
            <a:r>
              <a:rPr lang="en-US" sz="3600" b="1" dirty="0" smtClean="0">
                <a:latin typeface="Times New Roman" panose="02020603050405020304" pitchFamily="18" charset="0"/>
                <a:cs typeface="Times New Roman" panose="02020603050405020304" pitchFamily="18" charset="0"/>
              </a:rPr>
              <a:t>GIỚI HẠN CHỊU NHIỆT CỦA MỘT SỐ LOÀI</a:t>
            </a:r>
            <a:endParaRPr lang="en-US" sz="3600" b="1"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nvPr>
        </p:nvGraphicFramePr>
        <p:xfrm>
          <a:off x="938611" y="1596807"/>
          <a:ext cx="10443264" cy="3474720"/>
        </p:xfrm>
        <a:graphic>
          <a:graphicData uri="http://schemas.openxmlformats.org/drawingml/2006/table">
            <a:tbl>
              <a:tblPr firstRow="1" bandRow="1">
                <a:tableStyleId>{5C22544A-7EE6-4342-B048-85BDC9FD1C3A}</a:tableStyleId>
              </a:tblPr>
              <a:tblGrid>
                <a:gridCol w="1275200">
                  <a:extLst>
                    <a:ext uri="{9D8B030D-6E8A-4147-A177-3AD203B41FA5}">
                      <a16:colId xmlns:a16="http://schemas.microsoft.com/office/drawing/2014/main" xmlns="" val="904410179"/>
                    </a:ext>
                  </a:extLst>
                </a:gridCol>
                <a:gridCol w="4331368">
                  <a:extLst>
                    <a:ext uri="{9D8B030D-6E8A-4147-A177-3AD203B41FA5}">
                      <a16:colId xmlns:a16="http://schemas.microsoft.com/office/drawing/2014/main" xmlns="" val="4153491315"/>
                    </a:ext>
                  </a:extLst>
                </a:gridCol>
                <a:gridCol w="4836696">
                  <a:extLst>
                    <a:ext uri="{9D8B030D-6E8A-4147-A177-3AD203B41FA5}">
                      <a16:colId xmlns:a16="http://schemas.microsoft.com/office/drawing/2014/main" xmlns="" val="516257701"/>
                    </a:ext>
                  </a:extLst>
                </a:gridCol>
              </a:tblGrid>
              <a:tr h="370840">
                <a:tc>
                  <a:txBody>
                    <a:bodyPr/>
                    <a:lstStyle/>
                    <a:p>
                      <a:pPr algn="ctr"/>
                      <a:r>
                        <a:rPr lang="en-US" sz="3200" smtClean="0">
                          <a:solidFill>
                            <a:sysClr val="windowText" lastClr="000000"/>
                          </a:solidFill>
                          <a:latin typeface="Times New Roman" panose="02020603050405020304" pitchFamily="18" charset="0"/>
                          <a:cs typeface="Times New Roman" panose="02020603050405020304" pitchFamily="18" charset="0"/>
                        </a:rPr>
                        <a:t>STT</a:t>
                      </a:r>
                      <a:endParaRPr lang="en-US" sz="320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smtClean="0">
                          <a:solidFill>
                            <a:sysClr val="windowText" lastClr="000000"/>
                          </a:solidFill>
                          <a:latin typeface="Times New Roman" panose="02020603050405020304" pitchFamily="18" charset="0"/>
                          <a:cs typeface="Times New Roman" panose="02020603050405020304" pitchFamily="18" charset="0"/>
                        </a:rPr>
                        <a:t>Tên</a:t>
                      </a:r>
                      <a:r>
                        <a:rPr lang="en-US" sz="3200" baseline="0" smtClean="0">
                          <a:solidFill>
                            <a:sysClr val="windowText" lastClr="000000"/>
                          </a:solidFill>
                          <a:latin typeface="Times New Roman" panose="02020603050405020304" pitchFamily="18" charset="0"/>
                          <a:cs typeface="Times New Roman" panose="02020603050405020304" pitchFamily="18" charset="0"/>
                        </a:rPr>
                        <a:t> loài</a:t>
                      </a:r>
                      <a:endParaRPr lang="en-US" sz="320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smtClean="0">
                          <a:solidFill>
                            <a:sysClr val="windowText" lastClr="000000"/>
                          </a:solidFill>
                          <a:latin typeface="Times New Roman" panose="02020603050405020304" pitchFamily="18" charset="0"/>
                          <a:cs typeface="Times New Roman" panose="02020603050405020304" pitchFamily="18" charset="0"/>
                        </a:rPr>
                        <a:t>Giới hạn</a:t>
                      </a:r>
                      <a:r>
                        <a:rPr lang="en-US" sz="3200" baseline="0" smtClean="0">
                          <a:solidFill>
                            <a:sysClr val="windowText" lastClr="000000"/>
                          </a:solidFill>
                          <a:latin typeface="Times New Roman" panose="02020603050405020304" pitchFamily="18" charset="0"/>
                          <a:cs typeface="Times New Roman" panose="02020603050405020304" pitchFamily="18" charset="0"/>
                        </a:rPr>
                        <a:t> chịu nhiệt</a:t>
                      </a:r>
                      <a:endParaRPr lang="en-US" sz="320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854563344"/>
                  </a:ext>
                </a:extLst>
              </a:tr>
              <a:tr h="370840">
                <a:tc>
                  <a:txBody>
                    <a:bodyPr/>
                    <a:lstStyle/>
                    <a:p>
                      <a:pPr algn="ctr"/>
                      <a:r>
                        <a:rPr lang="en-US" sz="3200" smtClean="0">
                          <a:solidFill>
                            <a:sysClr val="windowText" lastClr="000000"/>
                          </a:solidFill>
                          <a:latin typeface="Times New Roman" panose="02020603050405020304" pitchFamily="18" charset="0"/>
                          <a:cs typeface="Times New Roman" panose="02020603050405020304" pitchFamily="18" charset="0"/>
                        </a:rPr>
                        <a:t>1</a:t>
                      </a:r>
                      <a:endParaRPr lang="en-US" sz="320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smtClean="0">
                          <a:solidFill>
                            <a:sysClr val="windowText" lastClr="000000"/>
                          </a:solidFill>
                          <a:latin typeface="Times New Roman" panose="02020603050405020304" pitchFamily="18" charset="0"/>
                          <a:cs typeface="Times New Roman" panose="02020603050405020304" pitchFamily="18" charset="0"/>
                        </a:rPr>
                        <a:t>Cá</a:t>
                      </a:r>
                      <a:r>
                        <a:rPr lang="en-US" sz="3200" baseline="0" smtClean="0">
                          <a:solidFill>
                            <a:sysClr val="windowText" lastClr="000000"/>
                          </a:solidFill>
                          <a:latin typeface="Times New Roman" panose="02020603050405020304" pitchFamily="18" charset="0"/>
                          <a:cs typeface="Times New Roman" panose="02020603050405020304" pitchFamily="18" charset="0"/>
                        </a:rPr>
                        <a:t> rô phi Việt Nam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smtClean="0">
                          <a:solidFill>
                            <a:sysClr val="windowText" lastClr="000000"/>
                          </a:solidFill>
                          <a:latin typeface="Times New Roman" panose="02020603050405020304" pitchFamily="18" charset="0"/>
                          <a:cs typeface="Times New Roman" panose="02020603050405020304" pitchFamily="18" charset="0"/>
                        </a:rPr>
                        <a:t>5</a:t>
                      </a:r>
                      <a:r>
                        <a:rPr lang="en-US" sz="3200" baseline="30000" smtClean="0">
                          <a:solidFill>
                            <a:sysClr val="windowText" lastClr="000000"/>
                          </a:solidFill>
                          <a:latin typeface="Times New Roman" panose="02020603050405020304" pitchFamily="18" charset="0"/>
                          <a:cs typeface="Times New Roman" panose="02020603050405020304" pitchFamily="18" charset="0"/>
                        </a:rPr>
                        <a:t>o</a:t>
                      </a:r>
                      <a:r>
                        <a:rPr lang="en-US" sz="3200" smtClean="0">
                          <a:solidFill>
                            <a:sysClr val="windowText" lastClr="000000"/>
                          </a:solidFill>
                          <a:latin typeface="Times New Roman" panose="02020603050405020304" pitchFamily="18" charset="0"/>
                          <a:cs typeface="Times New Roman" panose="02020603050405020304" pitchFamily="18" charset="0"/>
                        </a:rPr>
                        <a:t>C - 42</a:t>
                      </a:r>
                      <a:r>
                        <a:rPr lang="en-US" sz="3200" baseline="30000" smtClean="0">
                          <a:solidFill>
                            <a:sysClr val="windowText" lastClr="000000"/>
                          </a:solidFill>
                          <a:latin typeface="Times New Roman" panose="02020603050405020304" pitchFamily="18" charset="0"/>
                          <a:cs typeface="Times New Roman" panose="02020603050405020304" pitchFamily="18" charset="0"/>
                        </a:rPr>
                        <a:t>o</a:t>
                      </a:r>
                      <a:r>
                        <a:rPr lang="en-US" sz="3200" smtClean="0">
                          <a:solidFill>
                            <a:sysClr val="windowText" lastClr="000000"/>
                          </a:solidFill>
                          <a:latin typeface="Times New Roman" panose="02020603050405020304" pitchFamily="18" charset="0"/>
                          <a:cs typeface="Times New Roman" panose="02020603050405020304" pitchFamily="18" charset="0"/>
                        </a:rPr>
                        <a:t>C</a:t>
                      </a:r>
                      <a:endParaRPr lang="en-US" sz="320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569903896"/>
                  </a:ext>
                </a:extLst>
              </a:tr>
              <a:tr h="370840">
                <a:tc>
                  <a:txBody>
                    <a:bodyPr/>
                    <a:lstStyle/>
                    <a:p>
                      <a:pPr algn="ctr"/>
                      <a:r>
                        <a:rPr lang="en-US" sz="3200" smtClean="0">
                          <a:solidFill>
                            <a:sysClr val="windowText" lastClr="000000"/>
                          </a:solidFill>
                          <a:latin typeface="Times New Roman" panose="02020603050405020304" pitchFamily="18" charset="0"/>
                          <a:cs typeface="Times New Roman" panose="02020603050405020304" pitchFamily="18" charset="0"/>
                        </a:rPr>
                        <a:t>2</a:t>
                      </a:r>
                      <a:endParaRPr lang="en-US" sz="320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smtClean="0">
                          <a:solidFill>
                            <a:sysClr val="windowText" lastClr="000000"/>
                          </a:solidFill>
                          <a:latin typeface="Times New Roman" panose="02020603050405020304" pitchFamily="18" charset="0"/>
                          <a:cs typeface="Times New Roman" panose="02020603050405020304" pitchFamily="18" charset="0"/>
                        </a:rPr>
                        <a:t>Cá</a:t>
                      </a:r>
                      <a:r>
                        <a:rPr lang="en-US" sz="3200" baseline="0" smtClean="0">
                          <a:solidFill>
                            <a:sysClr val="windowText" lastClr="000000"/>
                          </a:solidFill>
                          <a:latin typeface="Times New Roman" panose="02020603050405020304" pitchFamily="18" charset="0"/>
                          <a:cs typeface="Times New Roman" panose="02020603050405020304" pitchFamily="18" charset="0"/>
                        </a:rPr>
                        <a:t> chép</a:t>
                      </a:r>
                      <a:endParaRPr lang="en-US" sz="320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2</a:t>
                      </a:r>
                      <a:r>
                        <a:rPr kumimoji="0" lang="en-US" sz="3200" b="0" i="0" u="none" strike="noStrike" kern="1200" cap="none" spc="0" normalizeH="0" baseline="3000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o</a:t>
                      </a:r>
                      <a:r>
                        <a:rPr kumimoji="0" lang="en-US" sz="3200" b="0" i="0" u="none" strike="noStrike" kern="1200" cap="none" spc="0" normalizeH="0" baseline="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 - 44</a:t>
                      </a:r>
                      <a:r>
                        <a:rPr kumimoji="0" lang="en-US" sz="3200" b="0" i="0" u="none" strike="noStrike" kern="1200" cap="none" spc="0" normalizeH="0" baseline="3000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o</a:t>
                      </a:r>
                      <a:r>
                        <a:rPr kumimoji="0" lang="en-US" sz="3200" b="0" i="0" u="none" strike="noStrike" kern="1200" cap="none" spc="0" normalizeH="0" baseline="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a:t>
                      </a:r>
                      <a:endParaRPr kumimoji="0" lang="en-US" sz="32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11671234"/>
                  </a:ext>
                </a:extLst>
              </a:tr>
              <a:tr h="370840">
                <a:tc>
                  <a:txBody>
                    <a:bodyPr/>
                    <a:lstStyle/>
                    <a:p>
                      <a:pPr algn="ctr"/>
                      <a:r>
                        <a:rPr lang="en-US" sz="3200" smtClean="0">
                          <a:solidFill>
                            <a:sysClr val="windowText" lastClr="000000"/>
                          </a:solidFill>
                          <a:latin typeface="Times New Roman" panose="02020603050405020304" pitchFamily="18" charset="0"/>
                          <a:cs typeface="Times New Roman" panose="02020603050405020304" pitchFamily="18" charset="0"/>
                        </a:rPr>
                        <a:t>3</a:t>
                      </a:r>
                      <a:endParaRPr lang="en-US" sz="320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smtClean="0">
                          <a:solidFill>
                            <a:sysClr val="windowText" lastClr="000000"/>
                          </a:solidFill>
                          <a:latin typeface="Times New Roman" panose="02020603050405020304" pitchFamily="18" charset="0"/>
                          <a:cs typeface="Times New Roman" panose="02020603050405020304" pitchFamily="18" charset="0"/>
                        </a:rPr>
                        <a:t>Xương</a:t>
                      </a:r>
                      <a:r>
                        <a:rPr lang="en-US" sz="3200" baseline="0" smtClean="0">
                          <a:solidFill>
                            <a:sysClr val="windowText" lastClr="000000"/>
                          </a:solidFill>
                          <a:latin typeface="Times New Roman" panose="02020603050405020304" pitchFamily="18" charset="0"/>
                          <a:cs typeface="Times New Roman" panose="02020603050405020304" pitchFamily="18" charset="0"/>
                        </a:rPr>
                        <a:t> rồng Sa mạc</a:t>
                      </a:r>
                      <a:endParaRPr lang="en-US" sz="320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0</a:t>
                      </a:r>
                      <a:r>
                        <a:rPr kumimoji="0" lang="en-US" sz="3200" b="0" i="0" u="none" strike="noStrike" kern="1200" cap="none" spc="0" normalizeH="0" baseline="3000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o</a:t>
                      </a:r>
                      <a:r>
                        <a:rPr kumimoji="0" lang="en-US" sz="3200" b="0" i="0" u="none" strike="noStrike" kern="1200" cap="none" spc="0" normalizeH="0" baseline="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 - 56</a:t>
                      </a:r>
                      <a:r>
                        <a:rPr kumimoji="0" lang="en-US" sz="3200" b="0" i="0" u="none" strike="noStrike" kern="1200" cap="none" spc="0" normalizeH="0" baseline="3000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o</a:t>
                      </a:r>
                      <a:r>
                        <a:rPr kumimoji="0" lang="en-US" sz="3200" b="0" i="0" u="none" strike="noStrike" kern="1200" cap="none" spc="0" normalizeH="0" baseline="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a:t>
                      </a:r>
                      <a:endParaRPr kumimoji="0" lang="en-US" sz="32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908229944"/>
                  </a:ext>
                </a:extLst>
              </a:tr>
              <a:tr h="370840">
                <a:tc>
                  <a:txBody>
                    <a:bodyPr/>
                    <a:lstStyle/>
                    <a:p>
                      <a:pPr algn="ctr"/>
                      <a:r>
                        <a:rPr lang="en-US" sz="3200" smtClean="0">
                          <a:solidFill>
                            <a:sysClr val="windowText" lastClr="000000"/>
                          </a:solidFill>
                          <a:latin typeface="Times New Roman" panose="02020603050405020304" pitchFamily="18" charset="0"/>
                          <a:cs typeface="Times New Roman" panose="02020603050405020304" pitchFamily="18" charset="0"/>
                        </a:rPr>
                        <a:t>4</a:t>
                      </a:r>
                      <a:endParaRPr lang="en-US" sz="320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smtClean="0">
                          <a:solidFill>
                            <a:sysClr val="windowText" lastClr="000000"/>
                          </a:solidFill>
                          <a:latin typeface="Times New Roman" panose="02020603050405020304" pitchFamily="18" charset="0"/>
                          <a:cs typeface="Times New Roman" panose="02020603050405020304" pitchFamily="18" charset="0"/>
                        </a:rPr>
                        <a:t>Cà</a:t>
                      </a:r>
                      <a:r>
                        <a:rPr lang="en-US" sz="3200" baseline="0" smtClean="0">
                          <a:solidFill>
                            <a:sysClr val="windowText" lastClr="000000"/>
                          </a:solidFill>
                          <a:latin typeface="Times New Roman" panose="02020603050405020304" pitchFamily="18" charset="0"/>
                          <a:cs typeface="Times New Roman" panose="02020603050405020304" pitchFamily="18" charset="0"/>
                        </a:rPr>
                        <a:t> chua</a:t>
                      </a:r>
                      <a:endParaRPr lang="en-US" sz="320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13</a:t>
                      </a:r>
                      <a:r>
                        <a:rPr kumimoji="0" lang="en-US" sz="3200" b="0" i="0" u="none" strike="noStrike" kern="1200" cap="none" spc="0" normalizeH="0" baseline="3000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o</a:t>
                      </a:r>
                      <a:r>
                        <a:rPr kumimoji="0" lang="en-US" sz="3200" b="0" i="0" u="none" strike="noStrike" kern="1200" cap="none" spc="0" normalizeH="0" baseline="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 - 35</a:t>
                      </a:r>
                      <a:r>
                        <a:rPr kumimoji="0" lang="en-US" sz="3200" b="0" i="0" u="none" strike="noStrike" kern="1200" cap="none" spc="0" normalizeH="0" baseline="3000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o</a:t>
                      </a:r>
                      <a:r>
                        <a:rPr kumimoji="0" lang="en-US" sz="3200" b="0" i="0" u="none" strike="noStrike" kern="1200" cap="none" spc="0" normalizeH="0" baseline="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a:t>
                      </a:r>
                      <a:endParaRPr kumimoji="0" lang="en-US" sz="32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379033388"/>
                  </a:ext>
                </a:extLst>
              </a:tr>
              <a:tr h="370840">
                <a:tc>
                  <a:txBody>
                    <a:bodyPr/>
                    <a:lstStyle/>
                    <a:p>
                      <a:pPr algn="ctr"/>
                      <a:r>
                        <a:rPr lang="en-US" sz="3200" smtClean="0">
                          <a:solidFill>
                            <a:sysClr val="windowText" lastClr="000000"/>
                          </a:solidFill>
                          <a:latin typeface="Times New Roman" panose="02020603050405020304" pitchFamily="18" charset="0"/>
                          <a:cs typeface="Times New Roman" panose="02020603050405020304" pitchFamily="18" charset="0"/>
                        </a:rPr>
                        <a:t>5</a:t>
                      </a:r>
                      <a:endParaRPr lang="en-US" sz="320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smtClean="0">
                          <a:solidFill>
                            <a:sysClr val="windowText" lastClr="000000"/>
                          </a:solidFill>
                          <a:latin typeface="Times New Roman" panose="02020603050405020304" pitchFamily="18" charset="0"/>
                          <a:cs typeface="Times New Roman" panose="02020603050405020304" pitchFamily="18" charset="0"/>
                        </a:rPr>
                        <a:t>Cây</a:t>
                      </a:r>
                      <a:r>
                        <a:rPr lang="en-US" sz="3200" baseline="0" dirty="0" smtClean="0">
                          <a:solidFill>
                            <a:sysClr val="windowText" lastClr="000000"/>
                          </a:solidFill>
                          <a:latin typeface="Times New Roman" panose="02020603050405020304" pitchFamily="18" charset="0"/>
                          <a:cs typeface="Times New Roman" panose="02020603050405020304" pitchFamily="18" charset="0"/>
                        </a:rPr>
                        <a:t> gừng</a:t>
                      </a:r>
                      <a:endParaRPr lang="en-US" sz="32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0</a:t>
                      </a:r>
                      <a:r>
                        <a:rPr kumimoji="0" lang="en-US" sz="3200" b="0" i="0" u="none" strike="noStrike" kern="1200" cap="none" spc="0" normalizeH="0" baseline="3000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o</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 - 40</a:t>
                      </a:r>
                      <a:r>
                        <a:rPr kumimoji="0" lang="en-US" sz="3200" b="0" i="0" u="none" strike="noStrike" kern="1200" cap="none" spc="0" normalizeH="0" baseline="3000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o</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a:t>
                      </a:r>
                      <a:endParaRPr kumimoji="0" lang="en-US" sz="32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840035420"/>
                  </a:ext>
                </a:extLst>
              </a:tr>
            </a:tbl>
          </a:graphicData>
        </a:graphic>
      </p:graphicFrame>
    </p:spTree>
    <p:extLst>
      <p:ext uri="{BB962C8B-B14F-4D97-AF65-F5344CB8AC3E}">
        <p14:creationId xmlns:p14="http://schemas.microsoft.com/office/powerpoint/2010/main" val="8143426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113506"/>
            <a:ext cx="12192000" cy="6858000"/>
          </a:xfrm>
          <a:prstGeom prst="rect">
            <a:avLst/>
          </a:prstGeom>
        </p:spPr>
      </p:pic>
      <p:pic>
        <p:nvPicPr>
          <p:cNvPr id="15" name="Picture 14"/>
          <p:cNvPicPr>
            <a:picLocks noChangeAspect="1"/>
          </p:cNvPicPr>
          <p:nvPr/>
        </p:nvPicPr>
        <p:blipFill>
          <a:blip r:embed="rId3"/>
          <a:stretch>
            <a:fillRect/>
          </a:stretch>
        </p:blipFill>
        <p:spPr>
          <a:xfrm>
            <a:off x="541867" y="1312688"/>
            <a:ext cx="5384800" cy="4025569"/>
          </a:xfrm>
          <a:prstGeom prst="rect">
            <a:avLst/>
          </a:prstGeom>
        </p:spPr>
      </p:pic>
      <p:pic>
        <p:nvPicPr>
          <p:cNvPr id="16" name="Picture 8"/>
          <p:cNvPicPr>
            <a:picLocks noChangeAspect="1" noChangeArrowheads="1"/>
          </p:cNvPicPr>
          <p:nvPr/>
        </p:nvPicPr>
        <p:blipFill>
          <a:blip r:embed="rId4"/>
          <a:srcRect/>
          <a:stretch>
            <a:fillRect/>
          </a:stretch>
        </p:blipFill>
        <p:spPr bwMode="auto">
          <a:xfrm>
            <a:off x="6096000" y="1312688"/>
            <a:ext cx="5257800" cy="4025569"/>
          </a:xfrm>
          <a:prstGeom prst="rect">
            <a:avLst/>
          </a:prstGeom>
          <a:noFill/>
          <a:ln w="9525">
            <a:noFill/>
            <a:miter lim="800000"/>
            <a:headEnd/>
            <a:tailEnd/>
          </a:ln>
          <a:effectLst/>
        </p:spPr>
      </p:pic>
      <p:sp>
        <p:nvSpPr>
          <p:cNvPr id="17" name="Text Box 9"/>
          <p:cNvSpPr txBox="1">
            <a:spLocks noChangeArrowheads="1"/>
          </p:cNvSpPr>
          <p:nvPr/>
        </p:nvSpPr>
        <p:spPr bwMode="auto">
          <a:xfrm>
            <a:off x="6352266" y="481691"/>
            <a:ext cx="4419600" cy="830997"/>
          </a:xfrm>
          <a:prstGeom prst="rect">
            <a:avLst/>
          </a:prstGeom>
          <a:noFill/>
          <a:ln w="9525">
            <a:noFill/>
            <a:miter lim="800000"/>
            <a:headEnd/>
            <a:tailEnd/>
          </a:ln>
          <a:effectLst/>
        </p:spPr>
        <p:txBody>
          <a:bodyPr>
            <a:spAutoFit/>
          </a:bodyPr>
          <a:lstStyle/>
          <a:p>
            <a:pPr algn="ctr" eaLnBrk="0" hangingPunct="0">
              <a:spcBef>
                <a:spcPct val="50000"/>
              </a:spcBef>
            </a:pPr>
            <a:r>
              <a:rPr lang="en-US" sz="2400" b="1" dirty="0">
                <a:latin typeface="Times New Roman" panose="02020603050405020304" pitchFamily="18" charset="0"/>
                <a:cs typeface="Times New Roman" panose="02020603050405020304" pitchFamily="18" charset="0"/>
              </a:rPr>
              <a:t>Vi </a:t>
            </a:r>
            <a:r>
              <a:rPr lang="en-US" sz="2400" b="1" dirty="0" err="1">
                <a:latin typeface="Times New Roman" panose="02020603050405020304" pitchFamily="18" charset="0"/>
                <a:cs typeface="Times New Roman" panose="02020603050405020304" pitchFamily="18" charset="0"/>
              </a:rPr>
              <a:t>khuẩn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suối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nóng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chịu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a:t>
            </a:r>
            <a:r>
              <a:rPr lang="en-US" sz="2400" b="1" dirty="0">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70- 90</a:t>
            </a:r>
            <a:r>
              <a:rPr lang="en-US" sz="2400" b="1" baseline="30000" dirty="0" smtClean="0">
                <a:solidFill>
                  <a:srgbClr val="FF0000"/>
                </a:solidFill>
                <a:latin typeface="Times New Roman" panose="02020603050405020304" pitchFamily="18" charset="0"/>
                <a:cs typeface="Times New Roman" panose="02020603050405020304" pitchFamily="18" charset="0"/>
              </a:rPr>
              <a:t>0</a:t>
            </a:r>
            <a:r>
              <a:rPr lang="en-US" sz="2400" b="1" dirty="0" smtClean="0">
                <a:solidFill>
                  <a:srgbClr val="FF0000"/>
                </a:solidFill>
                <a:latin typeface="Times New Roman" panose="02020603050405020304" pitchFamily="18" charset="0"/>
                <a:cs typeface="Times New Roman" panose="02020603050405020304" pitchFamily="18" charset="0"/>
              </a:rPr>
              <a:t>C</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8" name="Text Box 10"/>
          <p:cNvSpPr txBox="1">
            <a:spLocks noChangeArrowheads="1"/>
          </p:cNvSpPr>
          <p:nvPr/>
        </p:nvSpPr>
        <p:spPr bwMode="auto">
          <a:xfrm>
            <a:off x="579967" y="5403720"/>
            <a:ext cx="4419600" cy="830997"/>
          </a:xfrm>
          <a:prstGeom prst="rect">
            <a:avLst/>
          </a:prstGeom>
          <a:noFill/>
          <a:ln w="9525">
            <a:noFill/>
            <a:miter lim="800000"/>
            <a:headEnd/>
            <a:tailEnd/>
          </a:ln>
          <a:effectLst/>
        </p:spPr>
        <p:txBody>
          <a:bodyPr>
            <a:spAutoFit/>
          </a:bodyPr>
          <a:lstStyle/>
          <a:p>
            <a:pPr algn="ctr" eaLnBrk="0" hangingPunct="0">
              <a:spcBef>
                <a:spcPct val="50000"/>
              </a:spcBef>
            </a:pPr>
            <a:r>
              <a:rPr lang="en-US" sz="2400" b="1" dirty="0" err="1">
                <a:latin typeface="Times New Roman" panose="02020603050405020304" pitchFamily="18" charset="0"/>
                <a:cs typeface="Times New Roman" panose="02020603050405020304" pitchFamily="18" charset="0"/>
              </a:rPr>
              <a:t>Ấu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chịu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a:t>
            </a:r>
            <a:r>
              <a:rPr lang="en-US" sz="2400" b="1" dirty="0">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-27</a:t>
            </a:r>
            <a:r>
              <a:rPr lang="en-US" sz="2400" b="1" baseline="30000" dirty="0">
                <a:solidFill>
                  <a:srgbClr val="FF0000"/>
                </a:solidFill>
                <a:latin typeface="Times New Roman" panose="02020603050405020304" pitchFamily="18" charset="0"/>
                <a:cs typeface="Times New Roman" panose="02020603050405020304" pitchFamily="18" charset="0"/>
              </a:rPr>
              <a:t>0</a:t>
            </a:r>
            <a:r>
              <a:rPr lang="en-US" sz="2400" b="1" dirty="0">
                <a:solidFill>
                  <a:srgbClr val="FF0000"/>
                </a:solidFill>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318938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500"/>
                                        <p:tgtEl>
                                          <p:spTgt spid="16"/>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ox(in)">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876800" cy="912282"/>
          </a:xfrm>
        </p:spPr>
        <p:txBody>
          <a:bodyPr>
            <a:normAutofit/>
          </a:bodyPr>
          <a:lstStyle/>
          <a:p>
            <a:r>
              <a:rPr lang="en-US" sz="4000" b="1" dirty="0" err="1" smtClean="0">
                <a:ln w="0"/>
                <a:effectLst>
                  <a:outerShdw blurRad="38100" dist="19050" dir="2700000" algn="tl" rotWithShape="0">
                    <a:schemeClr val="dk1">
                      <a:alpha val="40000"/>
                    </a:schemeClr>
                  </a:outerShdw>
                </a:effectLst>
                <a:latin typeface="Times New Roman" pitchFamily="18" charset="0"/>
                <a:cs typeface="Times New Roman" pitchFamily="18" charset="0"/>
              </a:rPr>
              <a:t>Ví</a:t>
            </a:r>
            <a:r>
              <a:rPr lang="en-US" sz="4000" b="1" dirty="0" smtClean="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000" b="1" dirty="0" err="1" smtClean="0">
                <a:ln w="0"/>
                <a:effectLst>
                  <a:outerShdw blurRad="38100" dist="19050" dir="2700000" algn="tl" rotWithShape="0">
                    <a:schemeClr val="dk1">
                      <a:alpha val="40000"/>
                    </a:schemeClr>
                  </a:outerShdw>
                </a:effectLst>
                <a:latin typeface="Times New Roman" pitchFamily="18" charset="0"/>
                <a:cs typeface="Times New Roman" pitchFamily="18" charset="0"/>
              </a:rPr>
              <a:t>dụ</a:t>
            </a:r>
            <a:r>
              <a:rPr lang="en-US" sz="4000" b="1" dirty="0" smtClean="0">
                <a:ln w="0"/>
                <a:effectLst>
                  <a:outerShdw blurRad="38100" dist="19050" dir="2700000" algn="tl" rotWithShape="0">
                    <a:schemeClr val="dk1">
                      <a:alpha val="40000"/>
                    </a:schemeClr>
                  </a:outerShdw>
                </a:effectLst>
                <a:latin typeface="Times New Roman" pitchFamily="18" charset="0"/>
                <a:cs typeface="Times New Roman" pitchFamily="18" charset="0"/>
              </a:rPr>
              <a:t> 1: </a:t>
            </a:r>
            <a:r>
              <a:rPr lang="en-US" sz="4000" b="1" dirty="0" err="1" smtClean="0">
                <a:ln w="0"/>
                <a:effectLst>
                  <a:outerShdw blurRad="38100" dist="19050" dir="2700000" algn="tl" rotWithShape="0">
                    <a:schemeClr val="dk1">
                      <a:alpha val="40000"/>
                    </a:schemeClr>
                  </a:outerShdw>
                </a:effectLst>
                <a:latin typeface="Times New Roman" pitchFamily="18" charset="0"/>
                <a:cs typeface="Times New Roman" pitchFamily="18" charset="0"/>
              </a:rPr>
              <a:t>Thực</a:t>
            </a:r>
            <a:r>
              <a:rPr lang="en-US" sz="4000" b="1" dirty="0" smtClean="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000" b="1" dirty="0" err="1">
                <a:ln w="0"/>
                <a:effectLst>
                  <a:outerShdw blurRad="38100" dist="19050" dir="2700000" algn="tl" rotWithShape="0">
                    <a:schemeClr val="dk1">
                      <a:alpha val="40000"/>
                    </a:schemeClr>
                  </a:outerShdw>
                </a:effectLst>
                <a:latin typeface="Times New Roman" pitchFamily="18" charset="0"/>
                <a:cs typeface="Times New Roman" pitchFamily="18" charset="0"/>
              </a:rPr>
              <a:t>vật</a:t>
            </a:r>
            <a:r>
              <a:rPr lang="en-US" sz="4000" b="1" dirty="0">
                <a:ln w="0"/>
                <a:effectLst>
                  <a:outerShdw blurRad="38100" dist="19050" dir="2700000" algn="tl" rotWithShape="0">
                    <a:schemeClr val="dk1">
                      <a:alpha val="40000"/>
                    </a:schemeClr>
                  </a:outerShdw>
                </a:effectLst>
                <a:latin typeface="Times New Roman" pitchFamily="18" charset="0"/>
                <a:cs typeface="Times New Roman" pitchFamily="18" charset="0"/>
              </a:rPr>
              <a:t> </a:t>
            </a:r>
          </a:p>
        </p:txBody>
      </p:sp>
      <p:sp>
        <p:nvSpPr>
          <p:cNvPr id="10" name="Text Box 184"/>
          <p:cNvSpPr txBox="1">
            <a:spLocks noChangeArrowheads="1"/>
          </p:cNvSpPr>
          <p:nvPr/>
        </p:nvSpPr>
        <p:spPr bwMode="auto">
          <a:xfrm>
            <a:off x="0" y="912282"/>
            <a:ext cx="12192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pPr>
            <a:r>
              <a:rPr lang="en-US" altLang="en-US" sz="2800" b="0" i="0" dirty="0">
                <a:solidFill>
                  <a:srgbClr val="006600"/>
                </a:solidFill>
                <a:latin typeface="VNI-Times" pitchFamily="2" charset="0"/>
              </a:rPr>
              <a:t>   </a:t>
            </a:r>
            <a:r>
              <a:rPr lang="en-US" altLang="en-US" sz="2800" b="0" i="0" dirty="0" err="1">
                <a:solidFill>
                  <a:srgbClr val="000000"/>
                </a:solidFill>
              </a:rPr>
              <a:t>Để</a:t>
            </a:r>
            <a:r>
              <a:rPr lang="en-US" altLang="en-US" sz="2800" b="0" i="0" dirty="0">
                <a:solidFill>
                  <a:srgbClr val="000000"/>
                </a:solidFill>
              </a:rPr>
              <a:t> </a:t>
            </a:r>
            <a:r>
              <a:rPr lang="en-US" altLang="en-US" sz="2800" b="0" i="0" dirty="0" err="1">
                <a:solidFill>
                  <a:srgbClr val="000000"/>
                </a:solidFill>
              </a:rPr>
              <a:t>sống</a:t>
            </a:r>
            <a:r>
              <a:rPr lang="en-US" altLang="en-US" sz="2800" b="0" i="0" dirty="0">
                <a:solidFill>
                  <a:srgbClr val="000000"/>
                </a:solidFill>
              </a:rPr>
              <a:t> </a:t>
            </a:r>
            <a:r>
              <a:rPr lang="en-US" altLang="en-US" sz="2800" b="0" i="0" dirty="0" err="1">
                <a:solidFill>
                  <a:srgbClr val="000000"/>
                </a:solidFill>
              </a:rPr>
              <a:t>được</a:t>
            </a:r>
            <a:r>
              <a:rPr lang="en-US" altLang="en-US" sz="2800" b="0" i="0" dirty="0">
                <a:solidFill>
                  <a:srgbClr val="000000"/>
                </a:solidFill>
              </a:rPr>
              <a:t> </a:t>
            </a:r>
            <a:r>
              <a:rPr lang="en-US" altLang="en-US" sz="2800" b="0" i="0" dirty="0" err="1">
                <a:solidFill>
                  <a:srgbClr val="000000"/>
                </a:solidFill>
              </a:rPr>
              <a:t>với</a:t>
            </a:r>
            <a:r>
              <a:rPr lang="en-US" altLang="en-US" sz="2800" b="0" i="0" dirty="0">
                <a:solidFill>
                  <a:srgbClr val="000000"/>
                </a:solidFill>
              </a:rPr>
              <a:t> </a:t>
            </a:r>
            <a:r>
              <a:rPr lang="en-US" altLang="en-US" sz="2800" b="0" i="0" dirty="0" err="1">
                <a:solidFill>
                  <a:srgbClr val="000000"/>
                </a:solidFill>
              </a:rPr>
              <a:t>những</a:t>
            </a:r>
            <a:r>
              <a:rPr lang="en-US" altLang="en-US" sz="2800" b="0" i="0" dirty="0">
                <a:solidFill>
                  <a:srgbClr val="000000"/>
                </a:solidFill>
              </a:rPr>
              <a:t> </a:t>
            </a:r>
            <a:r>
              <a:rPr lang="en-US" altLang="en-US" sz="2800" b="0" i="0" dirty="0" err="1">
                <a:solidFill>
                  <a:srgbClr val="000000"/>
                </a:solidFill>
              </a:rPr>
              <a:t>điều</a:t>
            </a:r>
            <a:r>
              <a:rPr lang="en-US" altLang="en-US" sz="2800" b="0" i="0" dirty="0">
                <a:solidFill>
                  <a:srgbClr val="000000"/>
                </a:solidFill>
              </a:rPr>
              <a:t> </a:t>
            </a:r>
            <a:r>
              <a:rPr lang="en-US" altLang="en-US" sz="2800" b="0" i="0" dirty="0" err="1">
                <a:solidFill>
                  <a:srgbClr val="000000"/>
                </a:solidFill>
              </a:rPr>
              <a:t>kiện</a:t>
            </a:r>
            <a:r>
              <a:rPr lang="en-US" altLang="en-US" sz="2800" b="0" i="0" dirty="0">
                <a:solidFill>
                  <a:srgbClr val="000000"/>
                </a:solidFill>
              </a:rPr>
              <a:t> </a:t>
            </a:r>
            <a:r>
              <a:rPr lang="en-US" altLang="en-US" sz="2800" b="0" i="0" dirty="0" err="1">
                <a:solidFill>
                  <a:srgbClr val="000000"/>
                </a:solidFill>
              </a:rPr>
              <a:t>nhiệt</a:t>
            </a:r>
            <a:r>
              <a:rPr lang="en-US" altLang="en-US" sz="2800" b="0" i="0" dirty="0">
                <a:solidFill>
                  <a:srgbClr val="000000"/>
                </a:solidFill>
              </a:rPr>
              <a:t> </a:t>
            </a:r>
            <a:r>
              <a:rPr lang="en-US" altLang="en-US" sz="2800" b="0" i="0" dirty="0" err="1">
                <a:solidFill>
                  <a:srgbClr val="000000"/>
                </a:solidFill>
              </a:rPr>
              <a:t>độ</a:t>
            </a:r>
            <a:r>
              <a:rPr lang="en-US" altLang="en-US" sz="2800" b="0" i="0" dirty="0">
                <a:solidFill>
                  <a:srgbClr val="000000"/>
                </a:solidFill>
              </a:rPr>
              <a:t> </a:t>
            </a:r>
            <a:r>
              <a:rPr lang="en-US" altLang="en-US" sz="2800" b="0" i="0" dirty="0" err="1">
                <a:solidFill>
                  <a:srgbClr val="000000"/>
                </a:solidFill>
              </a:rPr>
              <a:t>khác</a:t>
            </a:r>
            <a:r>
              <a:rPr lang="en-US" altLang="en-US" sz="2800" b="0" i="0" dirty="0">
                <a:solidFill>
                  <a:srgbClr val="000000"/>
                </a:solidFill>
              </a:rPr>
              <a:t> </a:t>
            </a:r>
            <a:r>
              <a:rPr lang="en-US" altLang="en-US" sz="2800" b="0" i="0" dirty="0" err="1">
                <a:solidFill>
                  <a:srgbClr val="000000"/>
                </a:solidFill>
              </a:rPr>
              <a:t>nhau</a:t>
            </a:r>
            <a:r>
              <a:rPr lang="en-US" altLang="en-US" sz="2800" b="0" i="0" dirty="0">
                <a:solidFill>
                  <a:srgbClr val="000000"/>
                </a:solidFill>
              </a:rPr>
              <a:t> </a:t>
            </a:r>
            <a:r>
              <a:rPr lang="en-US" altLang="en-US" sz="2800" b="0" i="0" dirty="0" err="1">
                <a:solidFill>
                  <a:srgbClr val="000000"/>
                </a:solidFill>
              </a:rPr>
              <a:t>của</a:t>
            </a:r>
            <a:r>
              <a:rPr lang="en-US" altLang="en-US" sz="2800" b="0" i="0" dirty="0">
                <a:solidFill>
                  <a:srgbClr val="000000"/>
                </a:solidFill>
              </a:rPr>
              <a:t> </a:t>
            </a:r>
            <a:r>
              <a:rPr lang="en-US" altLang="en-US" sz="2800" b="0" i="0" dirty="0" err="1">
                <a:solidFill>
                  <a:srgbClr val="000000"/>
                </a:solidFill>
              </a:rPr>
              <a:t>môi</a:t>
            </a:r>
            <a:r>
              <a:rPr lang="en-US" altLang="en-US" sz="2800" b="0" i="0" dirty="0">
                <a:solidFill>
                  <a:srgbClr val="000000"/>
                </a:solidFill>
              </a:rPr>
              <a:t> </a:t>
            </a:r>
            <a:r>
              <a:rPr lang="en-US" altLang="en-US" sz="2800" b="0" i="0" dirty="0" err="1">
                <a:solidFill>
                  <a:srgbClr val="000000"/>
                </a:solidFill>
              </a:rPr>
              <a:t>trường</a:t>
            </a:r>
            <a:r>
              <a:rPr lang="en-US" altLang="en-US" sz="2800" b="0" i="0" dirty="0">
                <a:solidFill>
                  <a:srgbClr val="000000"/>
                </a:solidFill>
              </a:rPr>
              <a:t>, </a:t>
            </a:r>
            <a:r>
              <a:rPr lang="en-US" altLang="en-US" sz="2800" b="0" i="0" dirty="0" err="1">
                <a:solidFill>
                  <a:srgbClr val="000000"/>
                </a:solidFill>
              </a:rPr>
              <a:t>vậy</a:t>
            </a:r>
            <a:r>
              <a:rPr lang="en-US" altLang="en-US" sz="2800" b="0" i="0" dirty="0">
                <a:solidFill>
                  <a:srgbClr val="000000"/>
                </a:solidFill>
              </a:rPr>
              <a:t> </a:t>
            </a:r>
            <a:r>
              <a:rPr lang="en-US" altLang="en-US" sz="2800" b="0" i="0" dirty="0" err="1" smtClean="0">
                <a:solidFill>
                  <a:srgbClr val="000000"/>
                </a:solidFill>
              </a:rPr>
              <a:t>thực</a:t>
            </a:r>
            <a:r>
              <a:rPr lang="en-US" altLang="en-US" sz="2800" b="0" i="0" dirty="0" smtClean="0">
                <a:solidFill>
                  <a:srgbClr val="000000"/>
                </a:solidFill>
              </a:rPr>
              <a:t>  </a:t>
            </a:r>
            <a:r>
              <a:rPr lang="en-US" altLang="en-US" sz="2800" b="0" i="0" dirty="0" err="1" smtClean="0">
                <a:solidFill>
                  <a:srgbClr val="000000"/>
                </a:solidFill>
              </a:rPr>
              <a:t>vật</a:t>
            </a:r>
            <a:r>
              <a:rPr lang="en-US" altLang="en-US" sz="2800" b="0" i="0" dirty="0" smtClean="0">
                <a:solidFill>
                  <a:srgbClr val="000000"/>
                </a:solidFill>
              </a:rPr>
              <a:t> </a:t>
            </a:r>
            <a:r>
              <a:rPr lang="en-US" altLang="en-US" sz="2800" b="0" i="0" dirty="0" err="1" smtClean="0">
                <a:solidFill>
                  <a:srgbClr val="000000"/>
                </a:solidFill>
              </a:rPr>
              <a:t>đều</a:t>
            </a:r>
            <a:r>
              <a:rPr lang="en-US" altLang="en-US" sz="2800" b="0" i="0" dirty="0" smtClean="0">
                <a:solidFill>
                  <a:srgbClr val="000000"/>
                </a:solidFill>
              </a:rPr>
              <a:t> </a:t>
            </a:r>
            <a:r>
              <a:rPr lang="en-US" altLang="en-US" sz="2800" b="0" i="0" dirty="0" err="1">
                <a:solidFill>
                  <a:srgbClr val="000000"/>
                </a:solidFill>
              </a:rPr>
              <a:t>có</a:t>
            </a:r>
            <a:r>
              <a:rPr lang="en-US" altLang="en-US" sz="2800" b="0" i="0" dirty="0">
                <a:solidFill>
                  <a:srgbClr val="000000"/>
                </a:solidFill>
              </a:rPr>
              <a:t> </a:t>
            </a:r>
            <a:r>
              <a:rPr lang="en-US" altLang="en-US" sz="2800" b="0" i="0" dirty="0" err="1">
                <a:solidFill>
                  <a:srgbClr val="000000"/>
                </a:solidFill>
              </a:rPr>
              <a:t>những</a:t>
            </a:r>
            <a:r>
              <a:rPr lang="en-US" altLang="en-US" sz="2800" b="0" i="0" dirty="0">
                <a:solidFill>
                  <a:srgbClr val="000000"/>
                </a:solidFill>
              </a:rPr>
              <a:t> </a:t>
            </a:r>
            <a:r>
              <a:rPr lang="en-US" altLang="en-US" sz="2800" b="0" i="0" dirty="0" err="1">
                <a:solidFill>
                  <a:srgbClr val="000000"/>
                </a:solidFill>
              </a:rPr>
              <a:t>đặc</a:t>
            </a:r>
            <a:r>
              <a:rPr lang="en-US" altLang="en-US" sz="2800" b="0" i="0" dirty="0">
                <a:solidFill>
                  <a:srgbClr val="000000"/>
                </a:solidFill>
              </a:rPr>
              <a:t> </a:t>
            </a:r>
            <a:r>
              <a:rPr lang="en-US" altLang="en-US" sz="2800" b="0" i="0" dirty="0" err="1" smtClean="0">
                <a:solidFill>
                  <a:srgbClr val="000000"/>
                </a:solidFill>
              </a:rPr>
              <a:t>điểm</a:t>
            </a:r>
            <a:r>
              <a:rPr lang="en-US" altLang="en-US" sz="2800" b="0" i="0" dirty="0" smtClean="0">
                <a:solidFill>
                  <a:srgbClr val="000000"/>
                </a:solidFill>
              </a:rPr>
              <a:t> </a:t>
            </a:r>
            <a:r>
              <a:rPr lang="en-US" altLang="en-US" sz="2800" b="0" i="0" dirty="0" err="1" smtClean="0">
                <a:solidFill>
                  <a:srgbClr val="000000"/>
                </a:solidFill>
              </a:rPr>
              <a:t>riêng</a:t>
            </a:r>
            <a:r>
              <a:rPr lang="en-US" altLang="en-US" sz="2800" b="0" i="0" dirty="0" smtClean="0">
                <a:solidFill>
                  <a:srgbClr val="000000"/>
                </a:solidFill>
              </a:rPr>
              <a:t> </a:t>
            </a:r>
            <a:r>
              <a:rPr lang="en-US" altLang="en-US" sz="2800" b="0" i="0" dirty="0" err="1" smtClean="0">
                <a:solidFill>
                  <a:srgbClr val="000000"/>
                </a:solidFill>
              </a:rPr>
              <a:t>thích</a:t>
            </a:r>
            <a:r>
              <a:rPr lang="en-US" altLang="en-US" sz="2800" b="0" i="0" dirty="0" smtClean="0">
                <a:solidFill>
                  <a:srgbClr val="000000"/>
                </a:solidFill>
              </a:rPr>
              <a:t> </a:t>
            </a:r>
            <a:r>
              <a:rPr lang="en-US" altLang="en-US" sz="2800" b="0" i="0" dirty="0" err="1">
                <a:solidFill>
                  <a:srgbClr val="000000"/>
                </a:solidFill>
              </a:rPr>
              <a:t>nghi</a:t>
            </a:r>
            <a:r>
              <a:rPr lang="en-US" altLang="en-US" sz="2800" b="0" i="0" dirty="0">
                <a:solidFill>
                  <a:srgbClr val="000000"/>
                </a:solidFill>
              </a:rPr>
              <a:t> </a:t>
            </a:r>
            <a:r>
              <a:rPr lang="en-US" altLang="en-US" sz="2800" b="0" i="0" dirty="0" err="1">
                <a:solidFill>
                  <a:srgbClr val="000000"/>
                </a:solidFill>
              </a:rPr>
              <a:t>để</a:t>
            </a:r>
            <a:r>
              <a:rPr lang="en-US" altLang="en-US" sz="2800" b="0" i="0" dirty="0">
                <a:solidFill>
                  <a:srgbClr val="000000"/>
                </a:solidFill>
              </a:rPr>
              <a:t> </a:t>
            </a:r>
            <a:r>
              <a:rPr lang="en-US" altLang="en-US" sz="2800" b="0" i="0" dirty="0" err="1">
                <a:solidFill>
                  <a:srgbClr val="000000"/>
                </a:solidFill>
              </a:rPr>
              <a:t>tồn</a:t>
            </a:r>
            <a:r>
              <a:rPr lang="en-US" altLang="en-US" sz="2800" b="0" i="0" dirty="0">
                <a:solidFill>
                  <a:srgbClr val="000000"/>
                </a:solidFill>
              </a:rPr>
              <a:t> </a:t>
            </a:r>
            <a:r>
              <a:rPr lang="en-US" altLang="en-US" sz="2800" b="0" i="0" dirty="0" err="1" smtClean="0">
                <a:solidFill>
                  <a:srgbClr val="000000"/>
                </a:solidFill>
              </a:rPr>
              <a:t>tại</a:t>
            </a:r>
            <a:r>
              <a:rPr lang="en-US" altLang="en-US" sz="2800" b="0" i="0" dirty="0" smtClean="0">
                <a:solidFill>
                  <a:srgbClr val="000000"/>
                </a:solidFill>
              </a:rPr>
              <a:t>:</a:t>
            </a:r>
            <a:endParaRPr lang="en-US" altLang="en-US" sz="2800" b="0" i="0" dirty="0">
              <a:solidFill>
                <a:srgbClr val="000000"/>
              </a:solidFill>
              <a:latin typeface="VNI-Times" pitchFamily="2" charset="0"/>
            </a:endParaRPr>
          </a:p>
        </p:txBody>
      </p:sp>
      <p:sp>
        <p:nvSpPr>
          <p:cNvPr id="13" name="Text Box 5"/>
          <p:cNvSpPr txBox="1">
            <a:spLocks noChangeArrowheads="1"/>
          </p:cNvSpPr>
          <p:nvPr/>
        </p:nvSpPr>
        <p:spPr bwMode="auto">
          <a:xfrm>
            <a:off x="0" y="652725"/>
            <a:ext cx="4876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a:spcBef>
                <a:spcPct val="50000"/>
              </a:spcBef>
            </a:pPr>
            <a:r>
              <a:rPr lang="en-US" altLang="en-US" sz="2800" i="0" dirty="0">
                <a:solidFill>
                  <a:srgbClr val="FF0000"/>
                </a:solidFill>
              </a:rPr>
              <a:t>*</a:t>
            </a:r>
            <a:r>
              <a:rPr lang="en-US" altLang="en-US" sz="2800" i="0" dirty="0" err="1">
                <a:solidFill>
                  <a:srgbClr val="FF0000"/>
                </a:solidFill>
              </a:rPr>
              <a:t>Cây</a:t>
            </a:r>
            <a:r>
              <a:rPr lang="en-US" altLang="en-US" sz="2800" i="0" dirty="0">
                <a:solidFill>
                  <a:srgbClr val="FF0000"/>
                </a:solidFill>
              </a:rPr>
              <a:t> </a:t>
            </a:r>
            <a:r>
              <a:rPr lang="en-US" altLang="en-US" sz="2800" i="0" dirty="0" err="1">
                <a:solidFill>
                  <a:srgbClr val="FF0000"/>
                </a:solidFill>
              </a:rPr>
              <a:t>vùng</a:t>
            </a:r>
            <a:r>
              <a:rPr lang="en-US" altLang="en-US" sz="2800" i="0" dirty="0">
                <a:solidFill>
                  <a:srgbClr val="FF0000"/>
                </a:solidFill>
              </a:rPr>
              <a:t> </a:t>
            </a:r>
            <a:r>
              <a:rPr lang="en-US" altLang="en-US" sz="2800" i="0" dirty="0" err="1">
                <a:solidFill>
                  <a:srgbClr val="FF0000"/>
                </a:solidFill>
              </a:rPr>
              <a:t>nhiệt</a:t>
            </a:r>
            <a:r>
              <a:rPr lang="en-US" altLang="en-US" sz="2800" i="0" dirty="0">
                <a:solidFill>
                  <a:srgbClr val="FF0000"/>
                </a:solidFill>
              </a:rPr>
              <a:t> </a:t>
            </a:r>
            <a:r>
              <a:rPr lang="en-US" altLang="en-US" sz="2800" i="0" dirty="0" err="1">
                <a:solidFill>
                  <a:srgbClr val="FF0000"/>
                </a:solidFill>
              </a:rPr>
              <a:t>đới</a:t>
            </a:r>
            <a:r>
              <a:rPr lang="en-US" altLang="en-US" sz="2800" i="0" dirty="0">
                <a:solidFill>
                  <a:srgbClr val="FF0000"/>
                </a:solidFill>
              </a:rPr>
              <a:t> </a:t>
            </a:r>
            <a:r>
              <a:rPr lang="en-US" altLang="en-US" sz="2800" i="0" dirty="0" err="1">
                <a:solidFill>
                  <a:srgbClr val="FF0000"/>
                </a:solidFill>
              </a:rPr>
              <a:t>khô</a:t>
            </a:r>
            <a:r>
              <a:rPr lang="en-US" altLang="en-US" sz="2800" i="0" dirty="0">
                <a:solidFill>
                  <a:srgbClr val="FF0000"/>
                </a:solidFill>
              </a:rPr>
              <a:t> </a:t>
            </a:r>
            <a:r>
              <a:rPr lang="en-US" altLang="en-US" sz="2800" i="0" dirty="0" err="1">
                <a:solidFill>
                  <a:srgbClr val="FF0000"/>
                </a:solidFill>
              </a:rPr>
              <a:t>hạn</a:t>
            </a:r>
            <a:endParaRPr lang="en-US" altLang="en-US" sz="2800" i="0" dirty="0">
              <a:solidFill>
                <a:srgbClr val="FF0000"/>
              </a:solidFill>
            </a:endParaRPr>
          </a:p>
        </p:txBody>
      </p:sp>
      <p:pic>
        <p:nvPicPr>
          <p:cNvPr id="14" name="Picture 18" descr="thuc vat xu nong - thanh long"/>
          <p:cNvPicPr>
            <a:picLocks noChangeAspect="1" noChangeArrowheads="1"/>
          </p:cNvPicPr>
          <p:nvPr/>
        </p:nvPicPr>
        <p:blipFill>
          <a:blip r:embed="rId3"/>
          <a:srcRect/>
          <a:stretch>
            <a:fillRect/>
          </a:stretch>
        </p:blipFill>
        <p:spPr bwMode="auto">
          <a:xfrm>
            <a:off x="6096000" y="1431395"/>
            <a:ext cx="6096000" cy="2971272"/>
          </a:xfrm>
          <a:prstGeom prst="rect">
            <a:avLst/>
          </a:prstGeom>
          <a:noFill/>
          <a:ln w="9525">
            <a:noFill/>
            <a:miter lim="800000"/>
            <a:headEnd/>
            <a:tailEnd/>
          </a:ln>
        </p:spPr>
      </p:pic>
      <p:pic>
        <p:nvPicPr>
          <p:cNvPr id="15" name="Picture 14" descr="xuong rong.jpg"/>
          <p:cNvPicPr>
            <a:picLocks noChangeAspect="1"/>
          </p:cNvPicPr>
          <p:nvPr/>
        </p:nvPicPr>
        <p:blipFill>
          <a:blip r:embed="rId4"/>
          <a:stretch>
            <a:fillRect/>
          </a:stretch>
        </p:blipFill>
        <p:spPr>
          <a:xfrm>
            <a:off x="0" y="1431395"/>
            <a:ext cx="6096000" cy="2971272"/>
          </a:xfrm>
          <a:prstGeom prst="rect">
            <a:avLst/>
          </a:prstGeom>
        </p:spPr>
      </p:pic>
      <p:pic>
        <p:nvPicPr>
          <p:cNvPr id="16" name="Picture 15" descr="nha dam.jpg"/>
          <p:cNvPicPr>
            <a:picLocks noChangeAspect="1"/>
          </p:cNvPicPr>
          <p:nvPr/>
        </p:nvPicPr>
        <p:blipFill>
          <a:blip r:embed="rId5"/>
          <a:stretch>
            <a:fillRect/>
          </a:stretch>
        </p:blipFill>
        <p:spPr>
          <a:xfrm>
            <a:off x="6096000" y="4402667"/>
            <a:ext cx="6096000" cy="2455333"/>
          </a:xfrm>
          <a:prstGeom prst="rect">
            <a:avLst/>
          </a:prstGeom>
        </p:spPr>
      </p:pic>
      <p:sp>
        <p:nvSpPr>
          <p:cNvPr id="6" name="TextBox 5"/>
          <p:cNvSpPr txBox="1"/>
          <p:nvPr/>
        </p:nvSpPr>
        <p:spPr>
          <a:xfrm>
            <a:off x="-1" y="1455231"/>
            <a:ext cx="2498501"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Cây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xương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rồng</a:t>
            </a:r>
            <a:endParaRPr lang="en-US" sz="2400" b="1"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6096000" y="1442170"/>
            <a:ext cx="2498500"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Cây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thanh</a:t>
            </a:r>
            <a:r>
              <a:rPr lang="en-US" sz="2400" b="1" dirty="0" smtClean="0">
                <a:latin typeface="Times New Roman" panose="02020603050405020304" pitchFamily="18" charset="0"/>
                <a:cs typeface="Times New Roman" panose="02020603050405020304" pitchFamily="18" charset="0"/>
              </a:rPr>
              <a:t> long</a:t>
            </a:r>
            <a:endParaRPr lang="en-US" sz="2400" b="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9742145" y="4589539"/>
            <a:ext cx="2239815"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Cây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đam</a:t>
            </a:r>
            <a:endParaRPr lang="en-US" sz="2400" b="1" dirty="0">
              <a:latin typeface="Times New Roman" panose="02020603050405020304" pitchFamily="18" charset="0"/>
              <a:cs typeface="Times New Roman" panose="02020603050405020304" pitchFamily="18" charset="0"/>
            </a:endParaRPr>
          </a:p>
        </p:txBody>
      </p:sp>
      <p:grpSp>
        <p:nvGrpSpPr>
          <p:cNvPr id="28" name="Group 4"/>
          <p:cNvGrpSpPr>
            <a:grpSpLocks/>
          </p:cNvGrpSpPr>
          <p:nvPr/>
        </p:nvGrpSpPr>
        <p:grpSpPr bwMode="auto">
          <a:xfrm>
            <a:off x="193159" y="4460208"/>
            <a:ext cx="5507594" cy="2398140"/>
            <a:chOff x="177" y="864"/>
            <a:chExt cx="5081" cy="3019"/>
          </a:xfrm>
        </p:grpSpPr>
        <p:pic>
          <p:nvPicPr>
            <p:cNvPr id="29" name="Picture 5" descr="Hoi nuoc thoat ra qua lo kh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7" y="1555"/>
              <a:ext cx="2531" cy="2328"/>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6"/>
            <p:cNvSpPr txBox="1">
              <a:spLocks noChangeArrowheads="1"/>
            </p:cNvSpPr>
            <p:nvPr/>
          </p:nvSpPr>
          <p:spPr bwMode="auto">
            <a:xfrm>
              <a:off x="1985" y="3232"/>
              <a:ext cx="3272" cy="581"/>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dirty="0">
                  <a:solidFill>
                    <a:srgbClr val="0000FF"/>
                  </a:solidFill>
                  <a:latin typeface="Times New Roman" panose="02020603050405020304" pitchFamily="18" charset="0"/>
                  <a:cs typeface="Times New Roman" panose="02020603050405020304" pitchFamily="18" charset="0"/>
                </a:rPr>
                <a:t>Cấu tạo trong của phiến </a:t>
              </a:r>
              <a:r>
                <a:rPr lang="en-US" sz="2400" dirty="0" smtClean="0">
                  <a:solidFill>
                    <a:srgbClr val="0000FF"/>
                  </a:solidFill>
                  <a:latin typeface="Times New Roman" panose="02020603050405020304" pitchFamily="18" charset="0"/>
                  <a:cs typeface="Times New Roman" panose="02020603050405020304" pitchFamily="18" charset="0"/>
                </a:rPr>
                <a:t>lá</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31" name="Text Box 7"/>
            <p:cNvSpPr txBox="1">
              <a:spLocks noChangeArrowheads="1"/>
            </p:cNvSpPr>
            <p:nvPr/>
          </p:nvSpPr>
          <p:spPr bwMode="auto">
            <a:xfrm>
              <a:off x="3120" y="864"/>
              <a:ext cx="1667" cy="581"/>
            </a:xfrm>
            <a:prstGeom prst="rect">
              <a:avLst/>
            </a:prstGeom>
            <a:solidFill>
              <a:srgbClr val="FFFFCC"/>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b="1" dirty="0">
                  <a:solidFill>
                    <a:srgbClr val="0000FF"/>
                  </a:solidFill>
                  <a:latin typeface="Times New Roman" panose="02020603050405020304" pitchFamily="18" charset="0"/>
                  <a:cs typeface="Times New Roman" panose="02020603050405020304" pitchFamily="18" charset="0"/>
                </a:rPr>
                <a:t>Tầng cutin</a:t>
              </a:r>
            </a:p>
          </p:txBody>
        </p:sp>
        <p:pic>
          <p:nvPicPr>
            <p:cNvPr id="32" name="Picture 8" descr="Copy (2) of img0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 y="1287"/>
              <a:ext cx="1572" cy="2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 name="Line 9"/>
            <p:cNvSpPr>
              <a:spLocks noChangeShapeType="1"/>
            </p:cNvSpPr>
            <p:nvPr/>
          </p:nvSpPr>
          <p:spPr bwMode="auto">
            <a:xfrm flipH="1">
              <a:off x="1680" y="1104"/>
              <a:ext cx="1872" cy="1008"/>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10"/>
            <p:cNvSpPr>
              <a:spLocks noChangeShapeType="1"/>
            </p:cNvSpPr>
            <p:nvPr/>
          </p:nvSpPr>
          <p:spPr bwMode="auto">
            <a:xfrm>
              <a:off x="3552" y="1462"/>
              <a:ext cx="336" cy="458"/>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AutoShape 11"/>
            <p:cNvSpPr>
              <a:spLocks noChangeArrowheads="1"/>
            </p:cNvSpPr>
            <p:nvPr/>
          </p:nvSpPr>
          <p:spPr bwMode="auto">
            <a:xfrm>
              <a:off x="1872" y="2400"/>
              <a:ext cx="1008" cy="319"/>
            </a:xfrm>
            <a:prstGeom prst="rightArrow">
              <a:avLst>
                <a:gd name="adj1" fmla="val 50000"/>
                <a:gd name="adj2" fmla="val 7899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Rectangle 12"/>
            <p:cNvSpPr>
              <a:spLocks noChangeArrowheads="1"/>
            </p:cNvSpPr>
            <p:nvPr/>
          </p:nvSpPr>
          <p:spPr bwMode="auto">
            <a:xfrm>
              <a:off x="1536" y="2304"/>
              <a:ext cx="458" cy="47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7" name="Oval Callout 36"/>
          <p:cNvSpPr/>
          <p:nvPr/>
        </p:nvSpPr>
        <p:spPr>
          <a:xfrm>
            <a:off x="1421575" y="2150186"/>
            <a:ext cx="8556187" cy="3148855"/>
          </a:xfrm>
          <a:prstGeom prst="wedgeEllipseCallout">
            <a:avLst>
              <a:gd name="adj1" fmla="val 49982"/>
              <a:gd name="adj2" fmla="val -39275"/>
            </a:avLst>
          </a:prstGeom>
          <a:solidFill>
            <a:schemeClr val="accent2">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2438400" y="2718281"/>
            <a:ext cx="7020074" cy="2554545"/>
          </a:xfrm>
          <a:prstGeom prst="rect">
            <a:avLst/>
          </a:prstGeom>
          <a:noFill/>
        </p:spPr>
        <p:txBody>
          <a:bodyPr wrap="square" rtlCol="0">
            <a:spAutoFit/>
          </a:bodyPr>
          <a:lstStyle/>
          <a:p>
            <a:r>
              <a:rPr lang="en-US" sz="2800" b="1" dirty="0" smtClean="0">
                <a:solidFill>
                  <a:srgbClr val="002060"/>
                </a:solidFill>
                <a:latin typeface="Times New Roman" panose="02020603050405020304" pitchFamily="18" charset="0"/>
                <a:cs typeface="Times New Roman" panose="02020603050405020304" pitchFamily="18" charset="0"/>
              </a:rPr>
              <a:t>Lá: </a:t>
            </a:r>
            <a:r>
              <a:rPr lang="en-US" sz="2800" b="1" dirty="0">
                <a:latin typeface="Times New Roman" panose="02020603050405020304" pitchFamily="18" charset="0"/>
                <a:cs typeface="Times New Roman" panose="02020603050405020304" pitchFamily="18" charset="0"/>
              </a:rPr>
              <a:t>B</a:t>
            </a:r>
            <a:r>
              <a:rPr lang="en-US" sz="2800" b="1" dirty="0" smtClean="0">
                <a:latin typeface="Times New Roman" panose="02020603050405020304" pitchFamily="18" charset="0"/>
                <a:cs typeface="Times New Roman" panose="02020603050405020304" pitchFamily="18" charset="0"/>
              </a:rPr>
              <a:t>iến </a:t>
            </a:r>
            <a:r>
              <a:rPr lang="en-US" sz="2800" b="1" dirty="0">
                <a:latin typeface="Times New Roman" panose="02020603050405020304" pitchFamily="18" charset="0"/>
                <a:cs typeface="Times New Roman" panose="02020603050405020304" pitchFamily="18" charset="0"/>
              </a:rPr>
              <a:t>thành </a:t>
            </a:r>
            <a:r>
              <a:rPr lang="en-US" sz="2800" b="1" dirty="0" smtClean="0">
                <a:latin typeface="Times New Roman" panose="02020603050405020304" pitchFamily="18" charset="0"/>
                <a:cs typeface="Times New Roman" panose="02020603050405020304" pitchFamily="18" charset="0"/>
              </a:rPr>
              <a:t>gai hoặc </a:t>
            </a:r>
            <a:r>
              <a:rPr lang="en-US" sz="2800" b="1" dirty="0">
                <a:latin typeface="Times New Roman" panose="02020603050405020304" pitchFamily="18" charset="0"/>
                <a:cs typeface="Times New Roman" panose="02020603050405020304" pitchFamily="18" charset="0"/>
              </a:rPr>
              <a:t>có tầng </a:t>
            </a:r>
            <a:r>
              <a:rPr lang="en-US" sz="2800" b="1" dirty="0" smtClean="0">
                <a:latin typeface="Times New Roman" panose="02020603050405020304" pitchFamily="18" charset="0"/>
                <a:cs typeface="Times New Roman" panose="02020603050405020304" pitchFamily="18" charset="0"/>
              </a:rPr>
              <a:t>cutin dày để hạn chế thoát hơi nước khi nhiệt độ lên cao</a:t>
            </a:r>
            <a:endParaRPr lang="en-US" sz="2800" b="1" dirty="0">
              <a:latin typeface="Times New Roman" panose="02020603050405020304" pitchFamily="18" charset="0"/>
              <a:cs typeface="Times New Roman" panose="02020603050405020304" pitchFamily="18" charset="0"/>
            </a:endParaRPr>
          </a:p>
          <a:p>
            <a:r>
              <a:rPr lang="en-US" sz="2800" b="1" dirty="0" smtClean="0">
                <a:solidFill>
                  <a:srgbClr val="002060"/>
                </a:solidFill>
                <a:latin typeface="Times New Roman" panose="02020603050405020304" pitchFamily="18" charset="0"/>
                <a:cs typeface="Times New Roman" panose="02020603050405020304" pitchFamily="18" charset="0"/>
              </a:rPr>
              <a:t>Thân</a:t>
            </a:r>
            <a:r>
              <a:rPr lang="en-US" sz="2800" b="1" dirty="0" smtClean="0">
                <a:latin typeface="Times New Roman" panose="02020603050405020304" pitchFamily="18" charset="0"/>
                <a:cs typeface="Times New Roman" panose="02020603050405020304" pitchFamily="18" charset="0"/>
              </a:rPr>
              <a:t>: Mọng nước</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để dự trữ nước nuôi cây</a:t>
            </a:r>
            <a:endParaRPr lang="en-US" sz="2800" b="1" dirty="0">
              <a:latin typeface="Times New Roman" panose="02020603050405020304" pitchFamily="18" charset="0"/>
              <a:cs typeface="Times New Roman" panose="02020603050405020304" pitchFamily="18" charset="0"/>
            </a:endParaRPr>
          </a:p>
          <a:p>
            <a:r>
              <a:rPr lang="en-US" sz="2800" b="1" dirty="0" smtClean="0">
                <a:solidFill>
                  <a:srgbClr val="002060"/>
                </a:solidFill>
                <a:latin typeface="Times New Roman" panose="02020603050405020304" pitchFamily="18" charset="0"/>
                <a:cs typeface="Times New Roman" panose="02020603050405020304" pitchFamily="18" charset="0"/>
              </a:rPr>
              <a:t>Rễ: </a:t>
            </a:r>
            <a:r>
              <a:rPr lang="en-US" sz="2800" b="1" dirty="0" smtClean="0">
                <a:latin typeface="Times New Roman" panose="02020603050405020304" pitchFamily="18" charset="0"/>
                <a:cs typeface="Times New Roman" panose="02020603050405020304" pitchFamily="18" charset="0"/>
              </a:rPr>
              <a:t>Dài</a:t>
            </a:r>
            <a:r>
              <a:rPr lang="en-US" sz="2800" b="1" dirty="0">
                <a:latin typeface="Times New Roman" panose="02020603050405020304" pitchFamily="18" charset="0"/>
                <a:cs typeface="Times New Roman" panose="02020603050405020304" pitchFamily="18" charset="0"/>
              </a:rPr>
              <a:t>, lan </a:t>
            </a:r>
            <a:r>
              <a:rPr lang="en-US" sz="2800" b="1" dirty="0" smtClean="0">
                <a:latin typeface="Times New Roman" panose="02020603050405020304" pitchFamily="18" charset="0"/>
                <a:cs typeface="Times New Roman" panose="02020603050405020304" pitchFamily="18" charset="0"/>
              </a:rPr>
              <a:t>rộng, bám sâu vào trong lòng đất để hút nước</a:t>
            </a:r>
            <a:endParaRPr lang="en-US" sz="2800" b="1" dirty="0">
              <a:latin typeface="Times New Roman" panose="02020603050405020304" pitchFamily="18" charset="0"/>
              <a:cs typeface="Times New Roman" panose="02020603050405020304" pitchFamily="18" charset="0"/>
            </a:endParaRPr>
          </a:p>
          <a:p>
            <a:endParaRPr lang="en-US" sz="2000" dirty="0"/>
          </a:p>
        </p:txBody>
      </p:sp>
    </p:spTree>
    <p:custDataLst>
      <p:tags r:id="rId1"/>
    </p:custDataLst>
    <p:extLst>
      <p:ext uri="{BB962C8B-B14F-4D97-AF65-F5344CB8AC3E}">
        <p14:creationId xmlns:p14="http://schemas.microsoft.com/office/powerpoint/2010/main" val="13134615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1" nodeType="clickEffect">
                                  <p:stCondLst>
                                    <p:cond delay="0"/>
                                  </p:stCondLst>
                                  <p:childTnLst>
                                    <p:animEffect transition="out" filter="box(in)">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par>
                                <p:cTn id="33" presetID="22" presetClass="entr" presetSubtype="4"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par>
                                <p:cTn id="42" presetID="22" presetClass="entr" presetSubtype="4"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0"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edge">
                                      <p:cBhvr>
                                        <p:cTn id="49" dur="20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down)">
                                      <p:cBhvr>
                                        <p:cTn id="54" dur="500"/>
                                        <p:tgtEl>
                                          <p:spTgt spid="37"/>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0" grpId="1"/>
      <p:bldP spid="13" grpId="0"/>
      <p:bldP spid="6" grpId="0" animBg="1"/>
      <p:bldP spid="18" grpId="0" animBg="1"/>
      <p:bldP spid="19" grpId="0" animBg="1"/>
      <p:bldP spid="37" grpId="0" animBg="1"/>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183" y="741124"/>
            <a:ext cx="4598810" cy="3502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Untitle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401" y="629672"/>
            <a:ext cx="4204236" cy="361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2"/>
          <p:cNvSpPr txBox="1">
            <a:spLocks noChangeArrowheads="1"/>
          </p:cNvSpPr>
          <p:nvPr/>
        </p:nvSpPr>
        <p:spPr bwMode="auto">
          <a:xfrm>
            <a:off x="9889067" y="2436428"/>
            <a:ext cx="1795003" cy="2677656"/>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r>
              <a:rPr lang="en-US" altLang="en-US" sz="2800" b="0" i="0" dirty="0">
                <a:solidFill>
                  <a:srgbClr val="0000FF"/>
                </a:solidFill>
              </a:rPr>
              <a:t>- </a:t>
            </a:r>
            <a:r>
              <a:rPr lang="en-US" altLang="en-US" sz="2800" b="0" i="0" dirty="0" err="1">
                <a:solidFill>
                  <a:srgbClr val="0000FF"/>
                </a:solidFill>
              </a:rPr>
              <a:t>Cây</a:t>
            </a:r>
            <a:r>
              <a:rPr lang="en-US" altLang="en-US" sz="2800" b="0" i="0" dirty="0">
                <a:solidFill>
                  <a:srgbClr val="0000FF"/>
                </a:solidFill>
              </a:rPr>
              <a:t> </a:t>
            </a:r>
            <a:r>
              <a:rPr lang="en-US" altLang="en-US" sz="2800" b="0" i="0" dirty="0" err="1">
                <a:solidFill>
                  <a:srgbClr val="0000FF"/>
                </a:solidFill>
              </a:rPr>
              <a:t>rụng</a:t>
            </a:r>
            <a:r>
              <a:rPr lang="en-US" altLang="en-US" sz="2800" b="0" i="0" dirty="0">
                <a:solidFill>
                  <a:srgbClr val="0000FF"/>
                </a:solidFill>
              </a:rPr>
              <a:t> </a:t>
            </a:r>
            <a:r>
              <a:rPr lang="en-US" altLang="en-US" sz="2800" b="0" i="0" dirty="0" err="1">
                <a:solidFill>
                  <a:srgbClr val="0000FF"/>
                </a:solidFill>
              </a:rPr>
              <a:t>lá</a:t>
            </a:r>
            <a:r>
              <a:rPr lang="en-US" altLang="en-US" sz="2800" b="0" i="0" dirty="0">
                <a:solidFill>
                  <a:srgbClr val="0000FF"/>
                </a:solidFill>
              </a:rPr>
              <a:t> </a:t>
            </a:r>
            <a:r>
              <a:rPr lang="en-US" altLang="en-US" sz="2800" b="0" i="0" dirty="0" err="1">
                <a:solidFill>
                  <a:srgbClr val="0000FF"/>
                </a:solidFill>
              </a:rPr>
              <a:t>để</a:t>
            </a:r>
            <a:r>
              <a:rPr lang="en-US" altLang="en-US" sz="2800" b="0" i="0" dirty="0">
                <a:solidFill>
                  <a:srgbClr val="0000FF"/>
                </a:solidFill>
              </a:rPr>
              <a:t> </a:t>
            </a:r>
            <a:r>
              <a:rPr lang="en-US" altLang="en-US" sz="2800" b="0" i="0" dirty="0" err="1">
                <a:solidFill>
                  <a:srgbClr val="0000FF"/>
                </a:solidFill>
              </a:rPr>
              <a:t>giảm</a:t>
            </a:r>
            <a:r>
              <a:rPr lang="en-US" altLang="en-US" sz="2800" b="0" i="0" dirty="0">
                <a:solidFill>
                  <a:srgbClr val="0000FF"/>
                </a:solidFill>
              </a:rPr>
              <a:t> </a:t>
            </a:r>
            <a:r>
              <a:rPr lang="en-US" altLang="en-US" sz="2800" b="0" i="0" dirty="0" err="1">
                <a:solidFill>
                  <a:srgbClr val="0000FF"/>
                </a:solidFill>
              </a:rPr>
              <a:t>diện</a:t>
            </a:r>
            <a:r>
              <a:rPr lang="en-US" altLang="en-US" sz="2800" b="0" i="0" dirty="0">
                <a:solidFill>
                  <a:srgbClr val="0000FF"/>
                </a:solidFill>
              </a:rPr>
              <a:t> </a:t>
            </a:r>
            <a:r>
              <a:rPr lang="en-US" altLang="en-US" sz="2800" b="0" i="0" dirty="0" err="1">
                <a:solidFill>
                  <a:srgbClr val="0000FF"/>
                </a:solidFill>
              </a:rPr>
              <a:t>tích</a:t>
            </a:r>
            <a:r>
              <a:rPr lang="en-US" altLang="en-US" sz="2800" b="0" i="0" dirty="0">
                <a:solidFill>
                  <a:srgbClr val="0000FF"/>
                </a:solidFill>
              </a:rPr>
              <a:t> </a:t>
            </a:r>
            <a:r>
              <a:rPr lang="en-US" altLang="en-US" sz="2800" b="0" i="0" dirty="0" err="1">
                <a:solidFill>
                  <a:srgbClr val="0000FF"/>
                </a:solidFill>
              </a:rPr>
              <a:t>tiếp</a:t>
            </a:r>
            <a:r>
              <a:rPr lang="en-US" altLang="en-US" sz="2800" b="0" i="0" dirty="0">
                <a:solidFill>
                  <a:srgbClr val="0000FF"/>
                </a:solidFill>
              </a:rPr>
              <a:t> </a:t>
            </a:r>
            <a:r>
              <a:rPr lang="en-US" altLang="en-US" sz="2800" b="0" i="0" dirty="0" err="1">
                <a:solidFill>
                  <a:srgbClr val="0000FF"/>
                </a:solidFill>
              </a:rPr>
              <a:t>xúc</a:t>
            </a:r>
            <a:r>
              <a:rPr lang="en-US" altLang="en-US" sz="2800" b="0" i="0" dirty="0">
                <a:solidFill>
                  <a:srgbClr val="0000FF"/>
                </a:solidFill>
              </a:rPr>
              <a:t> </a:t>
            </a:r>
            <a:r>
              <a:rPr lang="en-US" altLang="en-US" sz="2800" b="0" i="0" dirty="0" err="1">
                <a:solidFill>
                  <a:srgbClr val="0000FF"/>
                </a:solidFill>
              </a:rPr>
              <a:t>với</a:t>
            </a:r>
            <a:r>
              <a:rPr lang="en-US" altLang="en-US" sz="2800" b="0" i="0" dirty="0">
                <a:solidFill>
                  <a:srgbClr val="0000FF"/>
                </a:solidFill>
              </a:rPr>
              <a:t> </a:t>
            </a:r>
            <a:r>
              <a:rPr lang="en-US" altLang="en-US" sz="2800" b="0" i="0" dirty="0" err="1">
                <a:solidFill>
                  <a:srgbClr val="0000FF"/>
                </a:solidFill>
              </a:rPr>
              <a:t>không</a:t>
            </a:r>
            <a:r>
              <a:rPr lang="en-US" altLang="en-US" sz="2800" b="0" i="0" dirty="0">
                <a:solidFill>
                  <a:srgbClr val="0000FF"/>
                </a:solidFill>
              </a:rPr>
              <a:t> </a:t>
            </a:r>
            <a:r>
              <a:rPr lang="en-US" altLang="en-US" sz="2800" b="0" i="0" dirty="0" err="1">
                <a:solidFill>
                  <a:srgbClr val="0000FF"/>
                </a:solidFill>
              </a:rPr>
              <a:t>khí</a:t>
            </a:r>
            <a:r>
              <a:rPr lang="en-US" altLang="en-US" sz="2800" b="0" i="0" dirty="0">
                <a:solidFill>
                  <a:srgbClr val="0000FF"/>
                </a:solidFill>
              </a:rPr>
              <a:t> </a:t>
            </a:r>
            <a:r>
              <a:rPr lang="en-US" altLang="en-US" sz="2800" b="0" i="0" dirty="0" err="1" smtClean="0">
                <a:solidFill>
                  <a:srgbClr val="0000FF"/>
                </a:solidFill>
              </a:rPr>
              <a:t>lạnh</a:t>
            </a:r>
            <a:r>
              <a:rPr lang="en-US" altLang="en-US" sz="2800" b="0" i="0" dirty="0" smtClean="0">
                <a:solidFill>
                  <a:srgbClr val="0000FF"/>
                </a:solidFill>
              </a:rPr>
              <a:t>.</a:t>
            </a:r>
            <a:endParaRPr lang="en-US" altLang="en-US" sz="2800" b="0" i="0" dirty="0">
              <a:solidFill>
                <a:srgbClr val="0000FF"/>
              </a:solidFill>
            </a:endParaRPr>
          </a:p>
        </p:txBody>
      </p:sp>
      <p:sp>
        <p:nvSpPr>
          <p:cNvPr id="8" name="Text Box 16"/>
          <p:cNvSpPr txBox="1">
            <a:spLocks noChangeArrowheads="1"/>
          </p:cNvSpPr>
          <p:nvPr/>
        </p:nvSpPr>
        <p:spPr bwMode="auto">
          <a:xfrm>
            <a:off x="-29634" y="-32688"/>
            <a:ext cx="3886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a:spcBef>
                <a:spcPct val="50000"/>
              </a:spcBef>
            </a:pPr>
            <a:r>
              <a:rPr lang="en-US" altLang="en-US" i="0" dirty="0">
                <a:solidFill>
                  <a:srgbClr val="FF0000"/>
                </a:solidFill>
              </a:rPr>
              <a:t>* </a:t>
            </a:r>
            <a:r>
              <a:rPr lang="en-US" altLang="en-US" i="0" dirty="0" err="1">
                <a:solidFill>
                  <a:srgbClr val="FF0000"/>
                </a:solidFill>
              </a:rPr>
              <a:t>Cây</a:t>
            </a:r>
            <a:r>
              <a:rPr lang="en-US" altLang="en-US" i="0" dirty="0">
                <a:solidFill>
                  <a:srgbClr val="FF0000"/>
                </a:solidFill>
              </a:rPr>
              <a:t> </a:t>
            </a:r>
            <a:r>
              <a:rPr lang="en-US" altLang="en-US" i="0" dirty="0" err="1">
                <a:solidFill>
                  <a:srgbClr val="FF0000"/>
                </a:solidFill>
              </a:rPr>
              <a:t>vùng</a:t>
            </a:r>
            <a:r>
              <a:rPr lang="en-US" altLang="en-US" i="0" dirty="0">
                <a:solidFill>
                  <a:srgbClr val="FF0000"/>
                </a:solidFill>
              </a:rPr>
              <a:t> </a:t>
            </a:r>
            <a:r>
              <a:rPr lang="en-US" altLang="en-US" i="0" dirty="0" err="1">
                <a:solidFill>
                  <a:srgbClr val="FF0000"/>
                </a:solidFill>
              </a:rPr>
              <a:t>ôn</a:t>
            </a:r>
            <a:r>
              <a:rPr lang="en-US" altLang="en-US" i="0" dirty="0">
                <a:solidFill>
                  <a:srgbClr val="FF0000"/>
                </a:solidFill>
              </a:rPr>
              <a:t> </a:t>
            </a:r>
            <a:r>
              <a:rPr lang="en-US" altLang="en-US" i="0" dirty="0" err="1">
                <a:solidFill>
                  <a:srgbClr val="FF0000"/>
                </a:solidFill>
              </a:rPr>
              <a:t>đới</a:t>
            </a:r>
            <a:endParaRPr lang="en-US" altLang="en-US" i="0" dirty="0">
              <a:solidFill>
                <a:srgbClr val="FF0000"/>
              </a:solidFill>
            </a:endParaRPr>
          </a:p>
        </p:txBody>
      </p:sp>
      <p:sp>
        <p:nvSpPr>
          <p:cNvPr id="9" name="Text Box 20"/>
          <p:cNvSpPr txBox="1">
            <a:spLocks noChangeArrowheads="1"/>
          </p:cNvSpPr>
          <p:nvPr/>
        </p:nvSpPr>
        <p:spPr bwMode="auto">
          <a:xfrm>
            <a:off x="3623488" y="118454"/>
            <a:ext cx="7952711" cy="461665"/>
          </a:xfrm>
          <a:prstGeom prst="rect">
            <a:avLst/>
          </a:prstGeom>
          <a:solidFill>
            <a:srgbClr val="A4FAD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l" eaLnBrk="1" hangingPunct="1">
              <a:spcBef>
                <a:spcPct val="50000"/>
              </a:spcBef>
            </a:pPr>
            <a:r>
              <a:rPr lang="en-US" altLang="en-US" sz="2400" i="0" dirty="0" err="1">
                <a:solidFill>
                  <a:schemeClr val="tx1"/>
                </a:solidFill>
              </a:rPr>
              <a:t>Lá</a:t>
            </a:r>
            <a:r>
              <a:rPr lang="en-US" altLang="en-US" sz="2400" i="0" dirty="0">
                <a:solidFill>
                  <a:schemeClr val="tx1"/>
                </a:solidFill>
              </a:rPr>
              <a:t> </a:t>
            </a:r>
            <a:r>
              <a:rPr lang="en-US" altLang="en-US" sz="2400" i="0" dirty="0" err="1">
                <a:solidFill>
                  <a:schemeClr val="tx1"/>
                </a:solidFill>
              </a:rPr>
              <a:t>cây</a:t>
            </a:r>
            <a:r>
              <a:rPr lang="en-US" altLang="en-US" sz="2400" i="0" dirty="0">
                <a:solidFill>
                  <a:schemeClr val="tx1"/>
                </a:solidFill>
              </a:rPr>
              <a:t> </a:t>
            </a:r>
            <a:r>
              <a:rPr lang="en-US" altLang="en-US" sz="2400" i="0" dirty="0" err="1">
                <a:solidFill>
                  <a:schemeClr val="tx1"/>
                </a:solidFill>
              </a:rPr>
              <a:t>vàng</a:t>
            </a:r>
            <a:r>
              <a:rPr lang="en-US" altLang="en-US" sz="2400" i="0" dirty="0">
                <a:solidFill>
                  <a:schemeClr val="tx1"/>
                </a:solidFill>
              </a:rPr>
              <a:t> </a:t>
            </a:r>
            <a:r>
              <a:rPr lang="en-US" altLang="en-US" sz="2400" i="0" dirty="0" err="1">
                <a:solidFill>
                  <a:schemeClr val="tx1"/>
                </a:solidFill>
              </a:rPr>
              <a:t>vào</a:t>
            </a:r>
            <a:r>
              <a:rPr lang="en-US" altLang="en-US" sz="2400" i="0" dirty="0">
                <a:solidFill>
                  <a:schemeClr val="tx1"/>
                </a:solidFill>
              </a:rPr>
              <a:t> </a:t>
            </a:r>
            <a:r>
              <a:rPr lang="en-US" altLang="en-US" sz="2400" i="0" dirty="0" err="1">
                <a:solidFill>
                  <a:schemeClr val="tx1"/>
                </a:solidFill>
              </a:rPr>
              <a:t>mùa</a:t>
            </a:r>
            <a:r>
              <a:rPr lang="en-US" altLang="en-US" sz="2400" i="0" dirty="0">
                <a:solidFill>
                  <a:schemeClr val="tx1"/>
                </a:solidFill>
              </a:rPr>
              <a:t> </a:t>
            </a:r>
            <a:r>
              <a:rPr lang="en-US" altLang="en-US" sz="2400" i="0" dirty="0" err="1">
                <a:solidFill>
                  <a:schemeClr val="tx1"/>
                </a:solidFill>
              </a:rPr>
              <a:t>thu</a:t>
            </a:r>
            <a:r>
              <a:rPr lang="en-US" altLang="en-US" sz="2400" i="0" dirty="0">
                <a:solidFill>
                  <a:schemeClr val="tx1"/>
                </a:solidFill>
              </a:rPr>
              <a:t> </a:t>
            </a:r>
            <a:r>
              <a:rPr lang="en-US" altLang="en-US" sz="2400" i="0" dirty="0" err="1">
                <a:solidFill>
                  <a:schemeClr val="tx1"/>
                </a:solidFill>
              </a:rPr>
              <a:t>và</a:t>
            </a:r>
            <a:r>
              <a:rPr lang="en-US" altLang="en-US" sz="2400" i="0" dirty="0">
                <a:solidFill>
                  <a:schemeClr val="tx1"/>
                </a:solidFill>
              </a:rPr>
              <a:t> </a:t>
            </a:r>
            <a:r>
              <a:rPr lang="en-US" altLang="en-US" sz="2400" i="0" dirty="0" err="1">
                <a:solidFill>
                  <a:schemeClr val="tx1"/>
                </a:solidFill>
              </a:rPr>
              <a:t>rụng</a:t>
            </a:r>
            <a:r>
              <a:rPr lang="en-US" altLang="en-US" sz="2400" i="0" dirty="0">
                <a:solidFill>
                  <a:schemeClr val="tx1"/>
                </a:solidFill>
              </a:rPr>
              <a:t> </a:t>
            </a:r>
            <a:r>
              <a:rPr lang="en-US" altLang="en-US" sz="2400" i="0" dirty="0" err="1">
                <a:solidFill>
                  <a:schemeClr val="tx1"/>
                </a:solidFill>
              </a:rPr>
              <a:t>lá</a:t>
            </a:r>
            <a:r>
              <a:rPr lang="en-US" altLang="en-US" sz="2400" i="0" dirty="0">
                <a:solidFill>
                  <a:schemeClr val="tx1"/>
                </a:solidFill>
              </a:rPr>
              <a:t> </a:t>
            </a:r>
            <a:r>
              <a:rPr lang="en-US" altLang="en-US" sz="2400" i="0" dirty="0" err="1">
                <a:solidFill>
                  <a:schemeClr val="tx1"/>
                </a:solidFill>
              </a:rPr>
              <a:t>vào</a:t>
            </a:r>
            <a:r>
              <a:rPr lang="en-US" altLang="en-US" sz="2400" i="0" dirty="0">
                <a:solidFill>
                  <a:schemeClr val="tx1"/>
                </a:solidFill>
              </a:rPr>
              <a:t> </a:t>
            </a:r>
            <a:r>
              <a:rPr lang="en-US" altLang="en-US" sz="2400" i="0" dirty="0" err="1">
                <a:solidFill>
                  <a:schemeClr val="tx1"/>
                </a:solidFill>
              </a:rPr>
              <a:t>mùa</a:t>
            </a:r>
            <a:r>
              <a:rPr lang="en-US" altLang="en-US" sz="2400" i="0" dirty="0">
                <a:solidFill>
                  <a:schemeClr val="tx1"/>
                </a:solidFill>
              </a:rPr>
              <a:t> </a:t>
            </a:r>
            <a:r>
              <a:rPr lang="en-US" altLang="en-US" sz="2400" i="0" dirty="0" err="1">
                <a:solidFill>
                  <a:schemeClr val="tx1"/>
                </a:solidFill>
              </a:rPr>
              <a:t>đông</a:t>
            </a:r>
            <a:endParaRPr lang="en-US" altLang="en-US" sz="2400" i="0" dirty="0">
              <a:solidFill>
                <a:schemeClr val="tx1"/>
              </a:solidFill>
            </a:endParaRPr>
          </a:p>
        </p:txBody>
      </p:sp>
      <p:pic>
        <p:nvPicPr>
          <p:cNvPr id="1026" name="Picture 2" descr="Káº¿t quáº£ hÃ¬nh áº£nh cho lÃ¡ cÃ¢y vÃ ng rá»¥ng vÃ o mÃ¹a th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998" y="3773510"/>
            <a:ext cx="5435599" cy="2478065"/>
          </a:xfrm>
          <a:prstGeom prst="rect">
            <a:avLst/>
          </a:prstGeom>
          <a:noFill/>
          <a:extLst>
            <a:ext uri="{909E8E84-426E-40DD-AFC4-6F175D3DCCD1}">
              <a14:hiddenFill xmlns:a14="http://schemas.microsoft.com/office/drawing/2010/main">
                <a:solidFill>
                  <a:srgbClr val="FFFFFF"/>
                </a:solidFill>
              </a14:hiddenFill>
            </a:ext>
          </a:extLst>
        </p:spPr>
      </p:pic>
      <p:sp>
        <p:nvSpPr>
          <p:cNvPr id="13" name="Right Arrow 12"/>
          <p:cNvSpPr/>
          <p:nvPr/>
        </p:nvSpPr>
        <p:spPr>
          <a:xfrm>
            <a:off x="8991600" y="2997200"/>
            <a:ext cx="897467" cy="12459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275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1000"/>
                                        <p:tgtEl>
                                          <p:spTgt spid="1026"/>
                                        </p:tgtEl>
                                      </p:cBhvr>
                                    </p:animEffect>
                                    <p:anim calcmode="lin" valueType="num">
                                      <p:cBhvr>
                                        <p:cTn id="25" dur="1000" fill="hold"/>
                                        <p:tgtEl>
                                          <p:spTgt spid="1026"/>
                                        </p:tgtEl>
                                        <p:attrNameLst>
                                          <p:attrName>ppt_x</p:attrName>
                                        </p:attrNameLst>
                                      </p:cBhvr>
                                      <p:tavLst>
                                        <p:tav tm="0">
                                          <p:val>
                                            <p:strVal val="#ppt_x"/>
                                          </p:val>
                                        </p:tav>
                                        <p:tav tm="100000">
                                          <p:val>
                                            <p:strVal val="#ppt_x"/>
                                          </p:val>
                                        </p:tav>
                                      </p:tavLst>
                                    </p:anim>
                                    <p:anim calcmode="lin" valueType="num">
                                      <p:cBhvr>
                                        <p:cTn id="26" dur="1000" fill="hold"/>
                                        <p:tgtEl>
                                          <p:spTgt spid="102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25332" y="0"/>
            <a:ext cx="8466667" cy="5317066"/>
          </a:xfrm>
          <a:prstGeom prst="rect">
            <a:avLst/>
          </a:prstGeom>
        </p:spPr>
      </p:pic>
      <p:pic>
        <p:nvPicPr>
          <p:cNvPr id="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725333"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1"/>
          <p:cNvSpPr txBox="1">
            <a:spLocks noChangeArrowheads="1"/>
          </p:cNvSpPr>
          <p:nvPr/>
        </p:nvSpPr>
        <p:spPr bwMode="auto">
          <a:xfrm>
            <a:off x="3725333" y="5027812"/>
            <a:ext cx="8466666" cy="1846659"/>
          </a:xfrm>
          <a:prstGeom prst="rect">
            <a:avLst/>
          </a:prstGeom>
          <a:solidFill>
            <a:srgbClr val="F3FCA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eaLnBrk="0" hangingPunct="0">
              <a:defRPr sz="3200" b="1" i="1">
                <a:solidFill>
                  <a:schemeClr val="tx2"/>
                </a:solidFill>
                <a:latin typeface="Times New Roman" panose="02020603050405020304" pitchFamily="18" charset="0"/>
              </a:defRPr>
            </a:lvl1pPr>
            <a:lvl2pPr marL="742950" indent="-285750" eaLnBrk="0" hangingPunct="0">
              <a:defRPr sz="3200" b="1" i="1">
                <a:solidFill>
                  <a:schemeClr val="tx2"/>
                </a:solidFill>
                <a:latin typeface="Times New Roman" panose="02020603050405020304" pitchFamily="18" charset="0"/>
              </a:defRPr>
            </a:lvl2pPr>
            <a:lvl3pPr marL="1143000" indent="-228600" eaLnBrk="0" hangingPunct="0">
              <a:defRPr sz="3200" b="1" i="1">
                <a:solidFill>
                  <a:schemeClr val="tx2"/>
                </a:solidFill>
                <a:latin typeface="Times New Roman" panose="02020603050405020304" pitchFamily="18" charset="0"/>
              </a:defRPr>
            </a:lvl3pPr>
            <a:lvl4pPr marL="1600200" indent="-228600" eaLnBrk="0" hangingPunct="0">
              <a:defRPr sz="3200" b="1" i="1">
                <a:solidFill>
                  <a:schemeClr val="tx2"/>
                </a:solidFill>
                <a:latin typeface="Times New Roman" panose="02020603050405020304" pitchFamily="18" charset="0"/>
              </a:defRPr>
            </a:lvl4pPr>
            <a:lvl5pPr marL="2057400" indent="-228600" eaLnBrk="0" hangingPunct="0">
              <a:defRPr sz="3200" b="1" i="1">
                <a:solidFill>
                  <a:schemeClr val="tx2"/>
                </a:solidFill>
                <a:latin typeface="Times New Roman" panose="02020603050405020304" pitchFamily="18" charset="0"/>
              </a:defRPr>
            </a:lvl5pPr>
            <a:lvl6pPr marL="2514600" indent="-228600" algn="ctr" eaLnBrk="0" fontAlgn="base" hangingPunct="0">
              <a:spcBef>
                <a:spcPct val="0"/>
              </a:spcBef>
              <a:spcAft>
                <a:spcPct val="0"/>
              </a:spcAft>
              <a:defRPr sz="3200" b="1" i="1">
                <a:solidFill>
                  <a:schemeClr val="tx2"/>
                </a:solidFill>
                <a:latin typeface="Times New Roman" panose="02020603050405020304" pitchFamily="18" charset="0"/>
              </a:defRPr>
            </a:lvl6pPr>
            <a:lvl7pPr marL="2971800" indent="-228600" algn="ctr" eaLnBrk="0" fontAlgn="base" hangingPunct="0">
              <a:spcBef>
                <a:spcPct val="0"/>
              </a:spcBef>
              <a:spcAft>
                <a:spcPct val="0"/>
              </a:spcAft>
              <a:defRPr sz="3200" b="1" i="1">
                <a:solidFill>
                  <a:schemeClr val="tx2"/>
                </a:solidFill>
                <a:latin typeface="Times New Roman" panose="02020603050405020304" pitchFamily="18" charset="0"/>
              </a:defRPr>
            </a:lvl7pPr>
            <a:lvl8pPr marL="3429000" indent="-228600" algn="ctr" eaLnBrk="0" fontAlgn="base" hangingPunct="0">
              <a:spcBef>
                <a:spcPct val="0"/>
              </a:spcBef>
              <a:spcAft>
                <a:spcPct val="0"/>
              </a:spcAft>
              <a:defRPr sz="3200" b="1" i="1">
                <a:solidFill>
                  <a:schemeClr val="tx2"/>
                </a:solidFill>
                <a:latin typeface="Times New Roman" panose="02020603050405020304" pitchFamily="18" charset="0"/>
              </a:defRPr>
            </a:lvl8pPr>
            <a:lvl9pPr marL="3886200" indent="-228600" algn="ctr" eaLnBrk="0" fontAlgn="base" hangingPunct="0">
              <a:spcBef>
                <a:spcPct val="0"/>
              </a:spcBef>
              <a:spcAft>
                <a:spcPct val="0"/>
              </a:spcAft>
              <a:defRPr sz="3200" b="1" i="1">
                <a:solidFill>
                  <a:schemeClr val="tx2"/>
                </a:solidFill>
                <a:latin typeface="Times New Roman" panose="02020603050405020304" pitchFamily="18" charset="0"/>
              </a:defRPr>
            </a:lvl9pPr>
          </a:lstStyle>
          <a:p>
            <a:pPr algn="ctr" eaLnBrk="1" hangingPunct="1">
              <a:spcBef>
                <a:spcPct val="50000"/>
              </a:spcBef>
            </a:pPr>
            <a:r>
              <a:rPr lang="en-US" altLang="en-US" sz="2000" i="0" dirty="0" smtClean="0">
                <a:solidFill>
                  <a:schemeClr val="tx1"/>
                </a:solidFill>
              </a:rPr>
              <a:t> </a:t>
            </a:r>
            <a:r>
              <a:rPr lang="en-US" sz="2800" dirty="0" err="1">
                <a:solidFill>
                  <a:schemeClr val="tx1"/>
                </a:solidFill>
              </a:rPr>
              <a:t>Chồi</a:t>
            </a:r>
            <a:r>
              <a:rPr lang="en-US" sz="2800" dirty="0">
                <a:solidFill>
                  <a:schemeClr val="tx1"/>
                </a:solidFill>
              </a:rPr>
              <a:t> </a:t>
            </a:r>
            <a:r>
              <a:rPr lang="en-US" sz="2800" dirty="0" err="1">
                <a:solidFill>
                  <a:schemeClr val="tx1"/>
                </a:solidFill>
              </a:rPr>
              <a:t>cây</a:t>
            </a:r>
            <a:r>
              <a:rPr lang="en-US" sz="2800" dirty="0">
                <a:solidFill>
                  <a:schemeClr val="tx1"/>
                </a:solidFill>
              </a:rPr>
              <a:t> </a:t>
            </a:r>
            <a:r>
              <a:rPr lang="en-US" sz="2800" dirty="0" err="1">
                <a:solidFill>
                  <a:schemeClr val="tx1"/>
                </a:solidFill>
              </a:rPr>
              <a:t>có</a:t>
            </a:r>
            <a:r>
              <a:rPr lang="en-US" sz="2800" dirty="0">
                <a:solidFill>
                  <a:schemeClr val="tx1"/>
                </a:solidFill>
              </a:rPr>
              <a:t> </a:t>
            </a:r>
            <a:r>
              <a:rPr lang="en-US" sz="2800" dirty="0" err="1">
                <a:solidFill>
                  <a:schemeClr val="tx1"/>
                </a:solidFill>
              </a:rPr>
              <a:t>các</a:t>
            </a:r>
            <a:r>
              <a:rPr lang="en-US" sz="2800" dirty="0">
                <a:solidFill>
                  <a:schemeClr val="tx1"/>
                </a:solidFill>
              </a:rPr>
              <a:t> </a:t>
            </a:r>
            <a:r>
              <a:rPr lang="en-US" sz="2800" dirty="0" err="1">
                <a:solidFill>
                  <a:schemeClr val="tx1"/>
                </a:solidFill>
              </a:rPr>
              <a:t>vảy</a:t>
            </a:r>
            <a:r>
              <a:rPr lang="en-US" sz="2800" dirty="0">
                <a:solidFill>
                  <a:schemeClr val="tx1"/>
                </a:solidFill>
              </a:rPr>
              <a:t> </a:t>
            </a:r>
            <a:r>
              <a:rPr lang="en-US" sz="2800" dirty="0" err="1">
                <a:solidFill>
                  <a:schemeClr val="tx1"/>
                </a:solidFill>
              </a:rPr>
              <a:t>mỏng</a:t>
            </a:r>
            <a:r>
              <a:rPr lang="en-US" sz="2800" dirty="0">
                <a:solidFill>
                  <a:schemeClr val="tx1"/>
                </a:solidFill>
              </a:rPr>
              <a:t> </a:t>
            </a:r>
            <a:r>
              <a:rPr lang="en-US" sz="2800" dirty="0" err="1">
                <a:solidFill>
                  <a:schemeClr val="tx1"/>
                </a:solidFill>
              </a:rPr>
              <a:t>bao</a:t>
            </a:r>
            <a:r>
              <a:rPr lang="en-US" sz="2800" dirty="0">
                <a:solidFill>
                  <a:schemeClr val="tx1"/>
                </a:solidFill>
              </a:rPr>
              <a:t> </a:t>
            </a:r>
            <a:r>
              <a:rPr lang="en-US" sz="2800" dirty="0" err="1">
                <a:solidFill>
                  <a:schemeClr val="tx1"/>
                </a:solidFill>
              </a:rPr>
              <a:t>bọc</a:t>
            </a:r>
            <a:r>
              <a:rPr lang="en-US" sz="2800" dirty="0">
                <a:solidFill>
                  <a:schemeClr val="tx1"/>
                </a:solidFill>
              </a:rPr>
              <a:t>, </a:t>
            </a:r>
            <a:r>
              <a:rPr lang="en-US" sz="2800" dirty="0" err="1">
                <a:solidFill>
                  <a:schemeClr val="tx1"/>
                </a:solidFill>
              </a:rPr>
              <a:t>thân</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rễ</a:t>
            </a:r>
            <a:r>
              <a:rPr lang="en-US" sz="2800" dirty="0">
                <a:solidFill>
                  <a:schemeClr val="tx1"/>
                </a:solidFill>
              </a:rPr>
              <a:t> </a:t>
            </a:r>
            <a:r>
              <a:rPr lang="en-US" sz="2800" dirty="0" err="1">
                <a:solidFill>
                  <a:schemeClr val="tx1"/>
                </a:solidFill>
              </a:rPr>
              <a:t>cây</a:t>
            </a:r>
            <a:r>
              <a:rPr lang="en-US" sz="2800" dirty="0">
                <a:solidFill>
                  <a:schemeClr val="tx1"/>
                </a:solidFill>
              </a:rPr>
              <a:t> </a:t>
            </a:r>
            <a:r>
              <a:rPr lang="en-US" sz="2800" dirty="0" err="1">
                <a:solidFill>
                  <a:schemeClr val="tx1"/>
                </a:solidFill>
              </a:rPr>
              <a:t>có</a:t>
            </a:r>
            <a:r>
              <a:rPr lang="en-US" sz="2800" dirty="0">
                <a:solidFill>
                  <a:schemeClr val="tx1"/>
                </a:solidFill>
              </a:rPr>
              <a:t> </a:t>
            </a:r>
            <a:r>
              <a:rPr lang="en-US" sz="2800" dirty="0" err="1">
                <a:solidFill>
                  <a:schemeClr val="tx1"/>
                </a:solidFill>
              </a:rPr>
              <a:t>các</a:t>
            </a:r>
            <a:r>
              <a:rPr lang="en-US" sz="2800" dirty="0">
                <a:solidFill>
                  <a:schemeClr val="tx1"/>
                </a:solidFill>
              </a:rPr>
              <a:t> </a:t>
            </a:r>
            <a:r>
              <a:rPr lang="en-US" sz="2800" dirty="0" err="1" smtClean="0">
                <a:solidFill>
                  <a:schemeClr val="tx1"/>
                </a:solidFill>
              </a:rPr>
              <a:t>lớp</a:t>
            </a:r>
            <a:r>
              <a:rPr lang="en-US" sz="2800" dirty="0" smtClean="0">
                <a:solidFill>
                  <a:schemeClr val="tx1"/>
                </a:solidFill>
              </a:rPr>
              <a:t> </a:t>
            </a:r>
            <a:r>
              <a:rPr lang="en-US" altLang="en-US" sz="2800" dirty="0" smtClean="0">
                <a:solidFill>
                  <a:schemeClr val="tx1"/>
                </a:solidFill>
              </a:rPr>
              <a:t> </a:t>
            </a:r>
            <a:r>
              <a:rPr lang="en-US" altLang="en-US" sz="2800" dirty="0" err="1">
                <a:solidFill>
                  <a:schemeClr val="tx1"/>
                </a:solidFill>
              </a:rPr>
              <a:t>bần</a:t>
            </a:r>
            <a:r>
              <a:rPr lang="en-US" altLang="en-US" sz="2800" dirty="0">
                <a:solidFill>
                  <a:schemeClr val="tx1"/>
                </a:solidFill>
              </a:rPr>
              <a:t> </a:t>
            </a:r>
            <a:r>
              <a:rPr lang="en-US" altLang="en-US" sz="2800" dirty="0" err="1">
                <a:solidFill>
                  <a:schemeClr val="tx1"/>
                </a:solidFill>
              </a:rPr>
              <a:t>dày</a:t>
            </a:r>
            <a:r>
              <a:rPr lang="en-US" sz="2800" dirty="0" smtClean="0">
                <a:solidFill>
                  <a:schemeClr val="tx1"/>
                </a:solidFill>
              </a:rPr>
              <a:t> </a:t>
            </a:r>
            <a:r>
              <a:rPr lang="en-US" sz="2800" dirty="0" err="1" smtClean="0">
                <a:solidFill>
                  <a:schemeClr val="tx1"/>
                </a:solidFill>
              </a:rPr>
              <a:t>để</a:t>
            </a:r>
            <a:r>
              <a:rPr lang="en-US" sz="2800" dirty="0" smtClean="0">
                <a:solidFill>
                  <a:schemeClr val="tx1"/>
                </a:solidFill>
              </a:rPr>
              <a:t> </a:t>
            </a:r>
            <a:r>
              <a:rPr lang="en-US" sz="2800" dirty="0" err="1" smtClean="0">
                <a:solidFill>
                  <a:schemeClr val="tx1"/>
                </a:solidFill>
              </a:rPr>
              <a:t>tạo</a:t>
            </a:r>
            <a:r>
              <a:rPr lang="en-US" sz="2800" dirty="0" smtClean="0">
                <a:solidFill>
                  <a:schemeClr val="tx1"/>
                </a:solidFill>
              </a:rPr>
              <a:t> </a:t>
            </a:r>
            <a:r>
              <a:rPr lang="en-US" sz="2800" dirty="0" err="1" smtClean="0">
                <a:solidFill>
                  <a:schemeClr val="tx1"/>
                </a:solidFill>
              </a:rPr>
              <a:t>thành</a:t>
            </a:r>
            <a:r>
              <a:rPr lang="en-US" sz="2800" dirty="0" smtClean="0">
                <a:solidFill>
                  <a:schemeClr val="tx1"/>
                </a:solidFill>
              </a:rPr>
              <a:t> </a:t>
            </a:r>
            <a:r>
              <a:rPr lang="en-US" sz="2800" dirty="0" err="1" smtClean="0">
                <a:solidFill>
                  <a:schemeClr val="tx1"/>
                </a:solidFill>
              </a:rPr>
              <a:t>những</a:t>
            </a:r>
            <a:r>
              <a:rPr lang="en-US" sz="2800" dirty="0" smtClean="0">
                <a:solidFill>
                  <a:schemeClr val="tx1"/>
                </a:solidFill>
              </a:rPr>
              <a:t> </a:t>
            </a:r>
            <a:r>
              <a:rPr lang="en-US" sz="2800" dirty="0" err="1" smtClean="0">
                <a:solidFill>
                  <a:schemeClr val="tx1"/>
                </a:solidFill>
              </a:rPr>
              <a:t>lớp</a:t>
            </a:r>
            <a:r>
              <a:rPr lang="en-US" sz="2800" dirty="0" smtClean="0">
                <a:solidFill>
                  <a:schemeClr val="tx1"/>
                </a:solidFill>
              </a:rPr>
              <a:t> </a:t>
            </a:r>
            <a:r>
              <a:rPr lang="en-US" sz="2800" dirty="0" err="1" smtClean="0">
                <a:solidFill>
                  <a:schemeClr val="tx1"/>
                </a:solidFill>
              </a:rPr>
              <a:t>cách</a:t>
            </a:r>
            <a:r>
              <a:rPr lang="en-US" sz="2800" dirty="0" smtClean="0">
                <a:solidFill>
                  <a:schemeClr val="tx1"/>
                </a:solidFill>
              </a:rPr>
              <a:t> </a:t>
            </a:r>
            <a:r>
              <a:rPr lang="en-US" sz="2800" dirty="0" err="1">
                <a:solidFill>
                  <a:schemeClr val="tx1"/>
                </a:solidFill>
              </a:rPr>
              <a:t>nhiệt</a:t>
            </a:r>
            <a:r>
              <a:rPr lang="en-US" sz="2800" dirty="0">
                <a:solidFill>
                  <a:schemeClr val="tx1"/>
                </a:solidFill>
              </a:rPr>
              <a:t> </a:t>
            </a:r>
            <a:r>
              <a:rPr lang="en-US" sz="2800" dirty="0" err="1">
                <a:solidFill>
                  <a:schemeClr val="tx1"/>
                </a:solidFill>
              </a:rPr>
              <a:t>bảo</a:t>
            </a:r>
            <a:r>
              <a:rPr lang="en-US" sz="2800" dirty="0">
                <a:solidFill>
                  <a:schemeClr val="tx1"/>
                </a:solidFill>
              </a:rPr>
              <a:t> </a:t>
            </a:r>
            <a:r>
              <a:rPr lang="en-US" sz="2800" dirty="0" err="1">
                <a:solidFill>
                  <a:schemeClr val="tx1"/>
                </a:solidFill>
              </a:rPr>
              <a:t>vệ</a:t>
            </a:r>
            <a:r>
              <a:rPr lang="en-US" sz="2800" dirty="0">
                <a:solidFill>
                  <a:schemeClr val="tx1"/>
                </a:solidFill>
              </a:rPr>
              <a:t> </a:t>
            </a:r>
            <a:r>
              <a:rPr lang="en-US" sz="2800" dirty="0" err="1">
                <a:solidFill>
                  <a:schemeClr val="tx1"/>
                </a:solidFill>
              </a:rPr>
              <a:t>cây</a:t>
            </a:r>
            <a:endParaRPr lang="en-US" sz="2800" dirty="0">
              <a:solidFill>
                <a:schemeClr val="tx1"/>
              </a:solidFill>
            </a:endParaRPr>
          </a:p>
          <a:p>
            <a:pPr algn="l" eaLnBrk="1" hangingPunct="1">
              <a:spcBef>
                <a:spcPct val="50000"/>
              </a:spcBef>
            </a:pPr>
            <a:endParaRPr lang="en-US" altLang="en-US" sz="2000" i="0" dirty="0">
              <a:solidFill>
                <a:schemeClr val="tx1"/>
              </a:solidFill>
            </a:endParaRPr>
          </a:p>
        </p:txBody>
      </p:sp>
    </p:spTree>
    <p:extLst>
      <p:ext uri="{BB962C8B-B14F-4D97-AF65-F5344CB8AC3E}">
        <p14:creationId xmlns:p14="http://schemas.microsoft.com/office/powerpoint/2010/main" val="242932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TotalTime>
  <Words>1517</Words>
  <Application>Microsoft Office PowerPoint</Application>
  <PresentationFormat>Custom</PresentationFormat>
  <Paragraphs>207</Paragraphs>
  <Slides>30</Slides>
  <Notes>2</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PowerPoint Presentation</vt:lpstr>
      <vt:lpstr>PowerPoint Presentation</vt:lpstr>
      <vt:lpstr>PowerPoint Presentation</vt:lpstr>
      <vt:lpstr>Ví dụ 1: Thực vật </vt:lpstr>
      <vt:lpstr>PowerPoint Presentation</vt:lpstr>
      <vt:lpstr>PowerPoint Presentation</vt:lpstr>
      <vt:lpstr>PowerPoint Presentation</vt:lpstr>
      <vt:lpstr>PowerPoint Presentation</vt:lpstr>
      <vt:lpstr>PowerPoint Presentation</vt:lpstr>
      <vt:lpstr>PowerPoint Presentation</vt:lpstr>
      <vt:lpstr>Ví dụ 3 : Nhiều loài động vật có tập tính lẩn tránh nơi nóng quá hoặc lạnh quá bằng cách : chui vào hang , ngủ đông hoặc ngủ hè…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vật sống ở nơi ẩm ướt, nhiều ánh sáng cây có đặc điểm gì?</vt:lpstr>
      <vt:lpstr>PowerPoint Presentation</vt:lpstr>
      <vt:lpstr>PowerPoint Presentation</vt:lpstr>
      <vt:lpstr>Sinh sống trên sa mạc động vật có đặc điểm gì?</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MyLaptop</dc:creator>
  <cp:lastModifiedBy>Windows User</cp:lastModifiedBy>
  <cp:revision>38</cp:revision>
  <dcterms:created xsi:type="dcterms:W3CDTF">2019-01-21T13:41:38Z</dcterms:created>
  <dcterms:modified xsi:type="dcterms:W3CDTF">2023-02-07T19:02:46Z</dcterms:modified>
</cp:coreProperties>
</file>