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3" r:id="rId3"/>
    <p:sldId id="261" r:id="rId4"/>
    <p:sldId id="268" r:id="rId5"/>
    <p:sldId id="266" r:id="rId6"/>
    <p:sldId id="280" r:id="rId7"/>
    <p:sldId id="279" r:id="rId8"/>
    <p:sldId id="264" r:id="rId9"/>
    <p:sldId id="281" r:id="rId10"/>
    <p:sldId id="272" r:id="rId11"/>
    <p:sldId id="282"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showGuides="1">
      <p:cViewPr varScale="1">
        <p:scale>
          <a:sx n="65" d="100"/>
          <a:sy n="65" d="100"/>
        </p:scale>
        <p:origin x="936" y="60"/>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3ABF96-DAD0-413E-B8D2-22C73A3E97E6}" type="datetimeFigureOut">
              <a:rPr lang="en-US" smtClean="0"/>
              <a:t>05/04/2024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D38C3-7C22-4ACC-B5BB-C7731E2BED0C}"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926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ABF96-DAD0-413E-B8D2-22C73A3E97E6}" type="datetimeFigureOut">
              <a:rPr lang="en-US" smtClean="0"/>
              <a:t>05/04/2024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D38C3-7C22-4ACC-B5BB-C7731E2BED0C}" type="slidenum">
              <a:rPr lang="en-US" smtClean="0"/>
              <a:t>‹#›</a:t>
            </a:fld>
            <a:endParaRPr lang="en-US"/>
          </a:p>
        </p:txBody>
      </p:sp>
    </p:spTree>
    <p:extLst>
      <p:ext uri="{BB962C8B-B14F-4D97-AF65-F5344CB8AC3E}">
        <p14:creationId xmlns:p14="http://schemas.microsoft.com/office/powerpoint/2010/main" val="289854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ABF96-DAD0-413E-B8D2-22C73A3E97E6}" type="datetimeFigureOut">
              <a:rPr lang="en-US" smtClean="0"/>
              <a:t>05/04/2024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D38C3-7C22-4ACC-B5BB-C7731E2BED0C}" type="slidenum">
              <a:rPr lang="en-US" smtClean="0"/>
              <a:t>‹#›</a:t>
            </a:fld>
            <a:endParaRPr lang="en-US"/>
          </a:p>
        </p:txBody>
      </p:sp>
    </p:spTree>
    <p:extLst>
      <p:ext uri="{BB962C8B-B14F-4D97-AF65-F5344CB8AC3E}">
        <p14:creationId xmlns:p14="http://schemas.microsoft.com/office/powerpoint/2010/main" val="950441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431838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792082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727170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82586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942751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269785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923826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89282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4"/>
            <a:ext cx="10515600" cy="5032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ABF96-DAD0-413E-B8D2-22C73A3E97E6}" type="datetimeFigureOut">
              <a:rPr lang="en-US" smtClean="0"/>
              <a:t>05/04/2024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D38C3-7C22-4ACC-B5BB-C7731E2BED0C}"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8" y="0"/>
            <a:ext cx="12190831" cy="6858000"/>
          </a:xfrm>
          <a:prstGeom prst="rect">
            <a:avLst/>
          </a:prstGeom>
        </p:spPr>
      </p:pic>
    </p:spTree>
    <p:extLst>
      <p:ext uri="{BB962C8B-B14F-4D97-AF65-F5344CB8AC3E}">
        <p14:creationId xmlns:p14="http://schemas.microsoft.com/office/powerpoint/2010/main" val="3579281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006037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851899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800929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3852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3ABF96-DAD0-413E-B8D2-22C73A3E97E6}" type="datetimeFigureOut">
              <a:rPr lang="en-US" smtClean="0"/>
              <a:t>05/04/2024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D38C3-7C22-4ACC-B5BB-C7731E2BED0C}" type="slidenum">
              <a:rPr lang="en-US" smtClean="0"/>
              <a:t>‹#›</a:t>
            </a:fld>
            <a:endParaRPr lang="en-US"/>
          </a:p>
        </p:txBody>
      </p:sp>
    </p:spTree>
    <p:extLst>
      <p:ext uri="{BB962C8B-B14F-4D97-AF65-F5344CB8AC3E}">
        <p14:creationId xmlns:p14="http://schemas.microsoft.com/office/powerpoint/2010/main" val="3267339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ABF96-DAD0-413E-B8D2-22C73A3E97E6}" type="datetimeFigureOut">
              <a:rPr lang="en-US" smtClean="0"/>
              <a:t>05/04/2024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D38C3-7C22-4ACC-B5BB-C7731E2BED0C}" type="slidenum">
              <a:rPr lang="en-US" smtClean="0"/>
              <a:t>‹#›</a:t>
            </a:fld>
            <a:endParaRPr lang="en-US"/>
          </a:p>
        </p:txBody>
      </p:sp>
    </p:spTree>
    <p:extLst>
      <p:ext uri="{BB962C8B-B14F-4D97-AF65-F5344CB8AC3E}">
        <p14:creationId xmlns:p14="http://schemas.microsoft.com/office/powerpoint/2010/main" val="28229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ABF96-DAD0-413E-B8D2-22C73A3E97E6}" type="datetimeFigureOut">
              <a:rPr lang="en-US" smtClean="0"/>
              <a:t>05/04/2024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D38C3-7C22-4ACC-B5BB-C7731E2BED0C}" type="slidenum">
              <a:rPr lang="en-US" smtClean="0"/>
              <a:t>‹#›</a:t>
            </a:fld>
            <a:endParaRPr lang="en-US"/>
          </a:p>
        </p:txBody>
      </p:sp>
    </p:spTree>
    <p:extLst>
      <p:ext uri="{BB962C8B-B14F-4D97-AF65-F5344CB8AC3E}">
        <p14:creationId xmlns:p14="http://schemas.microsoft.com/office/powerpoint/2010/main" val="4288144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ABF96-DAD0-413E-B8D2-22C73A3E97E6}" type="datetimeFigureOut">
              <a:rPr lang="en-US" smtClean="0"/>
              <a:t>05/04/2024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D38C3-7C22-4ACC-B5BB-C7731E2BED0C}" type="slidenum">
              <a:rPr lang="en-US" smtClean="0"/>
              <a:t>‹#›</a:t>
            </a:fld>
            <a:endParaRPr lang="en-US"/>
          </a:p>
        </p:txBody>
      </p:sp>
    </p:spTree>
    <p:extLst>
      <p:ext uri="{BB962C8B-B14F-4D97-AF65-F5344CB8AC3E}">
        <p14:creationId xmlns:p14="http://schemas.microsoft.com/office/powerpoint/2010/main" val="261935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ABF96-DAD0-413E-B8D2-22C73A3E97E6}" type="datetimeFigureOut">
              <a:rPr lang="en-US" smtClean="0"/>
              <a:t>05/04/2024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D38C3-7C22-4ACC-B5BB-C7731E2BED0C}" type="slidenum">
              <a:rPr lang="en-US" smtClean="0"/>
              <a:t>‹#›</a:t>
            </a:fld>
            <a:endParaRPr lang="en-US"/>
          </a:p>
        </p:txBody>
      </p:sp>
    </p:spTree>
    <p:extLst>
      <p:ext uri="{BB962C8B-B14F-4D97-AF65-F5344CB8AC3E}">
        <p14:creationId xmlns:p14="http://schemas.microsoft.com/office/powerpoint/2010/main" val="995355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3ABF96-DAD0-413E-B8D2-22C73A3E97E6}" type="datetimeFigureOut">
              <a:rPr lang="en-US" smtClean="0"/>
              <a:t>05/04/2024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D38C3-7C22-4ACC-B5BB-C7731E2BED0C}" type="slidenum">
              <a:rPr lang="en-US" smtClean="0"/>
              <a:t>‹#›</a:t>
            </a:fld>
            <a:endParaRPr lang="en-US"/>
          </a:p>
        </p:txBody>
      </p:sp>
    </p:spTree>
    <p:extLst>
      <p:ext uri="{BB962C8B-B14F-4D97-AF65-F5344CB8AC3E}">
        <p14:creationId xmlns:p14="http://schemas.microsoft.com/office/powerpoint/2010/main" val="60382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3ABF96-DAD0-413E-B8D2-22C73A3E97E6}" type="datetimeFigureOut">
              <a:rPr lang="en-US" smtClean="0"/>
              <a:t>05/04/2024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D38C3-7C22-4ACC-B5BB-C7731E2BED0C}" type="slidenum">
              <a:rPr lang="en-US" smtClean="0"/>
              <a:t>‹#›</a:t>
            </a:fld>
            <a:endParaRPr lang="en-US"/>
          </a:p>
        </p:txBody>
      </p:sp>
    </p:spTree>
    <p:extLst>
      <p:ext uri="{BB962C8B-B14F-4D97-AF65-F5344CB8AC3E}">
        <p14:creationId xmlns:p14="http://schemas.microsoft.com/office/powerpoint/2010/main" val="395717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ABF96-DAD0-413E-B8D2-22C73A3E97E6}" type="datetimeFigureOut">
              <a:rPr lang="en-US" smtClean="0"/>
              <a:t>05/04/2024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D38C3-7C22-4ACC-B5BB-C7731E2BED0C}" type="slidenum">
              <a:rPr lang="en-US" smtClean="0"/>
              <a:t>‹#›</a:t>
            </a:fld>
            <a:endParaRPr lang="en-US"/>
          </a:p>
        </p:txBody>
      </p:sp>
    </p:spTree>
    <p:extLst>
      <p:ext uri="{BB962C8B-B14F-4D97-AF65-F5344CB8AC3E}">
        <p14:creationId xmlns:p14="http://schemas.microsoft.com/office/powerpoint/2010/main" val="196664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59150132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gif"/><Relationship Id="rId2" Type="http://schemas.openxmlformats.org/officeDocument/2006/relationships/image" Target="../media/image12.jp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gif"/><Relationship Id="rId2" Type="http://schemas.openxmlformats.org/officeDocument/2006/relationships/image" Target="../media/image12.jp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51336" y="1917259"/>
            <a:ext cx="9247367" cy="2230340"/>
            <a:chOff x="1479936" y="2191579"/>
            <a:chExt cx="9247367" cy="2230340"/>
          </a:xfrm>
        </p:grpSpPr>
        <p:sp>
          <p:nvSpPr>
            <p:cNvPr id="4" name="Rounded Rectangle 3"/>
            <p:cNvSpPr/>
            <p:nvPr/>
          </p:nvSpPr>
          <p:spPr>
            <a:xfrm>
              <a:off x="2400299" y="2191579"/>
              <a:ext cx="7406640" cy="98298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5">
                      <a:lumMod val="75000"/>
                    </a:schemeClr>
                  </a:solidFill>
                  <a:latin typeface="Times New Roman" panose="02020603050405020304" pitchFamily="18" charset="0"/>
                  <a:cs typeface="Times New Roman" panose="02020603050405020304" pitchFamily="18" charset="0"/>
                </a:rPr>
                <a:t>BÀI 9</a:t>
              </a:r>
            </a:p>
            <a:p>
              <a:pPr algn="ctr"/>
              <a:r>
                <a:rPr lang="en-US" sz="2800" b="1" dirty="0">
                  <a:solidFill>
                    <a:srgbClr val="C00000"/>
                  </a:solidFill>
                  <a:latin typeface="Times New Roman" panose="02020603050405020304" pitchFamily="18" charset="0"/>
                  <a:cs typeface="Times New Roman" panose="02020603050405020304" pitchFamily="18" charset="0"/>
                </a:rPr>
                <a:t>THỰC HÀNH TIẾNG VIỆT </a:t>
              </a:r>
            </a:p>
          </p:txBody>
        </p:sp>
        <p:sp>
          <p:nvSpPr>
            <p:cNvPr id="5" name="Parallelogram 4"/>
            <p:cNvSpPr/>
            <p:nvPr/>
          </p:nvSpPr>
          <p:spPr>
            <a:xfrm>
              <a:off x="1479936" y="3347499"/>
              <a:ext cx="9247367" cy="1074420"/>
            </a:xfrm>
            <a:prstGeom prst="parallelogram">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70C0"/>
                  </a:solidFill>
                  <a:latin typeface="Times New Roman" panose="02020603050405020304" pitchFamily="18" charset="0"/>
                  <a:cs typeface="Times New Roman" panose="02020603050405020304" pitchFamily="18" charset="0"/>
                </a:rPr>
                <a:t>Tiết</a:t>
              </a:r>
              <a:r>
                <a:rPr lang="en-US" sz="3200" b="1" dirty="0">
                  <a:solidFill>
                    <a:srgbClr val="0070C0"/>
                  </a:solidFill>
                  <a:latin typeface="Times New Roman" panose="02020603050405020304" pitchFamily="18" charset="0"/>
                  <a:cs typeface="Times New Roman" panose="02020603050405020304" pitchFamily="18" charset="0"/>
                </a:rPr>
                <a:t>: </a:t>
              </a:r>
            </a:p>
            <a:p>
              <a:pPr algn="ctr"/>
              <a:r>
                <a:rPr lang="en-US" sz="3200" b="1" dirty="0">
                  <a:solidFill>
                    <a:srgbClr val="0070C0"/>
                  </a:solidFill>
                  <a:latin typeface="Times New Roman" panose="02020603050405020304" pitchFamily="18" charset="0"/>
                  <a:cs typeface="Times New Roman" panose="02020603050405020304" pitchFamily="18" charset="0"/>
                </a:rPr>
                <a:t>THÀNH PHẦN BIỆT LẬP TRONG CÂU </a:t>
              </a:r>
            </a:p>
          </p:txBody>
        </p:sp>
      </p:grpSp>
    </p:spTree>
    <p:extLst>
      <p:ext uri="{BB962C8B-B14F-4D97-AF65-F5344CB8AC3E}">
        <p14:creationId xmlns:p14="http://schemas.microsoft.com/office/powerpoint/2010/main" val="826639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Hình ảnh 4">
            <a:extLst>
              <a:ext uri="{FF2B5EF4-FFF2-40B4-BE49-F238E27FC236}">
                <a16:creationId xmlns:a16="http://schemas.microsoft.com/office/drawing/2014/main" id="{6BB1020D-DD39-47FE-B1F9-DA3D6E7EF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4" y="4091859"/>
            <a:ext cx="2454551" cy="1551894"/>
          </a:xfrm>
          <a:prstGeom prst="rect">
            <a:avLst/>
          </a:prstGeom>
        </p:spPr>
      </p:pic>
      <p:sp>
        <p:nvSpPr>
          <p:cNvPr id="4" name="Oval 2"/>
          <p:cNvSpPr>
            <a:spLocks noChangeArrowheads="1"/>
          </p:cNvSpPr>
          <p:nvPr/>
        </p:nvSpPr>
        <p:spPr bwMode="auto">
          <a:xfrm>
            <a:off x="2864185" y="2818708"/>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5" name="Oval 3"/>
          <p:cNvSpPr>
            <a:spLocks noChangeArrowheads="1"/>
          </p:cNvSpPr>
          <p:nvPr/>
        </p:nvSpPr>
        <p:spPr bwMode="auto">
          <a:xfrm>
            <a:off x="2280764" y="2832503"/>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1</a:t>
            </a:r>
          </a:p>
        </p:txBody>
      </p:sp>
      <p:sp>
        <p:nvSpPr>
          <p:cNvPr id="6" name="Oval 4"/>
          <p:cNvSpPr>
            <a:spLocks noChangeArrowheads="1"/>
          </p:cNvSpPr>
          <p:nvPr/>
        </p:nvSpPr>
        <p:spPr bwMode="auto">
          <a:xfrm>
            <a:off x="3447075" y="2809328"/>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1</a:t>
            </a:r>
          </a:p>
        </p:txBody>
      </p:sp>
      <p:sp>
        <p:nvSpPr>
          <p:cNvPr id="7" name="Oval 5"/>
          <p:cNvSpPr>
            <a:spLocks noChangeArrowheads="1"/>
          </p:cNvSpPr>
          <p:nvPr/>
        </p:nvSpPr>
        <p:spPr bwMode="auto">
          <a:xfrm>
            <a:off x="4713391" y="2759341"/>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 name="Oval 6"/>
          <p:cNvSpPr>
            <a:spLocks noChangeArrowheads="1"/>
          </p:cNvSpPr>
          <p:nvPr/>
        </p:nvSpPr>
        <p:spPr bwMode="auto">
          <a:xfrm>
            <a:off x="5822385" y="2747578"/>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9" name="Oval 7"/>
          <p:cNvSpPr>
            <a:spLocks noChangeArrowheads="1"/>
          </p:cNvSpPr>
          <p:nvPr/>
        </p:nvSpPr>
        <p:spPr bwMode="auto">
          <a:xfrm>
            <a:off x="5254912" y="2748715"/>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10" name="Oval 8"/>
          <p:cNvSpPr>
            <a:spLocks noChangeArrowheads="1"/>
          </p:cNvSpPr>
          <p:nvPr/>
        </p:nvSpPr>
        <p:spPr bwMode="auto">
          <a:xfrm>
            <a:off x="7483122" y="2747579"/>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11" name="Oval 9"/>
          <p:cNvSpPr>
            <a:spLocks noChangeArrowheads="1"/>
          </p:cNvSpPr>
          <p:nvPr/>
        </p:nvSpPr>
        <p:spPr bwMode="auto">
          <a:xfrm>
            <a:off x="8574985" y="273959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12" name="Oval 10"/>
          <p:cNvSpPr>
            <a:spLocks noChangeArrowheads="1"/>
          </p:cNvSpPr>
          <p:nvPr/>
        </p:nvSpPr>
        <p:spPr bwMode="auto">
          <a:xfrm>
            <a:off x="8037619" y="273709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mn-cs"/>
              </a:rPr>
              <a:t>2</a:t>
            </a:r>
          </a:p>
        </p:txBody>
      </p:sp>
      <p:sp>
        <p:nvSpPr>
          <p:cNvPr id="15" name="Oval 13"/>
          <p:cNvSpPr>
            <a:spLocks noChangeArrowheads="1"/>
          </p:cNvSpPr>
          <p:nvPr/>
        </p:nvSpPr>
        <p:spPr bwMode="auto">
          <a:xfrm>
            <a:off x="2275463" y="3873103"/>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1</a:t>
            </a:r>
          </a:p>
        </p:txBody>
      </p:sp>
      <p:sp>
        <p:nvSpPr>
          <p:cNvPr id="22" name="Line 20"/>
          <p:cNvSpPr>
            <a:spLocks noChangeShapeType="1"/>
          </p:cNvSpPr>
          <p:nvPr/>
        </p:nvSpPr>
        <p:spPr bwMode="auto">
          <a:xfrm flipH="1">
            <a:off x="2592290" y="3255878"/>
            <a:ext cx="9204" cy="60539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3" name="Line 21"/>
          <p:cNvSpPr>
            <a:spLocks noChangeShapeType="1"/>
          </p:cNvSpPr>
          <p:nvPr/>
        </p:nvSpPr>
        <p:spPr bwMode="auto">
          <a:xfrm>
            <a:off x="3204509" y="3235206"/>
            <a:ext cx="2305628" cy="621686"/>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5" name="Line 23"/>
          <p:cNvSpPr>
            <a:spLocks noChangeShapeType="1"/>
          </p:cNvSpPr>
          <p:nvPr/>
        </p:nvSpPr>
        <p:spPr bwMode="auto">
          <a:xfrm flipH="1">
            <a:off x="3231525" y="3179913"/>
            <a:ext cx="2242749" cy="69513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7" name="Line 25"/>
          <p:cNvSpPr>
            <a:spLocks noChangeShapeType="1"/>
          </p:cNvSpPr>
          <p:nvPr/>
        </p:nvSpPr>
        <p:spPr bwMode="auto">
          <a:xfrm flipH="1">
            <a:off x="3689177" y="3270178"/>
            <a:ext cx="3532" cy="62177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8" name="Line 26"/>
          <p:cNvSpPr>
            <a:spLocks noChangeShapeType="1"/>
          </p:cNvSpPr>
          <p:nvPr/>
        </p:nvSpPr>
        <p:spPr bwMode="auto">
          <a:xfrm flipH="1">
            <a:off x="4994184" y="3183970"/>
            <a:ext cx="4451" cy="67195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9" name="Line 28"/>
          <p:cNvSpPr>
            <a:spLocks noChangeShapeType="1"/>
          </p:cNvSpPr>
          <p:nvPr/>
        </p:nvSpPr>
        <p:spPr bwMode="auto">
          <a:xfrm flipH="1">
            <a:off x="4332280" y="3218863"/>
            <a:ext cx="2219501" cy="67308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30" name="Rectangle 29"/>
          <p:cNvSpPr>
            <a:spLocks noChangeArrowheads="1"/>
          </p:cNvSpPr>
          <p:nvPr/>
        </p:nvSpPr>
        <p:spPr bwMode="auto">
          <a:xfrm>
            <a:off x="51135" y="21199"/>
            <a:ext cx="12182777" cy="430102"/>
          </a:xfrm>
          <a:prstGeom prst="rect">
            <a:avLst/>
          </a:prstGeom>
          <a:noFill/>
          <a:ln w="9525">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Aft>
                <a:spcPts val="600"/>
              </a:spcAft>
              <a:buClrTx/>
              <a:buSzTx/>
              <a:buFontTx/>
              <a:buNone/>
              <a:tabLst/>
              <a:defRPr/>
            </a:pPr>
            <a:r>
              <a:rPr kumimoji="0" lang="en-US" altLang="en-US" sz="48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Trò</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chơi</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Mảnh</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ghép</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hoàn</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hảo</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kĩ</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thuật</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Các</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mảnh</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ghép</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a:t>
            </a:r>
            <a:r>
              <a:rPr kumimoji="0" lang="en-US" altLang="en-US" sz="4800" b="0" i="0" u="none" strike="noStrike" kern="0" cap="none" spc="0" normalizeH="0" baseline="0" noProof="0" dirty="0">
                <a:ln>
                  <a:noFill/>
                </a:ln>
                <a:solidFill>
                  <a:srgbClr val="FFFFFF"/>
                </a:solidFill>
                <a:effectLst/>
                <a:uLnTx/>
                <a:uFillTx/>
                <a:latin typeface="#9Slide05 Brannboll Ny" panose="02000000000000000000" pitchFamily="2" charset="0"/>
                <a:ea typeface="+mn-ea"/>
                <a:cs typeface="+mn-cs"/>
              </a:rPr>
              <a:t>”</a:t>
            </a:r>
          </a:p>
        </p:txBody>
      </p:sp>
      <p:sp>
        <p:nvSpPr>
          <p:cNvPr id="34" name="Rectangle 33"/>
          <p:cNvSpPr/>
          <p:nvPr/>
        </p:nvSpPr>
        <p:spPr>
          <a:xfrm>
            <a:off x="2330308" y="585458"/>
            <a:ext cx="3972521" cy="1077218"/>
          </a:xfrm>
          <a:prstGeom prst="rect">
            <a:avLst/>
          </a:prstGeom>
          <a:ln w="57150">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I, 2 </a:t>
            </a:r>
            <a:r>
              <a:rPr kumimoji="0" lang="vi-VN"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 </a:t>
            </a:r>
            <a:r>
              <a:rPr kumimoji="0" lang="en-US" sz="32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rPr>
              <a:t>Bài</a:t>
            </a:r>
            <a:r>
              <a:rPr kumimoji="0" lang="en-US" sz="3200" b="0" i="0" u="none" strike="noStrike" kern="1200" cap="none" spc="0" normalizeH="0" noProof="0" dirty="0">
                <a:ln>
                  <a:noFill/>
                </a:ln>
                <a:solidFill>
                  <a:srgbClr val="000000"/>
                </a:solidFill>
                <a:effectLst/>
                <a:uLnTx/>
                <a:uFillTx/>
                <a:latin typeface="#9Slide05 Brannboll Ny" panose="02000000000000000000" pitchFamily="2" charset="0"/>
                <a:ea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9Slide05 Brannboll Ny" panose="02000000000000000000" pitchFamily="2" charset="0"/>
                <a:ea typeface="Times New Roman" panose="02020603050405020304" pitchFamily="18" charset="0"/>
              </a:rPr>
              <a:t>tập</a:t>
            </a:r>
            <a:r>
              <a:rPr kumimoji="0" lang="en-US" sz="3200" b="0" i="0" u="none" strike="noStrike" kern="1200" cap="none" spc="0" normalizeH="0" noProof="0" dirty="0">
                <a:ln>
                  <a:noFill/>
                </a:ln>
                <a:solidFill>
                  <a:srgbClr val="000000"/>
                </a:solidFill>
                <a:effectLst/>
                <a:uLnTx/>
                <a:uFillTx/>
                <a:latin typeface="#9Slide05 Brannboll Ny" panose="02000000000000000000" pitchFamily="2" charset="0"/>
                <a:ea typeface="Times New Roman" panose="02020603050405020304" pitchFamily="18" charset="0"/>
              </a:rPr>
              <a:t> 2</a:t>
            </a:r>
            <a:endPar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3,</a:t>
            </a:r>
            <a:r>
              <a:rPr kumimoji="0" lang="en-US" sz="3200" b="0" i="0" u="none" strike="noStrike" kern="1200" cap="none" spc="0" normalizeH="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 </a:t>
            </a:r>
            <a:r>
              <a:rPr kumimoji="0" lang="vi-VN"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4:</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9Slide05 Brannboll Ny" panose="02000000000000000000" pitchFamily="2" charset="0"/>
                <a:ea typeface="Calibri" panose="020F0502020204030204" pitchFamily="34" charset="0"/>
              </a:rPr>
              <a:t>Bài</a:t>
            </a:r>
            <a:r>
              <a:rPr kumimoji="0" lang="en-US" sz="3200" b="0" i="0" u="none" strike="noStrike" kern="1200" cap="none" spc="0" normalizeH="0" noProof="0" dirty="0">
                <a:ln>
                  <a:noFill/>
                </a:ln>
                <a:solidFill>
                  <a:srgbClr val="000000"/>
                </a:solidFill>
                <a:effectLst/>
                <a:uLnTx/>
                <a:uFillTx/>
                <a:latin typeface="#9Slide05 Brannboll Ny" panose="02000000000000000000" pitchFamily="2" charset="0"/>
                <a:ea typeface="Calibri" panose="020F0502020204030204" pitchFamily="34" charset="0"/>
              </a:rPr>
              <a:t> </a:t>
            </a:r>
            <a:r>
              <a:rPr kumimoji="0" lang="en-US" sz="3200" b="0" i="0" u="none" strike="noStrike" kern="1200" cap="none" spc="0" normalizeH="0" noProof="0" dirty="0" err="1">
                <a:ln>
                  <a:noFill/>
                </a:ln>
                <a:solidFill>
                  <a:srgbClr val="000000"/>
                </a:solidFill>
                <a:effectLst/>
                <a:uLnTx/>
                <a:uFillTx/>
                <a:latin typeface="#9Slide05 Brannboll Ny" panose="02000000000000000000" pitchFamily="2" charset="0"/>
                <a:ea typeface="Calibri" panose="020F0502020204030204" pitchFamily="34" charset="0"/>
              </a:rPr>
              <a:t>tập</a:t>
            </a:r>
            <a:r>
              <a:rPr kumimoji="0" lang="en-US" sz="3200" b="0" i="0" u="none" strike="noStrike" kern="1200" cap="none" spc="0" normalizeH="0" noProof="0" dirty="0">
                <a:ln>
                  <a:noFill/>
                </a:ln>
                <a:solidFill>
                  <a:srgbClr val="000000"/>
                </a:solidFill>
                <a:effectLst/>
                <a:uLnTx/>
                <a:uFillTx/>
                <a:latin typeface="#9Slide05 Brannboll Ny" panose="02000000000000000000" pitchFamily="2" charset="0"/>
                <a:ea typeface="Calibri" panose="020F0502020204030204" pitchFamily="34" charset="0"/>
              </a:rPr>
              <a:t> 3</a:t>
            </a:r>
            <a:endPar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ndParaRPr>
          </a:p>
        </p:txBody>
      </p:sp>
      <p:sp>
        <p:nvSpPr>
          <p:cNvPr id="35" name="Line 22"/>
          <p:cNvSpPr>
            <a:spLocks noChangeShapeType="1"/>
          </p:cNvSpPr>
          <p:nvPr/>
        </p:nvSpPr>
        <p:spPr bwMode="auto">
          <a:xfrm>
            <a:off x="6130772" y="3233546"/>
            <a:ext cx="27534" cy="64224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grpSp>
        <p:nvGrpSpPr>
          <p:cNvPr id="38" name="Group 37"/>
          <p:cNvGrpSpPr/>
          <p:nvPr/>
        </p:nvGrpSpPr>
        <p:grpSpPr>
          <a:xfrm>
            <a:off x="36306" y="3190194"/>
            <a:ext cx="2273735" cy="858362"/>
            <a:chOff x="8649" y="3484277"/>
            <a:chExt cx="2326454" cy="1020282"/>
          </a:xfrm>
        </p:grpSpPr>
        <p:sp>
          <p:nvSpPr>
            <p:cNvPr id="37" name="Oval 36"/>
            <p:cNvSpPr/>
            <p:nvPr/>
          </p:nvSpPr>
          <p:spPr>
            <a:xfrm>
              <a:off x="8649" y="3484277"/>
              <a:ext cx="2326454" cy="10202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p:cNvSpPr/>
            <p:nvPr/>
          </p:nvSpPr>
          <p:spPr>
            <a:xfrm>
              <a:off x="201349" y="3545676"/>
              <a:ext cx="1978612" cy="7682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mn-cs"/>
                </a:rPr>
                <a:t>Giai</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mn-cs"/>
                </a:rPr>
                <a:t>đoạn</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Nhóm</a:t>
              </a:r>
              <a:r>
                <a:rPr kumimoji="1" lang="en-US"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mảnh</a:t>
              </a:r>
              <a:r>
                <a:rPr kumimoji="1" lang="en-US"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ghép</a:t>
              </a:r>
              <a:endParaRPr kumimoji="1" lang="vi-VN"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endParaRPr>
            </a:p>
          </p:txBody>
        </p:sp>
      </p:grpSp>
      <p:pic>
        <p:nvPicPr>
          <p:cNvPr id="39" name="Picture 38" descr="58PIC58PIC58PIC58PICHsaGKG559akDq_PIC2018.png"/>
          <p:cNvPicPr>
            <a:picLocks noChangeAspect="1"/>
          </p:cNvPicPr>
          <p:nvPr/>
        </p:nvPicPr>
        <p:blipFill>
          <a:blip r:embed="rId3" cstate="print"/>
          <a:srcRect l="7143" t="16071" r="5357" b="14286"/>
          <a:stretch>
            <a:fillRect/>
          </a:stretch>
        </p:blipFill>
        <p:spPr>
          <a:xfrm>
            <a:off x="-243565" y="5652474"/>
            <a:ext cx="11368328" cy="1313237"/>
          </a:xfrm>
          <a:prstGeom prst="rect">
            <a:avLst/>
          </a:prstGeom>
        </p:spPr>
      </p:pic>
      <p:sp>
        <p:nvSpPr>
          <p:cNvPr id="40" name="Rectangle 39"/>
          <p:cNvSpPr/>
          <p:nvPr/>
        </p:nvSpPr>
        <p:spPr>
          <a:xfrm>
            <a:off x="1329476" y="5833834"/>
            <a:ext cx="9328440" cy="941796"/>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
                <a:srgbClr val="1D02DA"/>
              </a:buClr>
              <a:buSzPts val="1000"/>
              <a:buFontTx/>
              <a:buNone/>
              <a:tabLst>
                <a:tab pos="227965" algn="l"/>
              </a:tabLst>
              <a:defRPr/>
            </a:pP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rPr>
              <a:t>1. </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Chia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sẻ</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kiến</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thức</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vòng</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chuyên</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sâu</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0"/>
              </a:spcAft>
              <a:buClr>
                <a:srgbClr val="1D02DA"/>
              </a:buClr>
              <a:buSzPts val="1000"/>
              <a:buFontTx/>
              <a:buNone/>
              <a:tabLst>
                <a:tab pos="227965" algn="l"/>
              </a:tabLst>
              <a:defRPr/>
            </a:pP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rPr>
              <a:t>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Thống</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đáp</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án</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đúng</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pic>
        <p:nvPicPr>
          <p:cNvPr id="42"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44" y="6033965"/>
            <a:ext cx="923705" cy="764992"/>
          </a:xfrm>
          <a:prstGeom prst="rect">
            <a:avLst/>
          </a:prstGeom>
        </p:spPr>
      </p:pic>
      <p:pic>
        <p:nvPicPr>
          <p:cNvPr id="4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7985" y="6088634"/>
            <a:ext cx="897692" cy="797460"/>
          </a:xfrm>
          <a:prstGeom prst="rect">
            <a:avLst/>
          </a:prstGeom>
        </p:spPr>
      </p:pic>
      <p:pic>
        <p:nvPicPr>
          <p:cNvPr id="44"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8785" y="5901611"/>
            <a:ext cx="1036645" cy="956389"/>
          </a:xfrm>
          <a:prstGeom prst="rect">
            <a:avLst/>
          </a:prstGeom>
        </p:spPr>
      </p:pic>
      <p:sp>
        <p:nvSpPr>
          <p:cNvPr id="47" name="Oval 3"/>
          <p:cNvSpPr>
            <a:spLocks noChangeArrowheads="1"/>
          </p:cNvSpPr>
          <p:nvPr/>
        </p:nvSpPr>
        <p:spPr bwMode="auto">
          <a:xfrm>
            <a:off x="2860169" y="1885033"/>
            <a:ext cx="1196428" cy="615106"/>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1</a:t>
            </a:r>
          </a:p>
        </p:txBody>
      </p:sp>
      <p:sp>
        <p:nvSpPr>
          <p:cNvPr id="48" name="Oval 9"/>
          <p:cNvSpPr>
            <a:spLocks noChangeArrowheads="1"/>
          </p:cNvSpPr>
          <p:nvPr/>
        </p:nvSpPr>
        <p:spPr bwMode="auto">
          <a:xfrm>
            <a:off x="7979520" y="1784702"/>
            <a:ext cx="1193820" cy="577365"/>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2</a:t>
            </a:r>
          </a:p>
        </p:txBody>
      </p:sp>
      <p:sp>
        <p:nvSpPr>
          <p:cNvPr id="49" name="Oval 5"/>
          <p:cNvSpPr>
            <a:spLocks noChangeArrowheads="1"/>
          </p:cNvSpPr>
          <p:nvPr/>
        </p:nvSpPr>
        <p:spPr bwMode="auto">
          <a:xfrm>
            <a:off x="5176234" y="1834524"/>
            <a:ext cx="1255547" cy="594821"/>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3</a:t>
            </a:r>
          </a:p>
        </p:txBody>
      </p:sp>
      <p:pic>
        <p:nvPicPr>
          <p:cNvPr id="45" name="Chỗ dành sẵn cho Nội dung 4" descr="Ảnh có chứa trong nhà&#10;&#10;Mô tả được tạo tự động">
            <a:extLst>
              <a:ext uri="{FF2B5EF4-FFF2-40B4-BE49-F238E27FC236}">
                <a16:creationId xmlns:a16="http://schemas.microsoft.com/office/drawing/2014/main" id="{5C765E9B-D54F-4F2F-A2FC-1DE3E27B88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629" y="1456766"/>
            <a:ext cx="2050683" cy="1614425"/>
          </a:xfrm>
          <a:prstGeom prst="rect">
            <a:avLst/>
          </a:prstGeom>
        </p:spPr>
      </p:pic>
      <p:sp>
        <p:nvSpPr>
          <p:cNvPr id="46" name="Oval 45"/>
          <p:cNvSpPr/>
          <p:nvPr/>
        </p:nvSpPr>
        <p:spPr bwMode="auto">
          <a:xfrm>
            <a:off x="165599" y="1106579"/>
            <a:ext cx="2017713"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mn-cs"/>
              </a:rPr>
              <a:t>Giai</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mn-cs"/>
              </a:rPr>
              <a:t>đoạn</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Nhóm</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chuyên</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sâu</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endParaRPr kumimoji="1" lang="vi-VN"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endParaRPr>
          </a:p>
        </p:txBody>
      </p:sp>
      <p:sp>
        <p:nvSpPr>
          <p:cNvPr id="53" name="Oval 5"/>
          <p:cNvSpPr>
            <a:spLocks noChangeArrowheads="1"/>
          </p:cNvSpPr>
          <p:nvPr/>
        </p:nvSpPr>
        <p:spPr bwMode="auto">
          <a:xfrm>
            <a:off x="10325926" y="1851336"/>
            <a:ext cx="1137751" cy="542569"/>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effectLst/>
                <a:uLnTx/>
                <a:uFillTx/>
                <a:latin typeface="Arial" panose="020B0604020202020204" pitchFamily="34" charset="0"/>
                <a:ea typeface="+mn-ea"/>
                <a:cs typeface="+mn-cs"/>
              </a:rPr>
              <a:t>Nhóm</a:t>
            </a:r>
            <a:r>
              <a:rPr kumimoji="0" lang="en-US" altLang="en-US" sz="1800" b="0" i="0" u="none" strike="noStrike" kern="0" cap="none" spc="0" normalizeH="0" noProof="0" dirty="0">
                <a:ln>
                  <a:noFill/>
                </a:ln>
                <a:effectLst/>
                <a:uLnTx/>
                <a:uFillTx/>
                <a:latin typeface="Arial" panose="020B0604020202020204" pitchFamily="34" charset="0"/>
                <a:ea typeface="+mn-ea"/>
                <a:cs typeface="+mn-cs"/>
              </a:rPr>
              <a:t> </a:t>
            </a:r>
            <a:r>
              <a:rPr kumimoji="0" lang="vi-VN" altLang="en-US" sz="1800" b="0" i="0" u="none" strike="noStrike" kern="0" cap="none" spc="0" normalizeH="0" baseline="0" noProof="0" dirty="0">
                <a:ln>
                  <a:noFill/>
                </a:ln>
                <a:effectLst/>
                <a:uLnTx/>
                <a:uFillTx/>
                <a:latin typeface="Arial" panose="020B0604020202020204" pitchFamily="34" charset="0"/>
                <a:ea typeface="+mn-ea"/>
                <a:cs typeface="+mn-cs"/>
              </a:rPr>
              <a:t>4</a:t>
            </a:r>
            <a:endParaRPr kumimoji="0" lang="en-US" altLang="en-US" sz="1800" b="0" i="0" u="none" strike="noStrike" kern="0" cap="none" spc="0" normalizeH="0" baseline="0" noProof="0" dirty="0">
              <a:ln>
                <a:noFill/>
              </a:ln>
              <a:effectLst/>
              <a:uLnTx/>
              <a:uFillTx/>
              <a:latin typeface="Arial" panose="020B0604020202020204" pitchFamily="34" charset="0"/>
              <a:ea typeface="+mn-ea"/>
              <a:cs typeface="+mn-cs"/>
            </a:endParaRPr>
          </a:p>
        </p:txBody>
      </p:sp>
      <p:sp>
        <p:nvSpPr>
          <p:cNvPr id="54" name="Oval 4"/>
          <p:cNvSpPr>
            <a:spLocks noChangeArrowheads="1"/>
          </p:cNvSpPr>
          <p:nvPr/>
        </p:nvSpPr>
        <p:spPr bwMode="auto">
          <a:xfrm>
            <a:off x="3996246" y="2819674"/>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55" name="Oval 8"/>
          <p:cNvSpPr>
            <a:spLocks noChangeArrowheads="1"/>
          </p:cNvSpPr>
          <p:nvPr/>
        </p:nvSpPr>
        <p:spPr bwMode="auto">
          <a:xfrm>
            <a:off x="9159283" y="277121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mn-cs"/>
              </a:rPr>
              <a:t>2</a:t>
            </a:r>
          </a:p>
        </p:txBody>
      </p:sp>
      <p:sp>
        <p:nvSpPr>
          <p:cNvPr id="56" name="Oval 6"/>
          <p:cNvSpPr>
            <a:spLocks noChangeArrowheads="1"/>
          </p:cNvSpPr>
          <p:nvPr/>
        </p:nvSpPr>
        <p:spPr bwMode="auto">
          <a:xfrm>
            <a:off x="6389858" y="2746865"/>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57" name="Oval 6"/>
          <p:cNvSpPr>
            <a:spLocks noChangeArrowheads="1"/>
          </p:cNvSpPr>
          <p:nvPr/>
        </p:nvSpPr>
        <p:spPr bwMode="auto">
          <a:xfrm>
            <a:off x="9875951" y="2776345"/>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1</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59" name="Oval 6"/>
          <p:cNvSpPr>
            <a:spLocks noChangeArrowheads="1"/>
          </p:cNvSpPr>
          <p:nvPr/>
        </p:nvSpPr>
        <p:spPr bwMode="auto">
          <a:xfrm>
            <a:off x="10376628" y="2769983"/>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2</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60" name="Oval 6"/>
          <p:cNvSpPr>
            <a:spLocks noChangeArrowheads="1"/>
          </p:cNvSpPr>
          <p:nvPr/>
        </p:nvSpPr>
        <p:spPr bwMode="auto">
          <a:xfrm>
            <a:off x="10906320" y="2784801"/>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1</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61" name="Oval 6"/>
          <p:cNvSpPr>
            <a:spLocks noChangeArrowheads="1"/>
          </p:cNvSpPr>
          <p:nvPr/>
        </p:nvSpPr>
        <p:spPr bwMode="auto">
          <a:xfrm>
            <a:off x="11461442" y="2802811"/>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2</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68" name="Oval 8"/>
          <p:cNvSpPr>
            <a:spLocks noChangeArrowheads="1"/>
          </p:cNvSpPr>
          <p:nvPr/>
        </p:nvSpPr>
        <p:spPr bwMode="auto">
          <a:xfrm>
            <a:off x="10404070" y="394577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mn-cs"/>
              </a:rPr>
              <a:t>2</a:t>
            </a:r>
          </a:p>
        </p:txBody>
      </p:sp>
      <p:sp>
        <p:nvSpPr>
          <p:cNvPr id="70" name="Line 25"/>
          <p:cNvSpPr>
            <a:spLocks noChangeShapeType="1"/>
          </p:cNvSpPr>
          <p:nvPr/>
        </p:nvSpPr>
        <p:spPr bwMode="auto">
          <a:xfrm>
            <a:off x="4382636" y="3201712"/>
            <a:ext cx="2318317" cy="65518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1" name="Line 22"/>
          <p:cNvSpPr>
            <a:spLocks noChangeShapeType="1"/>
          </p:cNvSpPr>
          <p:nvPr/>
        </p:nvSpPr>
        <p:spPr bwMode="auto">
          <a:xfrm>
            <a:off x="8843432" y="3191500"/>
            <a:ext cx="13624" cy="692647"/>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2" name="Line 22"/>
          <p:cNvSpPr>
            <a:spLocks noChangeShapeType="1"/>
          </p:cNvSpPr>
          <p:nvPr/>
        </p:nvSpPr>
        <p:spPr bwMode="auto">
          <a:xfrm>
            <a:off x="9517332" y="3178642"/>
            <a:ext cx="2180195" cy="758334"/>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4" name="Line 28"/>
          <p:cNvSpPr>
            <a:spLocks noChangeShapeType="1"/>
          </p:cNvSpPr>
          <p:nvPr/>
        </p:nvSpPr>
        <p:spPr bwMode="auto">
          <a:xfrm flipH="1">
            <a:off x="8255175" y="3232934"/>
            <a:ext cx="2326173" cy="666461"/>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5" name="Line 28"/>
          <p:cNvSpPr>
            <a:spLocks noChangeShapeType="1"/>
          </p:cNvSpPr>
          <p:nvPr/>
        </p:nvSpPr>
        <p:spPr bwMode="auto">
          <a:xfrm flipH="1">
            <a:off x="9517332" y="3198750"/>
            <a:ext cx="2130687" cy="686882"/>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6" name="Line 28"/>
          <p:cNvSpPr>
            <a:spLocks noChangeShapeType="1"/>
          </p:cNvSpPr>
          <p:nvPr/>
        </p:nvSpPr>
        <p:spPr bwMode="auto">
          <a:xfrm>
            <a:off x="11192492" y="3222069"/>
            <a:ext cx="10276" cy="1138021"/>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8" name="Oval 7"/>
          <p:cNvSpPr>
            <a:spLocks noChangeArrowheads="1"/>
          </p:cNvSpPr>
          <p:nvPr/>
        </p:nvSpPr>
        <p:spPr bwMode="auto">
          <a:xfrm>
            <a:off x="2798309" y="3872330"/>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79" name="Oval 4"/>
          <p:cNvSpPr>
            <a:spLocks noChangeArrowheads="1"/>
          </p:cNvSpPr>
          <p:nvPr/>
        </p:nvSpPr>
        <p:spPr bwMode="auto">
          <a:xfrm>
            <a:off x="3397276" y="3884189"/>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mn-cs"/>
              </a:rPr>
              <a:t>1</a:t>
            </a:r>
          </a:p>
        </p:txBody>
      </p:sp>
      <p:sp>
        <p:nvSpPr>
          <p:cNvPr id="80" name="Oval 6"/>
          <p:cNvSpPr>
            <a:spLocks noChangeArrowheads="1"/>
          </p:cNvSpPr>
          <p:nvPr/>
        </p:nvSpPr>
        <p:spPr bwMode="auto">
          <a:xfrm>
            <a:off x="3956068" y="3876009"/>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2" name="Oval 5"/>
          <p:cNvSpPr>
            <a:spLocks noChangeArrowheads="1"/>
          </p:cNvSpPr>
          <p:nvPr/>
        </p:nvSpPr>
        <p:spPr bwMode="auto">
          <a:xfrm>
            <a:off x="4696213" y="3889328"/>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3" name="Oval 2"/>
          <p:cNvSpPr>
            <a:spLocks noChangeArrowheads="1"/>
          </p:cNvSpPr>
          <p:nvPr/>
        </p:nvSpPr>
        <p:spPr bwMode="auto">
          <a:xfrm>
            <a:off x="5295560" y="3884156"/>
            <a:ext cx="518173" cy="394853"/>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4" name="Oval 6"/>
          <p:cNvSpPr>
            <a:spLocks noChangeArrowheads="1"/>
          </p:cNvSpPr>
          <p:nvPr/>
        </p:nvSpPr>
        <p:spPr bwMode="auto">
          <a:xfrm>
            <a:off x="5886502" y="3860907"/>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5" name="Oval 4"/>
          <p:cNvSpPr>
            <a:spLocks noChangeArrowheads="1"/>
          </p:cNvSpPr>
          <p:nvPr/>
        </p:nvSpPr>
        <p:spPr bwMode="auto">
          <a:xfrm>
            <a:off x="6453305" y="3888967"/>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6" name="Oval 8"/>
          <p:cNvSpPr>
            <a:spLocks noChangeArrowheads="1"/>
          </p:cNvSpPr>
          <p:nvPr/>
        </p:nvSpPr>
        <p:spPr bwMode="auto">
          <a:xfrm>
            <a:off x="7483511" y="392761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7" name="Oval 6"/>
          <p:cNvSpPr>
            <a:spLocks noChangeArrowheads="1"/>
          </p:cNvSpPr>
          <p:nvPr/>
        </p:nvSpPr>
        <p:spPr bwMode="auto">
          <a:xfrm>
            <a:off x="8049002" y="3925878"/>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2</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89" name="Oval 9"/>
          <p:cNvSpPr>
            <a:spLocks noChangeArrowheads="1"/>
          </p:cNvSpPr>
          <p:nvPr/>
        </p:nvSpPr>
        <p:spPr bwMode="auto">
          <a:xfrm>
            <a:off x="8622394" y="391044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90" name="Oval 6"/>
          <p:cNvSpPr>
            <a:spLocks noChangeArrowheads="1"/>
          </p:cNvSpPr>
          <p:nvPr/>
        </p:nvSpPr>
        <p:spPr bwMode="auto">
          <a:xfrm>
            <a:off x="9173186" y="3906645"/>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2</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91" name="Line 22"/>
          <p:cNvSpPr>
            <a:spLocks noChangeShapeType="1"/>
          </p:cNvSpPr>
          <p:nvPr/>
        </p:nvSpPr>
        <p:spPr bwMode="auto">
          <a:xfrm>
            <a:off x="7746562" y="3167698"/>
            <a:ext cx="3622" cy="716458"/>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2" name="Line 22"/>
          <p:cNvSpPr>
            <a:spLocks noChangeShapeType="1"/>
          </p:cNvSpPr>
          <p:nvPr/>
        </p:nvSpPr>
        <p:spPr bwMode="auto">
          <a:xfrm>
            <a:off x="8405542" y="3167331"/>
            <a:ext cx="2133998" cy="776016"/>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3" name="Oval 8"/>
          <p:cNvSpPr>
            <a:spLocks noChangeArrowheads="1"/>
          </p:cNvSpPr>
          <p:nvPr/>
        </p:nvSpPr>
        <p:spPr bwMode="auto">
          <a:xfrm>
            <a:off x="11548126" y="3932901"/>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2</a:t>
            </a:r>
          </a:p>
        </p:txBody>
      </p:sp>
      <p:sp>
        <p:nvSpPr>
          <p:cNvPr id="94" name="Oval 6"/>
          <p:cNvSpPr>
            <a:spLocks noChangeArrowheads="1"/>
          </p:cNvSpPr>
          <p:nvPr/>
        </p:nvSpPr>
        <p:spPr bwMode="auto">
          <a:xfrm>
            <a:off x="9883475" y="3922966"/>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1</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95" name="Oval 6"/>
          <p:cNvSpPr>
            <a:spLocks noChangeArrowheads="1"/>
          </p:cNvSpPr>
          <p:nvPr/>
        </p:nvSpPr>
        <p:spPr bwMode="auto">
          <a:xfrm>
            <a:off x="10986822" y="3947370"/>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1</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96" name="Line 28"/>
          <p:cNvSpPr>
            <a:spLocks noChangeShapeType="1"/>
          </p:cNvSpPr>
          <p:nvPr/>
        </p:nvSpPr>
        <p:spPr bwMode="auto">
          <a:xfrm>
            <a:off x="10185158" y="3203880"/>
            <a:ext cx="11191" cy="74189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7" name="Line 25"/>
          <p:cNvSpPr>
            <a:spLocks noChangeShapeType="1"/>
          </p:cNvSpPr>
          <p:nvPr/>
        </p:nvSpPr>
        <p:spPr bwMode="auto">
          <a:xfrm flipH="1">
            <a:off x="3412465" y="2468589"/>
            <a:ext cx="16102" cy="476576"/>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8" name="Line 25"/>
          <p:cNvSpPr>
            <a:spLocks noChangeShapeType="1"/>
          </p:cNvSpPr>
          <p:nvPr/>
        </p:nvSpPr>
        <p:spPr bwMode="auto">
          <a:xfrm flipH="1">
            <a:off x="10894802" y="2421240"/>
            <a:ext cx="11517" cy="44231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9" name="Line 25"/>
          <p:cNvSpPr>
            <a:spLocks noChangeShapeType="1"/>
          </p:cNvSpPr>
          <p:nvPr/>
        </p:nvSpPr>
        <p:spPr bwMode="auto">
          <a:xfrm>
            <a:off x="8570608" y="2373511"/>
            <a:ext cx="2818" cy="414787"/>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0" name="Line 25"/>
          <p:cNvSpPr>
            <a:spLocks noChangeShapeType="1"/>
          </p:cNvSpPr>
          <p:nvPr/>
        </p:nvSpPr>
        <p:spPr bwMode="auto">
          <a:xfrm flipH="1">
            <a:off x="5803192" y="2460823"/>
            <a:ext cx="9920" cy="39010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1" name="Oval 3"/>
          <p:cNvSpPr>
            <a:spLocks noChangeArrowheads="1"/>
          </p:cNvSpPr>
          <p:nvPr/>
        </p:nvSpPr>
        <p:spPr bwMode="auto">
          <a:xfrm>
            <a:off x="2541107" y="4660859"/>
            <a:ext cx="1550749" cy="905159"/>
          </a:xfrm>
          <a:prstGeom prst="ellipse">
            <a:avLst/>
          </a:prstGeom>
          <a:solidFill>
            <a:schemeClr val="accent2"/>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mới</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1</a:t>
            </a:r>
          </a:p>
        </p:txBody>
      </p:sp>
      <p:sp>
        <p:nvSpPr>
          <p:cNvPr id="103" name="Oval 3"/>
          <p:cNvSpPr>
            <a:spLocks noChangeArrowheads="1"/>
          </p:cNvSpPr>
          <p:nvPr/>
        </p:nvSpPr>
        <p:spPr bwMode="auto">
          <a:xfrm>
            <a:off x="5111127" y="4664944"/>
            <a:ext cx="1550749" cy="905159"/>
          </a:xfrm>
          <a:prstGeom prst="ellipse">
            <a:avLst/>
          </a:prstGeom>
          <a:solidFill>
            <a:schemeClr val="accent1"/>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mới</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2</a:t>
            </a:r>
          </a:p>
        </p:txBody>
      </p:sp>
      <p:sp>
        <p:nvSpPr>
          <p:cNvPr id="104" name="Oval 3"/>
          <p:cNvSpPr>
            <a:spLocks noChangeArrowheads="1"/>
          </p:cNvSpPr>
          <p:nvPr/>
        </p:nvSpPr>
        <p:spPr bwMode="auto">
          <a:xfrm>
            <a:off x="10169779" y="4663215"/>
            <a:ext cx="1550749" cy="905159"/>
          </a:xfrm>
          <a:prstGeom prst="ellipse">
            <a:avLst/>
          </a:prstGeom>
          <a:solidFill>
            <a:srgbClr val="00206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mới</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4</a:t>
            </a:r>
          </a:p>
        </p:txBody>
      </p:sp>
      <p:sp>
        <p:nvSpPr>
          <p:cNvPr id="105" name="Oval 3"/>
          <p:cNvSpPr>
            <a:spLocks noChangeArrowheads="1"/>
          </p:cNvSpPr>
          <p:nvPr/>
        </p:nvSpPr>
        <p:spPr bwMode="auto">
          <a:xfrm>
            <a:off x="7780417" y="4664945"/>
            <a:ext cx="1550749" cy="905159"/>
          </a:xfrm>
          <a:prstGeom prst="ellipse">
            <a:avLst/>
          </a:prstGeom>
          <a:solidFill>
            <a:srgbClr val="7030A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mới</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3</a:t>
            </a:r>
          </a:p>
        </p:txBody>
      </p:sp>
      <p:sp>
        <p:nvSpPr>
          <p:cNvPr id="106" name="Line 25"/>
          <p:cNvSpPr>
            <a:spLocks noChangeShapeType="1"/>
          </p:cNvSpPr>
          <p:nvPr/>
        </p:nvSpPr>
        <p:spPr bwMode="auto">
          <a:xfrm flipH="1" flipV="1">
            <a:off x="3356656" y="4146054"/>
            <a:ext cx="0" cy="514804"/>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7" name="Line 25"/>
          <p:cNvSpPr>
            <a:spLocks noChangeShapeType="1"/>
          </p:cNvSpPr>
          <p:nvPr/>
        </p:nvSpPr>
        <p:spPr bwMode="auto">
          <a:xfrm flipH="1" flipV="1">
            <a:off x="10954532" y="4184989"/>
            <a:ext cx="1" cy="45159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8" name="Line 25"/>
          <p:cNvSpPr>
            <a:spLocks noChangeShapeType="1"/>
          </p:cNvSpPr>
          <p:nvPr/>
        </p:nvSpPr>
        <p:spPr bwMode="auto">
          <a:xfrm flipH="1" flipV="1">
            <a:off x="8590104" y="4184989"/>
            <a:ext cx="1" cy="45159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9" name="Line 25"/>
          <p:cNvSpPr>
            <a:spLocks noChangeShapeType="1"/>
          </p:cNvSpPr>
          <p:nvPr/>
        </p:nvSpPr>
        <p:spPr bwMode="auto">
          <a:xfrm flipH="1" flipV="1">
            <a:off x="5830042" y="4184989"/>
            <a:ext cx="1" cy="45159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8179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22860"/>
            <a:ext cx="12192000" cy="11201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5" name="五角星 4"/>
          <p:cNvSpPr/>
          <p:nvPr/>
        </p:nvSpPr>
        <p:spPr>
          <a:xfrm rot="19903756">
            <a:off x="164366" y="54748"/>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9757426" y="79745"/>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0651446" y="860349"/>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15" y="1675236"/>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896" y="2506893"/>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cxnSp>
        <p:nvCxnSpPr>
          <p:cNvPr id="12" name="Straight Connector 11"/>
          <p:cNvCxnSpPr/>
          <p:nvPr/>
        </p:nvCxnSpPr>
        <p:spPr>
          <a:xfrm>
            <a:off x="6096000" y="1646680"/>
            <a:ext cx="0" cy="521132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7598" y="1977802"/>
            <a:ext cx="5730240" cy="3046988"/>
          </a:xfrm>
          <a:prstGeom prst="rect">
            <a:avLst/>
          </a:prstGeom>
          <a:ln>
            <a:solidFill>
              <a:schemeClr val="accent6">
                <a:lumMod val="50000"/>
              </a:schemeClr>
            </a:solidFill>
          </a:ln>
        </p:spPr>
        <p:txBody>
          <a:bodyPr wrap="square">
            <a:spAutoFit/>
          </a:bodyPr>
          <a:lstStyle/>
          <a:p>
            <a:r>
              <a:rPr lang="en-US" sz="2400" b="1" kern="1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b="1" kern="1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4-6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2 TPBL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TPBL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a:t>
            </a:r>
          </a:p>
        </p:txBody>
      </p:sp>
      <p:pic>
        <p:nvPicPr>
          <p:cNvPr id="15"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422" y="5394960"/>
            <a:ext cx="1495251" cy="1463040"/>
          </a:xfrm>
          <a:prstGeom prst="rect">
            <a:avLst/>
          </a:prstGeom>
        </p:spPr>
      </p:pic>
      <p:sp>
        <p:nvSpPr>
          <p:cNvPr id="10" name="Rectangle 9"/>
          <p:cNvSpPr/>
          <p:nvPr/>
        </p:nvSpPr>
        <p:spPr>
          <a:xfrm>
            <a:off x="6096000" y="1372648"/>
            <a:ext cx="5966129" cy="5401479"/>
          </a:xfrm>
          <a:prstGeom prst="rect">
            <a:avLst/>
          </a:prstGeom>
          <a:solidFill>
            <a:schemeClr val="tx2">
              <a:lumMod val="20000"/>
              <a:lumOff val="80000"/>
            </a:schemeClr>
          </a:solidFill>
        </p:spPr>
        <p:txBody>
          <a:bodyPr wrap="square">
            <a:spAutoFit/>
          </a:bodyPr>
          <a:lstStyle/>
          <a:p>
            <a:pPr algn="just">
              <a:lnSpc>
                <a:spcPct val="115000"/>
              </a:lnSpc>
              <a:spcAft>
                <a:spcPts val="800"/>
              </a:spcAft>
            </a:pP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Văn bản “</a:t>
            </a:r>
            <a:r>
              <a:rPr lang="vi-VN" sz="2000" i="1" dirty="0">
                <a:latin typeface="Times New Roman" panose="02020603050405020304" pitchFamily="18" charset="0"/>
                <a:cs typeface="Times New Roman" panose="02020603050405020304" pitchFamily="18" charset="0"/>
              </a:rPr>
              <a:t>Vẻ đẹp của bài thơ Tiếng gà trưa”</a:t>
            </a:r>
            <a:r>
              <a:rPr lang="vi-VN" sz="2000" dirty="0">
                <a:latin typeface="Times New Roman" panose="02020603050405020304" pitchFamily="18" charset="0"/>
                <a:cs typeface="Times New Roman" panose="02020603050405020304" pitchFamily="18" charset="0"/>
              </a:rPr>
              <a:t> là một văn bản nghị luận văn học đã phân tích những đặc sắc nghệ thuật và nội dung của bài thơ “</a:t>
            </a:r>
            <a:r>
              <a:rPr lang="vi-VN" sz="2000" i="1" dirty="0">
                <a:latin typeface="Times New Roman" panose="02020603050405020304" pitchFamily="18" charset="0"/>
                <a:cs typeface="Times New Roman" panose="02020603050405020304" pitchFamily="18" charset="0"/>
              </a:rPr>
              <a:t>Tiếng gà trưa”</a:t>
            </a:r>
            <a:r>
              <a:rPr lang="vi-VN" sz="2000" dirty="0">
                <a:latin typeface="Times New Roman" panose="02020603050405020304" pitchFamily="18" charset="0"/>
                <a:cs typeface="Times New Roman" panose="02020603050405020304" pitchFamily="18" charset="0"/>
              </a:rPr>
              <a:t>, giúp người đọc cảm nhận sâu sắc hơn về tác phẩm của nhà thơ Xuân Quỳnh. Tác giả của văn bản - Đinh Trọng Lạc</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đã lần lượt phân tích nghệ thuật trong các khổ thơ. Sự ấn tượng của tôi dồn cả vào việc tác giả phân tích khổ thơ cuối. Ở khổ thơ cuối, anh chiến sĩ thốt lên tiếng gọi “</a:t>
            </a:r>
            <a:r>
              <a:rPr lang="vi-VN" sz="2000" i="1" dirty="0">
                <a:latin typeface="Times New Roman" panose="02020603050405020304" pitchFamily="18" charset="0"/>
                <a:cs typeface="Times New Roman" panose="02020603050405020304" pitchFamily="18" charset="0"/>
              </a:rPr>
              <a:t>Bà ơi”</a:t>
            </a:r>
            <a:r>
              <a:rPr lang="vi-VN" sz="2000" dirty="0">
                <a:latin typeface="Times New Roman" panose="02020603050405020304" pitchFamily="18" charset="0"/>
                <a:cs typeface="Times New Roman" panose="02020603050405020304" pitchFamily="18" charset="0"/>
              </a:rPr>
              <a:t> thật cảm động. Đó là tình cảm chất chứa lâu ngày nay được phát tiết. Việc Xuân Quỳnh để cho từ “</a:t>
            </a:r>
            <a:r>
              <a:rPr lang="vi-VN" sz="2000" i="1" dirty="0">
                <a:latin typeface="Times New Roman" panose="02020603050405020304" pitchFamily="18" charset="0"/>
                <a:cs typeface="Times New Roman" panose="02020603050405020304" pitchFamily="18" charset="0"/>
              </a:rPr>
              <a:t>Vì” </a:t>
            </a:r>
            <a:r>
              <a:rPr lang="vi-VN" sz="2000" dirty="0">
                <a:latin typeface="Times New Roman" panose="02020603050405020304" pitchFamily="18" charset="0"/>
                <a:cs typeface="Times New Roman" panose="02020603050405020304" pitchFamily="18" charset="0"/>
              </a:rPr>
              <a:t>ở đầu các dòng thơ lặp lại nhiều lần đã góp phần biểu hiện ý chí chiến đấu mạnh mẽ của người cháu - chiến sĩ. Đó là vì Tổ quốc, vì nhân dân mà trong đó bao gồm cả những người thân yêu trong gia đình, mà sâu sắc nhất là người bà với biết bao kỉ niệm tuổi thơ êm đẹp.</a:t>
            </a:r>
            <a:endParaRPr lang="en-US" sz="2000"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4612130" y="156589"/>
            <a:ext cx="3056153" cy="73415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LUYỆN TẬP</a:t>
            </a:r>
            <a:endParaRPr lang="en-US" sz="28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049602" y="1407092"/>
            <a:ext cx="2086232"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515504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22860"/>
            <a:ext cx="12192000" cy="11201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5" name="五角星 4"/>
          <p:cNvSpPr/>
          <p:nvPr/>
        </p:nvSpPr>
        <p:spPr>
          <a:xfrm rot="19903756">
            <a:off x="164366" y="54748"/>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9129273" y="-13479"/>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0361238" y="511714"/>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164210" y="916913"/>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637120" y="1272235"/>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 name="TextBox 1"/>
          <p:cNvSpPr txBox="1"/>
          <p:nvPr/>
        </p:nvSpPr>
        <p:spPr>
          <a:xfrm>
            <a:off x="4082537" y="1212478"/>
            <a:ext cx="4389120"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I. KIẾN THỨC NGỮ VĂN</a:t>
            </a:r>
          </a:p>
        </p:txBody>
      </p:sp>
      <p:cxnSp>
        <p:nvCxnSpPr>
          <p:cNvPr id="12" name="Straight Connector 11"/>
          <p:cNvCxnSpPr/>
          <p:nvPr/>
        </p:nvCxnSpPr>
        <p:spPr>
          <a:xfrm>
            <a:off x="6096000" y="1646680"/>
            <a:ext cx="0" cy="521132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4302" y="1897845"/>
            <a:ext cx="5867397" cy="2878480"/>
          </a:xfrm>
          <a:prstGeom prst="rect">
            <a:avLst/>
          </a:prstGeom>
        </p:spPr>
        <p:txBody>
          <a:bodyPr wrap="square">
            <a:spAutoFit/>
          </a:bodyPr>
          <a:lstStyle/>
          <a:p>
            <a:pPr algn="just">
              <a:lnSpc>
                <a:spcPct val="115000"/>
              </a:lnSpc>
              <a:spcAft>
                <a:spcPts val="0"/>
              </a:spcAft>
            </a:pP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trao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phút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duy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2423509" y="222428"/>
            <a:ext cx="6603987" cy="523220"/>
          </a:xfrm>
          <a:prstGeom prst="rect">
            <a:avLst/>
          </a:prstGeom>
        </p:spPr>
        <p:txBody>
          <a:bodyPr wrap="none">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THÀNH PHẦN BIỆT LẬP TRONG CÂU</a:t>
            </a:r>
          </a:p>
        </p:txBody>
      </p:sp>
      <p:pic>
        <p:nvPicPr>
          <p:cNvPr id="15"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9103" y="1960979"/>
            <a:ext cx="2496709" cy="4683782"/>
          </a:xfrm>
          <a:prstGeom prst="rect">
            <a:avLst/>
          </a:prstGeom>
        </p:spPr>
      </p:pic>
      <p:sp>
        <p:nvSpPr>
          <p:cNvPr id="3" name="Rectangle 2"/>
          <p:cNvSpPr/>
          <p:nvPr/>
        </p:nvSpPr>
        <p:spPr>
          <a:xfrm>
            <a:off x="6456458" y="2013935"/>
            <a:ext cx="3450867" cy="2357568"/>
          </a:xfrm>
          <a:prstGeom prst="rect">
            <a:avLst/>
          </a:prstGeom>
        </p:spPr>
        <p:txBody>
          <a:bodyPr wrap="square">
            <a:spAutoFit/>
          </a:bodyPr>
          <a:lstStyle/>
          <a:p>
            <a:pPr algn="just">
              <a:lnSpc>
                <a:spcPct val="115000"/>
              </a:lnSpc>
              <a:spcAft>
                <a:spcPts val="0"/>
              </a:spcAft>
            </a:pP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Đại</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diện</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nhóm</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báo</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cáo</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Nhóm</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xét</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bổ</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sung.</a:t>
            </a:r>
          </a:p>
        </p:txBody>
      </p:sp>
    </p:spTree>
    <p:extLst>
      <p:ext uri="{BB962C8B-B14F-4D97-AF65-F5344CB8AC3E}">
        <p14:creationId xmlns:p14="http://schemas.microsoft.com/office/powerpoint/2010/main" val="475202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22860"/>
            <a:ext cx="12192000" cy="11201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a:solidFill>
                  <a:srgbClr val="002060"/>
                </a:solidFill>
                <a:latin typeface="Times New Roman" panose="02020603050405020304" pitchFamily="18" charset="0"/>
                <a:cs typeface="Times New Roman" panose="02020603050405020304" pitchFamily="18" charset="0"/>
              </a:rPr>
              <a:t>THÀNH PHẦN BIỆT LẬP TRONG CÂU</a:t>
            </a:r>
          </a:p>
        </p:txBody>
      </p:sp>
      <p:sp>
        <p:nvSpPr>
          <p:cNvPr id="5" name="五角星 4"/>
          <p:cNvSpPr/>
          <p:nvPr/>
        </p:nvSpPr>
        <p:spPr>
          <a:xfrm rot="19903756">
            <a:off x="164366" y="54748"/>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11031098" y="-51130"/>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0651446" y="860349"/>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15" y="1675236"/>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896" y="2506893"/>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 name="TextBox 1"/>
          <p:cNvSpPr txBox="1"/>
          <p:nvPr/>
        </p:nvSpPr>
        <p:spPr>
          <a:xfrm>
            <a:off x="365760" y="1331954"/>
            <a:ext cx="4389120"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I. KIẾN THỨC NGỮ VĂN</a:t>
            </a:r>
          </a:p>
        </p:txBody>
      </p:sp>
      <p:sp>
        <p:nvSpPr>
          <p:cNvPr id="3" name="TextBox 2"/>
          <p:cNvSpPr txBox="1"/>
          <p:nvPr/>
        </p:nvSpPr>
        <p:spPr>
          <a:xfrm>
            <a:off x="365760" y="3373310"/>
            <a:ext cx="1200243" cy="1200329"/>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TP BIỆT LẬP</a:t>
            </a:r>
          </a:p>
        </p:txBody>
      </p:sp>
      <p:sp>
        <p:nvSpPr>
          <p:cNvPr id="16" name="Rounded Rectangle 15"/>
          <p:cNvSpPr/>
          <p:nvPr/>
        </p:nvSpPr>
        <p:spPr>
          <a:xfrm>
            <a:off x="2322696" y="1922132"/>
            <a:ext cx="1485979" cy="6564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Gọi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đáp</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7" name="Line Callout 2 (Accent Bar) 16"/>
          <p:cNvSpPr/>
          <p:nvPr/>
        </p:nvSpPr>
        <p:spPr>
          <a:xfrm>
            <a:off x="4443060" y="1646679"/>
            <a:ext cx="6644040" cy="775155"/>
          </a:xfrm>
          <a:prstGeom prst="accentCallout2">
            <a:avLst>
              <a:gd name="adj1" fmla="val 58630"/>
              <a:gd name="adj2" fmla="val -437"/>
              <a:gd name="adj3" fmla="val 58987"/>
              <a:gd name="adj4" fmla="val -5130"/>
              <a:gd name="adj5" fmla="val 82150"/>
              <a:gd name="adj6" fmla="val -983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solidFill>
                <a:latin typeface="Times New Roman" panose="02020603050405020304" pitchFamily="18" charset="0"/>
                <a:cs typeface="Times New Roman" panose="02020603050405020304" pitchFamily="18" charset="0"/>
              </a:rPr>
              <a:t>Tạo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a:t>
            </a:r>
            <a:r>
              <a:rPr lang="en-US" sz="2400" dirty="0">
                <a:solidFill>
                  <a:schemeClr val="tx1"/>
                </a:solidFill>
                <a:latin typeface="Times New Roman" panose="02020603050405020304" pitchFamily="18" charset="0"/>
                <a:cs typeface="Times New Roman" panose="02020603050405020304" pitchFamily="18" charset="0"/>
              </a:rPr>
              <a:t> q/h </a:t>
            </a:r>
            <a:r>
              <a:rPr lang="en-US" sz="2400" dirty="0" err="1">
                <a:solidFill>
                  <a:schemeClr val="tx1"/>
                </a:solidFill>
                <a:latin typeface="Times New Roman" panose="02020603050405020304" pitchFamily="18" charset="0"/>
                <a:cs typeface="Times New Roman" panose="02020603050405020304" pitchFamily="18" charset="0"/>
              </a:rPr>
              <a:t>giao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b="1" i="1" dirty="0">
                <a:solidFill>
                  <a:schemeClr val="tx1"/>
                </a:solidFill>
                <a:latin typeface="Times New Roman" panose="02020603050405020304" pitchFamily="18" charset="0"/>
                <a:cs typeface="Times New Roman" panose="02020603050405020304" pitchFamily="18" charset="0"/>
              </a:rPr>
              <a:t>à, ừ, </a:t>
            </a:r>
            <a:r>
              <a:rPr lang="en-US" sz="2400" b="1" i="1" dirty="0" err="1">
                <a:solidFill>
                  <a:schemeClr val="tx1"/>
                </a:solidFill>
                <a:latin typeface="Times New Roman" panose="02020603050405020304" pitchFamily="18" charset="0"/>
                <a:cs typeface="Times New Roman" panose="02020603050405020304" pitchFamily="18" charset="0"/>
              </a:rPr>
              <a:t>dạ</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vâng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này</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thưa</a:t>
            </a:r>
            <a:r>
              <a:rPr lang="en-US" sz="2400" b="1" i="1" dirty="0">
                <a:solidFill>
                  <a:schemeClr val="tx1"/>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18" name="Line Callout 2 (Accent Bar) 17"/>
          <p:cNvSpPr/>
          <p:nvPr/>
        </p:nvSpPr>
        <p:spPr>
          <a:xfrm>
            <a:off x="4419900" y="2600633"/>
            <a:ext cx="6667200" cy="784428"/>
          </a:xfrm>
          <a:prstGeom prst="accentCallout2">
            <a:avLst>
              <a:gd name="adj1" fmla="val 41145"/>
              <a:gd name="adj2" fmla="val 289"/>
              <a:gd name="adj3" fmla="val 54334"/>
              <a:gd name="adj4" fmla="val -10644"/>
              <a:gd name="adj5" fmla="val 62384"/>
              <a:gd name="adj6" fmla="val -1721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latin typeface="Times New Roman" panose="02020603050405020304" pitchFamily="18" charset="0"/>
                <a:cs typeface="Times New Roman" panose="02020603050405020304" pitchFamily="18" charset="0"/>
              </a:rPr>
              <a:t>Bộc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b="1" i="1" dirty="0">
                <a:solidFill>
                  <a:schemeClr val="tx1"/>
                </a:solidFill>
                <a:latin typeface="Times New Roman" panose="02020603050405020304" pitchFamily="18" charset="0"/>
                <a:cs typeface="Times New Roman" panose="02020603050405020304" pitchFamily="18" charset="0"/>
              </a:rPr>
              <a:t>a, á, ô hay, </a:t>
            </a:r>
            <a:r>
              <a:rPr lang="en-US" sz="2400" b="1" i="1" dirty="0" err="1">
                <a:solidFill>
                  <a:schemeClr val="tx1"/>
                </a:solidFill>
                <a:latin typeface="Times New Roman" panose="02020603050405020304" pitchFamily="18" charset="0"/>
                <a:cs typeface="Times New Roman" panose="02020603050405020304" pitchFamily="18" charset="0"/>
              </a:rPr>
              <a:t>chao</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ôi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trời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ơi</a:t>
            </a:r>
            <a:r>
              <a:rPr lang="en-US" sz="2400" b="1" i="1" dirty="0">
                <a:solidFill>
                  <a:schemeClr val="tx1"/>
                </a:solidFill>
                <a:latin typeface="Times New Roman" panose="02020603050405020304" pitchFamily="18" charset="0"/>
                <a:cs typeface="Times New Roman" panose="02020603050405020304" pitchFamily="18" charset="0"/>
              </a:rPr>
              <a:t>, ơ </a:t>
            </a:r>
            <a:r>
              <a:rPr lang="en-US" sz="2400" b="1" i="1" dirty="0" err="1">
                <a:solidFill>
                  <a:schemeClr val="tx1"/>
                </a:solidFill>
                <a:latin typeface="Times New Roman" panose="02020603050405020304" pitchFamily="18" charset="0"/>
                <a:cs typeface="Times New Roman" panose="02020603050405020304" pitchFamily="18" charset="0"/>
              </a:rPr>
              <a:t>kìa</a:t>
            </a:r>
            <a:r>
              <a:rPr lang="en-US" sz="2400" b="1" i="1" dirty="0">
                <a:solidFill>
                  <a:schemeClr val="tx1"/>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2354434" y="4788368"/>
            <a:ext cx="1531620" cy="79353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Chuyển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tiếp</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0" name="Line Callout 2 (Accent Bar) 19"/>
          <p:cNvSpPr/>
          <p:nvPr/>
        </p:nvSpPr>
        <p:spPr>
          <a:xfrm>
            <a:off x="4467725" y="3646533"/>
            <a:ext cx="6619375" cy="1001109"/>
          </a:xfrm>
          <a:prstGeom prst="accentCallout2">
            <a:avLst>
              <a:gd name="adj1" fmla="val 58630"/>
              <a:gd name="adj2" fmla="val -437"/>
              <a:gd name="adj3" fmla="val 53762"/>
              <a:gd name="adj4" fmla="val -9156"/>
              <a:gd name="adj5" fmla="val 37555"/>
              <a:gd name="adj6" fmla="val -1864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solidFill>
                <a:latin typeface="Times New Roman" panose="02020603050405020304" pitchFamily="18" charset="0"/>
                <a:cs typeface="Times New Roman" panose="02020603050405020304" pitchFamily="18" charset="0"/>
              </a:rPr>
              <a:t>Biểu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nhìn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chắc</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có</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lẽ</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hình</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như</a:t>
            </a:r>
            <a:r>
              <a:rPr lang="en-US" sz="2400" b="1" i="1" dirty="0">
                <a:solidFill>
                  <a:schemeClr val="tx1"/>
                </a:solidFill>
                <a:latin typeface="Times New Roman" panose="02020603050405020304" pitchFamily="18" charset="0"/>
                <a:cs typeface="Times New Roman" panose="02020603050405020304" pitchFamily="18" charset="0"/>
              </a:rPr>
              <a:t>, may </a:t>
            </a:r>
            <a:r>
              <a:rPr lang="en-US" sz="2400" b="1" i="1" dirty="0" err="1">
                <a:solidFill>
                  <a:schemeClr val="tx1"/>
                </a:solidFill>
                <a:latin typeface="Times New Roman" panose="02020603050405020304" pitchFamily="18" charset="0"/>
                <a:cs typeface="Times New Roman" panose="02020603050405020304" pitchFamily="18" charset="0"/>
              </a:rPr>
              <a:t>ra</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nhất</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định</a:t>
            </a:r>
            <a:r>
              <a:rPr lang="en-US" sz="2400" b="1" i="1" dirty="0">
                <a:solidFill>
                  <a:schemeClr val="tx1"/>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21" name="Line Callout 2 (Accent Bar) 20"/>
          <p:cNvSpPr/>
          <p:nvPr/>
        </p:nvSpPr>
        <p:spPr>
          <a:xfrm>
            <a:off x="4459702" y="4889102"/>
            <a:ext cx="6627398" cy="784428"/>
          </a:xfrm>
          <a:prstGeom prst="accentCallout2">
            <a:avLst>
              <a:gd name="adj1" fmla="val 41145"/>
              <a:gd name="adj2" fmla="val 289"/>
              <a:gd name="adj3" fmla="val 47239"/>
              <a:gd name="adj4" fmla="val -3696"/>
              <a:gd name="adj5" fmla="val 42031"/>
              <a:gd name="adj6" fmla="val -875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solidFill>
                <a:latin typeface="Times New Roman" panose="02020603050405020304" pitchFamily="18" charset="0"/>
                <a:cs typeface="Times New Roman" panose="02020603050405020304" pitchFamily="18" charset="0"/>
              </a:rPr>
              <a:t>Nêu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lên</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chuyển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đoạn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sau</a:t>
            </a:r>
            <a:r>
              <a:rPr lang="en-US" sz="2400"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Tóm</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lại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hơn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nữa</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ngoài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ra</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như</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vậy</a:t>
            </a:r>
            <a:r>
              <a:rPr lang="en-US" sz="2400" b="1" i="1" dirty="0">
                <a:solidFill>
                  <a:schemeClr val="tx1"/>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2322696" y="5947759"/>
            <a:ext cx="1531620" cy="6564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Phụ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chú</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4" name="Rounded Rectangle 23"/>
          <p:cNvSpPr/>
          <p:nvPr/>
        </p:nvSpPr>
        <p:spPr>
          <a:xfrm>
            <a:off x="2322696" y="2784743"/>
            <a:ext cx="1531620" cy="73603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Cảm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2354434" y="3789939"/>
            <a:ext cx="1531620" cy="69561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Tình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thái</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6" name="Line Callout 2 (Accent Bar) 25"/>
          <p:cNvSpPr/>
          <p:nvPr/>
        </p:nvSpPr>
        <p:spPr>
          <a:xfrm>
            <a:off x="4467725" y="5963648"/>
            <a:ext cx="6619375" cy="784428"/>
          </a:xfrm>
          <a:prstGeom prst="accentCallout2">
            <a:avLst>
              <a:gd name="adj1" fmla="val 47227"/>
              <a:gd name="adj2" fmla="val 289"/>
              <a:gd name="adj3" fmla="val 40143"/>
              <a:gd name="adj4" fmla="val -3284"/>
              <a:gd name="adj5" fmla="val 40003"/>
              <a:gd name="adj6" fmla="val -931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err="1">
                <a:solidFill>
                  <a:schemeClr val="tx1"/>
                </a:solidFill>
                <a:latin typeface="Times New Roman" panose="02020603050405020304" pitchFamily="18" charset="0"/>
                <a:cs typeface="Times New Roman" panose="02020603050405020304" pitchFamily="18" charset="0"/>
              </a:rPr>
              <a:t>Dùng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giải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thích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hoặc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nêu</a:t>
            </a:r>
            <a:r>
              <a:rPr lang="en-US" dirty="0">
                <a:solidFill>
                  <a:schemeClr val="tx1"/>
                </a:solidFill>
                <a:latin typeface="Times New Roman" panose="02020603050405020304" pitchFamily="18" charset="0"/>
                <a:cs typeface="Times New Roman" panose="02020603050405020304" pitchFamily="18" charset="0"/>
              </a:rPr>
              <a:t> ý </a:t>
            </a:r>
            <a:r>
              <a:rPr lang="en-US" dirty="0" err="1">
                <a:solidFill>
                  <a:schemeClr val="tx1"/>
                </a:solidFill>
                <a:latin typeface="Times New Roman" panose="02020603050405020304" pitchFamily="18" charset="0"/>
                <a:cs typeface="Times New Roman" panose="02020603050405020304" pitchFamily="18" charset="0"/>
              </a:rPr>
              <a:t>kiến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bình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luận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đối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với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sự</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vật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sự</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việc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được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nói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đến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dấu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hiệu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đánh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dấu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bằng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dấu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phẩy</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dấu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gạch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ngang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dấu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ngoặc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đơn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dấu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hai</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chấm</a:t>
            </a:r>
            <a:r>
              <a:rPr lang="en-US" b="1" i="1" dirty="0">
                <a:solidFill>
                  <a:schemeClr val="tx1"/>
                </a:solidFill>
                <a:latin typeface="Times New Roman" panose="02020603050405020304" pitchFamily="18" charset="0"/>
                <a:cs typeface="Times New Roman" panose="02020603050405020304" pitchFamily="18" charset="0"/>
              </a:rPr>
              <a:t>…</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1137037" y="2421835"/>
            <a:ext cx="1185659" cy="1577671"/>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4" idx="1"/>
          </p:cNvCxnSpPr>
          <p:nvPr/>
        </p:nvCxnSpPr>
        <p:spPr>
          <a:xfrm flipV="1">
            <a:off x="1137037" y="3152760"/>
            <a:ext cx="1185659" cy="846746"/>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25" idx="1"/>
          </p:cNvCxnSpPr>
          <p:nvPr/>
        </p:nvCxnSpPr>
        <p:spPr>
          <a:xfrm>
            <a:off x="1137037" y="3999506"/>
            <a:ext cx="1217397" cy="138243"/>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9" idx="1"/>
          </p:cNvCxnSpPr>
          <p:nvPr/>
        </p:nvCxnSpPr>
        <p:spPr>
          <a:xfrm>
            <a:off x="1137037" y="3999506"/>
            <a:ext cx="1217397" cy="1185628"/>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2" idx="1"/>
          </p:cNvCxnSpPr>
          <p:nvPr/>
        </p:nvCxnSpPr>
        <p:spPr>
          <a:xfrm>
            <a:off x="1137037" y="3999506"/>
            <a:ext cx="1185659" cy="2276501"/>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790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ircle(in)">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randombar(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heel(1)">
                                      <p:cBhvr>
                                        <p:cTn id="42" dur="2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circle(in)">
                                      <p:cBhvr>
                                        <p:cTn id="47" dur="2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heel(1)">
                                      <p:cBhvr>
                                        <p:cTn id="5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22860"/>
            <a:ext cx="12192000" cy="69324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a:solidFill>
                  <a:srgbClr val="002060"/>
                </a:solidFill>
                <a:latin typeface="Times New Roman" panose="02020603050405020304" pitchFamily="18" charset="0"/>
                <a:cs typeface="Times New Roman" panose="02020603050405020304" pitchFamily="18" charset="0"/>
              </a:rPr>
              <a:t>THÀNH PHẦN BIỆT LẬP TRONG CÂU</a:t>
            </a:r>
          </a:p>
        </p:txBody>
      </p:sp>
      <p:sp>
        <p:nvSpPr>
          <p:cNvPr id="5" name="五角星 4"/>
          <p:cNvSpPr/>
          <p:nvPr/>
        </p:nvSpPr>
        <p:spPr>
          <a:xfrm rot="19903756">
            <a:off x="18451" y="-24992"/>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11031098" y="20887"/>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0651446" y="860349"/>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15" y="1675236"/>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896" y="2506893"/>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6" name="Rounded Rectangle 15"/>
          <p:cNvSpPr/>
          <p:nvPr/>
        </p:nvSpPr>
        <p:spPr>
          <a:xfrm>
            <a:off x="405177" y="2072438"/>
            <a:ext cx="5398936" cy="6564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a) </a:t>
            </a:r>
            <a:r>
              <a:rPr lang="en-US" dirty="0" err="1">
                <a:solidFill>
                  <a:schemeClr val="tx1"/>
                </a:solidFill>
                <a:latin typeface="Times New Roman" panose="02020603050405020304" pitchFamily="18" charset="0"/>
                <a:cs typeface="Times New Roman" panose="02020603050405020304" pitchFamily="18" charset="0"/>
              </a:rPr>
              <a:t>Với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lòng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nhớ</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của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anh</a:t>
            </a:r>
            <a:r>
              <a:rPr lang="en-US"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chắc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nghĩ</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rằng</a:t>
            </a:r>
            <a:r>
              <a:rPr lang="en-US" dirty="0">
                <a:solidFill>
                  <a:schemeClr val="tx1"/>
                </a:solidFill>
                <a:latin typeface="Times New Roman" panose="02020603050405020304" pitchFamily="18" charset="0"/>
                <a:cs typeface="Times New Roman" panose="02020603050405020304" pitchFamily="18" charset="0"/>
              </a:rPr>
              <a:t>, con </a:t>
            </a:r>
            <a:r>
              <a:rPr lang="en-US" dirty="0" err="1">
                <a:solidFill>
                  <a:schemeClr val="tx1"/>
                </a:solidFill>
                <a:latin typeface="Times New Roman" panose="02020603050405020304" pitchFamily="18" charset="0"/>
                <a:cs typeface="Times New Roman" panose="02020603050405020304" pitchFamily="18" charset="0"/>
              </a:rPr>
              <a:t>anh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sẽ</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chạy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xô</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lòng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sẽ</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ôm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chặt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lấy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cổ</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anh</a:t>
            </a:r>
            <a:r>
              <a:rPr lang="en-US" dirty="0">
                <a:solidFill>
                  <a:schemeClr val="tx1"/>
                </a:solidFill>
                <a:latin typeface="Times New Roman" panose="02020603050405020304" pitchFamily="18" charset="0"/>
                <a:cs typeface="Times New Roman" panose="02020603050405020304" pitchFamily="18" charset="0"/>
              </a:rPr>
              <a:t>.</a:t>
            </a:r>
          </a:p>
        </p:txBody>
      </p:sp>
      <p:sp>
        <p:nvSpPr>
          <p:cNvPr id="19" name="Rounded Rectangle 18"/>
          <p:cNvSpPr/>
          <p:nvPr/>
        </p:nvSpPr>
        <p:spPr>
          <a:xfrm>
            <a:off x="5933201" y="2072437"/>
            <a:ext cx="5277798" cy="65649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972912" y="897745"/>
            <a:ext cx="9827811" cy="95390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Xác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in </a:t>
            </a:r>
            <a:r>
              <a:rPr lang="en-US" sz="2400" b="1" dirty="0" err="1">
                <a:latin typeface="Times New Roman" panose="02020603050405020304" pitchFamily="18" charset="0"/>
                <a:cs typeface="Times New Roman" panose="02020603050405020304" pitchFamily="18" charset="0"/>
              </a:rPr>
              <a:t>đậm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p>
          <a:p>
            <a:pPr algn="ctr"/>
            <a:r>
              <a:rPr lang="en-US" sz="2400" b="1" dirty="0" err="1">
                <a:latin typeface="Times New Roman" panose="02020603050405020304" pitchFamily="18" charset="0"/>
                <a:cs typeface="Times New Roman" panose="02020603050405020304" pitchFamily="18" charset="0"/>
              </a:rPr>
              <a:t>Thuộc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4"/>
          <a:stretch>
            <a:fillRect/>
          </a:stretch>
        </p:blipFill>
        <p:spPr>
          <a:xfrm>
            <a:off x="10925092" y="2206314"/>
            <a:ext cx="1266908" cy="4584099"/>
          </a:xfrm>
          <a:prstGeom prst="rect">
            <a:avLst/>
          </a:prstGeom>
        </p:spPr>
      </p:pic>
      <p:sp>
        <p:nvSpPr>
          <p:cNvPr id="3" name="Rectangle 2"/>
          <p:cNvSpPr/>
          <p:nvPr/>
        </p:nvSpPr>
        <p:spPr>
          <a:xfrm>
            <a:off x="6009414" y="2371340"/>
            <a:ext cx="4297074" cy="410882"/>
          </a:xfrm>
          <a:prstGeom prst="rect">
            <a:avLst/>
          </a:prstGeom>
        </p:spPr>
        <p:txBody>
          <a:bodyPr wrap="none">
            <a:spAutoFit/>
          </a:bodyPr>
          <a:lstStyle/>
          <a:p>
            <a:pPr algn="just">
              <a:lnSpc>
                <a:spcPct val="115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a)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b="1" dirty="0" err="1">
                <a:latin typeface="Times New Roman" panose="02020603050405020304" pitchFamily="18" charset="0"/>
                <a:ea typeface="Calibri" panose="020F0502020204030204" pitchFamily="34" charset="0"/>
                <a:cs typeface="Times New Roman" panose="02020603050405020304" pitchFamily="18" charset="0"/>
              </a:rPr>
              <a:t>Chắc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hiện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a:t>
            </a:r>
            <a:r>
              <a:rPr lang="en-US" dirty="0">
                <a:latin typeface="Times New Roman" panose="02020603050405020304" pitchFamily="18" charset="0"/>
                <a:ea typeface="Calibri" panose="020F0502020204030204" pitchFamily="34" charset="0"/>
                <a:cs typeface="Times New Roman" panose="02020603050405020304" pitchFamily="18" charset="0"/>
              </a:rPr>
              <a:t> tin </a:t>
            </a:r>
            <a:r>
              <a:rPr lang="en-US" dirty="0" err="1">
                <a:latin typeface="Times New Roman" panose="02020603050405020304" pitchFamily="18" charset="0"/>
                <a:ea typeface="Calibri" panose="020F0502020204030204" pitchFamily="34" charset="0"/>
                <a:cs typeface="Times New Roman" panose="02020603050405020304" pitchFamily="18" charset="0"/>
              </a:rPr>
              <a:t>cậy</a:t>
            </a:r>
            <a:r>
              <a:rPr lang="en-US" dirty="0">
                <a:latin typeface="Times New Roman" panose="02020603050405020304" pitchFamily="18" charset="0"/>
                <a:ea typeface="Calibri" panose="020F0502020204030204" pitchFamily="34" charset="0"/>
                <a:cs typeface="Times New Roman" panose="02020603050405020304" pitchFamily="18" charset="0"/>
              </a:rPr>
              <a:t>: TP </a:t>
            </a:r>
            <a:r>
              <a:rPr lang="en-US" dirty="0" err="1">
                <a:latin typeface="Times New Roman" panose="02020603050405020304" pitchFamily="18" charset="0"/>
                <a:ea typeface="Calibri" panose="020F0502020204030204" pitchFamily="34" charset="0"/>
                <a:cs typeface="Times New Roman" panose="02020603050405020304" pitchFamily="18" charset="0"/>
              </a:rPr>
              <a:t>Tình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thái</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p:cNvSpPr/>
          <p:nvPr/>
        </p:nvSpPr>
        <p:spPr>
          <a:xfrm>
            <a:off x="405177" y="2910570"/>
            <a:ext cx="5398936" cy="69707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b) </a:t>
            </a:r>
            <a:r>
              <a:rPr lang="en-US" b="1" dirty="0" err="1">
                <a:solidFill>
                  <a:schemeClr val="tx1"/>
                </a:solidFill>
                <a:latin typeface="Times New Roman" panose="02020603050405020304" pitchFamily="18" charset="0"/>
                <a:cs typeface="Times New Roman" panose="02020603050405020304" pitchFamily="18" charset="0"/>
              </a:rPr>
              <a:t>Trời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ơi</a:t>
            </a:r>
            <a:r>
              <a:rPr lang="en-US" b="1"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Chỉ</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còn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có</a:t>
            </a:r>
            <a:r>
              <a:rPr lang="en-US" dirty="0">
                <a:solidFill>
                  <a:schemeClr val="tx1"/>
                </a:solidFill>
                <a:latin typeface="Times New Roman" panose="02020603050405020304" pitchFamily="18" charset="0"/>
                <a:cs typeface="Times New Roman" panose="02020603050405020304" pitchFamily="18" charset="0"/>
              </a:rPr>
              <a:t> 5 </a:t>
            </a:r>
            <a:r>
              <a:rPr lang="en-US" dirty="0" err="1">
                <a:solidFill>
                  <a:schemeClr val="tx1"/>
                </a:solidFill>
                <a:latin typeface="Times New Roman" panose="02020603050405020304" pitchFamily="18" charset="0"/>
                <a:cs typeface="Times New Roman" panose="02020603050405020304" pitchFamily="18" charset="0"/>
              </a:rPr>
              <a:t>phút</a:t>
            </a:r>
            <a:r>
              <a:rPr lang="en-US" dirty="0">
                <a:solidFill>
                  <a:schemeClr val="tx1"/>
                </a:solidFill>
                <a:latin typeface="Times New Roman" panose="02020603050405020304" pitchFamily="18" charset="0"/>
                <a:cs typeface="Times New Roman" panose="02020603050405020304" pitchFamily="18" charset="0"/>
              </a:rPr>
              <a:t>!</a:t>
            </a:r>
          </a:p>
        </p:txBody>
      </p:sp>
      <p:sp>
        <p:nvSpPr>
          <p:cNvPr id="24" name="Rounded Rectangle 23"/>
          <p:cNvSpPr/>
          <p:nvPr/>
        </p:nvSpPr>
        <p:spPr>
          <a:xfrm>
            <a:off x="5933201" y="2930861"/>
            <a:ext cx="5398936" cy="6564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 </a:t>
            </a:r>
            <a:r>
              <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Trời</a:t>
            </a:r>
            <a:r>
              <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ơi</a:t>
            </a:r>
            <a:r>
              <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Bộc</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lộ</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cảm</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xúc</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tiếc</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nuối</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cảm</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thán</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6" name="Rounded Rectangle 25"/>
          <p:cNvSpPr/>
          <p:nvPr/>
        </p:nvSpPr>
        <p:spPr>
          <a:xfrm>
            <a:off x="405177" y="3854410"/>
            <a:ext cx="5398936" cy="6564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Hoàng</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Ừ</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Chờ</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tớ</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tí</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nhé</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Rounded Rectangle 26"/>
          <p:cNvSpPr/>
          <p:nvPr/>
        </p:nvSpPr>
        <p:spPr>
          <a:xfrm>
            <a:off x="5933201" y="3847657"/>
            <a:ext cx="5398936" cy="69707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 </a:t>
            </a:r>
            <a:r>
              <a:rPr lang="en-US" b="1" dirty="0">
                <a:solidFill>
                  <a:schemeClr val="tx1"/>
                </a:solidFill>
                <a:latin typeface="Times New Roman" panose="02020603050405020304" pitchFamily="18" charset="0"/>
                <a:cs typeface="Times New Roman" panose="02020603050405020304" pitchFamily="18" charset="0"/>
              </a:rPr>
              <a:t>“</a:t>
            </a:r>
            <a:r>
              <a:rPr lang="en-US" b="1" dirty="0" err="1">
                <a:solidFill>
                  <a:schemeClr val="tx1"/>
                </a:solidFill>
                <a:latin typeface="Times New Roman" panose="02020603050405020304" pitchFamily="18" charset="0"/>
                <a:cs typeface="Times New Roman" panose="02020603050405020304" pitchFamily="18" charset="0"/>
              </a:rPr>
              <a:t>Ơi</a:t>
            </a:r>
            <a:r>
              <a:rPr lang="en-US" b="1" dirty="0">
                <a:solidFill>
                  <a:schemeClr val="tx1"/>
                </a:solidFill>
                <a:latin typeface="Times New Roman" panose="02020603050405020304" pitchFamily="18" charset="0"/>
                <a:cs typeface="Times New Roman" panose="02020603050405020304" pitchFamily="18" charset="0"/>
              </a:rPr>
              <a:t>, ừ</a:t>
            </a:r>
            <a:r>
              <a:rPr lang="en-US" dirty="0">
                <a:solidFill>
                  <a:schemeClr val="tx1"/>
                </a:solidFill>
              </a:rPr>
              <a:t>” </a:t>
            </a:r>
            <a:r>
              <a:rPr lang="en-US" dirty="0" err="1">
                <a:solidFill>
                  <a:schemeClr val="tx1"/>
                </a:solidFill>
                <a:latin typeface="Times New Roman" panose="02020603050405020304" pitchFamily="18" charset="0"/>
                <a:cs typeface="Times New Roman" panose="02020603050405020304" pitchFamily="18" charset="0"/>
              </a:rPr>
              <a:t>gọi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đáp</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405177" y="4796181"/>
            <a:ext cx="5398936" cy="69707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d) </a:t>
            </a:r>
            <a:r>
              <a:rPr lang="en-US" dirty="0" err="1">
                <a:solidFill>
                  <a:schemeClr val="tx1"/>
                </a:solidFill>
                <a:latin typeface="Times New Roman" panose="02020603050405020304" pitchFamily="18" charset="0"/>
                <a:cs typeface="Times New Roman" panose="02020603050405020304" pitchFamily="18" charset="0"/>
              </a:rPr>
              <a:t>Lão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không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hiểu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tôi</a:t>
            </a:r>
            <a:r>
              <a:rPr lang="en-US"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tôi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nghĩ</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vậy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tôi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càng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buồn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lắm</a:t>
            </a:r>
            <a:r>
              <a:rPr lang="en-US" dirty="0">
                <a:solidFill>
                  <a:schemeClr val="tx1"/>
                </a:solidFill>
                <a:latin typeface="Times New Roman" panose="02020603050405020304" pitchFamily="18" charset="0"/>
                <a:cs typeface="Times New Roman" panose="02020603050405020304" pitchFamily="18" charset="0"/>
              </a:rPr>
              <a:t>.</a:t>
            </a:r>
          </a:p>
        </p:txBody>
      </p:sp>
      <p:sp>
        <p:nvSpPr>
          <p:cNvPr id="30" name="Rounded Rectangle 29"/>
          <p:cNvSpPr/>
          <p:nvPr/>
        </p:nvSpPr>
        <p:spPr>
          <a:xfrm>
            <a:off x="5933201" y="4836764"/>
            <a:ext cx="5398936" cy="6564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d) </a:t>
            </a:r>
            <a:r>
              <a:rPr lang="en-US" b="1" dirty="0">
                <a:solidFill>
                  <a:schemeClr val="tx1"/>
                </a:solidFill>
                <a:latin typeface="Times New Roman" panose="02020603050405020304" pitchFamily="18" charset="0"/>
                <a:cs typeface="Times New Roman" panose="02020603050405020304" pitchFamily="18" charset="0"/>
              </a:rPr>
              <a:t>“</a:t>
            </a:r>
            <a:r>
              <a:rPr lang="en-US" b="1" dirty="0" err="1">
                <a:solidFill>
                  <a:schemeClr val="tx1"/>
                </a:solidFill>
                <a:latin typeface="Times New Roman" panose="02020603050405020304" pitchFamily="18" charset="0"/>
                <a:cs typeface="Times New Roman" panose="02020603050405020304" pitchFamily="18" charset="0"/>
              </a:rPr>
              <a:t>Tôi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nghĩ</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vậy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giải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thích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phụ</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chú</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1" name="Rounded Rectangle 30"/>
          <p:cNvSpPr/>
          <p:nvPr/>
        </p:nvSpPr>
        <p:spPr>
          <a:xfrm>
            <a:off x="405177" y="5692487"/>
            <a:ext cx="5398936" cy="86509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e) </a:t>
            </a:r>
            <a:r>
              <a:rPr lang="en-US" dirty="0" err="1">
                <a:solidFill>
                  <a:schemeClr val="tx1"/>
                </a:solidFill>
                <a:latin typeface="Times New Roman" panose="02020603050405020304" pitchFamily="18" charset="0"/>
                <a:cs typeface="Times New Roman" panose="02020603050405020304" pitchFamily="18" charset="0"/>
              </a:rPr>
              <a:t>Đơn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vị</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chăm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chúng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tôi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ra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trò</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gì</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lại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bảo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bọn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trinh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sát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chúng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nó</a:t>
            </a:r>
            <a:r>
              <a:rPr lang="en-US" dirty="0">
                <a:solidFill>
                  <a:schemeClr val="tx1"/>
                </a:solidFill>
                <a:latin typeface="Times New Roman" panose="02020603050405020304" pitchFamily="18" charset="0"/>
                <a:cs typeface="Times New Roman" panose="02020603050405020304" pitchFamily="18" charset="0"/>
              </a:rPr>
              <a:t> ở </a:t>
            </a:r>
            <a:r>
              <a:rPr lang="en-US" dirty="0" err="1">
                <a:solidFill>
                  <a:schemeClr val="tx1"/>
                </a:solidFill>
                <a:latin typeface="Times New Roman" panose="02020603050405020304" pitchFamily="18" charset="0"/>
                <a:cs typeface="Times New Roman" panose="02020603050405020304" pitchFamily="18" charset="0"/>
              </a:rPr>
              <a:t>trên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vắng</a:t>
            </a:r>
            <a:r>
              <a:rPr lang="en-US"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Điều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đó</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cũng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dễ</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hiểu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thôi</a:t>
            </a:r>
            <a:r>
              <a:rPr lang="en-US" b="1"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2" name="Rounded Rectangle 31"/>
          <p:cNvSpPr/>
          <p:nvPr/>
        </p:nvSpPr>
        <p:spPr>
          <a:xfrm>
            <a:off x="5933201" y="5785288"/>
            <a:ext cx="5398936" cy="69707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e) </a:t>
            </a:r>
            <a:r>
              <a:rPr lang="en-US" b="1" dirty="0">
                <a:solidFill>
                  <a:schemeClr val="tx1"/>
                </a:solidFill>
                <a:latin typeface="Times New Roman" panose="02020603050405020304" pitchFamily="18" charset="0"/>
                <a:cs typeface="Times New Roman" panose="02020603050405020304" pitchFamily="18" charset="0"/>
              </a:rPr>
              <a:t>“</a:t>
            </a:r>
            <a:r>
              <a:rPr lang="en-US" b="1" dirty="0" err="1">
                <a:solidFill>
                  <a:schemeClr val="tx1"/>
                </a:solidFill>
                <a:latin typeface="Times New Roman" panose="02020603050405020304" pitchFamily="18" charset="0"/>
                <a:cs typeface="Times New Roman" panose="02020603050405020304" pitchFamily="18" charset="0"/>
              </a:rPr>
              <a:t>Điều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đó</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cũng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dễ</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hiểu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thôi</a:t>
            </a:r>
            <a:r>
              <a:rPr lang="en-US" b="1"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chuyển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tiếp</a:t>
            </a:r>
            <a:r>
              <a:rPr lang="en-US" dirty="0">
                <a:solidFill>
                  <a:schemeClr val="tx1"/>
                </a:solidFill>
                <a:latin typeface="Times New Roman" panose="02020603050405020304" pitchFamily="18" charset="0"/>
                <a:cs typeface="Times New Roman" panose="02020603050405020304" pitchFamily="18" charset="0"/>
              </a:rPr>
              <a:t> ý </a:t>
            </a:r>
            <a:r>
              <a:rPr lang="en-US" dirty="0" err="1">
                <a:solidFill>
                  <a:schemeClr val="tx1"/>
                </a:solidFill>
                <a:latin typeface="Times New Roman" panose="02020603050405020304" pitchFamily="18" charset="0"/>
                <a:cs typeface="Times New Roman" panose="02020603050405020304" pitchFamily="18" charset="0"/>
              </a:rPr>
              <a:t>trước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chuyển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tiếp</a:t>
            </a:r>
            <a:r>
              <a:rPr lang="en-US"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6347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P spid="24" grpId="0" animBg="1"/>
      <p:bldP spid="27" grpId="0" animBg="1"/>
      <p:bldP spid="30"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8557" y="2568230"/>
            <a:ext cx="7657106" cy="60529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THÀNH PHẦN BIỆT LẬP TRONG CÂU</a:t>
            </a:r>
          </a:p>
        </p:txBody>
      </p:sp>
      <p:sp>
        <p:nvSpPr>
          <p:cNvPr id="5" name="五角星 4"/>
          <p:cNvSpPr/>
          <p:nvPr/>
        </p:nvSpPr>
        <p:spPr>
          <a:xfrm rot="19903756">
            <a:off x="164366" y="54748"/>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10935679" y="5145"/>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1276284" y="1097892"/>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562515" y="1884762"/>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682814" y="2537151"/>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2" name="Rounded Rectangle 11"/>
          <p:cNvSpPr/>
          <p:nvPr/>
        </p:nvSpPr>
        <p:spPr>
          <a:xfrm>
            <a:off x="4102873" y="3311334"/>
            <a:ext cx="3056153" cy="73415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LUYỆN TẬP</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40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64341218"/>
              </p:ext>
            </p:extLst>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thực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hiện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cá</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nhân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“Think</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Suy</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nghĩ</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độc</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lập</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về</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vi-VN" sz="3200" dirty="0">
                          <a:solidFill>
                            <a:srgbClr val="000000"/>
                          </a:solidFill>
                          <a:effectLst/>
                          <a:latin typeface="Times New Roman" panose="02020603050405020304" pitchFamily="18" charset="0"/>
                          <a:ea typeface="DengXian"/>
                          <a:cs typeface="Times New Roman" panose="02020603050405020304" pitchFamily="18" charset="0"/>
                        </a:rPr>
                        <a:t>bài tập 1 và hoàn thành phiếu bài tập số 1</a:t>
                      </a:r>
                      <a:r>
                        <a:rPr lang="en-US" sz="3200" baseline="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thực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hiện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cặp</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đôi</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“Pair”: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Trao</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đổi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với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bạn</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suy</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nghĩ</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của</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mình</a:t>
                      </a:r>
                      <a:r>
                        <a:rPr lang="en-US" sz="320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trình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bày</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cá</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nhân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trước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lớp</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“Share”: </a:t>
                      </a:r>
                      <a:r>
                        <a:rPr lang="en-US" sz="3200" dirty="0">
                          <a:solidFill>
                            <a:srgbClr val="000000"/>
                          </a:solidFill>
                          <a:effectLst/>
                          <a:latin typeface="Times New Roman" panose="02020603050405020304" pitchFamily="18" charset="0"/>
                          <a:ea typeface="DengXian"/>
                          <a:cs typeface="Times New Roman" panose="02020603050405020304" pitchFamily="18" charset="0"/>
                        </a:rPr>
                        <a:t>Chia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sẻ</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những</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điều</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vừa</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trao</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đổi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về</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vi-VN" sz="3200" dirty="0">
                          <a:solidFill>
                            <a:srgbClr val="000000"/>
                          </a:solidFill>
                          <a:effectLst/>
                          <a:latin typeface="Times New Roman" panose="02020603050405020304" pitchFamily="18" charset="0"/>
                          <a:ea typeface="DengXian"/>
                          <a:cs typeface="Times New Roman" panose="02020603050405020304" pitchFamily="18" charset="0"/>
                        </a:rPr>
                        <a:t>bài tập 1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trước</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lớp</a:t>
                      </a:r>
                      <a:r>
                        <a:rPr lang="en-US" sz="320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566322" y="714249"/>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08803" y="-152426"/>
            <a:ext cx="8001285" cy="2113680"/>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1391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22860"/>
            <a:ext cx="12192000" cy="60529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THÀNH PHẦN BIỆT LẬP TRONG CÂU</a:t>
            </a:r>
          </a:p>
        </p:txBody>
      </p:sp>
      <p:sp>
        <p:nvSpPr>
          <p:cNvPr id="5" name="五角星 4"/>
          <p:cNvSpPr/>
          <p:nvPr/>
        </p:nvSpPr>
        <p:spPr>
          <a:xfrm rot="19903756">
            <a:off x="164366" y="54748"/>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10935679" y="5145"/>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1276284" y="1097892"/>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562515" y="1884762"/>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682814" y="2537151"/>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2" name="Rounded Rectangle 11"/>
          <p:cNvSpPr/>
          <p:nvPr/>
        </p:nvSpPr>
        <p:spPr>
          <a:xfrm>
            <a:off x="4055165" y="743062"/>
            <a:ext cx="3056153" cy="73415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1.</a:t>
            </a:r>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529285" y="1628125"/>
            <a:ext cx="4676207" cy="1791260"/>
          </a:xfrm>
          <a:prstGeom prst="rect">
            <a:avLst/>
          </a:prstGeom>
        </p:spPr>
        <p:txBody>
          <a:bodyPr wrap="square">
            <a:spAutoFit/>
          </a:bodyPr>
          <a:lstStyle/>
          <a:p>
            <a:pPr algn="just">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HS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phút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cặp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chéo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3" name="Straight Connector 12"/>
          <p:cNvCxnSpPr/>
          <p:nvPr/>
        </p:nvCxnSpPr>
        <p:spPr>
          <a:xfrm flipH="1">
            <a:off x="5363577" y="1884223"/>
            <a:ext cx="7951" cy="4412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28273" y="1628125"/>
            <a:ext cx="6096000" cy="3951851"/>
          </a:xfrm>
          <a:prstGeom prst="rect">
            <a:avLst/>
          </a:prstGeom>
        </p:spPr>
        <p:txBody>
          <a:bodyPr>
            <a:spAutoFit/>
          </a:bodyPr>
          <a:lstStyle/>
          <a:p>
            <a:pPr algn="just">
              <a:lnSpc>
                <a:spcPct val="115000"/>
              </a:lnSpc>
              <a:spcAft>
                <a:spcPts val="0"/>
              </a:spcAft>
            </a:pP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gọi</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đáp</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thán</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đây</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Nêu</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mỗi</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400" dirty="0">
                <a:solidFill>
                  <a:srgbClr val="333333"/>
                </a:solidFill>
                <a:latin typeface="Times New Roman" panose="02020603050405020304" pitchFamily="18" charset="0"/>
                <a:ea typeface="Times New Roman" panose="02020603050405020304" pitchFamily="18" charset="0"/>
              </a:rPr>
              <a:t>a. Ơ, bác vẽ cháu đấy ư? (Nguyễn Thành Long)</a:t>
            </a:r>
            <a:endParaRPr lang="en-US" sz="2400" dirty="0">
              <a:latin typeface="Times New Roman" panose="02020603050405020304" pitchFamily="18" charset="0"/>
              <a:ea typeface="Times New Roman" panose="02020603050405020304" pitchFamily="18" charset="0"/>
            </a:endParaRPr>
          </a:p>
          <a:p>
            <a:pPr algn="just">
              <a:spcAft>
                <a:spcPts val="0"/>
              </a:spcAft>
            </a:pPr>
            <a:r>
              <a:rPr lang="vi-VN" sz="2400" dirty="0">
                <a:solidFill>
                  <a:srgbClr val="333333"/>
                </a:solidFill>
                <a:latin typeface="Times New Roman" panose="02020603050405020304" pitchFamily="18" charset="0"/>
                <a:ea typeface="Times New Roman" panose="02020603050405020304" pitchFamily="18" charset="0"/>
              </a:rPr>
              <a:t>b. Này, bảo bác ấy có trốn đi đâu thì trốn. </a:t>
            </a:r>
            <a:endParaRPr lang="en-US" sz="2400" dirty="0">
              <a:solidFill>
                <a:srgbClr val="333333"/>
              </a:solidFill>
              <a:latin typeface="Times New Roman" panose="02020603050405020304" pitchFamily="18" charset="0"/>
              <a:ea typeface="Times New Roman" panose="02020603050405020304" pitchFamily="18" charset="0"/>
            </a:endParaRPr>
          </a:p>
          <a:p>
            <a:pPr algn="just">
              <a:spcAft>
                <a:spcPts val="0"/>
              </a:spcAft>
            </a:pPr>
            <a:r>
              <a:rPr lang="vi-VN" sz="2400" dirty="0">
                <a:solidFill>
                  <a:srgbClr val="333333"/>
                </a:solidFill>
                <a:latin typeface="Times New Roman" panose="02020603050405020304" pitchFamily="18" charset="0"/>
                <a:ea typeface="Times New Roman" panose="02020603050405020304" pitchFamily="18" charset="0"/>
              </a:rPr>
              <a:t>(Ngô Tất Tố)</a:t>
            </a:r>
            <a:endParaRPr lang="en-US" sz="2400" dirty="0">
              <a:latin typeface="Times New Roman" panose="02020603050405020304" pitchFamily="18" charset="0"/>
              <a:ea typeface="Times New Roman" panose="02020603050405020304" pitchFamily="18" charset="0"/>
            </a:endParaRPr>
          </a:p>
          <a:p>
            <a:pPr algn="just">
              <a:spcAft>
                <a:spcPts val="0"/>
              </a:spcAft>
            </a:pPr>
            <a:r>
              <a:rPr lang="vi-VN" sz="2400" dirty="0">
                <a:solidFill>
                  <a:srgbClr val="333333"/>
                </a:solidFill>
                <a:latin typeface="Times New Roman" panose="02020603050405020304" pitchFamily="18" charset="0"/>
                <a:ea typeface="Times New Roman" panose="02020603050405020304" pitchFamily="18" charset="0"/>
              </a:rPr>
              <a:t>c. Thưa ông, chúng cháu ở Gia Lâm lên đấy ạ. (Kim Lân)</a:t>
            </a:r>
            <a:endParaRPr lang="en-US" sz="2400" dirty="0">
              <a:latin typeface="Times New Roman" panose="02020603050405020304" pitchFamily="18" charset="0"/>
              <a:ea typeface="Times New Roman" panose="02020603050405020304" pitchFamily="18" charset="0"/>
            </a:endParaRPr>
          </a:p>
          <a:p>
            <a:pPr algn="just">
              <a:spcAft>
                <a:spcPts val="0"/>
              </a:spcAft>
            </a:pPr>
            <a:r>
              <a:rPr lang="vi-VN" sz="2400" dirty="0">
                <a:solidFill>
                  <a:srgbClr val="333333"/>
                </a:solidFill>
                <a:latin typeface="Times New Roman" panose="02020603050405020304" pitchFamily="18" charset="0"/>
                <a:ea typeface="Times New Roman" panose="02020603050405020304" pitchFamily="18" charset="0"/>
              </a:rPr>
              <a:t>d. Trời ơi, chỉ còn có năm phút! (Nguyễn Thành Long)</a:t>
            </a:r>
            <a:endParaRPr lang="en-US" sz="2400" dirty="0">
              <a:effectLst/>
              <a:latin typeface="Times New Roman" panose="02020603050405020304" pitchFamily="18" charset="0"/>
              <a:ea typeface="Times New Roman" panose="020206030504050203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071198398"/>
              </p:ext>
            </p:extLst>
          </p:nvPr>
        </p:nvGraphicFramePr>
        <p:xfrm>
          <a:off x="529285" y="3598557"/>
          <a:ext cx="4704194" cy="2944368"/>
        </p:xfrm>
        <a:graphic>
          <a:graphicData uri="http://schemas.openxmlformats.org/drawingml/2006/table">
            <a:tbl>
              <a:tblPr firstRow="1" firstCol="1" bandRow="1">
                <a:tableStyleId>{5C22544A-7EE6-4342-B048-85BDC9FD1C3A}</a:tableStyleId>
              </a:tblPr>
              <a:tblGrid>
                <a:gridCol w="750875">
                  <a:extLst>
                    <a:ext uri="{9D8B030D-6E8A-4147-A177-3AD203B41FA5}">
                      <a16:colId xmlns:a16="http://schemas.microsoft.com/office/drawing/2014/main" val="997479344"/>
                    </a:ext>
                  </a:extLst>
                </a:gridCol>
                <a:gridCol w="1208598">
                  <a:extLst>
                    <a:ext uri="{9D8B030D-6E8A-4147-A177-3AD203B41FA5}">
                      <a16:colId xmlns:a16="http://schemas.microsoft.com/office/drawing/2014/main" val="3065918850"/>
                    </a:ext>
                  </a:extLst>
                </a:gridCol>
                <a:gridCol w="1176793">
                  <a:extLst>
                    <a:ext uri="{9D8B030D-6E8A-4147-A177-3AD203B41FA5}">
                      <a16:colId xmlns:a16="http://schemas.microsoft.com/office/drawing/2014/main" val="53542723"/>
                    </a:ext>
                  </a:extLst>
                </a:gridCol>
                <a:gridCol w="1567928">
                  <a:extLst>
                    <a:ext uri="{9D8B030D-6E8A-4147-A177-3AD203B41FA5}">
                      <a16:colId xmlns:a16="http://schemas.microsoft.com/office/drawing/2014/main" val="3386691189"/>
                    </a:ext>
                  </a:extLst>
                </a:gridCol>
              </a:tblGrid>
              <a:tr h="1243787">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Câu</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TPBL</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solidFill>
                            <a:schemeClr val="lt1"/>
                          </a:solidFill>
                          <a:effectLst/>
                          <a:latin typeface="Times New Roman" panose="02020603050405020304" pitchFamily="18" charset="0"/>
                          <a:ea typeface="+mn-ea"/>
                          <a:cs typeface="Times New Roman" panose="02020603050405020304" pitchFamily="18" charset="0"/>
                        </a:rPr>
                        <a:t>Ý</a:t>
                      </a:r>
                      <a:r>
                        <a:rPr lang="en-US" sz="2400" baseline="0" dirty="0">
                          <a:solidFill>
                            <a:schemeClr val="lt1"/>
                          </a:solidFill>
                          <a:effectLst/>
                          <a:latin typeface="Times New Roman" panose="02020603050405020304" pitchFamily="18" charset="0"/>
                          <a:ea typeface="+mn-ea"/>
                          <a:cs typeface="Times New Roman" panose="02020603050405020304" pitchFamily="18" charset="0"/>
                        </a:rPr>
                        <a:t> </a:t>
                      </a:r>
                      <a:r>
                        <a:rPr lang="en-US" sz="2400" baseline="0" dirty="0" err="1">
                          <a:solidFill>
                            <a:schemeClr val="lt1"/>
                          </a:solidFill>
                          <a:effectLst/>
                          <a:latin typeface="Times New Roman" panose="02020603050405020304" pitchFamily="18" charset="0"/>
                          <a:ea typeface="+mn-ea"/>
                          <a:cs typeface="Times New Roman" panose="02020603050405020304" pitchFamily="18" charset="0"/>
                        </a:rPr>
                        <a:t>nghĩa</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2687988"/>
                  </a:ext>
                </a:extLst>
              </a:tr>
              <a:tr h="215015">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a</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1073629"/>
                  </a:ext>
                </a:extLst>
              </a:tr>
              <a:tr h="215015">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b</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6747582"/>
                  </a:ext>
                </a:extLst>
              </a:tr>
              <a:tr h="215015">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c</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6508558"/>
                  </a:ext>
                </a:extLst>
              </a:tr>
              <a:tr h="215015">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d</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3589331"/>
                  </a:ext>
                </a:extLst>
              </a:tr>
            </a:tbl>
          </a:graphicData>
        </a:graphic>
      </p:graphicFrame>
    </p:spTree>
    <p:extLst>
      <p:ext uri="{BB962C8B-B14F-4D97-AF65-F5344CB8AC3E}">
        <p14:creationId xmlns:p14="http://schemas.microsoft.com/office/powerpoint/2010/main" val="3199840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Hình ảnh 4">
            <a:extLst>
              <a:ext uri="{FF2B5EF4-FFF2-40B4-BE49-F238E27FC236}">
                <a16:creationId xmlns:a16="http://schemas.microsoft.com/office/drawing/2014/main" id="{6BB1020D-DD39-47FE-B1F9-DA3D6E7EF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4" y="4091859"/>
            <a:ext cx="2454551" cy="1551894"/>
          </a:xfrm>
          <a:prstGeom prst="rect">
            <a:avLst/>
          </a:prstGeom>
        </p:spPr>
      </p:pic>
      <p:sp>
        <p:nvSpPr>
          <p:cNvPr id="4" name="Oval 2"/>
          <p:cNvSpPr>
            <a:spLocks noChangeArrowheads="1"/>
          </p:cNvSpPr>
          <p:nvPr/>
        </p:nvSpPr>
        <p:spPr bwMode="auto">
          <a:xfrm>
            <a:off x="2864185" y="2818708"/>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5" name="Oval 3"/>
          <p:cNvSpPr>
            <a:spLocks noChangeArrowheads="1"/>
          </p:cNvSpPr>
          <p:nvPr/>
        </p:nvSpPr>
        <p:spPr bwMode="auto">
          <a:xfrm>
            <a:off x="2280764" y="2832503"/>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1</a:t>
            </a:r>
          </a:p>
        </p:txBody>
      </p:sp>
      <p:sp>
        <p:nvSpPr>
          <p:cNvPr id="6" name="Oval 4"/>
          <p:cNvSpPr>
            <a:spLocks noChangeArrowheads="1"/>
          </p:cNvSpPr>
          <p:nvPr/>
        </p:nvSpPr>
        <p:spPr bwMode="auto">
          <a:xfrm>
            <a:off x="3447075" y="2809328"/>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1</a:t>
            </a:r>
          </a:p>
        </p:txBody>
      </p:sp>
      <p:sp>
        <p:nvSpPr>
          <p:cNvPr id="7" name="Oval 5"/>
          <p:cNvSpPr>
            <a:spLocks noChangeArrowheads="1"/>
          </p:cNvSpPr>
          <p:nvPr/>
        </p:nvSpPr>
        <p:spPr bwMode="auto">
          <a:xfrm>
            <a:off x="4713391" y="2759341"/>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 name="Oval 6"/>
          <p:cNvSpPr>
            <a:spLocks noChangeArrowheads="1"/>
          </p:cNvSpPr>
          <p:nvPr/>
        </p:nvSpPr>
        <p:spPr bwMode="auto">
          <a:xfrm>
            <a:off x="5822385" y="2747578"/>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9" name="Oval 7"/>
          <p:cNvSpPr>
            <a:spLocks noChangeArrowheads="1"/>
          </p:cNvSpPr>
          <p:nvPr/>
        </p:nvSpPr>
        <p:spPr bwMode="auto">
          <a:xfrm>
            <a:off x="5254912" y="2748715"/>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10" name="Oval 8"/>
          <p:cNvSpPr>
            <a:spLocks noChangeArrowheads="1"/>
          </p:cNvSpPr>
          <p:nvPr/>
        </p:nvSpPr>
        <p:spPr bwMode="auto">
          <a:xfrm>
            <a:off x="7483122" y="2747579"/>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11" name="Oval 9"/>
          <p:cNvSpPr>
            <a:spLocks noChangeArrowheads="1"/>
          </p:cNvSpPr>
          <p:nvPr/>
        </p:nvSpPr>
        <p:spPr bwMode="auto">
          <a:xfrm>
            <a:off x="8574985" y="273959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12" name="Oval 10"/>
          <p:cNvSpPr>
            <a:spLocks noChangeArrowheads="1"/>
          </p:cNvSpPr>
          <p:nvPr/>
        </p:nvSpPr>
        <p:spPr bwMode="auto">
          <a:xfrm>
            <a:off x="8037619" y="273709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mn-cs"/>
              </a:rPr>
              <a:t>2</a:t>
            </a:r>
          </a:p>
        </p:txBody>
      </p:sp>
      <p:sp>
        <p:nvSpPr>
          <p:cNvPr id="15" name="Oval 13"/>
          <p:cNvSpPr>
            <a:spLocks noChangeArrowheads="1"/>
          </p:cNvSpPr>
          <p:nvPr/>
        </p:nvSpPr>
        <p:spPr bwMode="auto">
          <a:xfrm>
            <a:off x="2275463" y="3873103"/>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1</a:t>
            </a:r>
          </a:p>
        </p:txBody>
      </p:sp>
      <p:sp>
        <p:nvSpPr>
          <p:cNvPr id="22" name="Line 20"/>
          <p:cNvSpPr>
            <a:spLocks noChangeShapeType="1"/>
          </p:cNvSpPr>
          <p:nvPr/>
        </p:nvSpPr>
        <p:spPr bwMode="auto">
          <a:xfrm flipH="1">
            <a:off x="2592290" y="3255878"/>
            <a:ext cx="9204" cy="60539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3" name="Line 21"/>
          <p:cNvSpPr>
            <a:spLocks noChangeShapeType="1"/>
          </p:cNvSpPr>
          <p:nvPr/>
        </p:nvSpPr>
        <p:spPr bwMode="auto">
          <a:xfrm>
            <a:off x="3204509" y="3235206"/>
            <a:ext cx="2305628" cy="621686"/>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5" name="Line 23"/>
          <p:cNvSpPr>
            <a:spLocks noChangeShapeType="1"/>
          </p:cNvSpPr>
          <p:nvPr/>
        </p:nvSpPr>
        <p:spPr bwMode="auto">
          <a:xfrm flipH="1">
            <a:off x="3231525" y="3179913"/>
            <a:ext cx="2242749" cy="69513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7" name="Line 25"/>
          <p:cNvSpPr>
            <a:spLocks noChangeShapeType="1"/>
          </p:cNvSpPr>
          <p:nvPr/>
        </p:nvSpPr>
        <p:spPr bwMode="auto">
          <a:xfrm flipH="1">
            <a:off x="3689177" y="3270178"/>
            <a:ext cx="3532" cy="62177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8" name="Line 26"/>
          <p:cNvSpPr>
            <a:spLocks noChangeShapeType="1"/>
          </p:cNvSpPr>
          <p:nvPr/>
        </p:nvSpPr>
        <p:spPr bwMode="auto">
          <a:xfrm flipH="1">
            <a:off x="4994184" y="3183970"/>
            <a:ext cx="4451" cy="67195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9" name="Line 28"/>
          <p:cNvSpPr>
            <a:spLocks noChangeShapeType="1"/>
          </p:cNvSpPr>
          <p:nvPr/>
        </p:nvSpPr>
        <p:spPr bwMode="auto">
          <a:xfrm flipH="1">
            <a:off x="4332280" y="3218863"/>
            <a:ext cx="2219501" cy="67308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30" name="Rectangle 29"/>
          <p:cNvSpPr>
            <a:spLocks noChangeArrowheads="1"/>
          </p:cNvSpPr>
          <p:nvPr/>
        </p:nvSpPr>
        <p:spPr bwMode="auto">
          <a:xfrm>
            <a:off x="51135" y="21199"/>
            <a:ext cx="12182777" cy="430102"/>
          </a:xfrm>
          <a:prstGeom prst="rect">
            <a:avLst/>
          </a:prstGeom>
          <a:noFill/>
          <a:ln w="9525">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Aft>
                <a:spcPts val="600"/>
              </a:spcAft>
              <a:buClrTx/>
              <a:buSzTx/>
              <a:buFontTx/>
              <a:buNone/>
              <a:tabLst/>
              <a:defRPr/>
            </a:pPr>
            <a:r>
              <a:rPr kumimoji="0" lang="en-US" altLang="en-US" sz="48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Trò</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chơi</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Mảnh</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ghép</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hoàn</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hảo</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kĩ</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thuật</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Các</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mảnh</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ghép</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a:t>
            </a:r>
            <a:r>
              <a:rPr kumimoji="0" lang="en-US" altLang="en-US" sz="4800" b="0" i="0" u="none" strike="noStrike" kern="0" cap="none" spc="0" normalizeH="0" baseline="0" noProof="0" dirty="0">
                <a:ln>
                  <a:noFill/>
                </a:ln>
                <a:solidFill>
                  <a:srgbClr val="FFFFFF"/>
                </a:solidFill>
                <a:effectLst/>
                <a:uLnTx/>
                <a:uFillTx/>
                <a:latin typeface="#9Slide05 Brannboll Ny" panose="02000000000000000000" pitchFamily="2" charset="0"/>
                <a:ea typeface="+mn-ea"/>
                <a:cs typeface="+mn-cs"/>
              </a:rPr>
              <a:t>”</a:t>
            </a:r>
          </a:p>
        </p:txBody>
      </p:sp>
      <p:sp>
        <p:nvSpPr>
          <p:cNvPr id="34" name="Rectangle 33"/>
          <p:cNvSpPr/>
          <p:nvPr/>
        </p:nvSpPr>
        <p:spPr>
          <a:xfrm>
            <a:off x="2330308" y="585458"/>
            <a:ext cx="3972521" cy="1077218"/>
          </a:xfrm>
          <a:prstGeom prst="rect">
            <a:avLst/>
          </a:prstGeom>
          <a:ln w="57150">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I, 2 </a:t>
            </a:r>
            <a:r>
              <a:rPr kumimoji="0" lang="vi-VN"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 </a:t>
            </a:r>
            <a:r>
              <a:rPr kumimoji="0" lang="en-US" sz="32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rPr>
              <a:t>Bài</a:t>
            </a:r>
            <a:r>
              <a:rPr kumimoji="0" lang="en-US" sz="3200" b="0" i="0" u="none" strike="noStrike" kern="1200" cap="none" spc="0" normalizeH="0" noProof="0" dirty="0">
                <a:ln>
                  <a:noFill/>
                </a:ln>
                <a:solidFill>
                  <a:srgbClr val="000000"/>
                </a:solidFill>
                <a:effectLst/>
                <a:uLnTx/>
                <a:uFillTx/>
                <a:latin typeface="#9Slide05 Brannboll Ny" panose="02000000000000000000" pitchFamily="2" charset="0"/>
                <a:ea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9Slide05 Brannboll Ny" panose="02000000000000000000" pitchFamily="2" charset="0"/>
                <a:ea typeface="Times New Roman" panose="02020603050405020304" pitchFamily="18" charset="0"/>
              </a:rPr>
              <a:t>tập</a:t>
            </a:r>
            <a:r>
              <a:rPr kumimoji="0" lang="en-US" sz="3200" b="0" i="0" u="none" strike="noStrike" kern="1200" cap="none" spc="0" normalizeH="0" noProof="0" dirty="0">
                <a:ln>
                  <a:noFill/>
                </a:ln>
                <a:solidFill>
                  <a:srgbClr val="000000"/>
                </a:solidFill>
                <a:effectLst/>
                <a:uLnTx/>
                <a:uFillTx/>
                <a:latin typeface="#9Slide05 Brannboll Ny" panose="02000000000000000000" pitchFamily="2" charset="0"/>
                <a:ea typeface="Times New Roman" panose="02020603050405020304" pitchFamily="18" charset="0"/>
              </a:rPr>
              <a:t> 2</a:t>
            </a:r>
            <a:endPar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3,</a:t>
            </a:r>
            <a:r>
              <a:rPr kumimoji="0" lang="en-US" sz="3200" b="0" i="0" u="none" strike="noStrike" kern="1200" cap="none" spc="0" normalizeH="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 </a:t>
            </a:r>
            <a:r>
              <a:rPr kumimoji="0" lang="vi-VN"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4:</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9Slide05 Brannboll Ny" panose="02000000000000000000" pitchFamily="2" charset="0"/>
                <a:ea typeface="Calibri" panose="020F0502020204030204" pitchFamily="34" charset="0"/>
              </a:rPr>
              <a:t>Bài</a:t>
            </a:r>
            <a:r>
              <a:rPr kumimoji="0" lang="en-US" sz="3200" b="0" i="0" u="none" strike="noStrike" kern="1200" cap="none" spc="0" normalizeH="0" noProof="0" dirty="0">
                <a:ln>
                  <a:noFill/>
                </a:ln>
                <a:solidFill>
                  <a:srgbClr val="000000"/>
                </a:solidFill>
                <a:effectLst/>
                <a:uLnTx/>
                <a:uFillTx/>
                <a:latin typeface="#9Slide05 Brannboll Ny" panose="02000000000000000000" pitchFamily="2" charset="0"/>
                <a:ea typeface="Calibri" panose="020F0502020204030204" pitchFamily="34" charset="0"/>
              </a:rPr>
              <a:t> </a:t>
            </a:r>
            <a:r>
              <a:rPr kumimoji="0" lang="en-US" sz="3200" b="0" i="0" u="none" strike="noStrike" kern="1200" cap="none" spc="0" normalizeH="0" noProof="0" dirty="0" err="1">
                <a:ln>
                  <a:noFill/>
                </a:ln>
                <a:solidFill>
                  <a:srgbClr val="000000"/>
                </a:solidFill>
                <a:effectLst/>
                <a:uLnTx/>
                <a:uFillTx/>
                <a:latin typeface="#9Slide05 Brannboll Ny" panose="02000000000000000000" pitchFamily="2" charset="0"/>
                <a:ea typeface="Calibri" panose="020F0502020204030204" pitchFamily="34" charset="0"/>
              </a:rPr>
              <a:t>tập</a:t>
            </a:r>
            <a:r>
              <a:rPr kumimoji="0" lang="en-US" sz="3200" b="0" i="0" u="none" strike="noStrike" kern="1200" cap="none" spc="0" normalizeH="0" noProof="0" dirty="0">
                <a:ln>
                  <a:noFill/>
                </a:ln>
                <a:solidFill>
                  <a:srgbClr val="000000"/>
                </a:solidFill>
                <a:effectLst/>
                <a:uLnTx/>
                <a:uFillTx/>
                <a:latin typeface="#9Slide05 Brannboll Ny" panose="02000000000000000000" pitchFamily="2" charset="0"/>
                <a:ea typeface="Calibri" panose="020F0502020204030204" pitchFamily="34" charset="0"/>
              </a:rPr>
              <a:t> 3</a:t>
            </a:r>
            <a:endPar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ndParaRPr>
          </a:p>
        </p:txBody>
      </p:sp>
      <p:sp>
        <p:nvSpPr>
          <p:cNvPr id="35" name="Line 22"/>
          <p:cNvSpPr>
            <a:spLocks noChangeShapeType="1"/>
          </p:cNvSpPr>
          <p:nvPr/>
        </p:nvSpPr>
        <p:spPr bwMode="auto">
          <a:xfrm>
            <a:off x="6130772" y="3233546"/>
            <a:ext cx="27534" cy="64224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grpSp>
        <p:nvGrpSpPr>
          <p:cNvPr id="38" name="Group 37"/>
          <p:cNvGrpSpPr/>
          <p:nvPr/>
        </p:nvGrpSpPr>
        <p:grpSpPr>
          <a:xfrm>
            <a:off x="36306" y="3190194"/>
            <a:ext cx="2273735" cy="858362"/>
            <a:chOff x="8649" y="3484277"/>
            <a:chExt cx="2326454" cy="1020282"/>
          </a:xfrm>
        </p:grpSpPr>
        <p:sp>
          <p:nvSpPr>
            <p:cNvPr id="37" name="Oval 36"/>
            <p:cNvSpPr/>
            <p:nvPr/>
          </p:nvSpPr>
          <p:spPr>
            <a:xfrm>
              <a:off x="8649" y="3484277"/>
              <a:ext cx="2326454" cy="10202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p:cNvSpPr/>
            <p:nvPr/>
          </p:nvSpPr>
          <p:spPr>
            <a:xfrm>
              <a:off x="201349" y="3545676"/>
              <a:ext cx="1978612" cy="7682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mn-cs"/>
                </a:rPr>
                <a:t>Giai</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mn-cs"/>
                </a:rPr>
                <a:t>đoạn</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Nhóm</a:t>
              </a:r>
              <a:r>
                <a:rPr kumimoji="1" lang="en-US"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mảnh</a:t>
              </a:r>
              <a:r>
                <a:rPr kumimoji="1" lang="en-US"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ghép</a:t>
              </a:r>
              <a:endParaRPr kumimoji="1" lang="vi-VN"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endParaRPr>
            </a:p>
          </p:txBody>
        </p:sp>
      </p:grpSp>
      <p:pic>
        <p:nvPicPr>
          <p:cNvPr id="39" name="Picture 38" descr="58PIC58PIC58PIC58PICHsaGKG559akDq_PIC2018.png"/>
          <p:cNvPicPr>
            <a:picLocks noChangeAspect="1"/>
          </p:cNvPicPr>
          <p:nvPr/>
        </p:nvPicPr>
        <p:blipFill>
          <a:blip r:embed="rId3" cstate="print"/>
          <a:srcRect l="7143" t="16071" r="5357" b="14286"/>
          <a:stretch>
            <a:fillRect/>
          </a:stretch>
        </p:blipFill>
        <p:spPr>
          <a:xfrm>
            <a:off x="-243565" y="5652474"/>
            <a:ext cx="11368328" cy="1313237"/>
          </a:xfrm>
          <a:prstGeom prst="rect">
            <a:avLst/>
          </a:prstGeom>
        </p:spPr>
      </p:pic>
      <p:sp>
        <p:nvSpPr>
          <p:cNvPr id="40" name="Rectangle 39"/>
          <p:cNvSpPr/>
          <p:nvPr/>
        </p:nvSpPr>
        <p:spPr>
          <a:xfrm>
            <a:off x="1329476" y="5833834"/>
            <a:ext cx="9328440" cy="941796"/>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
                <a:srgbClr val="1D02DA"/>
              </a:buClr>
              <a:buSzPts val="1000"/>
              <a:buFontTx/>
              <a:buNone/>
              <a:tabLst>
                <a:tab pos="227965" algn="l"/>
              </a:tabLst>
              <a:defRPr/>
            </a:pP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rPr>
              <a:t>1. </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Chia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sẻ</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kiến</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thức</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vòng</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chuyên</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sâu</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0"/>
              </a:spcAft>
              <a:buClr>
                <a:srgbClr val="1D02DA"/>
              </a:buClr>
              <a:buSzPts val="1000"/>
              <a:buFontTx/>
              <a:buNone/>
              <a:tabLst>
                <a:tab pos="227965" algn="l"/>
              </a:tabLst>
              <a:defRPr/>
            </a:pP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rPr>
              <a:t>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Thống</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đáp</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án</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đúng</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pic>
        <p:nvPicPr>
          <p:cNvPr id="42"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44" y="6033965"/>
            <a:ext cx="923705" cy="764992"/>
          </a:xfrm>
          <a:prstGeom prst="rect">
            <a:avLst/>
          </a:prstGeom>
        </p:spPr>
      </p:pic>
      <p:pic>
        <p:nvPicPr>
          <p:cNvPr id="4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7985" y="6088634"/>
            <a:ext cx="897692" cy="797460"/>
          </a:xfrm>
          <a:prstGeom prst="rect">
            <a:avLst/>
          </a:prstGeom>
        </p:spPr>
      </p:pic>
      <p:pic>
        <p:nvPicPr>
          <p:cNvPr id="44"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8785" y="5901611"/>
            <a:ext cx="1036645" cy="956389"/>
          </a:xfrm>
          <a:prstGeom prst="rect">
            <a:avLst/>
          </a:prstGeom>
        </p:spPr>
      </p:pic>
      <p:sp>
        <p:nvSpPr>
          <p:cNvPr id="47" name="Oval 3"/>
          <p:cNvSpPr>
            <a:spLocks noChangeArrowheads="1"/>
          </p:cNvSpPr>
          <p:nvPr/>
        </p:nvSpPr>
        <p:spPr bwMode="auto">
          <a:xfrm>
            <a:off x="2860169" y="1885033"/>
            <a:ext cx="1196428" cy="615106"/>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1</a:t>
            </a:r>
          </a:p>
        </p:txBody>
      </p:sp>
      <p:sp>
        <p:nvSpPr>
          <p:cNvPr id="48" name="Oval 9"/>
          <p:cNvSpPr>
            <a:spLocks noChangeArrowheads="1"/>
          </p:cNvSpPr>
          <p:nvPr/>
        </p:nvSpPr>
        <p:spPr bwMode="auto">
          <a:xfrm>
            <a:off x="7979520" y="1784702"/>
            <a:ext cx="1193820" cy="577365"/>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2</a:t>
            </a:r>
          </a:p>
        </p:txBody>
      </p:sp>
      <p:sp>
        <p:nvSpPr>
          <p:cNvPr id="49" name="Oval 5"/>
          <p:cNvSpPr>
            <a:spLocks noChangeArrowheads="1"/>
          </p:cNvSpPr>
          <p:nvPr/>
        </p:nvSpPr>
        <p:spPr bwMode="auto">
          <a:xfrm>
            <a:off x="5176234" y="1834524"/>
            <a:ext cx="1255547" cy="594821"/>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3</a:t>
            </a:r>
          </a:p>
        </p:txBody>
      </p:sp>
      <p:pic>
        <p:nvPicPr>
          <p:cNvPr id="45" name="Chỗ dành sẵn cho Nội dung 4" descr="Ảnh có chứa trong nhà&#10;&#10;Mô tả được tạo tự động">
            <a:extLst>
              <a:ext uri="{FF2B5EF4-FFF2-40B4-BE49-F238E27FC236}">
                <a16:creationId xmlns:a16="http://schemas.microsoft.com/office/drawing/2014/main" id="{5C765E9B-D54F-4F2F-A2FC-1DE3E27B88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629" y="1456766"/>
            <a:ext cx="2050683" cy="1614425"/>
          </a:xfrm>
          <a:prstGeom prst="rect">
            <a:avLst/>
          </a:prstGeom>
        </p:spPr>
      </p:pic>
      <p:sp>
        <p:nvSpPr>
          <p:cNvPr id="46" name="Oval 45"/>
          <p:cNvSpPr/>
          <p:nvPr/>
        </p:nvSpPr>
        <p:spPr bwMode="auto">
          <a:xfrm>
            <a:off x="165599" y="1106579"/>
            <a:ext cx="2017713"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mn-cs"/>
              </a:rPr>
              <a:t>Giai</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mn-cs"/>
              </a:rPr>
              <a:t>đoạn</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Nhóm</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chuyên</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sâu</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endParaRPr kumimoji="1" lang="vi-VN"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endParaRPr>
          </a:p>
        </p:txBody>
      </p:sp>
      <p:sp>
        <p:nvSpPr>
          <p:cNvPr id="53" name="Oval 5"/>
          <p:cNvSpPr>
            <a:spLocks noChangeArrowheads="1"/>
          </p:cNvSpPr>
          <p:nvPr/>
        </p:nvSpPr>
        <p:spPr bwMode="auto">
          <a:xfrm>
            <a:off x="10325926" y="1851336"/>
            <a:ext cx="1137751" cy="542569"/>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effectLst/>
                <a:uLnTx/>
                <a:uFillTx/>
                <a:latin typeface="Arial" panose="020B0604020202020204" pitchFamily="34" charset="0"/>
                <a:ea typeface="+mn-ea"/>
                <a:cs typeface="+mn-cs"/>
              </a:rPr>
              <a:t>Nhóm</a:t>
            </a:r>
            <a:r>
              <a:rPr kumimoji="0" lang="en-US" altLang="en-US" sz="1800" b="0" i="0" u="none" strike="noStrike" kern="0" cap="none" spc="0" normalizeH="0" noProof="0" dirty="0">
                <a:ln>
                  <a:noFill/>
                </a:ln>
                <a:effectLst/>
                <a:uLnTx/>
                <a:uFillTx/>
                <a:latin typeface="Arial" panose="020B0604020202020204" pitchFamily="34" charset="0"/>
                <a:ea typeface="+mn-ea"/>
                <a:cs typeface="+mn-cs"/>
              </a:rPr>
              <a:t> </a:t>
            </a:r>
            <a:r>
              <a:rPr kumimoji="0" lang="vi-VN" altLang="en-US" sz="1800" b="0" i="0" u="none" strike="noStrike" kern="0" cap="none" spc="0" normalizeH="0" baseline="0" noProof="0" dirty="0">
                <a:ln>
                  <a:noFill/>
                </a:ln>
                <a:effectLst/>
                <a:uLnTx/>
                <a:uFillTx/>
                <a:latin typeface="Arial" panose="020B0604020202020204" pitchFamily="34" charset="0"/>
                <a:ea typeface="+mn-ea"/>
                <a:cs typeface="+mn-cs"/>
              </a:rPr>
              <a:t>4</a:t>
            </a:r>
            <a:endParaRPr kumimoji="0" lang="en-US" altLang="en-US" sz="1800" b="0" i="0" u="none" strike="noStrike" kern="0" cap="none" spc="0" normalizeH="0" baseline="0" noProof="0" dirty="0">
              <a:ln>
                <a:noFill/>
              </a:ln>
              <a:effectLst/>
              <a:uLnTx/>
              <a:uFillTx/>
              <a:latin typeface="Arial" panose="020B0604020202020204" pitchFamily="34" charset="0"/>
              <a:ea typeface="+mn-ea"/>
              <a:cs typeface="+mn-cs"/>
            </a:endParaRPr>
          </a:p>
        </p:txBody>
      </p:sp>
      <p:sp>
        <p:nvSpPr>
          <p:cNvPr id="54" name="Oval 4"/>
          <p:cNvSpPr>
            <a:spLocks noChangeArrowheads="1"/>
          </p:cNvSpPr>
          <p:nvPr/>
        </p:nvSpPr>
        <p:spPr bwMode="auto">
          <a:xfrm>
            <a:off x="3996246" y="2819674"/>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55" name="Oval 8"/>
          <p:cNvSpPr>
            <a:spLocks noChangeArrowheads="1"/>
          </p:cNvSpPr>
          <p:nvPr/>
        </p:nvSpPr>
        <p:spPr bwMode="auto">
          <a:xfrm>
            <a:off x="9159283" y="277121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mn-cs"/>
              </a:rPr>
              <a:t>2</a:t>
            </a:r>
          </a:p>
        </p:txBody>
      </p:sp>
      <p:sp>
        <p:nvSpPr>
          <p:cNvPr id="56" name="Oval 6"/>
          <p:cNvSpPr>
            <a:spLocks noChangeArrowheads="1"/>
          </p:cNvSpPr>
          <p:nvPr/>
        </p:nvSpPr>
        <p:spPr bwMode="auto">
          <a:xfrm>
            <a:off x="6389858" y="2746865"/>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57" name="Oval 6"/>
          <p:cNvSpPr>
            <a:spLocks noChangeArrowheads="1"/>
          </p:cNvSpPr>
          <p:nvPr/>
        </p:nvSpPr>
        <p:spPr bwMode="auto">
          <a:xfrm>
            <a:off x="9875951" y="2776345"/>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1</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59" name="Oval 6"/>
          <p:cNvSpPr>
            <a:spLocks noChangeArrowheads="1"/>
          </p:cNvSpPr>
          <p:nvPr/>
        </p:nvSpPr>
        <p:spPr bwMode="auto">
          <a:xfrm>
            <a:off x="10376628" y="2769983"/>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2</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60" name="Oval 6"/>
          <p:cNvSpPr>
            <a:spLocks noChangeArrowheads="1"/>
          </p:cNvSpPr>
          <p:nvPr/>
        </p:nvSpPr>
        <p:spPr bwMode="auto">
          <a:xfrm>
            <a:off x="10906320" y="2784801"/>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1</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61" name="Oval 6"/>
          <p:cNvSpPr>
            <a:spLocks noChangeArrowheads="1"/>
          </p:cNvSpPr>
          <p:nvPr/>
        </p:nvSpPr>
        <p:spPr bwMode="auto">
          <a:xfrm>
            <a:off x="11461442" y="2802811"/>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2</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68" name="Oval 8"/>
          <p:cNvSpPr>
            <a:spLocks noChangeArrowheads="1"/>
          </p:cNvSpPr>
          <p:nvPr/>
        </p:nvSpPr>
        <p:spPr bwMode="auto">
          <a:xfrm>
            <a:off x="10404070" y="394577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mn-cs"/>
              </a:rPr>
              <a:t>2</a:t>
            </a:r>
          </a:p>
        </p:txBody>
      </p:sp>
      <p:sp>
        <p:nvSpPr>
          <p:cNvPr id="70" name="Line 25"/>
          <p:cNvSpPr>
            <a:spLocks noChangeShapeType="1"/>
          </p:cNvSpPr>
          <p:nvPr/>
        </p:nvSpPr>
        <p:spPr bwMode="auto">
          <a:xfrm>
            <a:off x="4382636" y="3201712"/>
            <a:ext cx="2318317" cy="65518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1" name="Line 22"/>
          <p:cNvSpPr>
            <a:spLocks noChangeShapeType="1"/>
          </p:cNvSpPr>
          <p:nvPr/>
        </p:nvSpPr>
        <p:spPr bwMode="auto">
          <a:xfrm>
            <a:off x="8843432" y="3191500"/>
            <a:ext cx="13624" cy="692647"/>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2" name="Line 22"/>
          <p:cNvSpPr>
            <a:spLocks noChangeShapeType="1"/>
          </p:cNvSpPr>
          <p:nvPr/>
        </p:nvSpPr>
        <p:spPr bwMode="auto">
          <a:xfrm>
            <a:off x="9517332" y="3178642"/>
            <a:ext cx="2180195" cy="758334"/>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4" name="Line 28"/>
          <p:cNvSpPr>
            <a:spLocks noChangeShapeType="1"/>
          </p:cNvSpPr>
          <p:nvPr/>
        </p:nvSpPr>
        <p:spPr bwMode="auto">
          <a:xfrm flipH="1">
            <a:off x="8255175" y="3232934"/>
            <a:ext cx="2326173" cy="666461"/>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5" name="Line 28"/>
          <p:cNvSpPr>
            <a:spLocks noChangeShapeType="1"/>
          </p:cNvSpPr>
          <p:nvPr/>
        </p:nvSpPr>
        <p:spPr bwMode="auto">
          <a:xfrm flipH="1">
            <a:off x="9517332" y="3198750"/>
            <a:ext cx="2130687" cy="686882"/>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6" name="Line 28"/>
          <p:cNvSpPr>
            <a:spLocks noChangeShapeType="1"/>
          </p:cNvSpPr>
          <p:nvPr/>
        </p:nvSpPr>
        <p:spPr bwMode="auto">
          <a:xfrm>
            <a:off x="11192492" y="3222069"/>
            <a:ext cx="10276" cy="1138021"/>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8" name="Oval 7"/>
          <p:cNvSpPr>
            <a:spLocks noChangeArrowheads="1"/>
          </p:cNvSpPr>
          <p:nvPr/>
        </p:nvSpPr>
        <p:spPr bwMode="auto">
          <a:xfrm>
            <a:off x="2798309" y="3872330"/>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79" name="Oval 4"/>
          <p:cNvSpPr>
            <a:spLocks noChangeArrowheads="1"/>
          </p:cNvSpPr>
          <p:nvPr/>
        </p:nvSpPr>
        <p:spPr bwMode="auto">
          <a:xfrm>
            <a:off x="3397276" y="3884189"/>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mn-cs"/>
              </a:rPr>
              <a:t>1</a:t>
            </a:r>
          </a:p>
        </p:txBody>
      </p:sp>
      <p:sp>
        <p:nvSpPr>
          <p:cNvPr id="80" name="Oval 6"/>
          <p:cNvSpPr>
            <a:spLocks noChangeArrowheads="1"/>
          </p:cNvSpPr>
          <p:nvPr/>
        </p:nvSpPr>
        <p:spPr bwMode="auto">
          <a:xfrm>
            <a:off x="3956068" y="3876009"/>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2" name="Oval 5"/>
          <p:cNvSpPr>
            <a:spLocks noChangeArrowheads="1"/>
          </p:cNvSpPr>
          <p:nvPr/>
        </p:nvSpPr>
        <p:spPr bwMode="auto">
          <a:xfrm>
            <a:off x="4696213" y="3889328"/>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3" name="Oval 2"/>
          <p:cNvSpPr>
            <a:spLocks noChangeArrowheads="1"/>
          </p:cNvSpPr>
          <p:nvPr/>
        </p:nvSpPr>
        <p:spPr bwMode="auto">
          <a:xfrm>
            <a:off x="5295560" y="3884156"/>
            <a:ext cx="518173" cy="394853"/>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4" name="Oval 6"/>
          <p:cNvSpPr>
            <a:spLocks noChangeArrowheads="1"/>
          </p:cNvSpPr>
          <p:nvPr/>
        </p:nvSpPr>
        <p:spPr bwMode="auto">
          <a:xfrm>
            <a:off x="5886502" y="3860907"/>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5" name="Oval 4"/>
          <p:cNvSpPr>
            <a:spLocks noChangeArrowheads="1"/>
          </p:cNvSpPr>
          <p:nvPr/>
        </p:nvSpPr>
        <p:spPr bwMode="auto">
          <a:xfrm>
            <a:off x="6453305" y="3888967"/>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6" name="Oval 8"/>
          <p:cNvSpPr>
            <a:spLocks noChangeArrowheads="1"/>
          </p:cNvSpPr>
          <p:nvPr/>
        </p:nvSpPr>
        <p:spPr bwMode="auto">
          <a:xfrm>
            <a:off x="7483511" y="392761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7" name="Oval 6"/>
          <p:cNvSpPr>
            <a:spLocks noChangeArrowheads="1"/>
          </p:cNvSpPr>
          <p:nvPr/>
        </p:nvSpPr>
        <p:spPr bwMode="auto">
          <a:xfrm>
            <a:off x="8049002" y="3925878"/>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2</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89" name="Oval 9"/>
          <p:cNvSpPr>
            <a:spLocks noChangeArrowheads="1"/>
          </p:cNvSpPr>
          <p:nvPr/>
        </p:nvSpPr>
        <p:spPr bwMode="auto">
          <a:xfrm>
            <a:off x="8622394" y="391044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90" name="Oval 6"/>
          <p:cNvSpPr>
            <a:spLocks noChangeArrowheads="1"/>
          </p:cNvSpPr>
          <p:nvPr/>
        </p:nvSpPr>
        <p:spPr bwMode="auto">
          <a:xfrm>
            <a:off x="9173186" y="3906645"/>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2</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91" name="Line 22"/>
          <p:cNvSpPr>
            <a:spLocks noChangeShapeType="1"/>
          </p:cNvSpPr>
          <p:nvPr/>
        </p:nvSpPr>
        <p:spPr bwMode="auto">
          <a:xfrm>
            <a:off x="7746562" y="3167698"/>
            <a:ext cx="3622" cy="716458"/>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2" name="Line 22"/>
          <p:cNvSpPr>
            <a:spLocks noChangeShapeType="1"/>
          </p:cNvSpPr>
          <p:nvPr/>
        </p:nvSpPr>
        <p:spPr bwMode="auto">
          <a:xfrm>
            <a:off x="8405542" y="3167331"/>
            <a:ext cx="2133998" cy="776016"/>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3" name="Oval 8"/>
          <p:cNvSpPr>
            <a:spLocks noChangeArrowheads="1"/>
          </p:cNvSpPr>
          <p:nvPr/>
        </p:nvSpPr>
        <p:spPr bwMode="auto">
          <a:xfrm>
            <a:off x="11548126" y="3932901"/>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2</a:t>
            </a:r>
          </a:p>
        </p:txBody>
      </p:sp>
      <p:sp>
        <p:nvSpPr>
          <p:cNvPr id="94" name="Oval 6"/>
          <p:cNvSpPr>
            <a:spLocks noChangeArrowheads="1"/>
          </p:cNvSpPr>
          <p:nvPr/>
        </p:nvSpPr>
        <p:spPr bwMode="auto">
          <a:xfrm>
            <a:off x="9883475" y="3922966"/>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1</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95" name="Oval 6"/>
          <p:cNvSpPr>
            <a:spLocks noChangeArrowheads="1"/>
          </p:cNvSpPr>
          <p:nvPr/>
        </p:nvSpPr>
        <p:spPr bwMode="auto">
          <a:xfrm>
            <a:off x="10986822" y="3947370"/>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1</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96" name="Line 28"/>
          <p:cNvSpPr>
            <a:spLocks noChangeShapeType="1"/>
          </p:cNvSpPr>
          <p:nvPr/>
        </p:nvSpPr>
        <p:spPr bwMode="auto">
          <a:xfrm>
            <a:off x="10185158" y="3203880"/>
            <a:ext cx="11191" cy="74189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7" name="Line 25"/>
          <p:cNvSpPr>
            <a:spLocks noChangeShapeType="1"/>
          </p:cNvSpPr>
          <p:nvPr/>
        </p:nvSpPr>
        <p:spPr bwMode="auto">
          <a:xfrm flipH="1">
            <a:off x="3412465" y="2468589"/>
            <a:ext cx="16102" cy="476576"/>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8" name="Line 25"/>
          <p:cNvSpPr>
            <a:spLocks noChangeShapeType="1"/>
          </p:cNvSpPr>
          <p:nvPr/>
        </p:nvSpPr>
        <p:spPr bwMode="auto">
          <a:xfrm flipH="1">
            <a:off x="10894802" y="2421240"/>
            <a:ext cx="11517" cy="44231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9" name="Line 25"/>
          <p:cNvSpPr>
            <a:spLocks noChangeShapeType="1"/>
          </p:cNvSpPr>
          <p:nvPr/>
        </p:nvSpPr>
        <p:spPr bwMode="auto">
          <a:xfrm>
            <a:off x="8570608" y="2373511"/>
            <a:ext cx="2818" cy="414787"/>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0" name="Line 25"/>
          <p:cNvSpPr>
            <a:spLocks noChangeShapeType="1"/>
          </p:cNvSpPr>
          <p:nvPr/>
        </p:nvSpPr>
        <p:spPr bwMode="auto">
          <a:xfrm flipH="1">
            <a:off x="5803192" y="2460823"/>
            <a:ext cx="9920" cy="39010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1" name="Oval 3"/>
          <p:cNvSpPr>
            <a:spLocks noChangeArrowheads="1"/>
          </p:cNvSpPr>
          <p:nvPr/>
        </p:nvSpPr>
        <p:spPr bwMode="auto">
          <a:xfrm>
            <a:off x="2541107" y="4660859"/>
            <a:ext cx="1550749" cy="905159"/>
          </a:xfrm>
          <a:prstGeom prst="ellipse">
            <a:avLst/>
          </a:prstGeom>
          <a:solidFill>
            <a:schemeClr val="accent2"/>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mới</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1</a:t>
            </a:r>
          </a:p>
        </p:txBody>
      </p:sp>
      <p:sp>
        <p:nvSpPr>
          <p:cNvPr id="103" name="Oval 3"/>
          <p:cNvSpPr>
            <a:spLocks noChangeArrowheads="1"/>
          </p:cNvSpPr>
          <p:nvPr/>
        </p:nvSpPr>
        <p:spPr bwMode="auto">
          <a:xfrm>
            <a:off x="5111127" y="4664944"/>
            <a:ext cx="1550749" cy="905159"/>
          </a:xfrm>
          <a:prstGeom prst="ellipse">
            <a:avLst/>
          </a:prstGeom>
          <a:solidFill>
            <a:schemeClr val="accent1"/>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mới</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2</a:t>
            </a:r>
          </a:p>
        </p:txBody>
      </p:sp>
      <p:sp>
        <p:nvSpPr>
          <p:cNvPr id="104" name="Oval 3"/>
          <p:cNvSpPr>
            <a:spLocks noChangeArrowheads="1"/>
          </p:cNvSpPr>
          <p:nvPr/>
        </p:nvSpPr>
        <p:spPr bwMode="auto">
          <a:xfrm>
            <a:off x="10169779" y="4663215"/>
            <a:ext cx="1550749" cy="905159"/>
          </a:xfrm>
          <a:prstGeom prst="ellipse">
            <a:avLst/>
          </a:prstGeom>
          <a:solidFill>
            <a:srgbClr val="00206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mới</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4</a:t>
            </a:r>
          </a:p>
        </p:txBody>
      </p:sp>
      <p:sp>
        <p:nvSpPr>
          <p:cNvPr id="105" name="Oval 3"/>
          <p:cNvSpPr>
            <a:spLocks noChangeArrowheads="1"/>
          </p:cNvSpPr>
          <p:nvPr/>
        </p:nvSpPr>
        <p:spPr bwMode="auto">
          <a:xfrm>
            <a:off x="7780417" y="4664945"/>
            <a:ext cx="1550749" cy="905159"/>
          </a:xfrm>
          <a:prstGeom prst="ellipse">
            <a:avLst/>
          </a:prstGeom>
          <a:solidFill>
            <a:srgbClr val="7030A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mới</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3</a:t>
            </a:r>
          </a:p>
        </p:txBody>
      </p:sp>
      <p:sp>
        <p:nvSpPr>
          <p:cNvPr id="106" name="Line 25"/>
          <p:cNvSpPr>
            <a:spLocks noChangeShapeType="1"/>
          </p:cNvSpPr>
          <p:nvPr/>
        </p:nvSpPr>
        <p:spPr bwMode="auto">
          <a:xfrm flipH="1" flipV="1">
            <a:off x="3356656" y="4146054"/>
            <a:ext cx="0" cy="514804"/>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7" name="Line 25"/>
          <p:cNvSpPr>
            <a:spLocks noChangeShapeType="1"/>
          </p:cNvSpPr>
          <p:nvPr/>
        </p:nvSpPr>
        <p:spPr bwMode="auto">
          <a:xfrm flipH="1" flipV="1">
            <a:off x="10954532" y="4184989"/>
            <a:ext cx="1" cy="45159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8" name="Line 25"/>
          <p:cNvSpPr>
            <a:spLocks noChangeShapeType="1"/>
          </p:cNvSpPr>
          <p:nvPr/>
        </p:nvSpPr>
        <p:spPr bwMode="auto">
          <a:xfrm flipH="1" flipV="1">
            <a:off x="8590104" y="4184989"/>
            <a:ext cx="1" cy="45159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9" name="Line 25"/>
          <p:cNvSpPr>
            <a:spLocks noChangeShapeType="1"/>
          </p:cNvSpPr>
          <p:nvPr/>
        </p:nvSpPr>
        <p:spPr bwMode="auto">
          <a:xfrm flipH="1" flipV="1">
            <a:off x="5830042" y="4184989"/>
            <a:ext cx="1" cy="45159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2165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22860"/>
            <a:ext cx="12192000" cy="50987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THÀNH PHẦN BIỆT LẬP TRONG CÂU</a:t>
            </a:r>
          </a:p>
        </p:txBody>
      </p:sp>
      <p:sp>
        <p:nvSpPr>
          <p:cNvPr id="5" name="五角星 4"/>
          <p:cNvSpPr/>
          <p:nvPr/>
        </p:nvSpPr>
        <p:spPr>
          <a:xfrm rot="19903756">
            <a:off x="3233" y="35220"/>
            <a:ext cx="640206" cy="506432"/>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11474903" y="93235"/>
            <a:ext cx="740429" cy="419498"/>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1" name="Rectangle 10"/>
          <p:cNvSpPr/>
          <p:nvPr/>
        </p:nvSpPr>
        <p:spPr>
          <a:xfrm>
            <a:off x="263119" y="1703049"/>
            <a:ext cx="5553844" cy="1938992"/>
          </a:xfrm>
          <a:prstGeom prst="rect">
            <a:avLst/>
          </a:prstGeom>
        </p:spPr>
        <p:txBody>
          <a:bodyPr wrap="square">
            <a:spAutoFit/>
          </a:bodyPr>
          <a:lstStyle/>
          <a:p>
            <a:pPr algn="just">
              <a:spcAft>
                <a:spcPts val="0"/>
              </a:spcAft>
            </a:pPr>
            <a:r>
              <a:rPr lang="vi-VN" sz="2400" b="1" dirty="0">
                <a:latin typeface="Times New Roman" panose="02020603050405020304" pitchFamily="18" charset="0"/>
                <a:ea typeface="Times New Roman" panose="02020603050405020304" pitchFamily="18" charset="0"/>
              </a:rPr>
              <a:t>Câu 2: </a:t>
            </a:r>
            <a:r>
              <a:rPr lang="vi-VN" sz="2400" b="1" dirty="0">
                <a:solidFill>
                  <a:srgbClr val="333333"/>
                </a:solidFill>
                <a:latin typeface="Times New Roman" panose="02020603050405020304" pitchFamily="18" charset="0"/>
                <a:ea typeface="Times New Roman" panose="02020603050405020304" pitchFamily="18" charset="0"/>
              </a:rPr>
              <a:t>Tìm thành phần phụ chú trong </a:t>
            </a:r>
            <a:r>
              <a:rPr lang="en-US" sz="2400" b="1" dirty="0" err="1">
                <a:solidFill>
                  <a:srgbClr val="333333"/>
                </a:solidFill>
                <a:latin typeface="Times New Roman" panose="02020603050405020304" pitchFamily="18" charset="0"/>
                <a:ea typeface="Times New Roman" panose="02020603050405020304" pitchFamily="18" charset="0"/>
              </a:rPr>
              <a:t>các</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câu</a:t>
            </a:r>
            <a:r>
              <a:rPr lang="en-US" sz="2400" b="1" dirty="0">
                <a:solidFill>
                  <a:srgbClr val="333333"/>
                </a:solidFill>
                <a:latin typeface="Times New Roman" panose="02020603050405020304" pitchFamily="18" charset="0"/>
                <a:ea typeface="Times New Roman" panose="02020603050405020304" pitchFamily="18" charset="0"/>
              </a:rPr>
              <a:t> (SGK – tr91)</a:t>
            </a:r>
            <a:r>
              <a:rPr lang="vi-VN" sz="2400" b="1" dirty="0">
                <a:solidFill>
                  <a:srgbClr val="333333"/>
                </a:solidFill>
                <a:latin typeface="Times New Roman" panose="02020603050405020304" pitchFamily="18" charset="0"/>
                <a:ea typeface="Times New Roman" panose="02020603050405020304" pitchFamily="18" charset="0"/>
              </a:rPr>
              <a:t>. Dấu hiệu hình thức nào giúp em nhận biết thành phần đó? Các thành phần phụ chú đó được dùng làm gì?</a:t>
            </a:r>
            <a:endParaRPr lang="en-US" sz="2400" b="1" dirty="0">
              <a:latin typeface="Times New Roman" panose="02020603050405020304" pitchFamily="18" charset="0"/>
              <a:ea typeface="Times New Roman" panose="02020603050405020304"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323640262"/>
              </p:ext>
            </p:extLst>
          </p:nvPr>
        </p:nvGraphicFramePr>
        <p:xfrm>
          <a:off x="263119" y="3786267"/>
          <a:ext cx="5433408" cy="2103120"/>
        </p:xfrm>
        <a:graphic>
          <a:graphicData uri="http://schemas.openxmlformats.org/drawingml/2006/table">
            <a:tbl>
              <a:tblPr firstRow="1" firstCol="1" bandRow="1">
                <a:tableStyleId>{5C22544A-7EE6-4342-B048-85BDC9FD1C3A}</a:tableStyleId>
              </a:tblPr>
              <a:tblGrid>
                <a:gridCol w="968992">
                  <a:extLst>
                    <a:ext uri="{9D8B030D-6E8A-4147-A177-3AD203B41FA5}">
                      <a16:colId xmlns:a16="http://schemas.microsoft.com/office/drawing/2014/main" val="3352377323"/>
                    </a:ext>
                  </a:extLst>
                </a:gridCol>
                <a:gridCol w="1427655">
                  <a:extLst>
                    <a:ext uri="{9D8B030D-6E8A-4147-A177-3AD203B41FA5}">
                      <a16:colId xmlns:a16="http://schemas.microsoft.com/office/drawing/2014/main" val="126334927"/>
                    </a:ext>
                  </a:extLst>
                </a:gridCol>
                <a:gridCol w="1785514">
                  <a:extLst>
                    <a:ext uri="{9D8B030D-6E8A-4147-A177-3AD203B41FA5}">
                      <a16:colId xmlns:a16="http://schemas.microsoft.com/office/drawing/2014/main" val="1173902405"/>
                    </a:ext>
                  </a:extLst>
                </a:gridCol>
                <a:gridCol w="1251247">
                  <a:extLst>
                    <a:ext uri="{9D8B030D-6E8A-4147-A177-3AD203B41FA5}">
                      <a16:colId xmlns:a16="http://schemas.microsoft.com/office/drawing/2014/main" val="1141963375"/>
                    </a:ext>
                  </a:extLst>
                </a:gridCol>
              </a:tblGrid>
              <a:tr h="656590">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Câu</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Dấu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hiệu</a:t>
                      </a:r>
                      <a:r>
                        <a:rPr lang="en-US" sz="24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Công dụng</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3872542"/>
                  </a:ext>
                </a:extLst>
              </a:tr>
              <a:tr h="238125">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a</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3769812"/>
                  </a:ext>
                </a:extLst>
              </a:tr>
              <a:tr h="238125">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b</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460180"/>
                  </a:ext>
                </a:extLst>
              </a:tr>
              <a:tr h="238125">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c</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0942870"/>
                  </a:ext>
                </a:extLst>
              </a:tr>
            </a:tbl>
          </a:graphicData>
        </a:graphic>
      </p:graphicFrame>
      <p:sp>
        <p:nvSpPr>
          <p:cNvPr id="17" name="Rounded Rectangle 16"/>
          <p:cNvSpPr/>
          <p:nvPr/>
        </p:nvSpPr>
        <p:spPr>
          <a:xfrm>
            <a:off x="1367625" y="824666"/>
            <a:ext cx="3056153" cy="73415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NHÓM 1,2</a:t>
            </a:r>
            <a:endParaRPr lang="en-US" sz="2800" dirty="0">
              <a:latin typeface="Times New Roman" panose="02020603050405020304" pitchFamily="18" charset="0"/>
              <a:cs typeface="Times New Roman" panose="02020603050405020304" pitchFamily="18" charset="0"/>
            </a:endParaRPr>
          </a:p>
        </p:txBody>
      </p:sp>
      <p:sp>
        <p:nvSpPr>
          <p:cNvPr id="18" name="Rounded Rectangle 17"/>
          <p:cNvSpPr/>
          <p:nvPr/>
        </p:nvSpPr>
        <p:spPr>
          <a:xfrm>
            <a:off x="7419892" y="824666"/>
            <a:ext cx="3056153" cy="73415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NHÓM 3,4</a:t>
            </a:r>
            <a:endParaRPr lang="en-US" sz="2800" dirty="0">
              <a:latin typeface="Times New Roman" panose="02020603050405020304" pitchFamily="18" charset="0"/>
              <a:cs typeface="Times New Roman" panose="02020603050405020304" pitchFamily="18" charset="0"/>
            </a:endParaRPr>
          </a:p>
        </p:txBody>
      </p:sp>
      <p:sp>
        <p:nvSpPr>
          <p:cNvPr id="19" name="Rectangle 18"/>
          <p:cNvSpPr/>
          <p:nvPr/>
        </p:nvSpPr>
        <p:spPr>
          <a:xfrm>
            <a:off x="6289482" y="1703049"/>
            <a:ext cx="5307697" cy="1569660"/>
          </a:xfrm>
          <a:prstGeom prst="rect">
            <a:avLst/>
          </a:prstGeom>
        </p:spPr>
        <p:txBody>
          <a:bodyPr wrap="square">
            <a:spAutoFit/>
          </a:bodyPr>
          <a:lstStyle/>
          <a:p>
            <a:pPr algn="just"/>
            <a:r>
              <a:rPr lang="vi-VN" sz="2400" b="1" dirty="0">
                <a:solidFill>
                  <a:srgbClr val="333333"/>
                </a:solidFill>
                <a:latin typeface="Times New Roman" panose="02020603050405020304" pitchFamily="18" charset="0"/>
                <a:cs typeface="Times New Roman" panose="02020603050405020304" pitchFamily="18" charset="0"/>
              </a:rPr>
              <a:t>Câu 3. Tìm thành phần chuyển tiếp, thành phần tình thái trong những câu dưới đây. Chỉ ra ý nghĩa, tác dụng của mỗi thành phần đó.</a:t>
            </a:r>
          </a:p>
        </p:txBody>
      </p:sp>
      <p:graphicFrame>
        <p:nvGraphicFramePr>
          <p:cNvPr id="20" name="Table 19"/>
          <p:cNvGraphicFramePr>
            <a:graphicFrameLocks noGrp="1"/>
          </p:cNvGraphicFramePr>
          <p:nvPr>
            <p:extLst>
              <p:ext uri="{D42A27DB-BD31-4B8C-83A1-F6EECF244321}">
                <p14:modId xmlns:p14="http://schemas.microsoft.com/office/powerpoint/2010/main" val="4080759762"/>
              </p:ext>
            </p:extLst>
          </p:nvPr>
        </p:nvGraphicFramePr>
        <p:xfrm>
          <a:off x="6416903" y="3272709"/>
          <a:ext cx="5430539" cy="2804160"/>
        </p:xfrm>
        <a:graphic>
          <a:graphicData uri="http://schemas.openxmlformats.org/drawingml/2006/table">
            <a:tbl>
              <a:tblPr firstRow="1" firstCol="1" bandRow="1">
                <a:tableStyleId>{5C22544A-7EE6-4342-B048-85BDC9FD1C3A}</a:tableStyleId>
              </a:tblPr>
              <a:tblGrid>
                <a:gridCol w="807347">
                  <a:extLst>
                    <a:ext uri="{9D8B030D-6E8A-4147-A177-3AD203B41FA5}">
                      <a16:colId xmlns:a16="http://schemas.microsoft.com/office/drawing/2014/main" val="2918937778"/>
                    </a:ext>
                  </a:extLst>
                </a:gridCol>
                <a:gridCol w="1092814">
                  <a:extLst>
                    <a:ext uri="{9D8B030D-6E8A-4147-A177-3AD203B41FA5}">
                      <a16:colId xmlns:a16="http://schemas.microsoft.com/office/drawing/2014/main" val="2722286676"/>
                    </a:ext>
                  </a:extLst>
                </a:gridCol>
                <a:gridCol w="2389535">
                  <a:extLst>
                    <a:ext uri="{9D8B030D-6E8A-4147-A177-3AD203B41FA5}">
                      <a16:colId xmlns:a16="http://schemas.microsoft.com/office/drawing/2014/main" val="1666827394"/>
                    </a:ext>
                  </a:extLst>
                </a:gridCol>
                <a:gridCol w="1140843">
                  <a:extLst>
                    <a:ext uri="{9D8B030D-6E8A-4147-A177-3AD203B41FA5}">
                      <a16:colId xmlns:a16="http://schemas.microsoft.com/office/drawing/2014/main" val="3438078216"/>
                    </a:ext>
                  </a:extLst>
                </a:gridCol>
              </a:tblGrid>
              <a:tr h="656590">
                <a:tc>
                  <a:txBody>
                    <a:bodyPr/>
                    <a:lstStyle/>
                    <a:p>
                      <a:pPr algn="ct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Câu</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TPBL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Dấu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hiệu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thức</a:t>
                      </a:r>
                      <a:r>
                        <a:rPr lang="en-US" sz="20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Từ</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ngữ</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hiện</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Công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dụng</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2170021"/>
                  </a:ext>
                </a:extLst>
              </a:tr>
              <a:tr h="238125">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4278433"/>
                  </a:ext>
                </a:extLst>
              </a:tr>
              <a:tr h="238125">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b</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8449844"/>
                  </a:ext>
                </a:extLst>
              </a:tr>
              <a:tr h="238125">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c</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4440458"/>
                  </a:ext>
                </a:extLst>
              </a:tr>
              <a:tr h="238125">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d</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7969428"/>
                  </a:ext>
                </a:extLst>
              </a:tr>
              <a:tr h="238125">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e</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8884634"/>
                  </a:ext>
                </a:extLst>
              </a:tr>
            </a:tbl>
          </a:graphicData>
        </a:graphic>
      </p:graphicFrame>
    </p:spTree>
    <p:extLst>
      <p:ext uri="{BB962C8B-B14F-4D97-AF65-F5344CB8AC3E}">
        <p14:creationId xmlns:p14="http://schemas.microsoft.com/office/powerpoint/2010/main" val="1085453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1345</Words>
  <Application>Microsoft Office PowerPoint</Application>
  <PresentationFormat>Widescreen</PresentationFormat>
  <Paragraphs>222</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#9Slide05 Brannboll Ny</vt:lpstr>
      <vt:lpstr>#9Slide07 Marbelia Regular</vt:lpstr>
      <vt:lpstr>Arial</vt:lpstr>
      <vt:lpstr>Calibri</vt:lpstr>
      <vt:lpstr>Calibri Light</vt:lpstr>
      <vt:lpstr>Times New Roman</vt:lpstr>
      <vt:lpstr>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105</cp:revision>
  <dcterms:created xsi:type="dcterms:W3CDTF">2022-06-14T07:43:49Z</dcterms:created>
  <dcterms:modified xsi:type="dcterms:W3CDTF">2024-04-05T01:45:25Z</dcterms:modified>
</cp:coreProperties>
</file>