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56" r:id="rId3"/>
    <p:sldId id="302" r:id="rId4"/>
    <p:sldId id="332" r:id="rId5"/>
    <p:sldId id="337" r:id="rId6"/>
    <p:sldId id="276" r:id="rId7"/>
    <p:sldId id="331" r:id="rId8"/>
    <p:sldId id="333" r:id="rId9"/>
    <p:sldId id="334" r:id="rId10"/>
    <p:sldId id="338" r:id="rId11"/>
    <p:sldId id="339" r:id="rId12"/>
    <p:sldId id="340" r:id="rId13"/>
    <p:sldId id="298" r:id="rId14"/>
    <p:sldId id="335" r:id="rId15"/>
    <p:sldId id="342" r:id="rId16"/>
    <p:sldId id="325" r:id="rId17"/>
    <p:sldId id="336" r:id="rId18"/>
    <p:sldId id="341" r:id="rId19"/>
    <p:sldId id="313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FCCFF"/>
    <a:srgbClr val="D8E5E5"/>
    <a:srgbClr val="FBCDCD"/>
    <a:srgbClr val="F7A5A5"/>
    <a:srgbClr val="7192A9"/>
    <a:srgbClr val="F37D91"/>
    <a:srgbClr val="F26649"/>
    <a:srgbClr val="F3F6F6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5274" autoAdjust="0"/>
  </p:normalViewPr>
  <p:slideViewPr>
    <p:cSldViewPr snapToGrid="0" showGuides="1">
      <p:cViewPr varScale="1">
        <p:scale>
          <a:sx n="82" d="100"/>
          <a:sy n="82" d="100"/>
        </p:scale>
        <p:origin x="87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5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8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3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5480" y="21823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srgbClr val="AD4F0F"/>
                </a:solidFill>
                <a:latin typeface="Calibri" panose="020F0502020204030204"/>
              </a:rPr>
              <a:t>f</a:t>
            </a: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</a:rPr>
              <a:t>ingerprint scanner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6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Máy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quét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vân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3044463"/>
            <a:ext cx="4634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ˈ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skænə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(r)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339" y="1596613"/>
            <a:ext cx="6072051" cy="3542030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9590" y="4541829"/>
            <a:ext cx="700088" cy="7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5480" y="21823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225055"/>
            <a:ext cx="46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Giao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tiếp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kỹ</a:t>
            </a:r>
            <a:r>
              <a:rPr lang="en-US" sz="3600" noProof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Calibri" panose="020F0502020204030204"/>
              </a:rPr>
              <a:t>thuật</a:t>
            </a:r>
            <a:r>
              <a:rPr lang="en-US" sz="3600" noProof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Calibri" panose="020F0502020204030204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518" y="3578724"/>
            <a:ext cx="5441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/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kəˌmjuːnɪˈkeɪʃn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660" y="1771235"/>
            <a:ext cx="6293635" cy="3839117"/>
          </a:xfrm>
          <a:prstGeom prst="rect">
            <a:avLst/>
          </a:prstGeom>
        </p:spPr>
      </p:pic>
      <p:pic>
        <p:nvPicPr>
          <p:cNvPr id="5" name="digital commun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3415" y="4990124"/>
            <a:ext cx="620228" cy="6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95208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061503"/>
              </p:ext>
            </p:extLst>
          </p:nvPr>
        </p:nvGraphicFramePr>
        <p:xfrm>
          <a:off x="1194549" y="1509229"/>
          <a:ext cx="10085976" cy="22351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 recognition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feɪsˌrekəɡˈnɪʃn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nghệ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nhận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diện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en-US" sz="2400" dirty="0" err="1" smtClean="0"/>
                        <a:t>nhận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biết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gương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mặt</a:t>
                      </a:r>
                      <a:endParaRPr lang="en-US" sz="24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ɪkˈsperɪmənt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45783"/>
              </p:ext>
            </p:extLst>
          </p:nvPr>
        </p:nvGraphicFramePr>
        <p:xfrm>
          <a:off x="1194781" y="3754794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/’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,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4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nghệ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dõi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(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cử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động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)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mắt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556872"/>
              </p:ext>
            </p:extLst>
          </p:nvPr>
        </p:nvGraphicFramePr>
        <p:xfrm>
          <a:off x="1194549" y="4422195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fɪŋɡəprɪnt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skænə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Máy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quét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vân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tay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58272"/>
              </p:ext>
            </p:extLst>
          </p:nvPr>
        </p:nvGraphicFramePr>
        <p:xfrm>
          <a:off x="1194549" y="5089596"/>
          <a:ext cx="10085975" cy="9262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dɪdʒɪtl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kəˌmjuːnɪˈkeɪʃn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Giao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tiếp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kỹ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thuật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số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5" y="2560335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5" y="3267431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4" y="3844812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4" y="4551908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6584" y="5259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option that best completes each phrase.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32582" y="7452"/>
            <a:ext cx="4954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invent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discover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create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develop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455920" y="1938850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device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455920" y="2432465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new area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55920" y="3066610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device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55920" y="3560225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new area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55920" y="4243459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device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55920" y="4737074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new area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55920" y="5358982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device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55920" y="5852597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new area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3413760" y="2185658"/>
            <a:ext cx="2042160" cy="400062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  <a:endCxn id="34" idx="1"/>
          </p:cNvCxnSpPr>
          <p:nvPr/>
        </p:nvCxnSpPr>
        <p:spPr>
          <a:xfrm flipV="1">
            <a:off x="3413760" y="3313418"/>
            <a:ext cx="2042160" cy="400062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  <a:endCxn id="37" idx="1"/>
          </p:cNvCxnSpPr>
          <p:nvPr/>
        </p:nvCxnSpPr>
        <p:spPr>
          <a:xfrm>
            <a:off x="3413760" y="4790440"/>
            <a:ext cx="2042160" cy="193442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6"/>
            <a:endCxn id="41" idx="1"/>
          </p:cNvCxnSpPr>
          <p:nvPr/>
        </p:nvCxnSpPr>
        <p:spPr>
          <a:xfrm>
            <a:off x="3413760" y="5877560"/>
            <a:ext cx="2042160" cy="221845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31589" y="1534962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2327" y="165503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invented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0387" y="1673503"/>
            <a:ext cx="1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created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4115" y="1646562"/>
            <a:ext cx="250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experiments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5113" y="162808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discovered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39398" y="162808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ingerprint scanner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27500" y="2696026"/>
            <a:ext cx="10975956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Marie Curie and Pierre </a:t>
            </a:r>
            <a:r>
              <a:rPr lang="en-US" dirty="0" err="1" smtClean="0"/>
              <a:t>Curie_____________radium</a:t>
            </a:r>
            <a:r>
              <a:rPr lang="en-US" dirty="0" smtClean="0"/>
              <a:t> and polonium.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Thomas </a:t>
            </a:r>
            <a:r>
              <a:rPr lang="en-US" dirty="0" err="1" smtClean="0"/>
              <a:t>Edison__________the</a:t>
            </a:r>
            <a:r>
              <a:rPr lang="en-US" dirty="0" smtClean="0"/>
              <a:t> light bulb in 1880.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Sarah Gilbert is the creator of a vaccine. She _________ it in 2020.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Scientists have carried out </a:t>
            </a:r>
            <a:r>
              <a:rPr lang="en-US" dirty="0" err="1" smtClean="0"/>
              <a:t>many_____________to</a:t>
            </a:r>
            <a:r>
              <a:rPr lang="en-US" dirty="0" smtClean="0"/>
              <a:t> find a cure for cancer.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Scan your finger on this _________________to check attendance, please. 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32582" y="7452"/>
            <a:ext cx="4954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10846 0.1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0105 0.2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40703 0.310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12175 0.391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32943 0.53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2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21841" y="139532"/>
            <a:ext cx="10479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40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PRONUNCIATION: Sentence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 stress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55" y="1052189"/>
            <a:ext cx="8463280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bold syllables.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19764" y="7452"/>
            <a:ext cx="5866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639" y="2101974"/>
            <a:ext cx="736321" cy="736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6455" y="2110249"/>
            <a:ext cx="7955280" cy="289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1. I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2400" spc="-5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computer.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2. Do</a:t>
            </a:r>
            <a:r>
              <a:rPr lang="en-US" sz="2400" spc="-85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2400" spc="-7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2400" b="1" spc="-1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2400" spc="-8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2400" spc="-8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2400" spc="-5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2400" spc="-7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2400" spc="-7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2400" spc="-1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don’t.</a:t>
            </a:r>
            <a:endParaRPr lang="en-US" sz="2400" dirty="0">
              <a:latin typeface=".VnArial" panose="020B7200000000000000" pitchFamily="34" charset="0"/>
              <a:ea typeface="Times New Roman" panose="02020603050405020304" pitchFamily="18" charset="0"/>
              <a:cs typeface="DejaVu Serif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3. They</a:t>
            </a:r>
            <a:r>
              <a:rPr lang="en-US" sz="2400" spc="-80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2400" spc="-7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2400" b="1" spc="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mil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2400" spc="-7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2400" spc="-7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2400" spc="-6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2400" b="1" spc="-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4. Did</a:t>
            </a:r>
            <a:r>
              <a:rPr lang="en-US" sz="2400" spc="-100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2400" spc="-8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2400" b="1" spc="-1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2400" spc="-8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2400" spc="-7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2400" spc="-6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2400" spc="-9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2400" spc="-9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2400" spc="-8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2400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5.</a:t>
            </a:r>
            <a:r>
              <a:rPr lang="en-US" sz="2400" b="1" dirty="0" smtClean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Who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2400" spc="-7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2400" spc="-7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2400" b="1" spc="-1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2400" spc="-9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2400" spc="-75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2400" b="1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2400" dirty="0">
                <a:latin typeface=".VnArial" panose="020B7200000000000000" pitchFamily="34" charset="0"/>
                <a:ea typeface="Times New Roman" panose="02020603050405020304" pitchFamily="18" charset="0"/>
                <a:cs typeface="DejaVu Serif"/>
              </a:rPr>
              <a:t>days?</a:t>
            </a:r>
            <a:endParaRPr lang="en-US" sz="2400" dirty="0">
              <a:effectLst/>
              <a:latin typeface=".VnArial" panose="020B7200000000000000" pitchFamily="34" charset="0"/>
              <a:ea typeface="Times New Roman" panose="02020603050405020304" pitchFamily="18" charset="0"/>
              <a:cs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41148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How many stressed words are there in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19764" y="7452"/>
            <a:ext cx="5866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76" y="2172145"/>
            <a:ext cx="811848" cy="811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4640" y="2578069"/>
            <a:ext cx="10382264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2400" spc="-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2400" spc="-8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24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likes learning</a:t>
            </a:r>
            <a:r>
              <a:rPr lang="en-US" sz="2400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2400" spc="-10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2400" spc="-1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2400" spc="-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2400" spc="-2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came?</a:t>
            </a:r>
            <a:r>
              <a:rPr lang="en-US" sz="2400" spc="1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spc="1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No,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What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2400" spc="-1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41148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How many stressed words are there in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19764" y="7452"/>
            <a:ext cx="5866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76" y="2172145"/>
            <a:ext cx="811848" cy="811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4640" y="2578069"/>
            <a:ext cx="10382264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2400" spc="-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2400" spc="-8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2400" b="1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2400" b="1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likes learn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2400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line.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2400" spc="-10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2400" spc="-1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tend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ance</a:t>
            </a:r>
            <a:r>
              <a:rPr lang="en-US" sz="2400" spc="-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2400" b="1" spc="-2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400" spc="1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spc="1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2400" spc="-1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5744" y="261870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4064" y="324862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8704" y="3798916"/>
            <a:ext cx="112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13504" y="4322136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4208" y="4968963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6" y="102481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EF4B66"/>
                </a:solidFill>
              </a:rPr>
              <a:t>BROKEN TELEPHONE</a:t>
            </a:r>
            <a:endParaRPr lang="en-US" sz="2800" b="1" dirty="0">
              <a:solidFill>
                <a:srgbClr val="EF4B66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110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08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6198" y="1464001"/>
            <a:ext cx="1127367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RULE</a:t>
            </a:r>
            <a:r>
              <a:rPr lang="en-US" sz="2800" dirty="0" smtClean="0">
                <a:solidFill>
                  <a:srgbClr val="00B050"/>
                </a:solidFill>
              </a:rPr>
              <a:t>: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Gather 3 or more players.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The person starting the game thinks of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and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whispers it into the next player’s ear only once, with no repeats allowed.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That listener tries to correctly repeat that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into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the next player’s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ear (Paying attention to the sentence’s stress).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The last person in the line or at the end of the circle repeats the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</a:t>
            </a:r>
            <a:endParaRPr lang="en-US" sz="2400" dirty="0">
              <a:solidFill>
                <a:srgbClr val="000000"/>
              </a:solidFill>
              <a:latin typeface="system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Allow a moment for giggles if the message is “broken” or changed. The player who started announces the correct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</a:t>
            </a:r>
            <a:endParaRPr lang="en-US" sz="2400" dirty="0">
              <a:solidFill>
                <a:srgbClr val="000000"/>
              </a:solidFill>
              <a:latin typeface="system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Players take turns thinking of the next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to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pass through a whisper.</a:t>
            </a:r>
          </a:p>
          <a:p>
            <a:pPr algn="just"/>
            <a:endParaRPr lang="en-US" sz="2800" dirty="0" smtClean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43" y="5439747"/>
            <a:ext cx="4680857" cy="1418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1755"/>
            <a:ext cx="4680857" cy="14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788178"/>
            <a:ext cx="505983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8" y="1642754"/>
            <a:ext cx="1450088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485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 </a:t>
            </a:r>
            <a:r>
              <a:rPr lang="en-US" sz="3200" b="1" dirty="0" smtClean="0">
                <a:solidFill>
                  <a:schemeClr val="bg1"/>
                </a:solidFill>
              </a:rPr>
              <a:t>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364304" y="2819340"/>
            <a:ext cx="97702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words and phrases related to new technologies.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new verb phrases that are used to talk about inventions, discoveries, </a:t>
            </a:r>
            <a:r>
              <a:rPr lang="en-US" sz="2800" dirty="0" smtClean="0"/>
              <a:t>creation, </a:t>
            </a:r>
            <a:r>
              <a:rPr lang="en-US" sz="2800" dirty="0"/>
              <a:t>and development.</a:t>
            </a:r>
            <a:endParaRPr lang="en-US" sz="28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s</a:t>
            </a:r>
            <a:r>
              <a:rPr lang="en-US" sz="2800" dirty="0" smtClean="0"/>
              <a:t>entences stress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1889155"/>
            <a:ext cx="81498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Learn by heart words and phrases related to new </a:t>
            </a:r>
            <a:r>
              <a:rPr lang="en-US" sz="2800" dirty="0" smtClean="0"/>
              <a:t>technologies and new </a:t>
            </a:r>
            <a:r>
              <a:rPr lang="en-US" sz="2800" dirty="0"/>
              <a:t>verb phrases that are used to talk about inventions, discoveries, creation, and </a:t>
            </a:r>
            <a:r>
              <a:rPr lang="en-US" sz="2800" dirty="0" smtClean="0"/>
              <a:t>development.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Learn by heart “REMEMBER” about sentence stress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Do </a:t>
            </a:r>
            <a:r>
              <a:rPr lang="en-US" sz="2800" dirty="0"/>
              <a:t>Exercise ………..page ……Unit </a:t>
            </a:r>
            <a:r>
              <a:rPr lang="en-US" sz="2800" dirty="0" smtClean="0"/>
              <a:t>11/Workbook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45" y="3430779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65927" y="1234448"/>
            <a:ext cx="5740800" cy="480807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48150" y="1791580"/>
            <a:ext cx="5758577" cy="472594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51615" y="2322109"/>
            <a:ext cx="5755112" cy="1729911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word or phrase from the box under each picture.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option that best completes each 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63035" y="4747491"/>
            <a:ext cx="5743692" cy="1188751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and repeat the sentences. Pay attention to the bold syllables.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 the sentences. How many stressed words are there in each sentence.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65927" y="6023112"/>
            <a:ext cx="5740800" cy="55580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63035" y="4138890"/>
            <a:ext cx="5758577" cy="521731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Pronunciation: Sentence stress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2712" y="1630000"/>
            <a:ext cx="1112021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Work in 2 teams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The team with the most correct answers wins</a:t>
            </a:r>
            <a:endParaRPr lang="en-US" sz="3000" dirty="0"/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7" y="1085213"/>
            <a:ext cx="2893566" cy="192857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3976" y="1698171"/>
            <a:ext cx="625151" cy="3638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3" y="1117289"/>
            <a:ext cx="3332584" cy="1899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7" y="1132967"/>
            <a:ext cx="2976466" cy="188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7" y="3719888"/>
            <a:ext cx="2893566" cy="2340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3" y="3719888"/>
            <a:ext cx="3332584" cy="2340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8669" y="3719888"/>
            <a:ext cx="3848876" cy="2251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6389" y="2965535"/>
            <a:ext cx="26895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3791" y="2965535"/>
            <a:ext cx="25072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56811" y="2981331"/>
            <a:ext cx="22525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3643" y="6060816"/>
            <a:ext cx="19111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32576" y="6060816"/>
            <a:ext cx="27452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74906" y="6048620"/>
            <a:ext cx="18533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63" y="4924552"/>
            <a:ext cx="5630061" cy="1890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80" y="2661005"/>
            <a:ext cx="5382376" cy="22101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4" y="2384741"/>
            <a:ext cx="5877745" cy="248637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120400"/>
            <a:ext cx="954913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2582" y="7452"/>
            <a:ext cx="4954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5882" y="1642188"/>
            <a:ext cx="10815315" cy="101881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6619" y="1718550"/>
            <a:ext cx="2642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ace recognition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6467" y="17185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experiment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06467" y="2115617"/>
            <a:ext cx="3701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ingerprint scanner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5982" y="1673513"/>
            <a:ext cx="305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</a:t>
            </a:r>
            <a:r>
              <a:rPr lang="en-US" sz="2800" b="1" dirty="0" smtClean="0">
                <a:solidFill>
                  <a:srgbClr val="FF0000"/>
                </a:solidFill>
              </a:rPr>
              <a:t>ideo conference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354" y="2137699"/>
            <a:ext cx="301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 smtClean="0">
                <a:solidFill>
                  <a:srgbClr val="FF0000"/>
                </a:solidFill>
              </a:rPr>
              <a:t>ye tracking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66009" y="2084346"/>
            <a:ext cx="348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</a:rPr>
              <a:t>igital communication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62917 0.34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24896 0.368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9 -0.00023 L 0.48971 0.331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57 2.59259E-6 L 0.4336 0.3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8112 0.60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811 L -0.14427 0.6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0007" y="21823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AD4F0F"/>
                </a:solidFill>
              </a:rPr>
              <a:t>face recognition 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767" y="3745532"/>
            <a:ext cx="5126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nghệ</a:t>
            </a:r>
            <a:r>
              <a:rPr lang="en-US" sz="3200" dirty="0" smtClean="0"/>
              <a:t> </a:t>
            </a:r>
            <a:r>
              <a:rPr lang="en-US" sz="3200" dirty="0" err="1" smtClean="0"/>
              <a:t>nhận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/ </a:t>
            </a:r>
            <a:r>
              <a:rPr lang="en-US" sz="3200" dirty="0" err="1" smtClean="0"/>
              <a:t>diện</a:t>
            </a:r>
            <a:r>
              <a:rPr lang="en-US" sz="3200" dirty="0" smtClean="0"/>
              <a:t> </a:t>
            </a:r>
            <a:r>
              <a:rPr lang="en-US" sz="3200" dirty="0" err="1" smtClean="0"/>
              <a:t>gương</a:t>
            </a:r>
            <a:r>
              <a:rPr lang="en-US" sz="3200" dirty="0" smtClean="0"/>
              <a:t> </a:t>
            </a:r>
            <a:r>
              <a:rPr lang="en-US" sz="3200" dirty="0" err="1" smtClean="0"/>
              <a:t>mặt</a:t>
            </a:r>
            <a:endParaRPr lang="en-US" sz="32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119750" y="3000258"/>
            <a:ext cx="3046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feɪsˌrekəɡˈnɪʃn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760" y="1330303"/>
            <a:ext cx="6085840" cy="4468244"/>
          </a:xfrm>
          <a:prstGeom prst="rect">
            <a:avLst/>
          </a:prstGeom>
        </p:spPr>
      </p:pic>
      <p:pic>
        <p:nvPicPr>
          <p:cNvPr id="4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5440" y="4983249"/>
            <a:ext cx="639128" cy="6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4000" b="1" noProof="0" dirty="0" err="1" smtClean="0">
                <a:solidFill>
                  <a:srgbClr val="AD4F0F"/>
                </a:solidFill>
                <a:latin typeface="Calibri" panose="020F0502020204030204"/>
              </a:rPr>
              <a:t>xperiment</a:t>
            </a:r>
            <a:r>
              <a:rPr lang="en-US" sz="4000" b="1" noProof="0" dirty="0" smtClean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Calibri" panose="020F0502020204030204"/>
              </a:rPr>
              <a:t>Thí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/>
              </a:rPr>
              <a:t>nghiệm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8179" y="3008667"/>
            <a:ext cx="2756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ɪkˈsperɪmənt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791" y="1295954"/>
            <a:ext cx="4953000" cy="4953000"/>
          </a:xfrm>
          <a:prstGeom prst="rect">
            <a:avLst/>
          </a:prstGeom>
        </p:spPr>
      </p:pic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023" y="4372921"/>
            <a:ext cx="663221" cy="66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</a:rPr>
              <a:t>ye tracking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676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nghệ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dõi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cử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5905" y="3008667"/>
            <a:ext cx="2521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/’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ai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 ,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trækɪŋ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340" y="1353362"/>
            <a:ext cx="6427210" cy="4603272"/>
          </a:xfrm>
          <a:prstGeom prst="rect">
            <a:avLst/>
          </a:prstGeom>
        </p:spPr>
      </p:pic>
      <p:pic>
        <p:nvPicPr>
          <p:cNvPr id="5" name="eye tra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6591" y="4820577"/>
            <a:ext cx="700088" cy="7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4932</TotalTime>
  <Words>964</Words>
  <Application>Microsoft Office PowerPoint</Application>
  <PresentationFormat>Widescreen</PresentationFormat>
  <Paragraphs>195</Paragraphs>
  <Slides>22</Slides>
  <Notes>17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.VnArial</vt:lpstr>
      <vt:lpstr>Adobe Gothic Std B</vt:lpstr>
      <vt:lpstr>Arial</vt:lpstr>
      <vt:lpstr>Calibri</vt:lpstr>
      <vt:lpstr>Calibri Light</vt:lpstr>
      <vt:lpstr>DejaVu Serif</vt:lpstr>
      <vt:lpstr>Myriad Pro</vt:lpstr>
      <vt:lpstr>system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XPS</cp:lastModifiedBy>
  <cp:revision>250</cp:revision>
  <dcterms:created xsi:type="dcterms:W3CDTF">2020-12-09T02:04:09Z</dcterms:created>
  <dcterms:modified xsi:type="dcterms:W3CDTF">2023-02-10T02:35:10Z</dcterms:modified>
</cp:coreProperties>
</file>