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4"/>
  </p:notesMasterIdLst>
  <p:sldIdLst>
    <p:sldId id="259" r:id="rId2"/>
    <p:sldId id="278" r:id="rId3"/>
    <p:sldId id="365" r:id="rId4"/>
    <p:sldId id="256" r:id="rId5"/>
    <p:sldId id="304" r:id="rId6"/>
    <p:sldId id="367" r:id="rId7"/>
    <p:sldId id="308" r:id="rId8"/>
    <p:sldId id="374" r:id="rId9"/>
    <p:sldId id="378" r:id="rId10"/>
    <p:sldId id="379" r:id="rId11"/>
    <p:sldId id="368" r:id="rId12"/>
    <p:sldId id="380" r:id="rId13"/>
    <p:sldId id="381" r:id="rId14"/>
    <p:sldId id="382" r:id="rId15"/>
    <p:sldId id="384" r:id="rId16"/>
    <p:sldId id="385" r:id="rId17"/>
    <p:sldId id="386" r:id="rId18"/>
    <p:sldId id="387" r:id="rId19"/>
    <p:sldId id="393" r:id="rId20"/>
    <p:sldId id="388" r:id="rId21"/>
    <p:sldId id="394" r:id="rId22"/>
    <p:sldId id="395" r:id="rId23"/>
    <p:sldId id="396" r:id="rId24"/>
    <p:sldId id="397" r:id="rId25"/>
    <p:sldId id="398" r:id="rId26"/>
    <p:sldId id="401" r:id="rId27"/>
    <p:sldId id="404" r:id="rId28"/>
    <p:sldId id="402" r:id="rId29"/>
    <p:sldId id="405" r:id="rId30"/>
    <p:sldId id="406" r:id="rId31"/>
    <p:sldId id="362" r:id="rId32"/>
    <p:sldId id="363" r:id="rId33"/>
  </p:sldIdLst>
  <p:sldSz cx="9144000" cy="5143500" type="screen16x9"/>
  <p:notesSz cx="6858000" cy="9144000"/>
  <p:embeddedFontLst>
    <p:embeddedFont>
      <p:font typeface="Anybody" panose="020B0604020202020204" charset="0"/>
      <p:regular r:id="rId35"/>
      <p:bold r:id="rId36"/>
      <p:italic r:id="rId37"/>
      <p:boldItalic r:id="rId38"/>
    </p:embeddedFont>
    <p:embeddedFont>
      <p:font typeface="Antic Didone" panose="020B0604020202020204" charset="0"/>
      <p:regular r:id="rId39"/>
    </p:embeddedFont>
    <p:embeddedFont>
      <p:font typeface="Poppins Black" panose="020B0604020202020204" charset="0"/>
      <p:bold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822B00"/>
    <a:srgbClr val="002060"/>
    <a:srgbClr val="FBFBFF"/>
    <a:srgbClr val="DDDDFF"/>
    <a:srgbClr val="FFE8D1"/>
    <a:srgbClr val="993300"/>
    <a:srgbClr val="ECEBFF"/>
    <a:srgbClr val="2F5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B1972-A68B-4D1E-96AD-C22BA9B63244}">
  <a:tblStyle styleId="{47EB1972-A68B-4D1E-96AD-C22BA9B632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26F9108-017A-463E-BE1D-7F541B82DAA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21" autoAdjust="0"/>
    <p:restoredTop sz="94660"/>
  </p:normalViewPr>
  <p:slideViewPr>
    <p:cSldViewPr snapToGrid="0">
      <p:cViewPr varScale="1">
        <p:scale>
          <a:sx n="97" d="100"/>
          <a:sy n="97" d="100"/>
        </p:scale>
        <p:origin x="11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78bb9d625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78bb9d625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4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32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39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094225" y="1566938"/>
            <a:ext cx="4528800" cy="1388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48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094225" y="3148763"/>
            <a:ext cx="4528800" cy="427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794438" y="489126"/>
            <a:ext cx="7585062" cy="273000"/>
            <a:chOff x="794438" y="489126"/>
            <a:chExt cx="7585062" cy="273000"/>
          </a:xfrm>
        </p:grpSpPr>
        <p:grpSp>
          <p:nvGrpSpPr>
            <p:cNvPr id="13" name="Google Shape;13;p2"/>
            <p:cNvGrpSpPr/>
            <p:nvPr/>
          </p:nvGrpSpPr>
          <p:grpSpPr>
            <a:xfrm>
              <a:off x="794438" y="534808"/>
              <a:ext cx="273000" cy="185406"/>
              <a:chOff x="794438" y="522095"/>
              <a:chExt cx="273000" cy="185406"/>
            </a:xfrm>
          </p:grpSpPr>
          <p:cxnSp>
            <p:nvCxnSpPr>
              <p:cNvPr id="14" name="Google Shape;14;p2"/>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17" name="Google Shape;17;p2"/>
            <p:cNvGrpSpPr/>
            <p:nvPr/>
          </p:nvGrpSpPr>
          <p:grpSpPr>
            <a:xfrm>
              <a:off x="5634025" y="489126"/>
              <a:ext cx="2387400" cy="273000"/>
              <a:chOff x="5634025" y="516254"/>
              <a:chExt cx="2387400" cy="273000"/>
            </a:xfrm>
          </p:grpSpPr>
          <p:sp>
            <p:nvSpPr>
              <p:cNvPr id="18" name="Google Shape;18;p2"/>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5733981" y="574878"/>
                <a:ext cx="157455" cy="157474"/>
                <a:chOff x="7626532" y="1566956"/>
                <a:chExt cx="248313" cy="248343"/>
              </a:xfrm>
            </p:grpSpPr>
            <p:sp>
              <p:nvSpPr>
                <p:cNvPr id="20" name="Google Shape;20;p2"/>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Google Shape;23;p2"/>
            <p:cNvGrpSpPr/>
            <p:nvPr/>
          </p:nvGrpSpPr>
          <p:grpSpPr>
            <a:xfrm>
              <a:off x="8106499" y="489126"/>
              <a:ext cx="273000" cy="273000"/>
              <a:chOff x="8106499" y="516254"/>
              <a:chExt cx="273000" cy="273000"/>
            </a:xfrm>
          </p:grpSpPr>
          <p:sp>
            <p:nvSpPr>
              <p:cNvPr id="24" name="Google Shape;24;p2"/>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8160297" y="582146"/>
                <a:ext cx="157465" cy="144971"/>
                <a:chOff x="6993499" y="1616539"/>
                <a:chExt cx="205703" cy="189381"/>
              </a:xfrm>
            </p:grpSpPr>
            <p:sp>
              <p:nvSpPr>
                <p:cNvPr id="26" name="Google Shape;26;p2"/>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txBox="1">
            <a:spLocks noGrp="1"/>
          </p:cNvSpPr>
          <p:nvPr>
            <p:ph type="title"/>
          </p:nvPr>
        </p:nvSpPr>
        <p:spPr>
          <a:xfrm>
            <a:off x="1199050" y="2585350"/>
            <a:ext cx="51084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title" idx="2" hasCustomPrompt="1"/>
          </p:nvPr>
        </p:nvSpPr>
        <p:spPr>
          <a:xfrm>
            <a:off x="1199050" y="1716350"/>
            <a:ext cx="12357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2"/>
              </a:buClr>
              <a:buSzPts val="6000"/>
              <a:buNone/>
              <a:defRPr sz="6000">
                <a:solidFill>
                  <a:schemeClr val="lt2"/>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35" name="Google Shape;35;p3"/>
          <p:cNvGrpSpPr/>
          <p:nvPr/>
        </p:nvGrpSpPr>
        <p:grpSpPr>
          <a:xfrm>
            <a:off x="794438" y="489126"/>
            <a:ext cx="7585062" cy="273000"/>
            <a:chOff x="794438" y="489126"/>
            <a:chExt cx="7585062" cy="273000"/>
          </a:xfrm>
        </p:grpSpPr>
        <p:grpSp>
          <p:nvGrpSpPr>
            <p:cNvPr id="36" name="Google Shape;36;p3"/>
            <p:cNvGrpSpPr/>
            <p:nvPr/>
          </p:nvGrpSpPr>
          <p:grpSpPr>
            <a:xfrm>
              <a:off x="794438" y="534808"/>
              <a:ext cx="273000" cy="185406"/>
              <a:chOff x="794438" y="522095"/>
              <a:chExt cx="273000" cy="185406"/>
            </a:xfrm>
          </p:grpSpPr>
          <p:cxnSp>
            <p:nvCxnSpPr>
              <p:cNvPr id="37" name="Google Shape;37;p3"/>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38" name="Google Shape;38;p3"/>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39" name="Google Shape;39;p3"/>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40" name="Google Shape;40;p3"/>
            <p:cNvGrpSpPr/>
            <p:nvPr/>
          </p:nvGrpSpPr>
          <p:grpSpPr>
            <a:xfrm>
              <a:off x="5634025" y="489126"/>
              <a:ext cx="2387400" cy="273000"/>
              <a:chOff x="5634025" y="516254"/>
              <a:chExt cx="2387400" cy="273000"/>
            </a:xfrm>
          </p:grpSpPr>
          <p:sp>
            <p:nvSpPr>
              <p:cNvPr id="41" name="Google Shape;41;p3"/>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5733981" y="574878"/>
                <a:ext cx="157455" cy="157474"/>
                <a:chOff x="7626532" y="1566956"/>
                <a:chExt cx="248313" cy="248343"/>
              </a:xfrm>
            </p:grpSpPr>
            <p:sp>
              <p:nvSpPr>
                <p:cNvPr id="43" name="Google Shape;43;p3"/>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46;p3"/>
            <p:cNvGrpSpPr/>
            <p:nvPr/>
          </p:nvGrpSpPr>
          <p:grpSpPr>
            <a:xfrm>
              <a:off x="8106499" y="489126"/>
              <a:ext cx="273000" cy="273000"/>
              <a:chOff x="8106499" y="516254"/>
              <a:chExt cx="273000" cy="273000"/>
            </a:xfrm>
          </p:grpSpPr>
          <p:sp>
            <p:nvSpPr>
              <p:cNvPr id="47" name="Google Shape;47;p3"/>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8160297" y="582146"/>
                <a:ext cx="157465" cy="144971"/>
                <a:chOff x="6993499" y="1616539"/>
                <a:chExt cx="205703" cy="189381"/>
              </a:xfrm>
            </p:grpSpPr>
            <p:sp>
              <p:nvSpPr>
                <p:cNvPr id="49" name="Google Shape;49;p3"/>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4"/>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txBox="1">
            <a:spLocks noGrp="1"/>
          </p:cNvSpPr>
          <p:nvPr>
            <p:ph type="body" idx="1"/>
          </p:nvPr>
        </p:nvSpPr>
        <p:spPr>
          <a:xfrm>
            <a:off x="720000" y="1405325"/>
            <a:ext cx="7704000" cy="2170500"/>
          </a:xfrm>
          <a:prstGeom prst="rect">
            <a:avLst/>
          </a:prstGeom>
        </p:spPr>
        <p:txBody>
          <a:bodyPr spcFirstLastPara="1" wrap="square" lIns="91425" tIns="91425" rIns="91425" bIns="91425" anchor="t" anchorCtr="0">
            <a:noAutofit/>
          </a:bodyPr>
          <a:lstStyle>
            <a:lvl1pPr marL="457200" lvl="0" indent="-304800" rtl="0">
              <a:lnSpc>
                <a:spcPct val="100000"/>
              </a:lnSpc>
              <a:spcBef>
                <a:spcPts val="300"/>
              </a:spcBef>
              <a:spcAft>
                <a:spcPts val="0"/>
              </a:spcAft>
              <a:buClr>
                <a:schemeClr val="lt2"/>
              </a:buClr>
              <a:buSzPts val="1200"/>
              <a:buFont typeface="Nunito Light"/>
              <a:buChar char="●"/>
              <a:defRPr>
                <a:latin typeface="Arial" panose="020B0604020202020204" pitchFamily="34" charset="0"/>
                <a:cs typeface="Arial" panose="020B0604020202020204" pitchFamily="34" charset="0"/>
              </a:defRPr>
            </a:lvl1pPr>
            <a:lvl2pPr marL="914400" lvl="1" indent="-304800" rtl="0">
              <a:lnSpc>
                <a:spcPct val="100000"/>
              </a:lnSpc>
              <a:spcBef>
                <a:spcPts val="10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57" name="Google Shape;57;p4"/>
          <p:cNvSpPr txBox="1">
            <a:spLocks noGrp="1"/>
          </p:cNvSpPr>
          <p:nvPr>
            <p:ph type="title"/>
          </p:nvPr>
        </p:nvSpPr>
        <p:spPr>
          <a:xfrm>
            <a:off x="720000" y="7621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Arial" panose="020B0604020202020204" pitchFamily="34" charset="0"/>
                <a:cs typeface="Arial" panose="020B0604020202020204" pitchFamily="34"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8" name="Google Shape;58;p4"/>
          <p:cNvGrpSpPr/>
          <p:nvPr/>
        </p:nvGrpSpPr>
        <p:grpSpPr>
          <a:xfrm>
            <a:off x="794438" y="489126"/>
            <a:ext cx="7585062" cy="273000"/>
            <a:chOff x="794438" y="489126"/>
            <a:chExt cx="7585062" cy="273000"/>
          </a:xfrm>
        </p:grpSpPr>
        <p:grpSp>
          <p:nvGrpSpPr>
            <p:cNvPr id="59" name="Google Shape;59;p4"/>
            <p:cNvGrpSpPr/>
            <p:nvPr/>
          </p:nvGrpSpPr>
          <p:grpSpPr>
            <a:xfrm>
              <a:off x="794438" y="534808"/>
              <a:ext cx="273000" cy="185406"/>
              <a:chOff x="794438" y="522095"/>
              <a:chExt cx="273000" cy="185406"/>
            </a:xfrm>
          </p:grpSpPr>
          <p:cxnSp>
            <p:nvCxnSpPr>
              <p:cNvPr id="60" name="Google Shape;60;p4"/>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61" name="Google Shape;61;p4"/>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4"/>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63" name="Google Shape;63;p4"/>
            <p:cNvGrpSpPr/>
            <p:nvPr/>
          </p:nvGrpSpPr>
          <p:grpSpPr>
            <a:xfrm>
              <a:off x="5634025" y="489126"/>
              <a:ext cx="2387400" cy="273000"/>
              <a:chOff x="5634025" y="516254"/>
              <a:chExt cx="2387400" cy="273000"/>
            </a:xfrm>
          </p:grpSpPr>
          <p:sp>
            <p:nvSpPr>
              <p:cNvPr id="64" name="Google Shape;64;p4"/>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4"/>
              <p:cNvGrpSpPr/>
              <p:nvPr/>
            </p:nvGrpSpPr>
            <p:grpSpPr>
              <a:xfrm>
                <a:off x="5733981" y="574878"/>
                <a:ext cx="157455" cy="157474"/>
                <a:chOff x="7626532" y="1566956"/>
                <a:chExt cx="248313" cy="248343"/>
              </a:xfrm>
            </p:grpSpPr>
            <p:sp>
              <p:nvSpPr>
                <p:cNvPr id="66" name="Google Shape;66;p4"/>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69;p4"/>
            <p:cNvGrpSpPr/>
            <p:nvPr/>
          </p:nvGrpSpPr>
          <p:grpSpPr>
            <a:xfrm>
              <a:off x="8106499" y="489126"/>
              <a:ext cx="273000" cy="273000"/>
              <a:chOff x="8106499" y="516254"/>
              <a:chExt cx="273000" cy="273000"/>
            </a:xfrm>
          </p:grpSpPr>
          <p:sp>
            <p:nvSpPr>
              <p:cNvPr id="70" name="Google Shape;70;p4"/>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4"/>
              <p:cNvGrpSpPr/>
              <p:nvPr/>
            </p:nvGrpSpPr>
            <p:grpSpPr>
              <a:xfrm>
                <a:off x="8160297" y="582146"/>
                <a:ext cx="157465" cy="144971"/>
                <a:chOff x="6993499" y="1616539"/>
                <a:chExt cx="205703" cy="189381"/>
              </a:xfrm>
            </p:grpSpPr>
            <p:sp>
              <p:nvSpPr>
                <p:cNvPr id="72" name="Google Shape;72;p4"/>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8"/>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4915376" y="4167393"/>
            <a:ext cx="4291800" cy="2699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55" name="Google Shape;155;p8"/>
          <p:cNvGrpSpPr/>
          <p:nvPr/>
        </p:nvGrpSpPr>
        <p:grpSpPr>
          <a:xfrm>
            <a:off x="794438" y="489126"/>
            <a:ext cx="7585062" cy="273000"/>
            <a:chOff x="794438" y="489126"/>
            <a:chExt cx="7585062" cy="273000"/>
          </a:xfrm>
        </p:grpSpPr>
        <p:grpSp>
          <p:nvGrpSpPr>
            <p:cNvPr id="156" name="Google Shape;156;p8"/>
            <p:cNvGrpSpPr/>
            <p:nvPr/>
          </p:nvGrpSpPr>
          <p:grpSpPr>
            <a:xfrm>
              <a:off x="794438" y="534808"/>
              <a:ext cx="273000" cy="185406"/>
              <a:chOff x="794438" y="522095"/>
              <a:chExt cx="273000" cy="185406"/>
            </a:xfrm>
          </p:grpSpPr>
          <p:cxnSp>
            <p:nvCxnSpPr>
              <p:cNvPr id="157" name="Google Shape;157;p8"/>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58" name="Google Shape;158;p8"/>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8"/>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160" name="Google Shape;160;p8"/>
            <p:cNvGrpSpPr/>
            <p:nvPr/>
          </p:nvGrpSpPr>
          <p:grpSpPr>
            <a:xfrm>
              <a:off x="5634025" y="489126"/>
              <a:ext cx="2387400" cy="273000"/>
              <a:chOff x="5634025" y="516254"/>
              <a:chExt cx="2387400" cy="273000"/>
            </a:xfrm>
          </p:grpSpPr>
          <p:sp>
            <p:nvSpPr>
              <p:cNvPr id="161" name="Google Shape;161;p8"/>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8"/>
              <p:cNvGrpSpPr/>
              <p:nvPr/>
            </p:nvGrpSpPr>
            <p:grpSpPr>
              <a:xfrm>
                <a:off x="5733981" y="574878"/>
                <a:ext cx="157455" cy="157474"/>
                <a:chOff x="7626532" y="1566956"/>
                <a:chExt cx="248313" cy="248343"/>
              </a:xfrm>
            </p:grpSpPr>
            <p:sp>
              <p:nvSpPr>
                <p:cNvPr id="163" name="Google Shape;163;p8"/>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 name="Google Shape;166;p8"/>
            <p:cNvGrpSpPr/>
            <p:nvPr/>
          </p:nvGrpSpPr>
          <p:grpSpPr>
            <a:xfrm>
              <a:off x="8106499" y="489126"/>
              <a:ext cx="273000" cy="273000"/>
              <a:chOff x="8106499" y="516254"/>
              <a:chExt cx="273000" cy="273000"/>
            </a:xfrm>
          </p:grpSpPr>
          <p:sp>
            <p:nvSpPr>
              <p:cNvPr id="167" name="Google Shape;167;p8"/>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8"/>
              <p:cNvGrpSpPr/>
              <p:nvPr/>
            </p:nvGrpSpPr>
            <p:grpSpPr>
              <a:xfrm>
                <a:off x="8160297" y="582146"/>
                <a:ext cx="157465" cy="144971"/>
                <a:chOff x="6993499" y="1616539"/>
                <a:chExt cx="205703" cy="189381"/>
              </a:xfrm>
            </p:grpSpPr>
            <p:sp>
              <p:nvSpPr>
                <p:cNvPr id="169" name="Google Shape;169;p8"/>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4"/>
        <p:cNvGrpSpPr/>
        <p:nvPr/>
      </p:nvGrpSpPr>
      <p:grpSpPr>
        <a:xfrm>
          <a:off x="0" y="0"/>
          <a:ext cx="0" cy="0"/>
          <a:chOff x="0" y="0"/>
          <a:chExt cx="0" cy="0"/>
        </a:xfrm>
      </p:grpSpPr>
      <p:sp>
        <p:nvSpPr>
          <p:cNvPr id="175" name="Google Shape;175;p9"/>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4080314">
            <a:off x="-2065524" y="1779314"/>
            <a:ext cx="4291871" cy="2699376"/>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8" name="Google Shape;178;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79" name="Google Shape;179;p9"/>
          <p:cNvGrpSpPr/>
          <p:nvPr/>
        </p:nvGrpSpPr>
        <p:grpSpPr>
          <a:xfrm>
            <a:off x="794438" y="489126"/>
            <a:ext cx="7585062" cy="273000"/>
            <a:chOff x="794438" y="489126"/>
            <a:chExt cx="7585062" cy="273000"/>
          </a:xfrm>
        </p:grpSpPr>
        <p:grpSp>
          <p:nvGrpSpPr>
            <p:cNvPr id="180" name="Google Shape;180;p9"/>
            <p:cNvGrpSpPr/>
            <p:nvPr/>
          </p:nvGrpSpPr>
          <p:grpSpPr>
            <a:xfrm>
              <a:off x="794438" y="534808"/>
              <a:ext cx="273000" cy="185406"/>
              <a:chOff x="794438" y="522095"/>
              <a:chExt cx="273000" cy="185406"/>
            </a:xfrm>
          </p:grpSpPr>
          <p:cxnSp>
            <p:nvCxnSpPr>
              <p:cNvPr id="181" name="Google Shape;181;p9"/>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82" name="Google Shape;182;p9"/>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183" name="Google Shape;183;p9"/>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184" name="Google Shape;184;p9"/>
            <p:cNvGrpSpPr/>
            <p:nvPr/>
          </p:nvGrpSpPr>
          <p:grpSpPr>
            <a:xfrm>
              <a:off x="5634025" y="489126"/>
              <a:ext cx="2387400" cy="273000"/>
              <a:chOff x="5634025" y="516254"/>
              <a:chExt cx="2387400" cy="273000"/>
            </a:xfrm>
          </p:grpSpPr>
          <p:sp>
            <p:nvSpPr>
              <p:cNvPr id="185" name="Google Shape;185;p9"/>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9"/>
              <p:cNvGrpSpPr/>
              <p:nvPr/>
            </p:nvGrpSpPr>
            <p:grpSpPr>
              <a:xfrm>
                <a:off x="5733981" y="574878"/>
                <a:ext cx="157455" cy="157474"/>
                <a:chOff x="7626532" y="1566956"/>
                <a:chExt cx="248313" cy="248343"/>
              </a:xfrm>
            </p:grpSpPr>
            <p:sp>
              <p:nvSpPr>
                <p:cNvPr id="187" name="Google Shape;187;p9"/>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 name="Google Shape;190;p9"/>
            <p:cNvGrpSpPr/>
            <p:nvPr/>
          </p:nvGrpSpPr>
          <p:grpSpPr>
            <a:xfrm>
              <a:off x="8106499" y="489126"/>
              <a:ext cx="273000" cy="273000"/>
              <a:chOff x="8106499" y="516254"/>
              <a:chExt cx="273000" cy="273000"/>
            </a:xfrm>
          </p:grpSpPr>
          <p:sp>
            <p:nvSpPr>
              <p:cNvPr id="191" name="Google Shape;191;p9"/>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9"/>
              <p:cNvGrpSpPr/>
              <p:nvPr/>
            </p:nvGrpSpPr>
            <p:grpSpPr>
              <a:xfrm>
                <a:off x="8160297" y="582146"/>
                <a:ext cx="157465" cy="144971"/>
                <a:chOff x="6993499" y="1616539"/>
                <a:chExt cx="205703" cy="189381"/>
              </a:xfrm>
            </p:grpSpPr>
            <p:sp>
              <p:nvSpPr>
                <p:cNvPr id="193" name="Google Shape;193;p9"/>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a:latin typeface="Arial" panose="020B0604020202020204" pitchFamily="34" charset="0"/>
                <a:cs typeface="Arial" panose="020B0604020202020204" pitchFamily="34"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52"/>
        <p:cNvGrpSpPr/>
        <p:nvPr/>
      </p:nvGrpSpPr>
      <p:grpSpPr>
        <a:xfrm>
          <a:off x="0" y="0"/>
          <a:ext cx="0" cy="0"/>
          <a:chOff x="0" y="0"/>
          <a:chExt cx="0" cy="0"/>
        </a:xfrm>
      </p:grpSpPr>
      <p:sp>
        <p:nvSpPr>
          <p:cNvPr id="453" name="Google Shape;453;p21"/>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rot="1917429">
            <a:off x="-740302" y="3859619"/>
            <a:ext cx="3362272" cy="2114379"/>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21"/>
          <p:cNvGrpSpPr/>
          <p:nvPr/>
        </p:nvGrpSpPr>
        <p:grpSpPr>
          <a:xfrm>
            <a:off x="794438" y="489126"/>
            <a:ext cx="7585062" cy="273000"/>
            <a:chOff x="794438" y="489126"/>
            <a:chExt cx="7585062" cy="273000"/>
          </a:xfrm>
        </p:grpSpPr>
        <p:grpSp>
          <p:nvGrpSpPr>
            <p:cNvPr id="456" name="Google Shape;456;p21"/>
            <p:cNvGrpSpPr/>
            <p:nvPr/>
          </p:nvGrpSpPr>
          <p:grpSpPr>
            <a:xfrm>
              <a:off x="794438" y="534808"/>
              <a:ext cx="273000" cy="185406"/>
              <a:chOff x="794438" y="522095"/>
              <a:chExt cx="273000" cy="185406"/>
            </a:xfrm>
          </p:grpSpPr>
          <p:cxnSp>
            <p:nvCxnSpPr>
              <p:cNvPr id="457" name="Google Shape;457;p21"/>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458" name="Google Shape;458;p21"/>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459" name="Google Shape;459;p21"/>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460" name="Google Shape;460;p21"/>
            <p:cNvGrpSpPr/>
            <p:nvPr/>
          </p:nvGrpSpPr>
          <p:grpSpPr>
            <a:xfrm>
              <a:off x="5634025" y="489126"/>
              <a:ext cx="2387400" cy="273000"/>
              <a:chOff x="5634025" y="516254"/>
              <a:chExt cx="2387400" cy="273000"/>
            </a:xfrm>
          </p:grpSpPr>
          <p:sp>
            <p:nvSpPr>
              <p:cNvPr id="461" name="Google Shape;461;p21"/>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21"/>
              <p:cNvGrpSpPr/>
              <p:nvPr/>
            </p:nvGrpSpPr>
            <p:grpSpPr>
              <a:xfrm>
                <a:off x="5733981" y="574878"/>
                <a:ext cx="157455" cy="157474"/>
                <a:chOff x="7626532" y="1566956"/>
                <a:chExt cx="248313" cy="248343"/>
              </a:xfrm>
            </p:grpSpPr>
            <p:sp>
              <p:nvSpPr>
                <p:cNvPr id="463" name="Google Shape;463;p21"/>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1"/>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6" name="Google Shape;466;p21"/>
            <p:cNvGrpSpPr/>
            <p:nvPr/>
          </p:nvGrpSpPr>
          <p:grpSpPr>
            <a:xfrm>
              <a:off x="8106499" y="489126"/>
              <a:ext cx="273000" cy="273000"/>
              <a:chOff x="8106499" y="516254"/>
              <a:chExt cx="273000" cy="273000"/>
            </a:xfrm>
          </p:grpSpPr>
          <p:sp>
            <p:nvSpPr>
              <p:cNvPr id="467" name="Google Shape;467;p21"/>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1"/>
              <p:cNvGrpSpPr/>
              <p:nvPr/>
            </p:nvGrpSpPr>
            <p:grpSpPr>
              <a:xfrm>
                <a:off x="8160297" y="582146"/>
                <a:ext cx="157465" cy="144971"/>
                <a:chOff x="6993499" y="1616539"/>
                <a:chExt cx="205703" cy="189381"/>
              </a:xfrm>
            </p:grpSpPr>
            <p:sp>
              <p:nvSpPr>
                <p:cNvPr id="469" name="Google Shape;469;p21"/>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74"/>
        <p:cNvGrpSpPr/>
        <p:nvPr/>
      </p:nvGrpSpPr>
      <p:grpSpPr>
        <a:xfrm>
          <a:off x="0" y="0"/>
          <a:ext cx="0" cy="0"/>
          <a:chOff x="0" y="0"/>
          <a:chExt cx="0" cy="0"/>
        </a:xfrm>
      </p:grpSpPr>
      <p:sp>
        <p:nvSpPr>
          <p:cNvPr id="475" name="Google Shape;475;p22"/>
          <p:cNvSpPr/>
          <p:nvPr/>
        </p:nvSpPr>
        <p:spPr>
          <a:xfrm>
            <a:off x="284850" y="289800"/>
            <a:ext cx="8574300" cy="4563900"/>
          </a:xfrm>
          <a:prstGeom prst="roundRect">
            <a:avLst>
              <a:gd name="adj" fmla="val 8250"/>
            </a:avLst>
          </a:prstGeom>
          <a:solidFill>
            <a:schemeClr val="dk2"/>
          </a:solidFill>
          <a:ln>
            <a:noFill/>
          </a:ln>
          <a:effectLst>
            <a:outerShdw blurRad="57150" dist="76200" dir="4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rot="-3396324">
            <a:off x="6499386" y="2974595"/>
            <a:ext cx="4291772" cy="2699372"/>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22"/>
          <p:cNvGrpSpPr/>
          <p:nvPr/>
        </p:nvGrpSpPr>
        <p:grpSpPr>
          <a:xfrm>
            <a:off x="794438" y="489126"/>
            <a:ext cx="7585062" cy="273000"/>
            <a:chOff x="794438" y="489126"/>
            <a:chExt cx="7585062" cy="273000"/>
          </a:xfrm>
        </p:grpSpPr>
        <p:grpSp>
          <p:nvGrpSpPr>
            <p:cNvPr id="478" name="Google Shape;478;p22"/>
            <p:cNvGrpSpPr/>
            <p:nvPr/>
          </p:nvGrpSpPr>
          <p:grpSpPr>
            <a:xfrm>
              <a:off x="794438" y="534808"/>
              <a:ext cx="273000" cy="185406"/>
              <a:chOff x="794438" y="522095"/>
              <a:chExt cx="273000" cy="185406"/>
            </a:xfrm>
          </p:grpSpPr>
          <p:cxnSp>
            <p:nvCxnSpPr>
              <p:cNvPr id="479" name="Google Shape;479;p22"/>
              <p:cNvCxnSpPr/>
              <p:nvPr/>
            </p:nvCxnSpPr>
            <p:spPr>
              <a:xfrm>
                <a:off x="794438" y="522095"/>
                <a:ext cx="273000" cy="0"/>
              </a:xfrm>
              <a:prstGeom prst="straightConnector1">
                <a:avLst/>
              </a:prstGeom>
              <a:noFill/>
              <a:ln w="9525" cap="flat" cmpd="sng">
                <a:solidFill>
                  <a:schemeClr val="dk1"/>
                </a:solidFill>
                <a:prstDash val="solid"/>
                <a:round/>
                <a:headEnd type="none" w="med" len="med"/>
                <a:tailEnd type="none" w="med" len="med"/>
              </a:ln>
            </p:spPr>
          </p:cxnSp>
          <p:cxnSp>
            <p:nvCxnSpPr>
              <p:cNvPr id="480" name="Google Shape;480;p22"/>
              <p:cNvCxnSpPr/>
              <p:nvPr/>
            </p:nvCxnSpPr>
            <p:spPr>
              <a:xfrm>
                <a:off x="794438" y="614798"/>
                <a:ext cx="273000" cy="0"/>
              </a:xfrm>
              <a:prstGeom prst="straightConnector1">
                <a:avLst/>
              </a:prstGeom>
              <a:noFill/>
              <a:ln w="9525" cap="flat" cmpd="sng">
                <a:solidFill>
                  <a:schemeClr val="dk1"/>
                </a:solidFill>
                <a:prstDash val="solid"/>
                <a:round/>
                <a:headEnd type="none" w="med" len="med"/>
                <a:tailEnd type="none" w="med" len="med"/>
              </a:ln>
            </p:spPr>
          </p:cxnSp>
          <p:cxnSp>
            <p:nvCxnSpPr>
              <p:cNvPr id="481" name="Google Shape;481;p22"/>
              <p:cNvCxnSpPr/>
              <p:nvPr/>
            </p:nvCxnSpPr>
            <p:spPr>
              <a:xfrm>
                <a:off x="794438" y="707502"/>
                <a:ext cx="273000" cy="0"/>
              </a:xfrm>
              <a:prstGeom prst="straightConnector1">
                <a:avLst/>
              </a:prstGeom>
              <a:noFill/>
              <a:ln w="9525" cap="flat" cmpd="sng">
                <a:solidFill>
                  <a:schemeClr val="dk1"/>
                </a:solidFill>
                <a:prstDash val="solid"/>
                <a:round/>
                <a:headEnd type="none" w="med" len="med"/>
                <a:tailEnd type="none" w="med" len="med"/>
              </a:ln>
            </p:spPr>
          </p:cxnSp>
        </p:grpSp>
        <p:grpSp>
          <p:nvGrpSpPr>
            <p:cNvPr id="482" name="Google Shape;482;p22"/>
            <p:cNvGrpSpPr/>
            <p:nvPr/>
          </p:nvGrpSpPr>
          <p:grpSpPr>
            <a:xfrm>
              <a:off x="5634025" y="489126"/>
              <a:ext cx="2387400" cy="273000"/>
              <a:chOff x="5634025" y="516254"/>
              <a:chExt cx="2387400" cy="273000"/>
            </a:xfrm>
          </p:grpSpPr>
          <p:sp>
            <p:nvSpPr>
              <p:cNvPr id="483" name="Google Shape;483;p22"/>
              <p:cNvSpPr/>
              <p:nvPr/>
            </p:nvSpPr>
            <p:spPr>
              <a:xfrm>
                <a:off x="5634025" y="516254"/>
                <a:ext cx="2387400" cy="2730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22"/>
              <p:cNvGrpSpPr/>
              <p:nvPr/>
            </p:nvGrpSpPr>
            <p:grpSpPr>
              <a:xfrm>
                <a:off x="5733981" y="574878"/>
                <a:ext cx="157455" cy="157474"/>
                <a:chOff x="7626532" y="1566956"/>
                <a:chExt cx="248313" cy="248343"/>
              </a:xfrm>
            </p:grpSpPr>
            <p:sp>
              <p:nvSpPr>
                <p:cNvPr id="485" name="Google Shape;485;p22"/>
                <p:cNvSpPr/>
                <p:nvPr/>
              </p:nvSpPr>
              <p:spPr>
                <a:xfrm>
                  <a:off x="7626532" y="1566956"/>
                  <a:ext cx="248313" cy="248343"/>
                </a:xfrm>
                <a:custGeom>
                  <a:avLst/>
                  <a:gdLst/>
                  <a:ahLst/>
                  <a:cxnLst/>
                  <a:rect l="l" t="t" r="r" b="b"/>
                  <a:pathLst>
                    <a:path w="75019" h="75028" extrusionOk="0">
                      <a:moveTo>
                        <a:pt x="47789" y="3854"/>
                      </a:moveTo>
                      <a:cubicBezTo>
                        <a:pt x="53768" y="3854"/>
                        <a:pt x="59746" y="6128"/>
                        <a:pt x="64305" y="10688"/>
                      </a:cubicBezTo>
                      <a:cubicBezTo>
                        <a:pt x="68713" y="15095"/>
                        <a:pt x="71151" y="20956"/>
                        <a:pt x="71151" y="27203"/>
                      </a:cubicBezTo>
                      <a:cubicBezTo>
                        <a:pt x="71151" y="33439"/>
                        <a:pt x="68713" y="39300"/>
                        <a:pt x="64305" y="43707"/>
                      </a:cubicBezTo>
                      <a:cubicBezTo>
                        <a:pt x="59757" y="48261"/>
                        <a:pt x="53776" y="50538"/>
                        <a:pt x="47795" y="50538"/>
                      </a:cubicBezTo>
                      <a:cubicBezTo>
                        <a:pt x="41814" y="50538"/>
                        <a:pt x="35833" y="48261"/>
                        <a:pt x="31285" y="43707"/>
                      </a:cubicBezTo>
                      <a:cubicBezTo>
                        <a:pt x="26866" y="39300"/>
                        <a:pt x="24440" y="33439"/>
                        <a:pt x="24440" y="27203"/>
                      </a:cubicBezTo>
                      <a:cubicBezTo>
                        <a:pt x="24440" y="20956"/>
                        <a:pt x="26866" y="15095"/>
                        <a:pt x="31285" y="10688"/>
                      </a:cubicBezTo>
                      <a:cubicBezTo>
                        <a:pt x="35833" y="6128"/>
                        <a:pt x="41811" y="3854"/>
                        <a:pt x="47789" y="3854"/>
                      </a:cubicBezTo>
                      <a:close/>
                      <a:moveTo>
                        <a:pt x="19329" y="49076"/>
                      </a:moveTo>
                      <a:lnTo>
                        <a:pt x="25929" y="55675"/>
                      </a:lnTo>
                      <a:lnTo>
                        <a:pt x="23198" y="58418"/>
                      </a:lnTo>
                      <a:lnTo>
                        <a:pt x="16587" y="51819"/>
                      </a:lnTo>
                      <a:lnTo>
                        <a:pt x="19329" y="49076"/>
                      </a:lnTo>
                      <a:close/>
                      <a:moveTo>
                        <a:pt x="13855" y="54550"/>
                      </a:moveTo>
                      <a:lnTo>
                        <a:pt x="20466" y="61161"/>
                      </a:lnTo>
                      <a:lnTo>
                        <a:pt x="11828" y="69776"/>
                      </a:lnTo>
                      <a:cubicBezTo>
                        <a:pt x="10948" y="70655"/>
                        <a:pt x="9776" y="71136"/>
                        <a:pt x="8522" y="71136"/>
                      </a:cubicBezTo>
                      <a:cubicBezTo>
                        <a:pt x="7280" y="71136"/>
                        <a:pt x="6107" y="70655"/>
                        <a:pt x="5228" y="69776"/>
                      </a:cubicBezTo>
                      <a:cubicBezTo>
                        <a:pt x="4349" y="68897"/>
                        <a:pt x="3869" y="67725"/>
                        <a:pt x="3869" y="66482"/>
                      </a:cubicBezTo>
                      <a:cubicBezTo>
                        <a:pt x="3869" y="65240"/>
                        <a:pt x="4349" y="64068"/>
                        <a:pt x="5228" y="63189"/>
                      </a:cubicBezTo>
                      <a:lnTo>
                        <a:pt x="13855" y="54550"/>
                      </a:lnTo>
                      <a:close/>
                      <a:moveTo>
                        <a:pt x="47806" y="1"/>
                      </a:moveTo>
                      <a:cubicBezTo>
                        <a:pt x="40836" y="1"/>
                        <a:pt x="33864" y="2653"/>
                        <a:pt x="28554" y="7957"/>
                      </a:cubicBezTo>
                      <a:cubicBezTo>
                        <a:pt x="23408" y="13102"/>
                        <a:pt x="20584" y="19936"/>
                        <a:pt x="20584" y="27203"/>
                      </a:cubicBezTo>
                      <a:cubicBezTo>
                        <a:pt x="20584" y="33826"/>
                        <a:pt x="22928" y="40074"/>
                        <a:pt x="27241" y="45032"/>
                      </a:cubicBezTo>
                      <a:lnTo>
                        <a:pt x="23995" y="48267"/>
                      </a:lnTo>
                      <a:lnTo>
                        <a:pt x="20701" y="44973"/>
                      </a:lnTo>
                      <a:cubicBezTo>
                        <a:pt x="20337" y="44598"/>
                        <a:pt x="19857" y="44399"/>
                        <a:pt x="19341" y="44399"/>
                      </a:cubicBezTo>
                      <a:cubicBezTo>
                        <a:pt x="18825" y="44399"/>
                        <a:pt x="18345" y="44598"/>
                        <a:pt x="17981" y="44973"/>
                      </a:cubicBezTo>
                      <a:lnTo>
                        <a:pt x="2509" y="60446"/>
                      </a:lnTo>
                      <a:cubicBezTo>
                        <a:pt x="891" y="62052"/>
                        <a:pt x="0" y="64197"/>
                        <a:pt x="0" y="66482"/>
                      </a:cubicBezTo>
                      <a:cubicBezTo>
                        <a:pt x="0" y="68768"/>
                        <a:pt x="891" y="70901"/>
                        <a:pt x="2509" y="72519"/>
                      </a:cubicBezTo>
                      <a:cubicBezTo>
                        <a:pt x="4115" y="74125"/>
                        <a:pt x="6260" y="75027"/>
                        <a:pt x="8545" y="75027"/>
                      </a:cubicBezTo>
                      <a:cubicBezTo>
                        <a:pt x="10831" y="75027"/>
                        <a:pt x="12965" y="74125"/>
                        <a:pt x="14582" y="72519"/>
                      </a:cubicBezTo>
                      <a:lnTo>
                        <a:pt x="30031" y="57035"/>
                      </a:lnTo>
                      <a:cubicBezTo>
                        <a:pt x="30406" y="56660"/>
                        <a:pt x="30606" y="56179"/>
                        <a:pt x="30606" y="55663"/>
                      </a:cubicBezTo>
                      <a:cubicBezTo>
                        <a:pt x="30606" y="55159"/>
                        <a:pt x="30406" y="54667"/>
                        <a:pt x="30031" y="54304"/>
                      </a:cubicBezTo>
                      <a:lnTo>
                        <a:pt x="26737" y="51010"/>
                      </a:lnTo>
                      <a:lnTo>
                        <a:pt x="29973" y="47775"/>
                      </a:lnTo>
                      <a:cubicBezTo>
                        <a:pt x="35072" y="52194"/>
                        <a:pt x="41436" y="54409"/>
                        <a:pt x="47813" y="54409"/>
                      </a:cubicBezTo>
                      <a:cubicBezTo>
                        <a:pt x="54776" y="54409"/>
                        <a:pt x="61738" y="51760"/>
                        <a:pt x="67048" y="46450"/>
                      </a:cubicBezTo>
                      <a:cubicBezTo>
                        <a:pt x="72182" y="41304"/>
                        <a:pt x="75019" y="34483"/>
                        <a:pt x="75019" y="27215"/>
                      </a:cubicBezTo>
                      <a:cubicBezTo>
                        <a:pt x="75019" y="19936"/>
                        <a:pt x="72171" y="13102"/>
                        <a:pt x="67048" y="7957"/>
                      </a:cubicBezTo>
                      <a:cubicBezTo>
                        <a:pt x="61744" y="2653"/>
                        <a:pt x="54776" y="1"/>
                        <a:pt x="47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7716312" y="1594638"/>
                  <a:ext cx="136845" cy="124711"/>
                </a:xfrm>
                <a:custGeom>
                  <a:avLst/>
                  <a:gdLst/>
                  <a:ahLst/>
                  <a:cxnLst/>
                  <a:rect l="l" t="t" r="r" b="b"/>
                  <a:pathLst>
                    <a:path w="41343" h="37677" extrusionOk="0">
                      <a:moveTo>
                        <a:pt x="20665" y="3860"/>
                      </a:moveTo>
                      <a:cubicBezTo>
                        <a:pt x="24510" y="3860"/>
                        <a:pt x="28343" y="5325"/>
                        <a:pt x="31262" y="8244"/>
                      </a:cubicBezTo>
                      <a:cubicBezTo>
                        <a:pt x="37111" y="14093"/>
                        <a:pt x="37111" y="23599"/>
                        <a:pt x="31274" y="29448"/>
                      </a:cubicBezTo>
                      <a:cubicBezTo>
                        <a:pt x="28355" y="32367"/>
                        <a:pt x="24516" y="33826"/>
                        <a:pt x="20677" y="33826"/>
                      </a:cubicBezTo>
                      <a:cubicBezTo>
                        <a:pt x="16838" y="33826"/>
                        <a:pt x="13000" y="32367"/>
                        <a:pt x="10081" y="29448"/>
                      </a:cubicBezTo>
                      <a:cubicBezTo>
                        <a:pt x="4232" y="23599"/>
                        <a:pt x="4232" y="14093"/>
                        <a:pt x="10081" y="8244"/>
                      </a:cubicBezTo>
                      <a:cubicBezTo>
                        <a:pt x="12988" y="5325"/>
                        <a:pt x="16833" y="3860"/>
                        <a:pt x="20665" y="3860"/>
                      </a:cubicBezTo>
                      <a:close/>
                      <a:moveTo>
                        <a:pt x="20668" y="1"/>
                      </a:moveTo>
                      <a:cubicBezTo>
                        <a:pt x="15842" y="1"/>
                        <a:pt x="11019" y="1838"/>
                        <a:pt x="7350" y="5513"/>
                      </a:cubicBezTo>
                      <a:cubicBezTo>
                        <a:pt x="0" y="12874"/>
                        <a:pt x="0" y="24830"/>
                        <a:pt x="7350" y="32168"/>
                      </a:cubicBezTo>
                      <a:cubicBezTo>
                        <a:pt x="11030" y="35848"/>
                        <a:pt x="15848" y="37677"/>
                        <a:pt x="20689" y="37677"/>
                      </a:cubicBezTo>
                      <a:cubicBezTo>
                        <a:pt x="25518" y="37677"/>
                        <a:pt x="30336" y="35848"/>
                        <a:pt x="34016" y="32168"/>
                      </a:cubicBezTo>
                      <a:cubicBezTo>
                        <a:pt x="41342" y="24818"/>
                        <a:pt x="41342" y="12862"/>
                        <a:pt x="34005" y="5513"/>
                      </a:cubicBezTo>
                      <a:cubicBezTo>
                        <a:pt x="30324" y="1838"/>
                        <a:pt x="25495" y="1"/>
                        <a:pt x="20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2"/>
                <p:cNvSpPr/>
                <p:nvPr/>
              </p:nvSpPr>
              <p:spPr>
                <a:xfrm>
                  <a:off x="7758485" y="1623378"/>
                  <a:ext cx="52536" cy="20740"/>
                </a:xfrm>
                <a:custGeom>
                  <a:avLst/>
                  <a:gdLst/>
                  <a:ahLst/>
                  <a:cxnLst/>
                  <a:rect l="l" t="t" r="r" b="b"/>
                  <a:pathLst>
                    <a:path w="15872" h="6266" extrusionOk="0">
                      <a:moveTo>
                        <a:pt x="7936" y="1"/>
                      </a:moveTo>
                      <a:cubicBezTo>
                        <a:pt x="5331" y="1"/>
                        <a:pt x="2726" y="991"/>
                        <a:pt x="751" y="2972"/>
                      </a:cubicBezTo>
                      <a:cubicBezTo>
                        <a:pt x="1" y="3722"/>
                        <a:pt x="1" y="4953"/>
                        <a:pt x="751" y="5703"/>
                      </a:cubicBezTo>
                      <a:cubicBezTo>
                        <a:pt x="1126" y="6072"/>
                        <a:pt x="1621" y="6257"/>
                        <a:pt x="2115" y="6257"/>
                      </a:cubicBezTo>
                      <a:cubicBezTo>
                        <a:pt x="2609" y="6257"/>
                        <a:pt x="3101" y="6072"/>
                        <a:pt x="3470" y="5703"/>
                      </a:cubicBezTo>
                      <a:cubicBezTo>
                        <a:pt x="4701" y="4472"/>
                        <a:pt x="6316" y="3857"/>
                        <a:pt x="7929" y="3857"/>
                      </a:cubicBezTo>
                      <a:cubicBezTo>
                        <a:pt x="9542" y="3857"/>
                        <a:pt x="11154" y="4472"/>
                        <a:pt x="12379" y="5703"/>
                      </a:cubicBezTo>
                      <a:cubicBezTo>
                        <a:pt x="12766" y="6078"/>
                        <a:pt x="13246" y="6266"/>
                        <a:pt x="13738" y="6266"/>
                      </a:cubicBezTo>
                      <a:cubicBezTo>
                        <a:pt x="14242" y="6266"/>
                        <a:pt x="14723" y="6078"/>
                        <a:pt x="15110" y="5703"/>
                      </a:cubicBezTo>
                      <a:cubicBezTo>
                        <a:pt x="15872" y="4953"/>
                        <a:pt x="15872" y="3722"/>
                        <a:pt x="15122" y="2972"/>
                      </a:cubicBezTo>
                      <a:cubicBezTo>
                        <a:pt x="13146" y="991"/>
                        <a:pt x="10541" y="1"/>
                        <a:pt x="7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8" name="Google Shape;488;p22"/>
            <p:cNvGrpSpPr/>
            <p:nvPr/>
          </p:nvGrpSpPr>
          <p:grpSpPr>
            <a:xfrm>
              <a:off x="8106499" y="489126"/>
              <a:ext cx="273000" cy="273000"/>
              <a:chOff x="8106499" y="516254"/>
              <a:chExt cx="273000" cy="273000"/>
            </a:xfrm>
          </p:grpSpPr>
          <p:sp>
            <p:nvSpPr>
              <p:cNvPr id="489" name="Google Shape;489;p22"/>
              <p:cNvSpPr/>
              <p:nvPr/>
            </p:nvSpPr>
            <p:spPr>
              <a:xfrm>
                <a:off x="8106499" y="516254"/>
                <a:ext cx="273000" cy="273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22"/>
              <p:cNvGrpSpPr/>
              <p:nvPr/>
            </p:nvGrpSpPr>
            <p:grpSpPr>
              <a:xfrm>
                <a:off x="8160297" y="582146"/>
                <a:ext cx="157465" cy="144971"/>
                <a:chOff x="6993499" y="1616539"/>
                <a:chExt cx="205703" cy="189381"/>
              </a:xfrm>
            </p:grpSpPr>
            <p:sp>
              <p:nvSpPr>
                <p:cNvPr id="491" name="Google Shape;491;p22"/>
                <p:cNvSpPr/>
                <p:nvPr/>
              </p:nvSpPr>
              <p:spPr>
                <a:xfrm>
                  <a:off x="7061995" y="1769950"/>
                  <a:ext cx="36003" cy="35970"/>
                </a:xfrm>
                <a:custGeom>
                  <a:avLst/>
                  <a:gdLst/>
                  <a:ahLst/>
                  <a:cxnLst/>
                  <a:rect l="l" t="t" r="r" b="b"/>
                  <a:pathLst>
                    <a:path w="13200" h="13188" extrusionOk="0">
                      <a:moveTo>
                        <a:pt x="6588" y="3681"/>
                      </a:moveTo>
                      <a:cubicBezTo>
                        <a:pt x="8206" y="3681"/>
                        <a:pt x="9507" y="4982"/>
                        <a:pt x="9507" y="6600"/>
                      </a:cubicBezTo>
                      <a:cubicBezTo>
                        <a:pt x="9507" y="8205"/>
                        <a:pt x="8206" y="9506"/>
                        <a:pt x="6588" y="9506"/>
                      </a:cubicBezTo>
                      <a:cubicBezTo>
                        <a:pt x="4983" y="9506"/>
                        <a:pt x="3682" y="8205"/>
                        <a:pt x="3682" y="6600"/>
                      </a:cubicBezTo>
                      <a:cubicBezTo>
                        <a:pt x="3682" y="4982"/>
                        <a:pt x="4983" y="3681"/>
                        <a:pt x="6588" y="3681"/>
                      </a:cubicBezTo>
                      <a:close/>
                      <a:moveTo>
                        <a:pt x="6588" y="0"/>
                      </a:moveTo>
                      <a:cubicBezTo>
                        <a:pt x="2955" y="0"/>
                        <a:pt x="1" y="2966"/>
                        <a:pt x="1" y="6600"/>
                      </a:cubicBezTo>
                      <a:cubicBezTo>
                        <a:pt x="1" y="10233"/>
                        <a:pt x="2955" y="13187"/>
                        <a:pt x="6588" y="13187"/>
                      </a:cubicBezTo>
                      <a:cubicBezTo>
                        <a:pt x="10234" y="13187"/>
                        <a:pt x="13188" y="10233"/>
                        <a:pt x="13188" y="6600"/>
                      </a:cubicBezTo>
                      <a:cubicBezTo>
                        <a:pt x="13200" y="2966"/>
                        <a:pt x="10246" y="0"/>
                        <a:pt x="6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7125155" y="1769950"/>
                  <a:ext cx="35970" cy="35970"/>
                </a:xfrm>
                <a:custGeom>
                  <a:avLst/>
                  <a:gdLst/>
                  <a:ahLst/>
                  <a:cxnLst/>
                  <a:rect l="l" t="t" r="r" b="b"/>
                  <a:pathLst>
                    <a:path w="13188" h="13188" extrusionOk="0">
                      <a:moveTo>
                        <a:pt x="6599" y="3681"/>
                      </a:moveTo>
                      <a:cubicBezTo>
                        <a:pt x="8205" y="3681"/>
                        <a:pt x="9506" y="4982"/>
                        <a:pt x="9506" y="6600"/>
                      </a:cubicBezTo>
                      <a:cubicBezTo>
                        <a:pt x="9506" y="8205"/>
                        <a:pt x="8194" y="9506"/>
                        <a:pt x="6599" y="9506"/>
                      </a:cubicBezTo>
                      <a:cubicBezTo>
                        <a:pt x="4982" y="9506"/>
                        <a:pt x="3681" y="8205"/>
                        <a:pt x="3681" y="6600"/>
                      </a:cubicBezTo>
                      <a:cubicBezTo>
                        <a:pt x="3681" y="4982"/>
                        <a:pt x="4982" y="3681"/>
                        <a:pt x="6599" y="3681"/>
                      </a:cubicBezTo>
                      <a:close/>
                      <a:moveTo>
                        <a:pt x="6599" y="0"/>
                      </a:moveTo>
                      <a:cubicBezTo>
                        <a:pt x="2966" y="0"/>
                        <a:pt x="0" y="2966"/>
                        <a:pt x="0" y="6600"/>
                      </a:cubicBezTo>
                      <a:cubicBezTo>
                        <a:pt x="0" y="10233"/>
                        <a:pt x="2966" y="13187"/>
                        <a:pt x="6599" y="13187"/>
                      </a:cubicBezTo>
                      <a:cubicBezTo>
                        <a:pt x="10233" y="13187"/>
                        <a:pt x="13187" y="10233"/>
                        <a:pt x="13187" y="6600"/>
                      </a:cubicBezTo>
                      <a:cubicBezTo>
                        <a:pt x="13187" y="2966"/>
                        <a:pt x="10233" y="0"/>
                        <a:pt x="65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a:off x="7070501" y="1675160"/>
                  <a:ext cx="82073" cy="10073"/>
                </a:xfrm>
                <a:custGeom>
                  <a:avLst/>
                  <a:gdLst/>
                  <a:ahLst/>
                  <a:cxnLst/>
                  <a:rect l="l" t="t" r="r" b="b"/>
                  <a:pathLst>
                    <a:path w="30091" h="3693" extrusionOk="0">
                      <a:moveTo>
                        <a:pt x="1853" y="0"/>
                      </a:moveTo>
                      <a:cubicBezTo>
                        <a:pt x="845" y="0"/>
                        <a:pt x="1" y="821"/>
                        <a:pt x="1" y="1852"/>
                      </a:cubicBezTo>
                      <a:cubicBezTo>
                        <a:pt x="1" y="2872"/>
                        <a:pt x="821" y="3693"/>
                        <a:pt x="1853" y="3693"/>
                      </a:cubicBezTo>
                      <a:lnTo>
                        <a:pt x="28238" y="3693"/>
                      </a:lnTo>
                      <a:cubicBezTo>
                        <a:pt x="29246" y="3693"/>
                        <a:pt x="30090" y="2872"/>
                        <a:pt x="30090" y="1852"/>
                      </a:cubicBezTo>
                      <a:cubicBezTo>
                        <a:pt x="30090" y="821"/>
                        <a:pt x="29270" y="0"/>
                        <a:pt x="28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7074435" y="1701289"/>
                  <a:ext cx="74207" cy="10073"/>
                </a:xfrm>
                <a:custGeom>
                  <a:avLst/>
                  <a:gdLst/>
                  <a:ahLst/>
                  <a:cxnLst/>
                  <a:rect l="l" t="t" r="r" b="b"/>
                  <a:pathLst>
                    <a:path w="27207" h="3693" extrusionOk="0">
                      <a:moveTo>
                        <a:pt x="1841" y="0"/>
                      </a:moveTo>
                      <a:cubicBezTo>
                        <a:pt x="833" y="0"/>
                        <a:pt x="1" y="821"/>
                        <a:pt x="1" y="1840"/>
                      </a:cubicBezTo>
                      <a:cubicBezTo>
                        <a:pt x="1" y="2872"/>
                        <a:pt x="821" y="3692"/>
                        <a:pt x="1841" y="3692"/>
                      </a:cubicBezTo>
                      <a:lnTo>
                        <a:pt x="25366" y="3692"/>
                      </a:lnTo>
                      <a:cubicBezTo>
                        <a:pt x="26374" y="3692"/>
                        <a:pt x="27207" y="2872"/>
                        <a:pt x="27207" y="1840"/>
                      </a:cubicBezTo>
                      <a:cubicBezTo>
                        <a:pt x="27207" y="821"/>
                        <a:pt x="26386" y="0"/>
                        <a:pt x="25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6993499" y="1616539"/>
                  <a:ext cx="205703" cy="145245"/>
                </a:xfrm>
                <a:custGeom>
                  <a:avLst/>
                  <a:gdLst/>
                  <a:ahLst/>
                  <a:cxnLst/>
                  <a:rect l="l" t="t" r="r" b="b"/>
                  <a:pathLst>
                    <a:path w="75418" h="53252" extrusionOk="0">
                      <a:moveTo>
                        <a:pt x="71584" y="15614"/>
                      </a:moveTo>
                      <a:lnTo>
                        <a:pt x="66427" y="40628"/>
                      </a:lnTo>
                      <a:lnTo>
                        <a:pt x="20126" y="40628"/>
                      </a:lnTo>
                      <a:lnTo>
                        <a:pt x="14969" y="15614"/>
                      </a:lnTo>
                      <a:close/>
                      <a:moveTo>
                        <a:pt x="2096" y="0"/>
                      </a:moveTo>
                      <a:cubicBezTo>
                        <a:pt x="1379" y="0"/>
                        <a:pt x="699" y="423"/>
                        <a:pt x="410" y="1114"/>
                      </a:cubicBezTo>
                      <a:cubicBezTo>
                        <a:pt x="0" y="2052"/>
                        <a:pt x="434" y="3130"/>
                        <a:pt x="1360" y="3529"/>
                      </a:cubicBezTo>
                      <a:lnTo>
                        <a:pt x="9448" y="7045"/>
                      </a:lnTo>
                      <a:lnTo>
                        <a:pt x="18356" y="50310"/>
                      </a:lnTo>
                      <a:cubicBezTo>
                        <a:pt x="18708" y="52009"/>
                        <a:pt x="20232" y="53252"/>
                        <a:pt x="21955" y="53252"/>
                      </a:cubicBezTo>
                      <a:lnTo>
                        <a:pt x="66087" y="53252"/>
                      </a:lnTo>
                      <a:cubicBezTo>
                        <a:pt x="67107" y="53252"/>
                        <a:pt x="67939" y="52431"/>
                        <a:pt x="67939" y="51412"/>
                      </a:cubicBezTo>
                      <a:cubicBezTo>
                        <a:pt x="67939" y="50380"/>
                        <a:pt x="67118" y="49560"/>
                        <a:pt x="66087" y="49560"/>
                      </a:cubicBezTo>
                      <a:lnTo>
                        <a:pt x="21955" y="49560"/>
                      </a:lnTo>
                      <a:lnTo>
                        <a:pt x="20876" y="44308"/>
                      </a:lnTo>
                      <a:lnTo>
                        <a:pt x="66427" y="44308"/>
                      </a:lnTo>
                      <a:cubicBezTo>
                        <a:pt x="68173" y="44308"/>
                        <a:pt x="69685" y="43078"/>
                        <a:pt x="70037" y="41355"/>
                      </a:cubicBezTo>
                      <a:lnTo>
                        <a:pt x="75194" y="16352"/>
                      </a:lnTo>
                      <a:cubicBezTo>
                        <a:pt x="75417" y="15262"/>
                        <a:pt x="75148" y="14149"/>
                        <a:pt x="74444" y="13281"/>
                      </a:cubicBezTo>
                      <a:cubicBezTo>
                        <a:pt x="73741" y="12426"/>
                        <a:pt x="72698" y="11922"/>
                        <a:pt x="71584" y="11922"/>
                      </a:cubicBezTo>
                      <a:lnTo>
                        <a:pt x="14207" y="11922"/>
                      </a:lnTo>
                      <a:lnTo>
                        <a:pt x="13046" y="6295"/>
                      </a:lnTo>
                      <a:cubicBezTo>
                        <a:pt x="12800" y="5123"/>
                        <a:pt x="12015" y="4139"/>
                        <a:pt x="10913" y="3658"/>
                      </a:cubicBezTo>
                      <a:lnTo>
                        <a:pt x="2825" y="153"/>
                      </a:lnTo>
                      <a:cubicBezTo>
                        <a:pt x="2587" y="49"/>
                        <a:pt x="2339"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1pPr>
            <a:lvl2pPr lvl="1"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2pPr>
            <a:lvl3pPr lvl="2"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3pPr>
            <a:lvl4pPr lvl="3"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4pPr>
            <a:lvl5pPr lvl="4"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5pPr>
            <a:lvl6pPr lvl="5"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6pPr>
            <a:lvl7pPr lvl="6"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7pPr>
            <a:lvl8pPr lvl="7"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8pPr>
            <a:lvl9pPr lvl="8" rtl="0">
              <a:spcBef>
                <a:spcPts val="0"/>
              </a:spcBef>
              <a:spcAft>
                <a:spcPts val="0"/>
              </a:spcAft>
              <a:buClr>
                <a:schemeClr val="dk1"/>
              </a:buClr>
              <a:buSzPts val="3000"/>
              <a:buFont typeface="Anybody"/>
              <a:buNone/>
              <a:defRPr sz="3000" b="1">
                <a:solidFill>
                  <a:schemeClr val="dk1"/>
                </a:solidFill>
                <a:latin typeface="Anybody"/>
                <a:ea typeface="Anybody"/>
                <a:cs typeface="Anybody"/>
                <a:sym typeface="Anybod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1pPr>
            <a:lvl2pPr marL="914400" lvl="1"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2pPr>
            <a:lvl3pPr marL="1371600" lvl="2"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3pPr>
            <a:lvl4pPr marL="1828800" lvl="3"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4pPr>
            <a:lvl5pPr marL="2286000" lvl="4"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5pPr>
            <a:lvl6pPr marL="2743200" lvl="5"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6pPr>
            <a:lvl7pPr marL="3200400" lvl="6"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7pPr>
            <a:lvl8pPr marL="3657600" lvl="7"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8pPr>
            <a:lvl9pPr marL="4114800" lvl="8" indent="-304800">
              <a:lnSpc>
                <a:spcPct val="100000"/>
              </a:lnSpc>
              <a:spcBef>
                <a:spcPts val="0"/>
              </a:spcBef>
              <a:spcAft>
                <a:spcPts val="0"/>
              </a:spcAft>
              <a:buClr>
                <a:schemeClr val="dk1"/>
              </a:buClr>
              <a:buSzPts val="1200"/>
              <a:buFont typeface="Anybody"/>
              <a:buChar char="■"/>
              <a:defRPr sz="1200">
                <a:solidFill>
                  <a:schemeClr val="dk1"/>
                </a:solidFill>
                <a:latin typeface="Anybody"/>
                <a:ea typeface="Anybody"/>
                <a:cs typeface="Anybody"/>
                <a:sym typeface="Anybod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8" r:id="rId7"/>
    <p:sldLayoutId id="2147483667" r:id="rId8"/>
    <p:sldLayoutId id="214748366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4" name="Google Shape;544;p29"/>
          <p:cNvSpPr/>
          <p:nvPr/>
        </p:nvSpPr>
        <p:spPr>
          <a:xfrm>
            <a:off x="-466699" y="-1558207"/>
            <a:ext cx="4291800" cy="2699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9"/>
          <p:cNvGrpSpPr/>
          <p:nvPr/>
        </p:nvGrpSpPr>
        <p:grpSpPr>
          <a:xfrm>
            <a:off x="4407005" y="4191791"/>
            <a:ext cx="329989" cy="275508"/>
            <a:chOff x="4382679" y="4319018"/>
            <a:chExt cx="378645" cy="316095"/>
          </a:xfrm>
        </p:grpSpPr>
        <p:sp>
          <p:nvSpPr>
            <p:cNvPr id="546" name="Google Shape;546;p29">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47" name="Google Shape;547;p29">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9" name="Google Shape;458;p45"/>
          <p:cNvSpPr txBox="1">
            <a:spLocks/>
          </p:cNvSpPr>
          <p:nvPr/>
        </p:nvSpPr>
        <p:spPr>
          <a:xfrm>
            <a:off x="-1" y="1141193"/>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3500" smtClean="0"/>
              <a:t>NHIỆT LIỆT CHÀO MỪNG </a:t>
            </a:r>
            <a:br>
              <a:rPr lang="en-US" sz="3500" smtClean="0"/>
            </a:br>
            <a:r>
              <a:rPr lang="en-US" sz="3500" smtClean="0"/>
              <a:t>CÁC EM ĐẾN VỚI BÀI HỌC MỚI</a:t>
            </a:r>
            <a:endParaRPr lang="en-US" sz="3500">
              <a:solidFill>
                <a:schemeClr val="accent1"/>
              </a:solidFill>
            </a:endParaRPr>
          </a:p>
        </p:txBody>
      </p:sp>
      <p:sp>
        <p:nvSpPr>
          <p:cNvPr id="8" name="Google Shape;456;p45"/>
          <p:cNvSpPr/>
          <p:nvPr/>
        </p:nvSpPr>
        <p:spPr>
          <a:xfrm>
            <a:off x="3053743" y="3184486"/>
            <a:ext cx="3036511" cy="475989"/>
          </a:xfrm>
          <a:prstGeom prst="roundRect">
            <a:avLst>
              <a:gd name="adj" fmla="val 50000"/>
            </a:avLst>
          </a:prstGeom>
          <a:solidFill>
            <a:schemeClr val="tx2">
              <a:lumMod val="20000"/>
              <a:lumOff val="80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000" b="1" smtClean="0">
                <a:solidFill>
                  <a:schemeClr val="tx1"/>
                </a:solidFill>
              </a:rPr>
              <a:t>Tin học 8 – Cánh diều</a:t>
            </a:r>
            <a:endParaRPr sz="20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7441" y="875116"/>
            <a:ext cx="7815717" cy="458017"/>
            <a:chOff x="687441" y="875116"/>
            <a:chExt cx="7815717" cy="458017"/>
          </a:xfrm>
        </p:grpSpPr>
        <p:sp>
          <p:nvSpPr>
            <p:cNvPr id="16" name="Google Shape;458;p45"/>
            <p:cNvSpPr txBox="1">
              <a:spLocks/>
            </p:cNvSpPr>
            <p:nvPr/>
          </p:nvSpPr>
          <p:spPr>
            <a:xfrm>
              <a:off x="1142999" y="875116"/>
              <a:ext cx="7360159"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vi-VN" sz="2200">
                  <a:solidFill>
                    <a:srgbClr val="C00000"/>
                  </a:solidFill>
                  <a:latin typeface="+mn-lt"/>
                </a:rPr>
                <a:t>1. Tuần tự trong kịch bản và tuần tự trong thuật toán</a:t>
              </a:r>
              <a:endParaRPr lang="en-US" sz="2200">
                <a:solidFill>
                  <a:srgbClr val="C00000"/>
                </a:solidFill>
                <a:latin typeface="+mn-lt"/>
              </a:endParaRPr>
            </a:p>
          </p:txBody>
        </p:sp>
        <p:pic>
          <p:nvPicPr>
            <p:cNvPr id="20"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41" y="941866"/>
              <a:ext cx="391267" cy="39126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42196" y="1483123"/>
            <a:ext cx="7860963" cy="1154162"/>
          </a:xfrm>
          <a:prstGeom prst="rect">
            <a:avLst/>
          </a:prstGeom>
          <a:solidFill>
            <a:srgbClr val="FFFFC1"/>
          </a:solidFill>
          <a:ln w="19050">
            <a:solidFill>
              <a:srgbClr val="000000"/>
            </a:solidFill>
          </a:ln>
        </p:spPr>
        <p:txBody>
          <a:bodyPr wrap="square">
            <a:spAutoFit/>
          </a:bodyPr>
          <a:lstStyle/>
          <a:p>
            <a:pPr algn="just">
              <a:lnSpc>
                <a:spcPct val="150000"/>
              </a:lnSpc>
            </a:pPr>
            <a:r>
              <a:rPr lang="en-US" sz="500" smtClean="0">
                <a:cs typeface="Times New Roman" panose="02020603050405020304" pitchFamily="18" charset="0"/>
              </a:rPr>
              <a:t> </a:t>
            </a:r>
          </a:p>
          <a:p>
            <a:pPr algn="just">
              <a:lnSpc>
                <a:spcPct val="150000"/>
              </a:lnSpc>
            </a:pPr>
            <a:r>
              <a:rPr lang="vi-VN" sz="1800" smtClean="0">
                <a:cs typeface="Times New Roman" panose="02020603050405020304" pitchFamily="18" charset="0"/>
              </a:rPr>
              <a:t>Việc </a:t>
            </a:r>
            <a:r>
              <a:rPr lang="vi-VN" sz="1800">
                <a:cs typeface="Times New Roman" panose="02020603050405020304" pitchFamily="18" charset="0"/>
              </a:rPr>
              <a:t>thể hiện một kịch bản có các bước kế tiếp nhau là thực hiện tuần tự các bước của một thuật </a:t>
            </a:r>
            <a:r>
              <a:rPr lang="vi-VN" sz="1800">
                <a:cs typeface="Times New Roman" panose="02020603050405020304" pitchFamily="18" charset="0"/>
              </a:rPr>
              <a:t>toán</a:t>
            </a:r>
            <a:r>
              <a:rPr lang="vi-VN" sz="1800" smtClean="0">
                <a:cs typeface="Times New Roman" panose="02020603050405020304" pitchFamily="18" charset="0"/>
              </a:rPr>
              <a:t>.</a:t>
            </a:r>
            <a:endParaRPr lang="en-US" sz="1800" smtClean="0">
              <a:cs typeface="Times New Roman" panose="02020603050405020304" pitchFamily="18" charset="0"/>
            </a:endParaRPr>
          </a:p>
          <a:p>
            <a:pPr algn="just">
              <a:lnSpc>
                <a:spcPct val="150000"/>
              </a:lnSpc>
            </a:pPr>
            <a:r>
              <a:rPr lang="en-US" sz="500" smtClean="0">
                <a:cs typeface="Times New Roman" panose="02020603050405020304" pitchFamily="18" charset="0"/>
              </a:rPr>
              <a:t> </a:t>
            </a:r>
            <a:endParaRPr lang="vi-VN" sz="500">
              <a:cs typeface="Times New Roman" panose="02020603050405020304" pitchFamily="18" charset="0"/>
            </a:endParaRPr>
          </a:p>
        </p:txBody>
      </p:sp>
      <p:sp>
        <p:nvSpPr>
          <p:cNvPr id="11" name="Rectangle 10"/>
          <p:cNvSpPr/>
          <p:nvPr/>
        </p:nvSpPr>
        <p:spPr>
          <a:xfrm>
            <a:off x="642196" y="2840810"/>
            <a:ext cx="7860963" cy="1154162"/>
          </a:xfrm>
          <a:prstGeom prst="rect">
            <a:avLst/>
          </a:prstGeom>
          <a:solidFill>
            <a:srgbClr val="FFFFC1"/>
          </a:solidFill>
          <a:ln w="19050">
            <a:solidFill>
              <a:srgbClr val="000000"/>
            </a:solidFill>
          </a:ln>
        </p:spPr>
        <p:txBody>
          <a:bodyPr wrap="square">
            <a:spAutoFit/>
          </a:bodyPr>
          <a:lstStyle/>
          <a:p>
            <a:pPr algn="just">
              <a:lnSpc>
                <a:spcPct val="150000"/>
              </a:lnSpc>
            </a:pPr>
            <a:r>
              <a:rPr lang="en-US" sz="500" smtClean="0">
                <a:cs typeface="Times New Roman" panose="02020603050405020304" pitchFamily="18" charset="0"/>
              </a:rPr>
              <a:t> </a:t>
            </a:r>
          </a:p>
          <a:p>
            <a:pPr algn="just">
              <a:lnSpc>
                <a:spcPct val="150000"/>
              </a:lnSpc>
            </a:pPr>
            <a:r>
              <a:rPr lang="vi-VN" sz="1800" smtClean="0">
                <a:cs typeface="Times New Roman" panose="02020603050405020304" pitchFamily="18" charset="0"/>
              </a:rPr>
              <a:t>Tính </a:t>
            </a:r>
            <a:r>
              <a:rPr lang="vi-VN" sz="1800">
                <a:cs typeface="Times New Roman" panose="02020603050405020304" pitchFamily="18" charset="0"/>
              </a:rPr>
              <a:t>tuần tự của các bước trong thuật toán rất quan trọng, khi thay đổi thứ tự này sẽ làm thay đổi thuật toán (thành thể hiện kịch bản </a:t>
            </a:r>
            <a:r>
              <a:rPr lang="vi-VN" sz="1800">
                <a:cs typeface="Times New Roman" panose="02020603050405020304" pitchFamily="18" charset="0"/>
              </a:rPr>
              <a:t>khác</a:t>
            </a:r>
            <a:r>
              <a:rPr lang="vi-VN" sz="1800" smtClean="0">
                <a:cs typeface="Times New Roman" panose="02020603050405020304" pitchFamily="18" charset="0"/>
              </a:rPr>
              <a:t>).</a:t>
            </a:r>
            <a:endParaRPr lang="en-US" sz="1800" smtClean="0">
              <a:cs typeface="Times New Roman" panose="02020603050405020304" pitchFamily="18" charset="0"/>
            </a:endParaRPr>
          </a:p>
          <a:p>
            <a:pPr algn="just">
              <a:lnSpc>
                <a:spcPct val="150000"/>
              </a:lnSpc>
            </a:pPr>
            <a:r>
              <a:rPr lang="en-US" sz="500">
                <a:cs typeface="Times New Roman" panose="02020603050405020304" pitchFamily="18" charset="0"/>
              </a:rPr>
              <a:t> </a:t>
            </a:r>
            <a:endParaRPr lang="vi-VN" sz="500">
              <a:cs typeface="Times New Roman" panose="02020603050405020304" pitchFamily="18" charset="0"/>
            </a:endParaRPr>
          </a:p>
        </p:txBody>
      </p:sp>
      <p:pic>
        <p:nvPicPr>
          <p:cNvPr id="9" name="Picture 18">
            <a:extLst>
              <a:ext uri="{FF2B5EF4-FFF2-40B4-BE49-F238E27FC236}">
                <a16:creationId xmlns:a16="http://schemas.microsoft.com/office/drawing/2014/main" id="{43D8C1CC-1BD2-7F00-48E1-80DDE99E3453}"/>
              </a:ext>
            </a:extLst>
          </p:cNvPr>
          <p:cNvPicPr>
            <a:picLocks noChangeAspect="1"/>
          </p:cNvPicPr>
          <p:nvPr/>
        </p:nvPicPr>
        <p:blipFill>
          <a:blip r:embed="rId3"/>
          <a:srcRect/>
          <a:stretch>
            <a:fillRect/>
          </a:stretch>
        </p:blipFill>
        <p:spPr>
          <a:xfrm>
            <a:off x="7390165" y="3451228"/>
            <a:ext cx="1344260" cy="1331938"/>
          </a:xfrm>
          <a:prstGeom prst="rect">
            <a:avLst/>
          </a:prstGeom>
        </p:spPr>
      </p:pic>
      <p:pic>
        <p:nvPicPr>
          <p:cNvPr id="10" name="Picture 9"/>
          <p:cNvPicPr>
            <a:picLocks noChangeAspect="1"/>
          </p:cNvPicPr>
          <p:nvPr/>
        </p:nvPicPr>
        <p:blipFill>
          <a:blip r:embed="rId4"/>
          <a:stretch>
            <a:fillRect/>
          </a:stretch>
        </p:blipFill>
        <p:spPr>
          <a:xfrm>
            <a:off x="8306571" y="2084724"/>
            <a:ext cx="393175" cy="393175"/>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2174" y1="12671" x2="88696" y2="11301"/>
                        <a14:foregroundMark x1="89275" y1="13699" x2="91594" y2="53425"/>
                        <a14:foregroundMark x1="18261" y1="72603" x2="85507" y2="72945"/>
                        <a14:foregroundMark x1="11304" y1="31507" x2="12464" y2="69863"/>
                        <a14:foregroundMark x1="22609" y1="34589" x2="88116" y2="39384"/>
                        <a14:foregroundMark x1="72464" y1="23288" x2="37681" y2="61644"/>
                        <a14:foregroundMark x1="52174" y1="51712" x2="76522" y2="52055"/>
                        <a14:foregroundMark x1="82319" y1="20890" x2="82319" y2="30479"/>
                        <a14:foregroundMark x1="36232" y1="21918" x2="66087" y2="21575"/>
                        <a14:foregroundMark x1="22319" y1="24315" x2="19420" y2="46918"/>
                        <a14:foregroundMark x1="30435" y1="25000" x2="36232" y2="50685"/>
                        <a14:foregroundMark x1="46087" y1="40753" x2="20580" y2="60274"/>
                        <a14:foregroundMark x1="51014" y1="83904" x2="53043" y2="83904"/>
                        <a14:foregroundMark x1="47246" y1="84932" x2="53913" y2="85959"/>
                        <a14:foregroundMark x1="54203" y1="81164" x2="54203" y2="81164"/>
                        <a14:foregroundMark x1="11884" y1="53082" x2="11884" y2="67123"/>
                      </a14:backgroundRemoval>
                    </a14:imgEffect>
                  </a14:imgLayer>
                </a14:imgProps>
              </a:ext>
              <a:ext uri="{28A0092B-C50C-407E-A947-70E740481C1C}">
                <a14:useLocalDpi xmlns:a14="http://schemas.microsoft.com/office/drawing/2010/main" val="0"/>
              </a:ext>
            </a:extLst>
          </a:blip>
          <a:stretch>
            <a:fillRect/>
          </a:stretch>
        </p:blipFill>
        <p:spPr>
          <a:xfrm>
            <a:off x="86645" y="2477899"/>
            <a:ext cx="737127" cy="623887"/>
          </a:xfrm>
          <a:prstGeom prst="rect">
            <a:avLst/>
          </a:prstGeom>
        </p:spPr>
      </p:pic>
    </p:spTree>
    <p:extLst>
      <p:ext uri="{BB962C8B-B14F-4D97-AF65-F5344CB8AC3E}">
        <p14:creationId xmlns:p14="http://schemas.microsoft.com/office/powerpoint/2010/main" val="31527582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5" name="Google Shape;545;p29"/>
          <p:cNvGrpSpPr/>
          <p:nvPr/>
        </p:nvGrpSpPr>
        <p:grpSpPr>
          <a:xfrm>
            <a:off x="4407005" y="4191791"/>
            <a:ext cx="329989" cy="275508"/>
            <a:chOff x="4382679" y="4319018"/>
            <a:chExt cx="378645" cy="316095"/>
          </a:xfrm>
        </p:grpSpPr>
        <p:sp>
          <p:nvSpPr>
            <p:cNvPr id="546" name="Google Shape;546;p29">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47" name="Google Shape;547;p29">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7" name="Rectangle 6"/>
          <p:cNvSpPr/>
          <p:nvPr/>
        </p:nvSpPr>
        <p:spPr>
          <a:xfrm>
            <a:off x="4146549" y="1384300"/>
            <a:ext cx="850900" cy="800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6"/>
                </a:solidFill>
                <a:latin typeface="+mj-lt"/>
              </a:rPr>
              <a:t>02</a:t>
            </a:r>
            <a:endParaRPr lang="en-US" sz="3000" b="1">
              <a:solidFill>
                <a:schemeClr val="accent6"/>
              </a:solidFill>
              <a:latin typeface="+mj-lt"/>
            </a:endParaRPr>
          </a:p>
        </p:txBody>
      </p:sp>
      <p:sp>
        <p:nvSpPr>
          <p:cNvPr id="8" name="Google Shape;458;p45"/>
          <p:cNvSpPr txBox="1">
            <a:spLocks/>
          </p:cNvSpPr>
          <p:nvPr/>
        </p:nvSpPr>
        <p:spPr>
          <a:xfrm>
            <a:off x="0" y="2184400"/>
            <a:ext cx="9144000" cy="9915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ctr">
              <a:lnSpc>
                <a:spcPct val="150000"/>
              </a:lnSpc>
              <a:buSzPts val="1100"/>
            </a:pPr>
            <a:r>
              <a:rPr lang="vi-VN" sz="3000">
                <a:solidFill>
                  <a:srgbClr val="002060"/>
                </a:solidFill>
                <a:latin typeface="+mn-lt"/>
              </a:rPr>
              <a:t>Thể hiện thuật toán bằng chương trình</a:t>
            </a:r>
          </a:p>
        </p:txBody>
      </p:sp>
      <p:pic>
        <p:nvPicPr>
          <p:cNvPr id="2" name="Picture 1"/>
          <p:cNvPicPr>
            <a:picLocks noChangeAspect="1"/>
          </p:cNvPicPr>
          <p:nvPr/>
        </p:nvPicPr>
        <p:blipFill>
          <a:blip r:embed="rId3"/>
          <a:stretch>
            <a:fillRect/>
          </a:stretch>
        </p:blipFill>
        <p:spPr>
          <a:xfrm>
            <a:off x="639322" y="509754"/>
            <a:ext cx="771525" cy="666750"/>
          </a:xfrm>
          <a:prstGeom prst="rect">
            <a:avLst/>
          </a:prstGeom>
        </p:spPr>
      </p:pic>
      <p:pic>
        <p:nvPicPr>
          <p:cNvPr id="11" name="Picture 32" descr="School objects Royalty Free Vector Image - Vecto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75800" t="20616" b="51526"/>
          <a:stretch/>
        </p:blipFill>
        <p:spPr bwMode="auto">
          <a:xfrm flipH="1">
            <a:off x="7316244" y="3175946"/>
            <a:ext cx="1350774" cy="149589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63699" y="373633"/>
            <a:ext cx="1761943" cy="1353567"/>
            <a:chOff x="-2428347" y="-925976"/>
            <a:chExt cx="3257550" cy="2502530"/>
          </a:xfrm>
        </p:grpSpPr>
        <p:pic>
          <p:nvPicPr>
            <p:cNvPr id="12" name="Picture 32" descr="School objects Royalty Free Vector Image - Vecto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57000" t="63235" r="8800" b="9946"/>
            <a:stretch/>
          </p:blipFill>
          <p:spPr bwMode="auto">
            <a:xfrm>
              <a:off x="-2428347" y="-880896"/>
              <a:ext cx="32575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rot="21400517">
              <a:off x="-1709898" y="-925976"/>
              <a:ext cx="666749" cy="462205"/>
            </a:xfrm>
            <a:prstGeom prst="rect">
              <a:avLst/>
            </a:prstGeom>
          </p:spPr>
        </p:pic>
      </p:grpSp>
    </p:spTree>
    <p:extLst>
      <p:ext uri="{BB962C8B-B14F-4D97-AF65-F5344CB8AC3E}">
        <p14:creationId xmlns:p14="http://schemas.microsoft.com/office/powerpoint/2010/main" val="361044381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4200" y="930457"/>
            <a:ext cx="2513615" cy="487531"/>
            <a:chOff x="587725" y="669925"/>
            <a:chExt cx="2513615" cy="487531"/>
          </a:xfrm>
        </p:grpSpPr>
        <p:sp>
          <p:nvSpPr>
            <p:cNvPr id="11" name="Google Shape;458;p45"/>
            <p:cNvSpPr txBox="1">
              <a:spLocks/>
            </p:cNvSpPr>
            <p:nvPr/>
          </p:nvSpPr>
          <p:spPr>
            <a:xfrm>
              <a:off x="1141474" y="727075"/>
              <a:ext cx="1959866" cy="4303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nSpc>
                  <a:spcPct val="150000"/>
                </a:lnSpc>
                <a:buSzPts val="1100"/>
              </a:pPr>
              <a:r>
                <a:rPr lang="en-US" sz="1800" smtClean="0">
                  <a:solidFill>
                    <a:srgbClr val="C00000"/>
                  </a:solidFill>
                  <a:latin typeface="+mj-lt"/>
                </a:rPr>
                <a:t>Thảo luận nhóm</a:t>
              </a:r>
              <a:endParaRPr lang="en-US" sz="1800">
                <a:solidFill>
                  <a:srgbClr val="C00000"/>
                </a:solidFill>
                <a:latin typeface="+mj-lt"/>
              </a:endParaRPr>
            </a:p>
          </p:txBody>
        </p:sp>
        <p:pic>
          <p:nvPicPr>
            <p:cNvPr id="12" name="Picture 18" descr="https://lh4.googleusercontent.com/1VooAJIDcuYCicFl-1sVRD4HoB7S0Ydp3zK_b5JEnvf5OpHK7KlZxKekwPt_MLRNjhhHM9EauQreG70u91bKCcbADJZeYmNyAfvd7Fpglc2cl0j7fN-2SbUeMiZH5-1-JjhUawEzwJAsMO6NF_5z3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25" y="669925"/>
              <a:ext cx="553749" cy="42227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Google Shape;458;p45"/>
          <p:cNvSpPr txBox="1">
            <a:spLocks/>
          </p:cNvSpPr>
          <p:nvPr/>
        </p:nvSpPr>
        <p:spPr>
          <a:xfrm>
            <a:off x="584200" y="1417988"/>
            <a:ext cx="3644900" cy="18713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000" b="0">
                <a:solidFill>
                  <a:schemeClr val="tx1"/>
                </a:solidFill>
                <a:latin typeface="+mn-lt"/>
              </a:rPr>
              <a:t>Đ</a:t>
            </a:r>
            <a:r>
              <a:rPr lang="vi-VN" sz="2000" b="0" smtClean="0">
                <a:solidFill>
                  <a:schemeClr val="tx1"/>
                </a:solidFill>
                <a:latin typeface="+mn-lt"/>
              </a:rPr>
              <a:t>ọc </a:t>
            </a:r>
            <a:r>
              <a:rPr lang="vi-VN" sz="2000" b="0">
                <a:solidFill>
                  <a:schemeClr val="tx1"/>
                </a:solidFill>
                <a:latin typeface="+mn-lt"/>
              </a:rPr>
              <a:t>thông tin mục 2, quan sát Hình 2 và thảo luận tóm tắt về</a:t>
            </a:r>
            <a:r>
              <a:rPr lang="vi-VN" sz="2000" b="0">
                <a:solidFill>
                  <a:schemeClr val="tx1"/>
                </a:solidFill>
                <a:latin typeface="+mn-lt"/>
              </a:rPr>
              <a:t>: </a:t>
            </a:r>
            <a:endParaRPr lang="en-US" sz="2000" b="0" smtClean="0">
              <a:solidFill>
                <a:schemeClr val="tx1"/>
              </a:solidFill>
              <a:latin typeface="+mn-lt"/>
            </a:endParaRPr>
          </a:p>
          <a:p>
            <a:pPr marL="342900" indent="-342900" algn="just">
              <a:lnSpc>
                <a:spcPct val="150000"/>
              </a:lnSpc>
              <a:buSzPts val="1100"/>
              <a:buFont typeface="Wingdings" panose="05000000000000000000" pitchFamily="2" charset="2"/>
              <a:buChar char="Ø"/>
            </a:pPr>
            <a:r>
              <a:rPr lang="en-US" sz="2000" b="0" i="1">
                <a:solidFill>
                  <a:schemeClr val="tx1"/>
                </a:solidFill>
                <a:latin typeface="+mn-lt"/>
              </a:rPr>
              <a:t>C</a:t>
            </a:r>
            <a:r>
              <a:rPr lang="vi-VN" sz="2000" b="0" i="1" smtClean="0">
                <a:solidFill>
                  <a:schemeClr val="tx1"/>
                </a:solidFill>
                <a:latin typeface="+mn-lt"/>
              </a:rPr>
              <a:t>hương </a:t>
            </a:r>
            <a:r>
              <a:rPr lang="vi-VN" sz="2000" b="0" i="1">
                <a:solidFill>
                  <a:schemeClr val="tx1"/>
                </a:solidFill>
                <a:latin typeface="+mn-lt"/>
              </a:rPr>
              <a:t>trình </a:t>
            </a:r>
            <a:r>
              <a:rPr lang="vi-VN" sz="2000" b="0" i="1">
                <a:solidFill>
                  <a:schemeClr val="tx1"/>
                </a:solidFill>
                <a:latin typeface="+mn-lt"/>
              </a:rPr>
              <a:t>máy </a:t>
            </a:r>
            <a:r>
              <a:rPr lang="vi-VN" sz="2000" b="0" i="1" smtClean="0">
                <a:solidFill>
                  <a:schemeClr val="tx1"/>
                </a:solidFill>
                <a:latin typeface="+mn-lt"/>
              </a:rPr>
              <a:t>tính</a:t>
            </a:r>
            <a:r>
              <a:rPr lang="en-US" sz="2000" b="0" i="1" smtClean="0">
                <a:solidFill>
                  <a:schemeClr val="tx1"/>
                </a:solidFill>
                <a:latin typeface="+mn-lt"/>
              </a:rPr>
              <a:t>.</a:t>
            </a:r>
          </a:p>
          <a:p>
            <a:pPr marL="342900" indent="-342900" algn="just">
              <a:lnSpc>
                <a:spcPct val="150000"/>
              </a:lnSpc>
              <a:buSzPts val="1100"/>
              <a:buFont typeface="Wingdings" panose="05000000000000000000" pitchFamily="2" charset="2"/>
              <a:buChar char="Ø"/>
            </a:pPr>
            <a:r>
              <a:rPr lang="en-US" sz="2000" b="0" i="1">
                <a:solidFill>
                  <a:schemeClr val="tx1"/>
                </a:solidFill>
                <a:latin typeface="+mn-lt"/>
              </a:rPr>
              <a:t>L</a:t>
            </a:r>
            <a:r>
              <a:rPr lang="vi-VN" sz="2000" b="0" i="1" smtClean="0">
                <a:solidFill>
                  <a:schemeClr val="tx1"/>
                </a:solidFill>
                <a:latin typeface="+mn-lt"/>
              </a:rPr>
              <a:t>ệnh</a:t>
            </a:r>
            <a:r>
              <a:rPr lang="en-US" sz="2000" b="0" i="1" smtClean="0">
                <a:solidFill>
                  <a:schemeClr val="tx1"/>
                </a:solidFill>
                <a:latin typeface="+mn-lt"/>
              </a:rPr>
              <a:t>, k</a:t>
            </a:r>
            <a:r>
              <a:rPr lang="vi-VN" sz="2000" b="0" i="1" smtClean="0">
                <a:solidFill>
                  <a:schemeClr val="tx1"/>
                </a:solidFill>
                <a:latin typeface="+mn-lt"/>
              </a:rPr>
              <a:t>hối </a:t>
            </a:r>
            <a:r>
              <a:rPr lang="vi-VN" sz="2000" b="0" i="1">
                <a:solidFill>
                  <a:schemeClr val="tx1"/>
                </a:solidFill>
                <a:latin typeface="+mn-lt"/>
              </a:rPr>
              <a:t>lệnh</a:t>
            </a:r>
            <a:r>
              <a:rPr lang="vi-VN" sz="2000" b="0">
                <a:solidFill>
                  <a:schemeClr val="tx1"/>
                </a:solidFill>
                <a:latin typeface="+mn-lt"/>
              </a:rPr>
              <a:t>.</a:t>
            </a:r>
            <a:endParaRPr lang="vi-VN" sz="2000" b="0" i="1">
              <a:solidFill>
                <a:schemeClr val="tx1"/>
              </a:solidFill>
              <a:latin typeface="+mn-l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695" t="27902" r="10145" b="1410"/>
          <a:stretch/>
        </p:blipFill>
        <p:spPr>
          <a:xfrm>
            <a:off x="4381500" y="987607"/>
            <a:ext cx="4237186" cy="367589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606" y="3440397"/>
            <a:ext cx="2433194" cy="1606305"/>
          </a:xfrm>
          <a:prstGeom prst="rect">
            <a:avLst/>
          </a:prstGeom>
        </p:spPr>
      </p:pic>
    </p:spTree>
    <p:extLst>
      <p:ext uri="{BB962C8B-B14F-4D97-AF65-F5344CB8AC3E}">
        <p14:creationId xmlns:p14="http://schemas.microsoft.com/office/powerpoint/2010/main" val="3163548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500"/>
                            </p:stCondLst>
                            <p:childTnLst>
                              <p:par>
                                <p:cTn id="19" presetID="37"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450" decel="100000" fill="hold"/>
                                        <p:tgtEl>
                                          <p:spTgt spid="7"/>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7441" y="875116"/>
            <a:ext cx="6155811" cy="458017"/>
            <a:chOff x="687441" y="875116"/>
            <a:chExt cx="6155811" cy="458017"/>
          </a:xfrm>
        </p:grpSpPr>
        <p:sp>
          <p:nvSpPr>
            <p:cNvPr id="16" name="Google Shape;458;p45"/>
            <p:cNvSpPr txBox="1">
              <a:spLocks/>
            </p:cNvSpPr>
            <p:nvPr/>
          </p:nvSpPr>
          <p:spPr>
            <a:xfrm>
              <a:off x="1142999" y="875116"/>
              <a:ext cx="5700253"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vi-VN" sz="2200">
                  <a:solidFill>
                    <a:srgbClr val="C00000"/>
                  </a:solidFill>
                  <a:latin typeface="+mn-lt"/>
                </a:rPr>
                <a:t>2. Thể hiện thuật toán bằng chương trình</a:t>
              </a:r>
              <a:endParaRPr lang="en-US" sz="2200">
                <a:solidFill>
                  <a:srgbClr val="C00000"/>
                </a:solidFill>
                <a:latin typeface="+mn-lt"/>
              </a:endParaRPr>
            </a:p>
          </p:txBody>
        </p:sp>
        <p:pic>
          <p:nvPicPr>
            <p:cNvPr id="20" name="Picture 2" descr="https://cdn-icons-png.flaticon.com/512/5330/5330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41" y="941866"/>
              <a:ext cx="391267" cy="39126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42196" y="1483123"/>
            <a:ext cx="7860963" cy="1154162"/>
          </a:xfrm>
          <a:prstGeom prst="rect">
            <a:avLst/>
          </a:prstGeom>
          <a:solidFill>
            <a:srgbClr val="FFFFC1"/>
          </a:solidFill>
          <a:ln w="19050">
            <a:solidFill>
              <a:srgbClr val="000000"/>
            </a:solidFill>
          </a:ln>
        </p:spPr>
        <p:txBody>
          <a:bodyPr wrap="square">
            <a:spAutoFit/>
          </a:bodyPr>
          <a:lstStyle/>
          <a:p>
            <a:pPr algn="just">
              <a:lnSpc>
                <a:spcPct val="150000"/>
              </a:lnSpc>
            </a:pPr>
            <a:r>
              <a:rPr lang="en-US" sz="500" smtClean="0">
                <a:cs typeface="Times New Roman" panose="02020603050405020304" pitchFamily="18" charset="0"/>
              </a:rPr>
              <a:t> </a:t>
            </a:r>
          </a:p>
          <a:p>
            <a:pPr algn="just">
              <a:lnSpc>
                <a:spcPct val="150000"/>
              </a:lnSpc>
            </a:pPr>
            <a:r>
              <a:rPr lang="vi-VN" sz="1800">
                <a:cs typeface="Times New Roman" panose="02020603050405020304" pitchFamily="18" charset="0"/>
              </a:rPr>
              <a:t>Chương trình máy tính là một dãy các lệnh điều khiển máy tính thực hiện một thuật toán</a:t>
            </a:r>
            <a:r>
              <a:rPr lang="vi-VN" sz="1800">
                <a:cs typeface="Times New Roman" panose="02020603050405020304" pitchFamily="18" charset="0"/>
              </a:rPr>
              <a:t>.</a:t>
            </a:r>
            <a:r>
              <a:rPr lang="en-US" sz="500" smtClean="0">
                <a:cs typeface="Times New Roman" panose="02020603050405020304" pitchFamily="18" charset="0"/>
              </a:rPr>
              <a:t> </a:t>
            </a:r>
          </a:p>
          <a:p>
            <a:pPr algn="just">
              <a:lnSpc>
                <a:spcPct val="150000"/>
              </a:lnSpc>
            </a:pPr>
            <a:endParaRPr lang="vi-VN" sz="500">
              <a:cs typeface="Times New Roman" panose="02020603050405020304" pitchFamily="18" charset="0"/>
            </a:endParaRPr>
          </a:p>
        </p:txBody>
      </p:sp>
      <p:sp>
        <p:nvSpPr>
          <p:cNvPr id="11" name="Rectangle 10"/>
          <p:cNvSpPr/>
          <p:nvPr/>
        </p:nvSpPr>
        <p:spPr>
          <a:xfrm>
            <a:off x="642196" y="2840810"/>
            <a:ext cx="7860963" cy="1154162"/>
          </a:xfrm>
          <a:prstGeom prst="rect">
            <a:avLst/>
          </a:prstGeom>
          <a:solidFill>
            <a:srgbClr val="FFFFC1"/>
          </a:solidFill>
          <a:ln w="19050">
            <a:solidFill>
              <a:srgbClr val="000000"/>
            </a:solidFill>
          </a:ln>
        </p:spPr>
        <p:txBody>
          <a:bodyPr wrap="square">
            <a:spAutoFit/>
          </a:bodyPr>
          <a:lstStyle/>
          <a:p>
            <a:pPr algn="just">
              <a:lnSpc>
                <a:spcPct val="150000"/>
              </a:lnSpc>
            </a:pPr>
            <a:r>
              <a:rPr lang="en-US" sz="500" smtClean="0">
                <a:cs typeface="Times New Roman" panose="02020603050405020304" pitchFamily="18" charset="0"/>
              </a:rPr>
              <a:t> </a:t>
            </a:r>
          </a:p>
          <a:p>
            <a:pPr algn="just">
              <a:lnSpc>
                <a:spcPct val="150000"/>
              </a:lnSpc>
            </a:pPr>
            <a:r>
              <a:rPr lang="vi-VN" sz="1800">
                <a:cs typeface="Times New Roman" panose="02020603050405020304" pitchFamily="18" charset="0"/>
              </a:rPr>
              <a:t>Các lệnh (hay các khối lệnh) kế tiếp nhau trong chương trình điều khiển máy tính thực hiện các bước tuần tự trong thuật </a:t>
            </a:r>
            <a:r>
              <a:rPr lang="vi-VN" sz="1800">
                <a:cs typeface="Times New Roman" panose="02020603050405020304" pitchFamily="18" charset="0"/>
              </a:rPr>
              <a:t>toán</a:t>
            </a:r>
            <a:r>
              <a:rPr lang="vi-VN" sz="1800" smtClean="0">
                <a:cs typeface="Times New Roman" panose="02020603050405020304" pitchFamily="18" charset="0"/>
              </a:rPr>
              <a:t>.</a:t>
            </a:r>
            <a:endParaRPr lang="en-US" sz="1800" smtClean="0">
              <a:cs typeface="Times New Roman" panose="02020603050405020304" pitchFamily="18" charset="0"/>
            </a:endParaRPr>
          </a:p>
          <a:p>
            <a:pPr algn="just">
              <a:lnSpc>
                <a:spcPct val="150000"/>
              </a:lnSpc>
            </a:pPr>
            <a:r>
              <a:rPr lang="en-US" sz="500" smtClean="0">
                <a:cs typeface="Times New Roman" panose="02020603050405020304" pitchFamily="18" charset="0"/>
              </a:rPr>
              <a:t> </a:t>
            </a:r>
            <a:endParaRPr lang="vi-VN" sz="500">
              <a:cs typeface="Times New Roman" panose="02020603050405020304" pitchFamily="18" charset="0"/>
            </a:endParaRPr>
          </a:p>
        </p:txBody>
      </p:sp>
      <p:pic>
        <p:nvPicPr>
          <p:cNvPr id="9" name="Picture 18">
            <a:extLst>
              <a:ext uri="{FF2B5EF4-FFF2-40B4-BE49-F238E27FC236}">
                <a16:creationId xmlns:a16="http://schemas.microsoft.com/office/drawing/2014/main" id="{43D8C1CC-1BD2-7F00-48E1-80DDE99E3453}"/>
              </a:ext>
            </a:extLst>
          </p:cNvPr>
          <p:cNvPicPr>
            <a:picLocks noChangeAspect="1"/>
          </p:cNvPicPr>
          <p:nvPr/>
        </p:nvPicPr>
        <p:blipFill>
          <a:blip r:embed="rId3"/>
          <a:srcRect/>
          <a:stretch>
            <a:fillRect/>
          </a:stretch>
        </p:blipFill>
        <p:spPr>
          <a:xfrm>
            <a:off x="7390165" y="3451228"/>
            <a:ext cx="1344260" cy="1331938"/>
          </a:xfrm>
          <a:prstGeom prst="rect">
            <a:avLst/>
          </a:prstGeom>
        </p:spPr>
      </p:pic>
      <p:pic>
        <p:nvPicPr>
          <p:cNvPr id="10" name="Picture 9"/>
          <p:cNvPicPr>
            <a:picLocks noChangeAspect="1"/>
          </p:cNvPicPr>
          <p:nvPr/>
        </p:nvPicPr>
        <p:blipFill>
          <a:blip r:embed="rId4"/>
          <a:stretch>
            <a:fillRect/>
          </a:stretch>
        </p:blipFill>
        <p:spPr>
          <a:xfrm>
            <a:off x="8306571" y="2084724"/>
            <a:ext cx="393175" cy="393175"/>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2174" y1="12671" x2="88696" y2="11301"/>
                        <a14:foregroundMark x1="89275" y1="13699" x2="91594" y2="53425"/>
                        <a14:foregroundMark x1="18261" y1="72603" x2="85507" y2="72945"/>
                        <a14:foregroundMark x1="11304" y1="31507" x2="12464" y2="69863"/>
                        <a14:foregroundMark x1="22609" y1="34589" x2="88116" y2="39384"/>
                        <a14:foregroundMark x1="72464" y1="23288" x2="37681" y2="61644"/>
                        <a14:foregroundMark x1="52174" y1="51712" x2="76522" y2="52055"/>
                        <a14:foregroundMark x1="82319" y1="20890" x2="82319" y2="30479"/>
                        <a14:foregroundMark x1="36232" y1="21918" x2="66087" y2="21575"/>
                        <a14:foregroundMark x1="22319" y1="24315" x2="19420" y2="46918"/>
                        <a14:foregroundMark x1="30435" y1="25000" x2="36232" y2="50685"/>
                        <a14:foregroundMark x1="46087" y1="40753" x2="20580" y2="60274"/>
                        <a14:foregroundMark x1="51014" y1="83904" x2="53043" y2="83904"/>
                        <a14:foregroundMark x1="47246" y1="84932" x2="53913" y2="85959"/>
                        <a14:foregroundMark x1="54203" y1="81164" x2="54203" y2="81164"/>
                        <a14:foregroundMark x1="11884" y1="53082" x2="11884" y2="67123"/>
                      </a14:backgroundRemoval>
                    </a14:imgEffect>
                  </a14:imgLayer>
                </a14:imgProps>
              </a:ext>
              <a:ext uri="{28A0092B-C50C-407E-A947-70E740481C1C}">
                <a14:useLocalDpi xmlns:a14="http://schemas.microsoft.com/office/drawing/2010/main" val="0"/>
              </a:ext>
            </a:extLst>
          </a:blip>
          <a:stretch>
            <a:fillRect/>
          </a:stretch>
        </p:blipFill>
        <p:spPr>
          <a:xfrm>
            <a:off x="86645" y="2477899"/>
            <a:ext cx="737127" cy="623887"/>
          </a:xfrm>
          <a:prstGeom prst="rect">
            <a:avLst/>
          </a:prstGeom>
        </p:spPr>
      </p:pic>
    </p:spTree>
    <p:extLst>
      <p:ext uri="{BB962C8B-B14F-4D97-AF65-F5344CB8AC3E}">
        <p14:creationId xmlns:p14="http://schemas.microsoft.com/office/powerpoint/2010/main" val="80091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7497" y="990434"/>
            <a:ext cx="7903348" cy="783333"/>
          </a:xfrm>
          <a:prstGeom prst="roundRect">
            <a:avLst>
              <a:gd name="adj" fmla="val 18438"/>
            </a:avLst>
          </a:prstGeom>
          <a:solidFill>
            <a:srgbClr val="FFE8D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  T</a:t>
            </a:r>
            <a:r>
              <a:rPr lang="vi-VN" sz="2000" smtClean="0">
                <a:solidFill>
                  <a:srgbClr val="000000"/>
                </a:solidFill>
              </a:rPr>
              <a:t>hực </a:t>
            </a:r>
            <a:r>
              <a:rPr lang="vi-VN" sz="2000">
                <a:solidFill>
                  <a:srgbClr val="000000"/>
                </a:solidFill>
              </a:rPr>
              <a:t>hành trên máy tính thể hiện thuật toán bằng chương trình.</a:t>
            </a:r>
            <a:endParaRPr lang="en-US" sz="2000">
              <a:solidFill>
                <a:srgbClr val="000000"/>
              </a:solidFill>
            </a:endParaRPr>
          </a:p>
        </p:txBody>
      </p:sp>
      <p:pic>
        <p:nvPicPr>
          <p:cNvPr id="8" name="Picture 7"/>
          <p:cNvPicPr>
            <a:picLocks noChangeAspect="1"/>
          </p:cNvPicPr>
          <p:nvPr/>
        </p:nvPicPr>
        <p:blipFill>
          <a:blip r:embed="rId2"/>
          <a:stretch>
            <a:fillRect/>
          </a:stretch>
        </p:blipFill>
        <p:spPr>
          <a:xfrm rot="5901480">
            <a:off x="485914" y="1416503"/>
            <a:ext cx="510675" cy="510675"/>
          </a:xfrm>
          <a:prstGeom prst="rect">
            <a:avLst/>
          </a:prstGeom>
        </p:spPr>
      </p:pic>
      <p:sp>
        <p:nvSpPr>
          <p:cNvPr id="11" name="Rectangle 10"/>
          <p:cNvSpPr/>
          <p:nvPr/>
        </p:nvSpPr>
        <p:spPr>
          <a:xfrm>
            <a:off x="580770" y="2055045"/>
            <a:ext cx="4600829" cy="2585323"/>
          </a:xfrm>
          <a:prstGeom prst="rect">
            <a:avLst/>
          </a:prstGeom>
          <a:solidFill>
            <a:schemeClr val="accent6"/>
          </a:solidFill>
          <a:ln w="19050">
            <a:solidFill>
              <a:srgbClr val="000000"/>
            </a:solidFill>
            <a:prstDash val="dash"/>
          </a:ln>
        </p:spPr>
        <p:txBody>
          <a:bodyPr wrap="square">
            <a:spAutoFit/>
          </a:bodyPr>
          <a:lstStyle/>
          <a:p>
            <a:pPr algn="ctr">
              <a:lnSpc>
                <a:spcPct val="150000"/>
              </a:lnSpc>
            </a:pPr>
            <a:r>
              <a:rPr lang="vi-VN" sz="1800" b="1">
                <a:solidFill>
                  <a:srgbClr val="C00000"/>
                </a:solidFill>
                <a:cs typeface="Times New Roman" panose="02020603050405020304" pitchFamily="18" charset="0"/>
              </a:rPr>
              <a:t>Lưu ý:</a:t>
            </a:r>
          </a:p>
          <a:p>
            <a:pPr marL="285750" indent="-285750" algn="just">
              <a:lnSpc>
                <a:spcPct val="150000"/>
              </a:lnSpc>
              <a:buFont typeface="Arial" panose="020B0604020202020204" pitchFamily="34" charset="0"/>
              <a:buChar char="•"/>
            </a:pPr>
            <a:r>
              <a:rPr lang="en-US" sz="1800">
                <a:cs typeface="Times New Roman" panose="02020603050405020304" pitchFamily="18" charset="0"/>
              </a:rPr>
              <a:t>C</a:t>
            </a:r>
            <a:r>
              <a:rPr lang="vi-VN" sz="1800" smtClean="0">
                <a:cs typeface="Times New Roman" panose="02020603050405020304" pitchFamily="18" charset="0"/>
              </a:rPr>
              <a:t>ó </a:t>
            </a:r>
            <a:r>
              <a:rPr lang="vi-VN" sz="1800">
                <a:cs typeface="Times New Roman" panose="02020603050405020304" pitchFamily="18" charset="0"/>
              </a:rPr>
              <a:t>thể coi Bước 4 gồm 10 bước nhỏ hơn, các bước nhỏ này giống </a:t>
            </a:r>
            <a:r>
              <a:rPr lang="vi-VN" sz="1800">
                <a:cs typeface="Times New Roman" panose="02020603050405020304" pitchFamily="18" charset="0"/>
              </a:rPr>
              <a:t>nhau </a:t>
            </a:r>
            <a:r>
              <a:rPr lang="vi-VN" sz="1800" smtClean="0">
                <a:cs typeface="Times New Roman" panose="02020603050405020304" pitchFamily="18" charset="0"/>
              </a:rPr>
              <a:t>nhỏ </a:t>
            </a:r>
            <a:r>
              <a:rPr lang="vi-VN" sz="1800">
                <a:cs typeface="Times New Roman" panose="02020603050405020304" pitchFamily="18" charset="0"/>
              </a:rPr>
              <a:t>hơn 10 lần lặp lại nhóm. </a:t>
            </a:r>
          </a:p>
          <a:p>
            <a:pPr marL="285750" indent="-285750" algn="just">
              <a:lnSpc>
                <a:spcPct val="150000"/>
              </a:lnSpc>
              <a:buFont typeface="Arial" panose="020B0604020202020204" pitchFamily="34" charset="0"/>
              <a:buChar char="•"/>
            </a:pPr>
            <a:r>
              <a:rPr lang="en-US" sz="1800">
                <a:cs typeface="Times New Roman" panose="02020603050405020304" pitchFamily="18" charset="0"/>
              </a:rPr>
              <a:t>C</a:t>
            </a:r>
            <a:r>
              <a:rPr lang="vi-VN" sz="1800" smtClean="0">
                <a:cs typeface="Times New Roman" panose="02020603050405020304" pitchFamily="18" charset="0"/>
              </a:rPr>
              <a:t>ó </a:t>
            </a:r>
            <a:r>
              <a:rPr lang="vi-VN" sz="1800">
                <a:cs typeface="Times New Roman" panose="02020603050405020304" pitchFamily="18" charset="0"/>
              </a:rPr>
              <a:t>những bước trong mô tả thuật </a:t>
            </a:r>
            <a:r>
              <a:rPr lang="vi-VN" sz="1800">
                <a:cs typeface="Times New Roman" panose="02020603050405020304" pitchFamily="18" charset="0"/>
              </a:rPr>
              <a:t>toán </a:t>
            </a:r>
            <a:r>
              <a:rPr lang="vi-VN" sz="1800" smtClean="0">
                <a:cs typeface="Times New Roman" panose="02020603050405020304" pitchFamily="18" charset="0"/>
              </a:rPr>
              <a:t>chỉ </a:t>
            </a:r>
            <a:r>
              <a:rPr lang="vi-VN" sz="1800">
                <a:cs typeface="Times New Roman" panose="02020603050405020304" pitchFamily="18" charset="0"/>
              </a:rPr>
              <a:t>là 1 </a:t>
            </a:r>
            <a:r>
              <a:rPr lang="vi-VN" sz="1800">
                <a:cs typeface="Times New Roman" panose="02020603050405020304" pitchFamily="18" charset="0"/>
              </a:rPr>
              <a:t>thao </a:t>
            </a:r>
            <a:r>
              <a:rPr lang="vi-VN" sz="1800" smtClean="0">
                <a:cs typeface="Times New Roman" panose="02020603050405020304" pitchFamily="18" charset="0"/>
              </a:rPr>
              <a:t>tác</a:t>
            </a:r>
            <a:r>
              <a:rPr lang="en-US" sz="1800" smtClean="0">
                <a:cs typeface="Times New Roman" panose="02020603050405020304" pitchFamily="18" charset="0"/>
              </a:rPr>
              <a:t>.</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695" t="27902" r="10145" b="1410"/>
          <a:stretch/>
        </p:blipFill>
        <p:spPr>
          <a:xfrm>
            <a:off x="5492426" y="2003716"/>
            <a:ext cx="3098419" cy="2687980"/>
          </a:xfrm>
          <a:prstGeom prst="rect">
            <a:avLst/>
          </a:prstGeom>
        </p:spPr>
      </p:pic>
    </p:spTree>
    <p:extLst>
      <p:ext uri="{BB962C8B-B14F-4D97-AF65-F5344CB8AC3E}">
        <p14:creationId xmlns:p14="http://schemas.microsoft.com/office/powerpoint/2010/main" val="1430107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450" decel="100000" fill="hold"/>
                                        <p:tgtEl>
                                          <p:spTgt spid="13"/>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7497" y="990434"/>
            <a:ext cx="7903348" cy="783333"/>
          </a:xfrm>
          <a:prstGeom prst="roundRect">
            <a:avLst>
              <a:gd name="adj" fmla="val 18438"/>
            </a:avLst>
          </a:prstGeom>
          <a:solidFill>
            <a:srgbClr val="FFE8D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  T</a:t>
            </a:r>
            <a:r>
              <a:rPr lang="vi-VN" sz="2000" smtClean="0">
                <a:solidFill>
                  <a:srgbClr val="000000"/>
                </a:solidFill>
              </a:rPr>
              <a:t>hực </a:t>
            </a:r>
            <a:r>
              <a:rPr lang="vi-VN" sz="2000">
                <a:solidFill>
                  <a:srgbClr val="000000"/>
                </a:solidFill>
              </a:rPr>
              <a:t>hành trên máy tính thể hiện thuật toán bằng chương trình.</a:t>
            </a:r>
            <a:endParaRPr lang="en-US" sz="2000">
              <a:solidFill>
                <a:srgbClr val="000000"/>
              </a:solidFill>
            </a:endParaRPr>
          </a:p>
        </p:txBody>
      </p:sp>
      <p:pic>
        <p:nvPicPr>
          <p:cNvPr id="8" name="Picture 7"/>
          <p:cNvPicPr>
            <a:picLocks noChangeAspect="1"/>
          </p:cNvPicPr>
          <p:nvPr/>
        </p:nvPicPr>
        <p:blipFill>
          <a:blip r:embed="rId2"/>
          <a:stretch>
            <a:fillRect/>
          </a:stretch>
        </p:blipFill>
        <p:spPr>
          <a:xfrm rot="5901480">
            <a:off x="485914" y="1416503"/>
            <a:ext cx="510675" cy="51067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695" t="27902" r="10145" b="1410"/>
          <a:stretch/>
        </p:blipFill>
        <p:spPr>
          <a:xfrm>
            <a:off x="5492426" y="2003716"/>
            <a:ext cx="3098419" cy="2687980"/>
          </a:xfrm>
          <a:prstGeom prst="rect">
            <a:avLst/>
          </a:prstGeom>
        </p:spPr>
      </p:pic>
      <p:grpSp>
        <p:nvGrpSpPr>
          <p:cNvPr id="2" name="Group 1"/>
          <p:cNvGrpSpPr/>
          <p:nvPr/>
        </p:nvGrpSpPr>
        <p:grpSpPr>
          <a:xfrm>
            <a:off x="76200" y="2262793"/>
            <a:ext cx="5239786" cy="2169825"/>
            <a:chOff x="76200" y="2262793"/>
            <a:chExt cx="5239786" cy="2169825"/>
          </a:xfrm>
        </p:grpSpPr>
        <p:sp>
          <p:nvSpPr>
            <p:cNvPr id="6" name="Rectangle 5"/>
            <p:cNvSpPr/>
            <p:nvPr/>
          </p:nvSpPr>
          <p:spPr>
            <a:xfrm>
              <a:off x="822964" y="2262793"/>
              <a:ext cx="4493022" cy="2169825"/>
            </a:xfrm>
            <a:prstGeom prst="rect">
              <a:avLst/>
            </a:prstGeom>
            <a:solidFill>
              <a:srgbClr val="FFFFC1"/>
            </a:solidFill>
            <a:ln w="19050">
              <a:solidFill>
                <a:srgbClr val="000000"/>
              </a:solidFill>
            </a:ln>
          </p:spPr>
          <p:txBody>
            <a:bodyPr wrap="square">
              <a:spAutoFit/>
            </a:bodyPr>
            <a:lstStyle/>
            <a:p>
              <a:pPr algn="just">
                <a:lnSpc>
                  <a:spcPct val="150000"/>
                </a:lnSpc>
              </a:pPr>
              <a:r>
                <a:rPr lang="vi-VN" sz="1800" smtClean="0">
                  <a:cs typeface="Times New Roman" panose="02020603050405020304" pitchFamily="18" charset="0"/>
                </a:rPr>
                <a:t>Tùy </a:t>
              </a:r>
              <a:r>
                <a:rPr lang="vi-VN" sz="1800">
                  <a:cs typeface="Times New Roman" panose="02020603050405020304" pitchFamily="18" charset="0"/>
                </a:rPr>
                <a:t>bước mô tả trong thuật toán, có bước khi chuyển sang ngôn ngữ lập trình (</a:t>
              </a:r>
              <a:r>
                <a:rPr lang="vi-VN" sz="1800" b="1">
                  <a:cs typeface="Times New Roman" panose="02020603050405020304" pitchFamily="18" charset="0"/>
                </a:rPr>
                <a:t>Scratch</a:t>
              </a:r>
              <a:r>
                <a:rPr lang="vi-VN" sz="1800">
                  <a:cs typeface="Times New Roman" panose="02020603050405020304" pitchFamily="18" charset="0"/>
                </a:rPr>
                <a:t>) </a:t>
              </a:r>
              <a:r>
                <a:rPr lang="vi-VN" sz="1800" smtClean="0">
                  <a:cs typeface="Times New Roman" panose="02020603050405020304" pitchFamily="18" charset="0"/>
                </a:rPr>
                <a:t>là </a:t>
              </a:r>
              <a:r>
                <a:rPr lang="en-US" sz="1800" smtClean="0">
                  <a:cs typeface="Times New Roman" panose="02020603050405020304" pitchFamily="18" charset="0"/>
                </a:rPr>
                <a:t>1</a:t>
              </a:r>
              <a:r>
                <a:rPr lang="vi-VN" sz="1800" smtClean="0">
                  <a:cs typeface="Times New Roman" panose="02020603050405020304" pitchFamily="18" charset="0"/>
                </a:rPr>
                <a:t> </a:t>
              </a:r>
              <a:r>
                <a:rPr lang="vi-VN" sz="1800">
                  <a:cs typeface="Times New Roman" panose="02020603050405020304" pitchFamily="18" charset="0"/>
                </a:rPr>
                <a:t>lệnh đơn giản, nhưng cũng có những bước của thuật toán </a:t>
              </a:r>
              <a:r>
                <a:rPr lang="vi-VN" sz="1800">
                  <a:cs typeface="Times New Roman" panose="02020603050405020304" pitchFamily="18" charset="0"/>
                </a:rPr>
                <a:t>cần </a:t>
              </a:r>
              <a:r>
                <a:rPr lang="en-US" sz="1800">
                  <a:cs typeface="Times New Roman" panose="02020603050405020304" pitchFamily="18" charset="0"/>
                </a:rPr>
                <a:t>1</a:t>
              </a:r>
              <a:r>
                <a:rPr lang="vi-VN" sz="1800" smtClean="0">
                  <a:cs typeface="Times New Roman" panose="02020603050405020304" pitchFamily="18" charset="0"/>
                </a:rPr>
                <a:t> </a:t>
              </a:r>
              <a:r>
                <a:rPr lang="vi-VN" sz="1800">
                  <a:cs typeface="Times New Roman" panose="02020603050405020304" pitchFamily="18" charset="0"/>
                </a:rPr>
                <a:t>khối lệnh (nhiều lệnh) mới thể </a:t>
              </a:r>
              <a:r>
                <a:rPr lang="vi-VN" sz="1800">
                  <a:cs typeface="Times New Roman" panose="02020603050405020304" pitchFamily="18" charset="0"/>
                </a:rPr>
                <a:t>hiện </a:t>
              </a:r>
              <a:r>
                <a:rPr lang="vi-VN" sz="1800" smtClean="0">
                  <a:cs typeface="Times New Roman" panose="02020603050405020304" pitchFamily="18" charset="0"/>
                </a:rPr>
                <a:t>được.</a:t>
              </a:r>
              <a:endParaRPr lang="vi-VN" sz="1800">
                <a:cs typeface="Times New Roman" panose="02020603050405020304" pitchFamily="18" charset="0"/>
              </a:endParaRPr>
            </a:p>
          </p:txBody>
        </p:sp>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2711459"/>
              <a:ext cx="901018" cy="901018"/>
            </a:xfrm>
            <a:prstGeom prst="rect">
              <a:avLst/>
            </a:prstGeom>
          </p:spPr>
        </p:pic>
      </p:grpSp>
    </p:spTree>
    <p:extLst>
      <p:ext uri="{BB962C8B-B14F-4D97-AF65-F5344CB8AC3E}">
        <p14:creationId xmlns:p14="http://schemas.microsoft.com/office/powerpoint/2010/main" val="3796210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2890" y="1274396"/>
            <a:ext cx="3888145" cy="2745497"/>
            <a:chOff x="662890" y="1274396"/>
            <a:chExt cx="3888145" cy="2745497"/>
          </a:xfrm>
        </p:grpSpPr>
        <p:sp>
          <p:nvSpPr>
            <p:cNvPr id="11" name="Google Shape;541;p59"/>
            <p:cNvSpPr/>
            <p:nvPr/>
          </p:nvSpPr>
          <p:spPr>
            <a:xfrm rot="21395255">
              <a:off x="1076949" y="1789613"/>
              <a:ext cx="3474086" cy="1838259"/>
            </a:xfrm>
            <a:prstGeom prst="roundRect">
              <a:avLst>
                <a:gd name="adj" fmla="val 2194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2;p59"/>
            <p:cNvSpPr/>
            <p:nvPr/>
          </p:nvSpPr>
          <p:spPr>
            <a:xfrm rot="21470825">
              <a:off x="773325" y="1538105"/>
              <a:ext cx="3639467" cy="1933010"/>
            </a:xfrm>
            <a:prstGeom prst="roundRect">
              <a:avLst>
                <a:gd name="adj" fmla="val 24491"/>
              </a:avLst>
            </a:prstGeom>
            <a:solidFill>
              <a:srgbClr val="DD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390228" y="2112943"/>
              <a:ext cx="2405659" cy="783333"/>
            </a:xfrm>
            <a:prstGeom prst="roundRect">
              <a:avLst>
                <a:gd name="adj" fmla="val 184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HS báo cáo kết quả thực hành</a:t>
              </a:r>
              <a:endParaRPr lang="en-US" sz="2000">
                <a:solidFill>
                  <a:srgbClr val="0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662890" y="2913031"/>
              <a:ext cx="1064062" cy="1106862"/>
            </a:xfrm>
            <a:prstGeom prst="rect">
              <a:avLst/>
            </a:prstGeom>
          </p:spPr>
        </p:pic>
        <p:sp>
          <p:nvSpPr>
            <p:cNvPr id="15" name="Google Shape;360;p54"/>
            <p:cNvSpPr/>
            <p:nvPr/>
          </p:nvSpPr>
          <p:spPr>
            <a:xfrm rot="20226670">
              <a:off x="3866429" y="1274396"/>
              <a:ext cx="596433" cy="5733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372" y="1180979"/>
            <a:ext cx="3494918" cy="2742669"/>
          </a:xfrm>
          <a:prstGeom prst="rect">
            <a:avLst/>
          </a:prstGeom>
        </p:spPr>
      </p:pic>
    </p:spTree>
    <p:extLst>
      <p:ext uri="{BB962C8B-B14F-4D97-AF65-F5344CB8AC3E}">
        <p14:creationId xmlns:p14="http://schemas.microsoft.com/office/powerpoint/2010/main" val="27309541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41;p59"/>
          <p:cNvSpPr/>
          <p:nvPr/>
        </p:nvSpPr>
        <p:spPr>
          <a:xfrm rot="21395255">
            <a:off x="1076949" y="1789613"/>
            <a:ext cx="3474086" cy="1838259"/>
          </a:xfrm>
          <a:prstGeom prst="roundRect">
            <a:avLst>
              <a:gd name="adj" fmla="val 21943"/>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2;p59"/>
          <p:cNvSpPr/>
          <p:nvPr/>
        </p:nvSpPr>
        <p:spPr>
          <a:xfrm rot="21470825">
            <a:off x="773325" y="1538105"/>
            <a:ext cx="3639467" cy="1933010"/>
          </a:xfrm>
          <a:prstGeom prst="roundRect">
            <a:avLst>
              <a:gd name="adj" fmla="val 24491"/>
            </a:avLst>
          </a:prstGeom>
          <a:solidFill>
            <a:srgbClr val="DD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ounded Rectangle 6"/>
          <p:cNvSpPr/>
          <p:nvPr/>
        </p:nvSpPr>
        <p:spPr>
          <a:xfrm>
            <a:off x="1390228" y="2112943"/>
            <a:ext cx="2405659" cy="783333"/>
          </a:xfrm>
          <a:prstGeom prst="roundRect">
            <a:avLst>
              <a:gd name="adj" fmla="val 1843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0000"/>
                </a:solidFill>
              </a:rPr>
              <a:t>HS báo cáo kết quả thực hành</a:t>
            </a:r>
            <a:endParaRPr lang="en-US" sz="2000">
              <a:solidFill>
                <a:srgbClr val="0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662890" y="2913031"/>
            <a:ext cx="1064062" cy="1106862"/>
          </a:xfrm>
          <a:prstGeom prst="rect">
            <a:avLst/>
          </a:prstGeom>
        </p:spPr>
      </p:pic>
      <p:sp>
        <p:nvSpPr>
          <p:cNvPr id="15" name="Google Shape;360;p54"/>
          <p:cNvSpPr/>
          <p:nvPr/>
        </p:nvSpPr>
        <p:spPr>
          <a:xfrm rot="20226670">
            <a:off x="3866429" y="1274396"/>
            <a:ext cx="596433" cy="5733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4935355" y="1086028"/>
            <a:ext cx="3569354" cy="3416320"/>
            <a:chOff x="4935355" y="1086028"/>
            <a:chExt cx="3569354" cy="3416320"/>
          </a:xfrm>
        </p:grpSpPr>
        <p:sp>
          <p:nvSpPr>
            <p:cNvPr id="8" name="Rectangle 7"/>
            <p:cNvSpPr/>
            <p:nvPr/>
          </p:nvSpPr>
          <p:spPr>
            <a:xfrm>
              <a:off x="4935355" y="1086028"/>
              <a:ext cx="3569354" cy="3416320"/>
            </a:xfrm>
            <a:prstGeom prst="rect">
              <a:avLst/>
            </a:prstGeom>
            <a:solidFill>
              <a:schemeClr val="accent6"/>
            </a:solidFill>
            <a:ln w="19050">
              <a:solidFill>
                <a:srgbClr val="000000"/>
              </a:solidFill>
              <a:prstDash val="dash"/>
            </a:ln>
          </p:spPr>
          <p:txBody>
            <a:bodyPr wrap="square">
              <a:spAutoFit/>
            </a:bodyPr>
            <a:lstStyle/>
            <a:p>
              <a:pPr algn="ctr">
                <a:lnSpc>
                  <a:spcPct val="150000"/>
                </a:lnSpc>
              </a:pPr>
              <a:r>
                <a:rPr lang="en-US" sz="1800" b="1" smtClean="0">
                  <a:solidFill>
                    <a:srgbClr val="C00000"/>
                  </a:solidFill>
                  <a:cs typeface="Times New Roman" panose="02020603050405020304" pitchFamily="18" charset="0"/>
                </a:rPr>
                <a:t>Gợi ý</a:t>
              </a:r>
              <a:r>
                <a:rPr lang="vi-VN" sz="1800" b="1" smtClean="0">
                  <a:solidFill>
                    <a:srgbClr val="C00000"/>
                  </a:solidFill>
                  <a:cs typeface="Times New Roman" panose="02020603050405020304" pitchFamily="18" charset="0"/>
                </a:rPr>
                <a:t>:</a:t>
              </a:r>
              <a:endParaRPr lang="vi-VN" sz="1800" b="1">
                <a:solidFill>
                  <a:srgbClr val="C00000"/>
                </a:solidFill>
                <a:cs typeface="Times New Roman" panose="02020603050405020304" pitchFamily="18" charset="0"/>
              </a:endParaRPr>
            </a:p>
            <a:p>
              <a:pPr marL="285750" indent="-285750" algn="just">
                <a:lnSpc>
                  <a:spcPct val="150000"/>
                </a:lnSpc>
                <a:buFont typeface="Arial" panose="020B0604020202020204" pitchFamily="34" charset="0"/>
                <a:buChar char="•"/>
              </a:pPr>
              <a:endParaRPr lang="en-US" sz="1800" b="1">
                <a:solidFill>
                  <a:srgbClr val="C00000"/>
                </a:solidFill>
                <a:cs typeface="Times New Roman" panose="02020603050405020304" pitchFamily="18" charset="0"/>
              </a:endParaRPr>
            </a:p>
            <a:p>
              <a:pPr algn="just">
                <a:lnSpc>
                  <a:spcPct val="150000"/>
                </a:lnSpc>
              </a:pPr>
              <a:endParaRPr lang="en-US" sz="1800" b="1">
                <a:solidFill>
                  <a:srgbClr val="C00000"/>
                </a:solidFill>
                <a:cs typeface="Times New Roman" panose="02020603050405020304" pitchFamily="18" charset="0"/>
              </a:endParaRPr>
            </a:p>
            <a:p>
              <a:pPr algn="just">
                <a:lnSpc>
                  <a:spcPct val="150000"/>
                </a:lnSpc>
              </a:pPr>
              <a:endParaRPr lang="en-US" sz="1800" b="1">
                <a:solidFill>
                  <a:srgbClr val="C00000"/>
                </a:solidFill>
                <a:cs typeface="Times New Roman" panose="02020603050405020304" pitchFamily="18" charset="0"/>
              </a:endParaRPr>
            </a:p>
            <a:p>
              <a:pPr algn="just">
                <a:lnSpc>
                  <a:spcPct val="150000"/>
                </a:lnSpc>
              </a:pPr>
              <a:endParaRPr lang="en-US" sz="1800" b="1" smtClean="0">
                <a:solidFill>
                  <a:srgbClr val="C00000"/>
                </a:solidFill>
                <a:cs typeface="Times New Roman" panose="02020603050405020304" pitchFamily="18" charset="0"/>
              </a:endParaRPr>
            </a:p>
            <a:p>
              <a:pPr algn="just">
                <a:lnSpc>
                  <a:spcPct val="150000"/>
                </a:lnSpc>
              </a:pPr>
              <a:endParaRPr lang="en-US" sz="1800" b="1">
                <a:solidFill>
                  <a:srgbClr val="C00000"/>
                </a:solidFill>
                <a:cs typeface="Times New Roman" panose="02020603050405020304" pitchFamily="18" charset="0"/>
              </a:endParaRPr>
            </a:p>
            <a:p>
              <a:pPr algn="just">
                <a:lnSpc>
                  <a:spcPct val="150000"/>
                </a:lnSpc>
              </a:pPr>
              <a:endParaRPr lang="en-US" sz="1800" b="1">
                <a:solidFill>
                  <a:srgbClr val="C00000"/>
                </a:solidFill>
                <a:cs typeface="Times New Roman" panose="02020603050405020304" pitchFamily="18" charset="0"/>
              </a:endParaRPr>
            </a:p>
            <a:p>
              <a:pPr algn="just">
                <a:lnSpc>
                  <a:spcPct val="150000"/>
                </a:lnSpc>
              </a:pPr>
              <a:endParaRPr lang="en-US" sz="1800">
                <a:cs typeface="Times New Roman" panose="02020603050405020304" pitchFamily="18" charset="0"/>
              </a:endParaRPr>
            </a:p>
          </p:txBody>
        </p:sp>
        <p:pic>
          <p:nvPicPr>
            <p:cNvPr id="9" name="image36.png"/>
            <p:cNvPicPr/>
            <p:nvPr/>
          </p:nvPicPr>
          <p:blipFill>
            <a:blip r:embed="rId3"/>
            <a:srcRect/>
            <a:stretch>
              <a:fillRect/>
            </a:stretch>
          </p:blipFill>
          <p:spPr>
            <a:xfrm>
              <a:off x="5819904" y="1608119"/>
              <a:ext cx="1922015" cy="2774457"/>
            </a:xfrm>
            <a:prstGeom prst="rect">
              <a:avLst/>
            </a:prstGeom>
            <a:ln/>
          </p:spPr>
        </p:pic>
      </p:grpSp>
    </p:spTree>
    <p:extLst>
      <p:ext uri="{BB962C8B-B14F-4D97-AF65-F5344CB8AC3E}">
        <p14:creationId xmlns:p14="http://schemas.microsoft.com/office/powerpoint/2010/main" val="3186106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458;p45"/>
          <p:cNvSpPr txBox="1">
            <a:spLocks/>
          </p:cNvSpPr>
          <p:nvPr/>
        </p:nvSpPr>
        <p:spPr>
          <a:xfrm>
            <a:off x="1638300" y="763789"/>
            <a:ext cx="5880100"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000" b="0">
                <a:solidFill>
                  <a:srgbClr val="000000"/>
                </a:solidFill>
                <a:latin typeface="+mn-lt"/>
              </a:rPr>
              <a:t>Trong các câu </a:t>
            </a:r>
            <a:r>
              <a:rPr lang="en-US" sz="2000" b="0">
                <a:solidFill>
                  <a:srgbClr val="000000"/>
                </a:solidFill>
                <a:latin typeface="+mn-lt"/>
              </a:rPr>
              <a:t>sau </a:t>
            </a:r>
            <a:r>
              <a:rPr lang="en-US" sz="2000" b="0" smtClean="0">
                <a:solidFill>
                  <a:srgbClr val="000000"/>
                </a:solidFill>
                <a:latin typeface="+mn-lt"/>
              </a:rPr>
              <a:t>đây, </a:t>
            </a:r>
            <a:r>
              <a:rPr lang="en-US" sz="2000" b="0">
                <a:solidFill>
                  <a:srgbClr val="000000"/>
                </a:solidFill>
                <a:latin typeface="+mn-lt"/>
              </a:rPr>
              <a:t>những câu nào </a:t>
            </a:r>
            <a:r>
              <a:rPr lang="en-US" sz="2000">
                <a:solidFill>
                  <a:srgbClr val="000000"/>
                </a:solidFill>
                <a:latin typeface="+mn-lt"/>
              </a:rPr>
              <a:t>đúng</a:t>
            </a:r>
            <a:r>
              <a:rPr lang="en-US" sz="2000" b="0">
                <a:solidFill>
                  <a:srgbClr val="000000"/>
                </a:solidFill>
                <a:latin typeface="+mn-lt"/>
              </a:rPr>
              <a:t>?</a:t>
            </a:r>
            <a:endParaRPr lang="en-US" sz="2000" b="0">
              <a:solidFill>
                <a:srgbClr val="000000"/>
              </a:solidFill>
              <a:latin typeface="+mn-lt"/>
            </a:endParaRPr>
          </a:p>
        </p:txBody>
      </p:sp>
      <p:sp>
        <p:nvSpPr>
          <p:cNvPr id="14" name="Rounded Rectangle 13"/>
          <p:cNvSpPr/>
          <p:nvPr/>
        </p:nvSpPr>
        <p:spPr>
          <a:xfrm>
            <a:off x="482600" y="1249370"/>
            <a:ext cx="8191500" cy="1123712"/>
          </a:xfrm>
          <a:prstGeom prst="roundRect">
            <a:avLst/>
          </a:prstGeom>
          <a:solidFill>
            <a:srgbClr val="FBFBFF"/>
          </a:solidFill>
          <a:ln w="19050">
            <a:solidFill>
              <a:srgbClr val="000000"/>
            </a:solidFill>
          </a:ln>
        </p:spPr>
        <p:txBody>
          <a:bodyPr wrap="square">
            <a:spAutoFit/>
          </a:bodyPr>
          <a:lstStyle/>
          <a:p>
            <a:pPr algn="just">
              <a:lnSpc>
                <a:spcPct val="150000"/>
              </a:lnSpc>
            </a:pPr>
            <a:r>
              <a:rPr lang="vi-VN" sz="2000">
                <a:cs typeface="Times New Roman" panose="02020603050405020304" pitchFamily="18" charset="0"/>
              </a:rPr>
              <a:t>1) Có thể mô tả một kịch bản dưới dạng các bước tuần tự của một thuật toán.</a:t>
            </a:r>
            <a:endParaRPr lang="vi-VN" sz="2000">
              <a:cs typeface="Times New Roman" panose="02020603050405020304" pitchFamily="18" charset="0"/>
            </a:endParaRPr>
          </a:p>
        </p:txBody>
      </p:sp>
      <p:sp>
        <p:nvSpPr>
          <p:cNvPr id="15" name="Rounded Rectangle 14"/>
          <p:cNvSpPr/>
          <p:nvPr/>
        </p:nvSpPr>
        <p:spPr>
          <a:xfrm>
            <a:off x="482600" y="3655782"/>
            <a:ext cx="8191500" cy="1123712"/>
          </a:xfrm>
          <a:prstGeom prst="roundRect">
            <a:avLst/>
          </a:prstGeom>
          <a:solidFill>
            <a:srgbClr val="FBFBFF"/>
          </a:solidFill>
          <a:ln w="19050">
            <a:solidFill>
              <a:srgbClr val="000000"/>
            </a:solidFill>
          </a:ln>
        </p:spPr>
        <p:txBody>
          <a:bodyPr wrap="square">
            <a:spAutoFit/>
          </a:bodyPr>
          <a:lstStyle/>
          <a:p>
            <a:pPr algn="just">
              <a:lnSpc>
                <a:spcPct val="150000"/>
              </a:lnSpc>
            </a:pPr>
            <a:r>
              <a:rPr lang="vi-VN" sz="2000">
                <a:cs typeface="Times New Roman" panose="02020603050405020304" pitchFamily="18" charset="0"/>
              </a:rPr>
              <a:t>3) Thứ tự các bước trong một thuật toán quy định thứ tự các lệnh (hay khối lệnh) trong chương trình thể hiện thuật toán đó.</a:t>
            </a:r>
            <a:endParaRPr lang="vi-VN" sz="2000">
              <a:cs typeface="Times New Roman" panose="02020603050405020304" pitchFamily="18" charset="0"/>
            </a:endParaRPr>
          </a:p>
        </p:txBody>
      </p:sp>
      <p:sp>
        <p:nvSpPr>
          <p:cNvPr id="16" name="Rounded Rectangle 15"/>
          <p:cNvSpPr/>
          <p:nvPr/>
        </p:nvSpPr>
        <p:spPr>
          <a:xfrm>
            <a:off x="482600" y="2452576"/>
            <a:ext cx="8191500" cy="1123712"/>
          </a:xfrm>
          <a:prstGeom prst="roundRect">
            <a:avLst/>
          </a:prstGeom>
          <a:solidFill>
            <a:srgbClr val="FBFBFF"/>
          </a:solidFill>
          <a:ln w="19050">
            <a:solidFill>
              <a:srgbClr val="000000"/>
            </a:solidFill>
          </a:ln>
        </p:spPr>
        <p:txBody>
          <a:bodyPr wrap="square">
            <a:spAutoFit/>
          </a:bodyPr>
          <a:lstStyle/>
          <a:p>
            <a:pPr algn="just">
              <a:lnSpc>
                <a:spcPct val="150000"/>
              </a:lnSpc>
            </a:pPr>
            <a:r>
              <a:rPr lang="vi-VN" sz="2000">
                <a:cs typeface="Times New Roman" panose="02020603050405020304" pitchFamily="18" charset="0"/>
              </a:rPr>
              <a:t>2) Trong một kịch bản, thứ tự thực hiện các bước rất quan trọng, nhưng trong mô tả thuật toán thì thứ tự các bước không quan trọng.</a:t>
            </a:r>
            <a:endParaRPr lang="vi-VN" sz="2000">
              <a:cs typeface="Times New Roman" panose="02020603050405020304" pitchFamily="18" charset="0"/>
            </a:endParaRPr>
          </a:p>
        </p:txBody>
      </p:sp>
      <p:sp>
        <p:nvSpPr>
          <p:cNvPr id="11" name="Google Shape;458;p45"/>
          <p:cNvSpPr txBox="1">
            <a:spLocks/>
          </p:cNvSpPr>
          <p:nvPr/>
        </p:nvSpPr>
        <p:spPr>
          <a:xfrm>
            <a:off x="1104900" y="376237"/>
            <a:ext cx="3513138" cy="3875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000" u="sng" smtClean="0">
                <a:solidFill>
                  <a:srgbClr val="0070C0"/>
                </a:solidFill>
                <a:latin typeface="+mn-lt"/>
              </a:rPr>
              <a:t>Câu hỏi củng cố kiến thức:</a:t>
            </a:r>
            <a:endParaRPr lang="en-US" sz="2000" u="sng">
              <a:solidFill>
                <a:srgbClr val="0070C0"/>
              </a:solidFill>
              <a:latin typeface="+mn-lt"/>
            </a:endParaRP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48186"/>
          <a:stretch/>
        </p:blipFill>
        <p:spPr>
          <a:xfrm>
            <a:off x="7378700" y="4302978"/>
            <a:ext cx="1295400" cy="476516"/>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48186"/>
          <a:stretch/>
        </p:blipFill>
        <p:spPr>
          <a:xfrm>
            <a:off x="7378700" y="1926725"/>
            <a:ext cx="1295400" cy="476516"/>
          </a:xfrm>
          <a:prstGeom prst="rect">
            <a:avLst/>
          </a:prstGeom>
        </p:spPr>
      </p:pic>
      <p:grpSp>
        <p:nvGrpSpPr>
          <p:cNvPr id="7" name="Group 6"/>
          <p:cNvGrpSpPr/>
          <p:nvPr/>
        </p:nvGrpSpPr>
        <p:grpSpPr>
          <a:xfrm>
            <a:off x="7378700" y="2993549"/>
            <a:ext cx="1295400" cy="463283"/>
            <a:chOff x="7378700" y="2993549"/>
            <a:chExt cx="1295400" cy="463283"/>
          </a:xfrm>
        </p:grpSpPr>
        <p:sp>
          <p:nvSpPr>
            <p:cNvPr id="5" name="Rounded Rectangle 4"/>
            <p:cNvSpPr/>
            <p:nvPr/>
          </p:nvSpPr>
          <p:spPr>
            <a:xfrm>
              <a:off x="7600156" y="3194523"/>
              <a:ext cx="785812" cy="201371"/>
            </a:xfrm>
            <a:prstGeom prst="roundRect">
              <a:avLst>
                <a:gd name="adj" fmla="val 47413"/>
              </a:avLst>
            </a:prstGeom>
            <a:solidFill>
              <a:srgbClr val="FBFBFF"/>
            </a:solidFill>
            <a:ln>
              <a:solidFill>
                <a:srgbClr val="FBF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b="49625"/>
            <a:stretch/>
          </p:blipFill>
          <p:spPr>
            <a:xfrm>
              <a:off x="7378700" y="2993549"/>
              <a:ext cx="1295400" cy="463283"/>
            </a:xfrm>
            <a:prstGeom prst="rect">
              <a:avLst/>
            </a:prstGeom>
          </p:spPr>
        </p:pic>
      </p:grpSp>
    </p:spTree>
    <p:extLst>
      <p:ext uri="{BB962C8B-B14F-4D97-AF65-F5344CB8AC3E}">
        <p14:creationId xmlns:p14="http://schemas.microsoft.com/office/powerpoint/2010/main" val="2301886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7672" y="816000"/>
            <a:ext cx="8284398" cy="4250375"/>
            <a:chOff x="477672" y="816000"/>
            <a:chExt cx="8284398" cy="4250375"/>
          </a:xfrm>
        </p:grpSpPr>
        <p:sp>
          <p:nvSpPr>
            <p:cNvPr id="9" name="Google Shape;458;p45"/>
            <p:cNvSpPr txBox="1">
              <a:spLocks/>
            </p:cNvSpPr>
            <p:nvPr/>
          </p:nvSpPr>
          <p:spPr>
            <a:xfrm>
              <a:off x="477672" y="816000"/>
              <a:ext cx="8147713" cy="3845654"/>
            </a:xfrm>
            <a:prstGeom prst="horizontalScroll">
              <a:avLst>
                <a:gd name="adj" fmla="val 5265"/>
              </a:avLst>
            </a:prstGeom>
            <a:solidFill>
              <a:srgbClr val="FFFFB3"/>
            </a:solidFill>
            <a:ln w="19050">
              <a:solidFill>
                <a:srgbClr val="00000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endParaRPr lang="en-US" sz="2000" b="0" smtClean="0">
                <a:solidFill>
                  <a:srgbClr val="000000"/>
                </a:solidFill>
                <a:latin typeface="Arial (Body)"/>
              </a:endParaRPr>
            </a:p>
            <a:p>
              <a:pPr marL="342900" indent="-342900" algn="just">
                <a:lnSpc>
                  <a:spcPct val="150000"/>
                </a:lnSpc>
                <a:buSzPts val="1100"/>
                <a:buFont typeface="Arial" panose="020B0604020202020204" pitchFamily="34" charset="0"/>
                <a:buChar char="•"/>
              </a:pPr>
              <a:r>
                <a:rPr lang="en-US" sz="2000" b="0" smtClean="0">
                  <a:solidFill>
                    <a:srgbClr val="000000"/>
                  </a:solidFill>
                  <a:latin typeface="Arial (Body)"/>
                </a:rPr>
                <a:t>Việc thể hiện một kịch bản có các bước kế tiếp nhau là thực hiện tuần tự các bước của một thuật toán.</a:t>
              </a:r>
            </a:p>
            <a:p>
              <a:pPr marL="342900" indent="-342900" algn="just">
                <a:lnSpc>
                  <a:spcPct val="150000"/>
                </a:lnSpc>
                <a:buSzPts val="1100"/>
                <a:buFont typeface="Arial" panose="020B0604020202020204" pitchFamily="34" charset="0"/>
                <a:buChar char="•"/>
              </a:pPr>
              <a:r>
                <a:rPr lang="en-US" sz="2000" b="0" smtClean="0">
                  <a:solidFill>
                    <a:srgbClr val="000000"/>
                  </a:solidFill>
                  <a:latin typeface="Arial (Body)"/>
                </a:rPr>
                <a:t>Chương trình máy tính là một dãy các lệnh điều khiển máy tính thực hiện một thuật toán. Các lệnh (hay các khối lệnh) kế tiếp nhau trong chương trình điều khiển máy tính thực hiện các bước tuần tự trong thuật toán.</a:t>
              </a:r>
              <a:endParaRPr lang="vi-VN" sz="2000" b="0">
                <a:solidFill>
                  <a:srgbClr val="000000"/>
                </a:solidFill>
                <a:latin typeface="Arial (Body)"/>
              </a:endParaRPr>
            </a:p>
          </p:txBody>
        </p:sp>
        <p:sp>
          <p:nvSpPr>
            <p:cNvPr id="10" name="Google Shape;458;p45"/>
            <p:cNvSpPr txBox="1">
              <a:spLocks/>
            </p:cNvSpPr>
            <p:nvPr/>
          </p:nvSpPr>
          <p:spPr>
            <a:xfrm>
              <a:off x="4162432" y="1128357"/>
              <a:ext cx="1320793" cy="4458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ctr">
                <a:lnSpc>
                  <a:spcPct val="150000"/>
                </a:lnSpc>
                <a:buSzPts val="1100"/>
              </a:pPr>
              <a:r>
                <a:rPr lang="en-US" sz="2200" smtClean="0">
                  <a:solidFill>
                    <a:srgbClr val="C00000"/>
                  </a:solidFill>
                  <a:latin typeface="+mn-lt"/>
                </a:rPr>
                <a:t>Ghi nhớ</a:t>
              </a:r>
              <a:endParaRPr lang="en-US" sz="2200">
                <a:solidFill>
                  <a:srgbClr val="C00000"/>
                </a:solidFill>
                <a:latin typeface="+mn-l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1050" y="1217932"/>
              <a:ext cx="308941" cy="308941"/>
            </a:xfrm>
            <a:prstGeom prst="rect">
              <a:avLst/>
            </a:prstGeom>
          </p:spPr>
        </p:pic>
        <p:pic>
          <p:nvPicPr>
            <p:cNvPr id="13" name="Picture 2" descr="https://img.freepik.com/premium-vector/cute-little-kid-use-computer-study-internet_97632-730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7097" y="3715966"/>
              <a:ext cx="2248288" cy="13504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a:stretch>
              <a:fillRect/>
            </a:stretch>
          </p:blipFill>
          <p:spPr>
            <a:xfrm rot="21042804">
              <a:off x="8268175" y="1118615"/>
              <a:ext cx="493895" cy="493895"/>
            </a:xfrm>
            <a:prstGeom prst="rect">
              <a:avLst/>
            </a:prstGeom>
          </p:spPr>
        </p:pic>
        <p:pic>
          <p:nvPicPr>
            <p:cNvPr id="20" name="Picture 19"/>
            <p:cNvPicPr>
              <a:picLocks noChangeAspect="1"/>
            </p:cNvPicPr>
            <p:nvPr/>
          </p:nvPicPr>
          <p:blipFill>
            <a:blip r:embed="rId5"/>
            <a:stretch>
              <a:fillRect/>
            </a:stretch>
          </p:blipFill>
          <p:spPr>
            <a:xfrm rot="2670815">
              <a:off x="700468" y="4312236"/>
              <a:ext cx="516441" cy="410598"/>
            </a:xfrm>
            <a:prstGeom prst="rect">
              <a:avLst/>
            </a:prstGeom>
          </p:spPr>
        </p:pic>
      </p:grpSp>
    </p:spTree>
    <p:extLst>
      <p:ext uri="{BB962C8B-B14F-4D97-AF65-F5344CB8AC3E}">
        <p14:creationId xmlns:p14="http://schemas.microsoft.com/office/powerpoint/2010/main" val="3501623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784225"/>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KHỞI ĐỘNG</a:t>
            </a:r>
            <a:endParaRPr lang="en-US" sz="3000" b="1">
              <a:latin typeface="+mj-lt"/>
            </a:endParaRPr>
          </a:p>
        </p:txBody>
      </p:sp>
      <p:grpSp>
        <p:nvGrpSpPr>
          <p:cNvPr id="6" name="Group 5"/>
          <p:cNvGrpSpPr/>
          <p:nvPr/>
        </p:nvGrpSpPr>
        <p:grpSpPr>
          <a:xfrm>
            <a:off x="790223" y="1655082"/>
            <a:ext cx="4255911" cy="2518263"/>
            <a:chOff x="274104" y="450425"/>
            <a:chExt cx="4255911" cy="2518263"/>
          </a:xfrm>
        </p:grpSpPr>
        <p:sp>
          <p:nvSpPr>
            <p:cNvPr id="7" name="Rounded Rectangle 6"/>
            <p:cNvSpPr/>
            <p:nvPr/>
          </p:nvSpPr>
          <p:spPr>
            <a:xfrm>
              <a:off x="274104" y="898429"/>
              <a:ext cx="4255911" cy="2070259"/>
            </a:xfrm>
            <a:prstGeom prst="roundRect">
              <a:avLst>
                <a:gd name="adj" fmla="val 11992"/>
              </a:avLst>
            </a:prstGeom>
            <a:solidFill>
              <a:schemeClr val="accent6"/>
            </a:solidFill>
            <a:ln w="19050">
              <a:solidFill>
                <a:srgbClr val="002060"/>
              </a:solidFill>
              <a:prstDash val="lgDash"/>
            </a:ln>
          </p:spPr>
          <p:txBody>
            <a:bodyPr wrap="square">
              <a:spAutoFit/>
            </a:bodyPr>
            <a:lstStyle/>
            <a:p>
              <a:pPr algn="just">
                <a:lnSpc>
                  <a:spcPct val="150000"/>
                </a:lnSpc>
              </a:pPr>
              <a:r>
                <a:rPr lang="vi-VN" sz="2000" smtClean="0"/>
                <a:t>Em </a:t>
              </a:r>
              <a:r>
                <a:rPr lang="vi-VN" sz="2000"/>
                <a:t>hãy chuyển kịch bản ở Hình 1 sang thành dạng mô tả thuật toán để có thể điều khiển nhân vật Mèo bằng chương trình </a:t>
              </a:r>
              <a:r>
                <a:rPr lang="vi-VN" sz="2000" b="1"/>
                <a:t>Scratch</a:t>
              </a:r>
              <a:r>
                <a:rPr lang="vi-VN" sz="2000"/>
                <a:t>.</a:t>
              </a:r>
              <a:endParaRPr lang="vi-VN" sz="2000"/>
            </a:p>
          </p:txBody>
        </p:sp>
        <p:pic>
          <p:nvPicPr>
            <p:cNvPr id="8" name="Picture 7"/>
            <p:cNvPicPr>
              <a:picLocks noChangeAspect="1"/>
            </p:cNvPicPr>
            <p:nvPr/>
          </p:nvPicPr>
          <p:blipFill>
            <a:blip r:embed="rId2"/>
            <a:stretch>
              <a:fillRect/>
            </a:stretch>
          </p:blipFill>
          <p:spPr>
            <a:xfrm>
              <a:off x="1853734" y="450425"/>
              <a:ext cx="1096650" cy="595086"/>
            </a:xfrm>
            <a:prstGeom prst="rect">
              <a:avLst/>
            </a:prstGeom>
          </p:spPr>
        </p:pic>
      </p:grpSp>
      <p:pic>
        <p:nvPicPr>
          <p:cNvPr id="10" name="Picture 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705" t="34450" r="33063" b="1703"/>
          <a:stretch/>
        </p:blipFill>
        <p:spPr>
          <a:xfrm>
            <a:off x="5407789" y="1566535"/>
            <a:ext cx="3052814" cy="3015901"/>
          </a:xfrm>
          <a:prstGeom prst="rect">
            <a:avLst/>
          </a:prstGeom>
        </p:spPr>
      </p:pic>
    </p:spTree>
    <p:extLst>
      <p:ext uri="{BB962C8B-B14F-4D97-AF65-F5344CB8AC3E}">
        <p14:creationId xmlns:p14="http://schemas.microsoft.com/office/powerpoint/2010/main" val="2870583208"/>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450" decel="100000" fill="hold"/>
                                        <p:tgtEl>
                                          <p:spTgt spid="10"/>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791570" y="289725"/>
            <a:ext cx="4862217"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LUYỆN TẬP</a:t>
            </a:r>
            <a:endParaRPr lang="en-US" sz="3000" b="1">
              <a:latin typeface="+mj-lt"/>
            </a:endParaRPr>
          </a:p>
        </p:txBody>
      </p:sp>
      <p:grpSp>
        <p:nvGrpSpPr>
          <p:cNvPr id="2" name="Group 1"/>
          <p:cNvGrpSpPr/>
          <p:nvPr/>
        </p:nvGrpSpPr>
        <p:grpSpPr>
          <a:xfrm>
            <a:off x="0" y="1044342"/>
            <a:ext cx="9144000" cy="491319"/>
            <a:chOff x="0" y="1044342"/>
            <a:chExt cx="9144000" cy="491319"/>
          </a:xfrm>
        </p:grpSpPr>
        <p:sp>
          <p:nvSpPr>
            <p:cNvPr id="5" name="TextBox 29">
              <a:extLst>
                <a:ext uri="{FF2B5EF4-FFF2-40B4-BE49-F238E27FC236}">
                  <a16:creationId xmlns:a16="http://schemas.microsoft.com/office/drawing/2014/main" id="{126B4565-CBF5-CE30-D63A-8DCCD48ED114}"/>
                </a:ext>
              </a:extLst>
            </p:cNvPr>
            <p:cNvSpPr txBox="1"/>
            <p:nvPr/>
          </p:nvSpPr>
          <p:spPr>
            <a:xfrm>
              <a:off x="658368" y="1106792"/>
              <a:ext cx="848563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b="1">
                  <a:solidFill>
                    <a:srgbClr val="002060"/>
                  </a:solidFill>
                </a:rPr>
                <a:t>Khoanh tròn vào đáp án đặt trước câu trả lời đúng</a:t>
              </a:r>
              <a:endParaRPr lang="en-US" sz="2000" b="1">
                <a:solidFill>
                  <a:srgbClr val="002060"/>
                </a:solidFill>
              </a:endParaRPr>
            </a:p>
          </p:txBody>
        </p:sp>
        <p:sp>
          <p:nvSpPr>
            <p:cNvPr id="14" name="Pentagon 13"/>
            <p:cNvSpPr/>
            <p:nvPr/>
          </p:nvSpPr>
          <p:spPr>
            <a:xfrm>
              <a:off x="0" y="1044342"/>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grpSp>
      <p:sp>
        <p:nvSpPr>
          <p:cNvPr id="15" name="TextBox 14">
            <a:extLst>
              <a:ext uri="{FF2B5EF4-FFF2-40B4-BE49-F238E27FC236}">
                <a16:creationId xmlns:a16="http://schemas.microsoft.com/office/drawing/2014/main" id="{3A06DEAF-8EBD-BB2C-86E3-F9D0B9856831}"/>
              </a:ext>
            </a:extLst>
          </p:cNvPr>
          <p:cNvSpPr txBox="1"/>
          <p:nvPr/>
        </p:nvSpPr>
        <p:spPr>
          <a:xfrm>
            <a:off x="293426" y="1565113"/>
            <a:ext cx="8557147" cy="456535"/>
          </a:xfrm>
          <a:prstGeom prst="rect">
            <a:avLst/>
          </a:prstGeom>
          <a:noFill/>
        </p:spPr>
        <p:txBody>
          <a:bodyPr wrap="square">
            <a:spAutoFit/>
          </a:bodyPr>
          <a:lstStyle/>
          <a:p>
            <a:pPr algn="ctr">
              <a:lnSpc>
                <a:spcPct val="150000"/>
              </a:lnSpc>
            </a:pPr>
            <a:r>
              <a:rPr lang="vi-VN" sz="1800" b="1"/>
              <a:t>Câu 1. </a:t>
            </a:r>
            <a:r>
              <a:rPr lang="vi-VN" sz="1800"/>
              <a:t>Chương trình máy tính là gì?</a:t>
            </a:r>
            <a:endParaRPr lang="en-US" sz="1800"/>
          </a:p>
        </p:txBody>
      </p:sp>
      <p:sp>
        <p:nvSpPr>
          <p:cNvPr id="16" name="Rounded Rectangle 15">
            <a:extLst>
              <a:ext uri="{FF2B5EF4-FFF2-40B4-BE49-F238E27FC236}">
                <a16:creationId xmlns:a16="http://schemas.microsoft.com/office/drawing/2014/main" id="{F8F2F0A6-F1CF-0111-C5BD-F8733B7B5351}"/>
              </a:ext>
            </a:extLst>
          </p:cNvPr>
          <p:cNvSpPr/>
          <p:nvPr/>
        </p:nvSpPr>
        <p:spPr>
          <a:xfrm>
            <a:off x="509130" y="2179045"/>
            <a:ext cx="3931431" cy="119633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Là nhiều dãy các lệnh điều khiển máy tính thực hiện một </a:t>
            </a:r>
            <a:r>
              <a:rPr lang="en-US" sz="1800">
                <a:solidFill>
                  <a:schemeClr val="tx1"/>
                </a:solidFill>
              </a:rPr>
              <a:t>kịch </a:t>
            </a:r>
            <a:r>
              <a:rPr lang="en-US" sz="1800" smtClean="0">
                <a:solidFill>
                  <a:schemeClr val="tx1"/>
                </a:solidFill>
              </a:rPr>
              <a:t>bản.</a:t>
            </a:r>
            <a:endParaRPr lang="en-US" sz="1800">
              <a:solidFill>
                <a:schemeClr val="tx1"/>
              </a:solidFill>
            </a:endParaRPr>
          </a:p>
        </p:txBody>
      </p:sp>
      <p:sp>
        <p:nvSpPr>
          <p:cNvPr id="17" name="Rounded Rectangle 16">
            <a:extLst>
              <a:ext uri="{FF2B5EF4-FFF2-40B4-BE49-F238E27FC236}">
                <a16:creationId xmlns:a16="http://schemas.microsoft.com/office/drawing/2014/main" id="{0EB8EB02-8EFF-91C0-A975-61E68A9234DE}"/>
              </a:ext>
            </a:extLst>
          </p:cNvPr>
          <p:cNvSpPr/>
          <p:nvPr/>
        </p:nvSpPr>
        <p:spPr>
          <a:xfrm>
            <a:off x="4697144" y="2180784"/>
            <a:ext cx="3931431" cy="119633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tx1"/>
                </a:solidFill>
              </a:rPr>
              <a:t>B. Là một dãy các lệnh điều khiển máy tính thực hiện một </a:t>
            </a:r>
            <a:r>
              <a:rPr lang="vi-VN" sz="1800">
                <a:solidFill>
                  <a:schemeClr val="tx1"/>
                </a:solidFill>
              </a:rPr>
              <a:t>kịch </a:t>
            </a:r>
            <a:r>
              <a:rPr lang="vi-VN" sz="1800" smtClean="0">
                <a:solidFill>
                  <a:schemeClr val="tx1"/>
                </a:solidFill>
              </a:rPr>
              <a:t>bản</a:t>
            </a:r>
            <a:r>
              <a:rPr lang="en-US" sz="1800" smtClean="0">
                <a:solidFill>
                  <a:schemeClr val="tx1"/>
                </a:solidFill>
              </a:rPr>
              <a:t>.</a:t>
            </a:r>
            <a:endParaRPr lang="en-US" sz="1800">
              <a:solidFill>
                <a:schemeClr val="tx1"/>
              </a:solidFill>
            </a:endParaRPr>
          </a:p>
        </p:txBody>
      </p:sp>
      <p:sp>
        <p:nvSpPr>
          <p:cNvPr id="18" name="Rounded Rectangle 17">
            <a:extLst>
              <a:ext uri="{FF2B5EF4-FFF2-40B4-BE49-F238E27FC236}">
                <a16:creationId xmlns:a16="http://schemas.microsoft.com/office/drawing/2014/main" id="{D4F02CC3-CDDD-9E0B-5AF7-4E3A2AD06CA5}"/>
              </a:ext>
            </a:extLst>
          </p:cNvPr>
          <p:cNvSpPr/>
          <p:nvPr/>
        </p:nvSpPr>
        <p:spPr>
          <a:xfrm>
            <a:off x="509130" y="3510859"/>
            <a:ext cx="3931431" cy="119633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tx1"/>
                </a:solidFill>
              </a:rPr>
              <a:t>C. Là nhiều dãy các lệnh điều khiển máy tính thực hiện một </a:t>
            </a:r>
            <a:r>
              <a:rPr lang="vi-VN" sz="1800">
                <a:solidFill>
                  <a:schemeClr val="tx1"/>
                </a:solidFill>
              </a:rPr>
              <a:t>thuật </a:t>
            </a:r>
            <a:r>
              <a:rPr lang="vi-VN" sz="1800" smtClean="0">
                <a:solidFill>
                  <a:schemeClr val="tx1"/>
                </a:solidFill>
              </a:rPr>
              <a:t>toán</a:t>
            </a:r>
            <a:r>
              <a:rPr lang="en-US" sz="1800" smtClean="0">
                <a:solidFill>
                  <a:schemeClr val="tx1"/>
                </a:solidFill>
              </a:rPr>
              <a:t>.</a:t>
            </a:r>
            <a:endParaRPr lang="en-US" sz="1800">
              <a:solidFill>
                <a:schemeClr val="tx1"/>
              </a:solidFill>
            </a:endParaRPr>
          </a:p>
        </p:txBody>
      </p:sp>
      <p:sp>
        <p:nvSpPr>
          <p:cNvPr id="19" name="Rounded Rectangle 18">
            <a:extLst>
              <a:ext uri="{FF2B5EF4-FFF2-40B4-BE49-F238E27FC236}">
                <a16:creationId xmlns:a16="http://schemas.microsoft.com/office/drawing/2014/main" id="{15BF237F-1D39-26EB-8C52-BA1687F3CDFC}"/>
              </a:ext>
            </a:extLst>
          </p:cNvPr>
          <p:cNvSpPr/>
          <p:nvPr/>
        </p:nvSpPr>
        <p:spPr>
          <a:xfrm>
            <a:off x="4702842" y="3512599"/>
            <a:ext cx="3931431" cy="119633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tx1"/>
                </a:solidFill>
              </a:rPr>
              <a:t>D. Là một dãy các lệnh điều khiển máy tính thực hiện một </a:t>
            </a:r>
            <a:r>
              <a:rPr lang="vi-VN" sz="1800">
                <a:solidFill>
                  <a:schemeClr val="tx1"/>
                </a:solidFill>
              </a:rPr>
              <a:t>thuật </a:t>
            </a:r>
            <a:r>
              <a:rPr lang="vi-VN" sz="1800" smtClean="0">
                <a:solidFill>
                  <a:schemeClr val="tx1"/>
                </a:solidFill>
              </a:rPr>
              <a:t>toán</a:t>
            </a:r>
            <a:r>
              <a:rPr lang="en-US" sz="1800" smtClean="0">
                <a:solidFill>
                  <a:schemeClr val="tx1"/>
                </a:solidFill>
              </a:rPr>
              <a:t>.</a:t>
            </a:r>
            <a:endParaRPr lang="en-US" sz="1800">
              <a:solidFill>
                <a:schemeClr val="tx1"/>
              </a:solidFill>
            </a:endParaRPr>
          </a:p>
        </p:txBody>
      </p:sp>
      <p:sp>
        <p:nvSpPr>
          <p:cNvPr id="20" name="Rounded Rectangle 19">
            <a:extLst>
              <a:ext uri="{FF2B5EF4-FFF2-40B4-BE49-F238E27FC236}">
                <a16:creationId xmlns:a16="http://schemas.microsoft.com/office/drawing/2014/main" id="{7CE7A210-918B-CD89-B9AB-4209CCA249B2}"/>
              </a:ext>
            </a:extLst>
          </p:cNvPr>
          <p:cNvSpPr/>
          <p:nvPr/>
        </p:nvSpPr>
        <p:spPr>
          <a:xfrm>
            <a:off x="4697144" y="3510859"/>
            <a:ext cx="3953028" cy="1196338"/>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a:solidFill>
                  <a:schemeClr val="accent6"/>
                </a:solidFill>
              </a:rPr>
              <a:t>D. Là một dãy các lệnh điều khiển máy tính thực hiện một thuật toán.</a:t>
            </a:r>
            <a:endParaRPr lang="vi-VN" sz="1800">
              <a:solidFill>
                <a:schemeClr val="accent6"/>
              </a:solidFill>
            </a:endParaRPr>
          </a:p>
        </p:txBody>
      </p:sp>
    </p:spTree>
    <p:extLst>
      <p:ext uri="{BB962C8B-B14F-4D97-AF65-F5344CB8AC3E}">
        <p14:creationId xmlns:p14="http://schemas.microsoft.com/office/powerpoint/2010/main" val="1003638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F8F2F0A6-F1CF-0111-C5BD-F8733B7B5351}"/>
              </a:ext>
            </a:extLst>
          </p:cNvPr>
          <p:cNvSpPr/>
          <p:nvPr/>
        </p:nvSpPr>
        <p:spPr>
          <a:xfrm>
            <a:off x="457450" y="2504881"/>
            <a:ext cx="3940379" cy="1022090"/>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Nghĩ Grừ, Grừ… lạnh quá! trong 2 giây.	</a:t>
            </a:r>
            <a:endParaRPr lang="en-US" sz="2000">
              <a:solidFill>
                <a:schemeClr val="tx1"/>
              </a:solidFill>
            </a:endParaRPr>
          </a:p>
        </p:txBody>
      </p:sp>
      <p:sp>
        <p:nvSpPr>
          <p:cNvPr id="13" name="Rounded Rectangle 12">
            <a:extLst>
              <a:ext uri="{FF2B5EF4-FFF2-40B4-BE49-F238E27FC236}">
                <a16:creationId xmlns:a16="http://schemas.microsoft.com/office/drawing/2014/main" id="{0EB8EB02-8EFF-91C0-A975-61E68A9234DE}"/>
              </a:ext>
            </a:extLst>
          </p:cNvPr>
          <p:cNvSpPr/>
          <p:nvPr/>
        </p:nvSpPr>
        <p:spPr>
          <a:xfrm>
            <a:off x="4702597" y="2504881"/>
            <a:ext cx="3940379" cy="1022090"/>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Nói Grừ, Grừ… lạnh quá!</a:t>
            </a:r>
            <a:endParaRPr lang="en-US" sz="2000">
              <a:solidFill>
                <a:schemeClr val="tx1"/>
              </a:solidFill>
            </a:endParaRPr>
          </a:p>
        </p:txBody>
      </p:sp>
      <p:sp>
        <p:nvSpPr>
          <p:cNvPr id="21" name="Rounded Rectangle 20">
            <a:extLst>
              <a:ext uri="{FF2B5EF4-FFF2-40B4-BE49-F238E27FC236}">
                <a16:creationId xmlns:a16="http://schemas.microsoft.com/office/drawing/2014/main" id="{D4F02CC3-CDDD-9E0B-5AF7-4E3A2AD06CA5}"/>
              </a:ext>
            </a:extLst>
          </p:cNvPr>
          <p:cNvSpPr/>
          <p:nvPr/>
        </p:nvSpPr>
        <p:spPr>
          <a:xfrm>
            <a:off x="457450" y="3671843"/>
            <a:ext cx="3940379" cy="1022090"/>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Nói Grừ, Grừ… lạnh quá! trong 2 giây.</a:t>
            </a:r>
            <a:endParaRPr lang="en-US" sz="2000">
              <a:solidFill>
                <a:schemeClr val="tx1"/>
              </a:solidFill>
            </a:endParaRPr>
          </a:p>
        </p:txBody>
      </p:sp>
      <p:sp>
        <p:nvSpPr>
          <p:cNvPr id="22" name="Rounded Rectangle 21">
            <a:extLst>
              <a:ext uri="{FF2B5EF4-FFF2-40B4-BE49-F238E27FC236}">
                <a16:creationId xmlns:a16="http://schemas.microsoft.com/office/drawing/2014/main" id="{15BF237F-1D39-26EB-8C52-BA1687F3CDFC}"/>
              </a:ext>
            </a:extLst>
          </p:cNvPr>
          <p:cNvSpPr/>
          <p:nvPr/>
        </p:nvSpPr>
        <p:spPr>
          <a:xfrm>
            <a:off x="4702597" y="3671843"/>
            <a:ext cx="3940379" cy="1022090"/>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D</a:t>
            </a:r>
            <a:r>
              <a:rPr lang="vi-VN" sz="2000" smtClean="0">
                <a:solidFill>
                  <a:schemeClr val="tx1"/>
                </a:solidFill>
              </a:rPr>
              <a:t>. </a:t>
            </a:r>
            <a:r>
              <a:rPr lang="vi-VN" sz="2000">
                <a:solidFill>
                  <a:schemeClr val="tx1"/>
                </a:solidFill>
              </a:rPr>
              <a:t>Nghĩ Grừ, Grừ… lạnh quá!</a:t>
            </a:r>
            <a:endParaRPr lang="en-US" sz="2000">
              <a:solidFill>
                <a:schemeClr val="tx1"/>
              </a:solidFill>
            </a:endParaRPr>
          </a:p>
        </p:txBody>
      </p:sp>
      <p:sp>
        <p:nvSpPr>
          <p:cNvPr id="23" name="Rounded Rectangle 22">
            <a:extLst>
              <a:ext uri="{FF2B5EF4-FFF2-40B4-BE49-F238E27FC236}">
                <a16:creationId xmlns:a16="http://schemas.microsoft.com/office/drawing/2014/main" id="{7CE7A210-918B-CD89-B9AB-4209CCA249B2}"/>
              </a:ext>
            </a:extLst>
          </p:cNvPr>
          <p:cNvSpPr/>
          <p:nvPr/>
        </p:nvSpPr>
        <p:spPr>
          <a:xfrm>
            <a:off x="457450" y="3671843"/>
            <a:ext cx="3940379" cy="1022090"/>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Nói Grừ, Grừ… lạnh quá! trong 2 </a:t>
            </a:r>
            <a:r>
              <a:rPr lang="vi-VN" sz="2000">
                <a:solidFill>
                  <a:schemeClr val="accent6"/>
                </a:solidFill>
              </a:rPr>
              <a:t>giây</a:t>
            </a:r>
            <a:r>
              <a:rPr lang="vi-VN" sz="2000" smtClean="0">
                <a:solidFill>
                  <a:schemeClr val="accent6"/>
                </a:solidFill>
              </a:rPr>
              <a:t>.</a:t>
            </a:r>
            <a:endParaRPr lang="vi-VN" sz="2000">
              <a:solidFill>
                <a:schemeClr val="accent6"/>
              </a:solidFill>
            </a:endParaRPr>
          </a:p>
        </p:txBody>
      </p:sp>
      <p:sp>
        <p:nvSpPr>
          <p:cNvPr id="10" name="Pentagon 9"/>
          <p:cNvSpPr/>
          <p:nvPr/>
        </p:nvSpPr>
        <p:spPr>
          <a:xfrm>
            <a:off x="1" y="398825"/>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grpSp>
        <p:nvGrpSpPr>
          <p:cNvPr id="2" name="Group 1"/>
          <p:cNvGrpSpPr/>
          <p:nvPr/>
        </p:nvGrpSpPr>
        <p:grpSpPr>
          <a:xfrm>
            <a:off x="0" y="898067"/>
            <a:ext cx="9143999" cy="1458112"/>
            <a:chOff x="0" y="898067"/>
            <a:chExt cx="9143999" cy="1458112"/>
          </a:xfrm>
        </p:grpSpPr>
        <p:sp>
          <p:nvSpPr>
            <p:cNvPr id="11" name="TextBox 10">
              <a:extLst>
                <a:ext uri="{FF2B5EF4-FFF2-40B4-BE49-F238E27FC236}">
                  <a16:creationId xmlns:a16="http://schemas.microsoft.com/office/drawing/2014/main" id="{3A06DEAF-8EBD-BB2C-86E3-F9D0B9856831}"/>
                </a:ext>
              </a:extLst>
            </p:cNvPr>
            <p:cNvSpPr txBox="1"/>
            <p:nvPr/>
          </p:nvSpPr>
          <p:spPr>
            <a:xfrm>
              <a:off x="0" y="898067"/>
              <a:ext cx="9143999" cy="496996"/>
            </a:xfrm>
            <a:prstGeom prst="rect">
              <a:avLst/>
            </a:prstGeom>
            <a:noFill/>
          </p:spPr>
          <p:txBody>
            <a:bodyPr wrap="square">
              <a:spAutoFit/>
            </a:bodyPr>
            <a:lstStyle/>
            <a:p>
              <a:pPr algn="ctr">
                <a:lnSpc>
                  <a:spcPct val="150000"/>
                </a:lnSpc>
              </a:pPr>
              <a:r>
                <a:rPr lang="vi-VN" sz="2000" b="1">
                  <a:latin typeface="+mn-lt"/>
                </a:rPr>
                <a:t>Câu 2. </a:t>
              </a:r>
              <a:r>
                <a:rPr lang="vi-VN" sz="2000">
                  <a:latin typeface="+mn-lt"/>
                </a:rPr>
                <a:t>Khối lệnh sau đây thể hiện thuật toán nào?</a:t>
              </a:r>
              <a:endParaRPr lang="en-US" sz="2000">
                <a:latin typeface="+mn-lt"/>
              </a:endParaRPr>
            </a:p>
          </p:txBody>
        </p:sp>
        <p:pic>
          <p:nvPicPr>
            <p:cNvPr id="9" name="image246.png"/>
            <p:cNvPicPr/>
            <p:nvPr/>
          </p:nvPicPr>
          <p:blipFill>
            <a:blip r:embed="rId2"/>
            <a:srcRect/>
            <a:stretch>
              <a:fillRect/>
            </a:stretch>
          </p:blipFill>
          <p:spPr>
            <a:xfrm>
              <a:off x="2551746" y="1539935"/>
              <a:ext cx="4038818" cy="816244"/>
            </a:xfrm>
            <a:prstGeom prst="rect">
              <a:avLst/>
            </a:prstGeom>
            <a:ln/>
          </p:spPr>
        </p:pic>
      </p:grpSp>
    </p:spTree>
    <p:extLst>
      <p:ext uri="{BB962C8B-B14F-4D97-AF65-F5344CB8AC3E}">
        <p14:creationId xmlns:p14="http://schemas.microsoft.com/office/powerpoint/2010/main" val="2036472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06DEAF-8EBD-BB2C-86E3-F9D0B9856831}"/>
              </a:ext>
            </a:extLst>
          </p:cNvPr>
          <p:cNvSpPr txBox="1"/>
          <p:nvPr/>
        </p:nvSpPr>
        <p:spPr>
          <a:xfrm>
            <a:off x="1" y="890144"/>
            <a:ext cx="9143999" cy="958660"/>
          </a:xfrm>
          <a:prstGeom prst="rect">
            <a:avLst/>
          </a:prstGeom>
          <a:noFill/>
        </p:spPr>
        <p:txBody>
          <a:bodyPr wrap="square">
            <a:spAutoFit/>
          </a:bodyPr>
          <a:lstStyle/>
          <a:p>
            <a:pPr algn="ctr">
              <a:lnSpc>
                <a:spcPct val="150000"/>
              </a:lnSpc>
            </a:pPr>
            <a:r>
              <a:rPr lang="vi-VN" sz="2000" b="1">
                <a:latin typeface="+mn-lt"/>
              </a:rPr>
              <a:t>Câu 3. </a:t>
            </a:r>
            <a:r>
              <a:rPr lang="vi-VN" sz="2000">
                <a:latin typeface="+mn-lt"/>
              </a:rPr>
              <a:t>Khối lệnh nào sau đây thể hiện thuật toán</a:t>
            </a:r>
            <a:r>
              <a:rPr lang="vi-VN" sz="2000">
                <a:latin typeface="+mn-lt"/>
              </a:rPr>
              <a:t>: </a:t>
            </a:r>
            <a:endParaRPr lang="en-US" sz="2000" smtClean="0">
              <a:latin typeface="+mn-lt"/>
            </a:endParaRPr>
          </a:p>
          <a:p>
            <a:pPr algn="ctr">
              <a:lnSpc>
                <a:spcPct val="150000"/>
              </a:lnSpc>
            </a:pPr>
            <a:r>
              <a:rPr lang="vi-VN" sz="2000" smtClean="0">
                <a:latin typeface="+mn-lt"/>
              </a:rPr>
              <a:t>Nhân </a:t>
            </a:r>
            <a:r>
              <a:rPr lang="vi-VN" sz="2000">
                <a:latin typeface="+mn-lt"/>
              </a:rPr>
              <a:t>vật Mèo chạy một đoạn 10 bước?</a:t>
            </a:r>
            <a:endParaRPr lang="en-US" sz="2000">
              <a:latin typeface="+mn-lt"/>
            </a:endParaRPr>
          </a:p>
        </p:txBody>
      </p:sp>
      <p:sp>
        <p:nvSpPr>
          <p:cNvPr id="10" name="Pentagon 9"/>
          <p:cNvSpPr/>
          <p:nvPr/>
        </p:nvSpPr>
        <p:spPr>
          <a:xfrm>
            <a:off x="1" y="398825"/>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grpSp>
        <p:nvGrpSpPr>
          <p:cNvPr id="2" name="Group 1"/>
          <p:cNvGrpSpPr/>
          <p:nvPr/>
        </p:nvGrpSpPr>
        <p:grpSpPr>
          <a:xfrm>
            <a:off x="399394" y="2017486"/>
            <a:ext cx="2009979" cy="2714171"/>
            <a:chOff x="399394" y="2017486"/>
            <a:chExt cx="2009979" cy="2714171"/>
          </a:xfrm>
        </p:grpSpPr>
        <p:sp>
          <p:nvSpPr>
            <p:cNvPr id="12" name="Rounded Rectangle 11">
              <a:extLst>
                <a:ext uri="{FF2B5EF4-FFF2-40B4-BE49-F238E27FC236}">
                  <a16:creationId xmlns:a16="http://schemas.microsoft.com/office/drawing/2014/main" id="{F8F2F0A6-F1CF-0111-C5BD-F8733B7B5351}"/>
                </a:ext>
              </a:extLst>
            </p:cNvPr>
            <p:cNvSpPr/>
            <p:nvPr/>
          </p:nvSpPr>
          <p:spPr>
            <a:xfrm>
              <a:off x="399394" y="2017486"/>
              <a:ext cx="2009979" cy="2714171"/>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tx1"/>
                  </a:solidFill>
                </a:rPr>
                <a:t>A</a:t>
              </a:r>
              <a:r>
                <a:rPr lang="en-US" sz="2000" smtClean="0">
                  <a:solidFill>
                    <a:schemeClr val="tx1"/>
                  </a:solidFill>
                </a:rPr>
                <a:t>.</a:t>
              </a: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p:txBody>
        </p:sp>
        <p:pic>
          <p:nvPicPr>
            <p:cNvPr id="14" name="image130.png"/>
            <p:cNvPicPr/>
            <p:nvPr/>
          </p:nvPicPr>
          <p:blipFill>
            <a:blip r:embed="rId2"/>
            <a:srcRect/>
            <a:stretch>
              <a:fillRect/>
            </a:stretch>
          </p:blipFill>
          <p:spPr>
            <a:xfrm>
              <a:off x="661105" y="2676842"/>
              <a:ext cx="1486556" cy="1955521"/>
            </a:xfrm>
            <a:prstGeom prst="rect">
              <a:avLst/>
            </a:prstGeom>
            <a:ln/>
          </p:spPr>
        </p:pic>
      </p:grpSp>
      <p:grpSp>
        <p:nvGrpSpPr>
          <p:cNvPr id="3" name="Group 2"/>
          <p:cNvGrpSpPr/>
          <p:nvPr/>
        </p:nvGrpSpPr>
        <p:grpSpPr>
          <a:xfrm>
            <a:off x="2503964" y="2017486"/>
            <a:ext cx="2009979" cy="2714171"/>
            <a:chOff x="2503964" y="2017486"/>
            <a:chExt cx="2009979" cy="2714171"/>
          </a:xfrm>
        </p:grpSpPr>
        <p:sp>
          <p:nvSpPr>
            <p:cNvPr id="13" name="Rounded Rectangle 12">
              <a:extLst>
                <a:ext uri="{FF2B5EF4-FFF2-40B4-BE49-F238E27FC236}">
                  <a16:creationId xmlns:a16="http://schemas.microsoft.com/office/drawing/2014/main" id="{0EB8EB02-8EFF-91C0-A975-61E68A9234DE}"/>
                </a:ext>
              </a:extLst>
            </p:cNvPr>
            <p:cNvSpPr/>
            <p:nvPr/>
          </p:nvSpPr>
          <p:spPr>
            <a:xfrm>
              <a:off x="2503964" y="2017486"/>
              <a:ext cx="2009979" cy="2714171"/>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B</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a:solidFill>
                  <a:schemeClr val="tx1"/>
                </a:solidFill>
              </a:endParaRPr>
            </a:p>
          </p:txBody>
        </p:sp>
        <p:pic>
          <p:nvPicPr>
            <p:cNvPr id="15" name="image33.png"/>
            <p:cNvPicPr/>
            <p:nvPr/>
          </p:nvPicPr>
          <p:blipFill>
            <a:blip r:embed="rId3"/>
            <a:srcRect/>
            <a:stretch>
              <a:fillRect/>
            </a:stretch>
          </p:blipFill>
          <p:spPr>
            <a:xfrm>
              <a:off x="2618786" y="2676842"/>
              <a:ext cx="1750726" cy="1470973"/>
            </a:xfrm>
            <a:prstGeom prst="rect">
              <a:avLst/>
            </a:prstGeom>
            <a:ln/>
          </p:spPr>
        </p:pic>
      </p:grpSp>
      <p:grpSp>
        <p:nvGrpSpPr>
          <p:cNvPr id="4" name="Group 3"/>
          <p:cNvGrpSpPr/>
          <p:nvPr/>
        </p:nvGrpSpPr>
        <p:grpSpPr>
          <a:xfrm>
            <a:off x="4608534" y="2017486"/>
            <a:ext cx="2009979" cy="2714171"/>
            <a:chOff x="4608534" y="2017486"/>
            <a:chExt cx="2009979" cy="2714171"/>
          </a:xfrm>
        </p:grpSpPr>
        <p:sp>
          <p:nvSpPr>
            <p:cNvPr id="21" name="Rounded Rectangle 20">
              <a:extLst>
                <a:ext uri="{FF2B5EF4-FFF2-40B4-BE49-F238E27FC236}">
                  <a16:creationId xmlns:a16="http://schemas.microsoft.com/office/drawing/2014/main" id="{D4F02CC3-CDDD-9E0B-5AF7-4E3A2AD06CA5}"/>
                </a:ext>
              </a:extLst>
            </p:cNvPr>
            <p:cNvSpPr/>
            <p:nvPr/>
          </p:nvSpPr>
          <p:spPr>
            <a:xfrm>
              <a:off x="4608534" y="2017486"/>
              <a:ext cx="2009979" cy="2714171"/>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C</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a:solidFill>
                  <a:schemeClr val="tx1"/>
                </a:solidFill>
              </a:endParaRPr>
            </a:p>
          </p:txBody>
        </p:sp>
        <p:pic>
          <p:nvPicPr>
            <p:cNvPr id="16" name="image91.png"/>
            <p:cNvPicPr/>
            <p:nvPr/>
          </p:nvPicPr>
          <p:blipFill>
            <a:blip r:embed="rId4"/>
            <a:srcRect/>
            <a:stretch>
              <a:fillRect/>
            </a:stretch>
          </p:blipFill>
          <p:spPr>
            <a:xfrm>
              <a:off x="4700202" y="2679352"/>
              <a:ext cx="1829186" cy="1503839"/>
            </a:xfrm>
            <a:prstGeom prst="rect">
              <a:avLst/>
            </a:prstGeom>
            <a:ln/>
          </p:spPr>
        </p:pic>
      </p:grpSp>
      <p:grpSp>
        <p:nvGrpSpPr>
          <p:cNvPr id="5" name="Group 4"/>
          <p:cNvGrpSpPr/>
          <p:nvPr/>
        </p:nvGrpSpPr>
        <p:grpSpPr>
          <a:xfrm>
            <a:off x="6713104" y="2017486"/>
            <a:ext cx="2009979" cy="2714171"/>
            <a:chOff x="6713104" y="2017486"/>
            <a:chExt cx="2009979" cy="2714171"/>
          </a:xfrm>
        </p:grpSpPr>
        <p:sp>
          <p:nvSpPr>
            <p:cNvPr id="22" name="Rounded Rectangle 21">
              <a:extLst>
                <a:ext uri="{FF2B5EF4-FFF2-40B4-BE49-F238E27FC236}">
                  <a16:creationId xmlns:a16="http://schemas.microsoft.com/office/drawing/2014/main" id="{15BF237F-1D39-26EB-8C52-BA1687F3CDFC}"/>
                </a:ext>
              </a:extLst>
            </p:cNvPr>
            <p:cNvSpPr/>
            <p:nvPr/>
          </p:nvSpPr>
          <p:spPr>
            <a:xfrm>
              <a:off x="6713104" y="2017486"/>
              <a:ext cx="2009979" cy="2714171"/>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tx1"/>
                  </a:solidFill>
                </a:rPr>
                <a:t>D</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a:solidFill>
                  <a:schemeClr val="tx1"/>
                </a:solidFill>
              </a:endParaRPr>
            </a:p>
          </p:txBody>
        </p:sp>
        <p:pic>
          <p:nvPicPr>
            <p:cNvPr id="17" name="image144.png"/>
            <p:cNvPicPr/>
            <p:nvPr/>
          </p:nvPicPr>
          <p:blipFill>
            <a:blip r:embed="rId5"/>
            <a:srcRect/>
            <a:stretch>
              <a:fillRect/>
            </a:stretch>
          </p:blipFill>
          <p:spPr>
            <a:xfrm>
              <a:off x="6784512" y="2676841"/>
              <a:ext cx="1867162" cy="1470973"/>
            </a:xfrm>
            <a:prstGeom prst="rect">
              <a:avLst/>
            </a:prstGeom>
            <a:ln/>
          </p:spPr>
        </p:pic>
      </p:grpSp>
      <p:grpSp>
        <p:nvGrpSpPr>
          <p:cNvPr id="18" name="Group 17"/>
          <p:cNvGrpSpPr/>
          <p:nvPr/>
        </p:nvGrpSpPr>
        <p:grpSpPr>
          <a:xfrm>
            <a:off x="399393" y="2017486"/>
            <a:ext cx="2009979" cy="2714171"/>
            <a:chOff x="399394" y="2017486"/>
            <a:chExt cx="2009979" cy="2714171"/>
          </a:xfrm>
        </p:grpSpPr>
        <p:sp>
          <p:nvSpPr>
            <p:cNvPr id="19" name="Rounded Rectangle 18">
              <a:extLst>
                <a:ext uri="{FF2B5EF4-FFF2-40B4-BE49-F238E27FC236}">
                  <a16:creationId xmlns:a16="http://schemas.microsoft.com/office/drawing/2014/main" id="{F8F2F0A6-F1CF-0111-C5BD-F8733B7B5351}"/>
                </a:ext>
              </a:extLst>
            </p:cNvPr>
            <p:cNvSpPr/>
            <p:nvPr/>
          </p:nvSpPr>
          <p:spPr>
            <a:xfrm>
              <a:off x="399394" y="2017486"/>
              <a:ext cx="2009979" cy="2714171"/>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accent6"/>
                  </a:solidFill>
                </a:rPr>
                <a:t>A</a:t>
              </a:r>
              <a:r>
                <a:rPr lang="en-US" sz="2000" smtClean="0">
                  <a:solidFill>
                    <a:schemeClr val="accent6"/>
                  </a:solidFill>
                </a:rPr>
                <a:t>.</a:t>
              </a:r>
            </a:p>
            <a:p>
              <a:pPr>
                <a:lnSpc>
                  <a:spcPct val="150000"/>
                </a:lnSpc>
              </a:pPr>
              <a:endParaRPr lang="en-US" sz="2000">
                <a:solidFill>
                  <a:schemeClr val="accent6"/>
                </a:solidFill>
              </a:endParaRPr>
            </a:p>
            <a:p>
              <a:pPr>
                <a:lnSpc>
                  <a:spcPct val="150000"/>
                </a:lnSpc>
              </a:pPr>
              <a:endParaRPr lang="en-US" sz="2000" smtClean="0">
                <a:solidFill>
                  <a:schemeClr val="accent6"/>
                </a:solidFill>
              </a:endParaRPr>
            </a:p>
            <a:p>
              <a:pPr>
                <a:lnSpc>
                  <a:spcPct val="150000"/>
                </a:lnSpc>
              </a:pPr>
              <a:endParaRPr lang="en-US" sz="2000">
                <a:solidFill>
                  <a:schemeClr val="accent6"/>
                </a:solidFill>
              </a:endParaRPr>
            </a:p>
            <a:p>
              <a:pPr>
                <a:lnSpc>
                  <a:spcPct val="150000"/>
                </a:lnSpc>
              </a:pPr>
              <a:endParaRPr lang="en-US" sz="2000" smtClean="0">
                <a:solidFill>
                  <a:schemeClr val="accent6"/>
                </a:solidFill>
              </a:endParaRPr>
            </a:p>
          </p:txBody>
        </p:sp>
        <p:pic>
          <p:nvPicPr>
            <p:cNvPr id="20" name="image130.png"/>
            <p:cNvPicPr/>
            <p:nvPr/>
          </p:nvPicPr>
          <p:blipFill>
            <a:blip r:embed="rId2"/>
            <a:srcRect/>
            <a:stretch>
              <a:fillRect/>
            </a:stretch>
          </p:blipFill>
          <p:spPr>
            <a:xfrm>
              <a:off x="661105" y="2676842"/>
              <a:ext cx="1486556" cy="1955521"/>
            </a:xfrm>
            <a:prstGeom prst="rect">
              <a:avLst/>
            </a:prstGeom>
            <a:ln/>
          </p:spPr>
        </p:pic>
      </p:grpSp>
    </p:spTree>
    <p:extLst>
      <p:ext uri="{BB962C8B-B14F-4D97-AF65-F5344CB8AC3E}">
        <p14:creationId xmlns:p14="http://schemas.microsoft.com/office/powerpoint/2010/main" val="30740922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06DEAF-8EBD-BB2C-86E3-F9D0B9856831}"/>
              </a:ext>
            </a:extLst>
          </p:cNvPr>
          <p:cNvSpPr txBox="1"/>
          <p:nvPr/>
        </p:nvSpPr>
        <p:spPr>
          <a:xfrm>
            <a:off x="0" y="898067"/>
            <a:ext cx="9143999" cy="958660"/>
          </a:xfrm>
          <a:prstGeom prst="rect">
            <a:avLst/>
          </a:prstGeom>
          <a:noFill/>
        </p:spPr>
        <p:txBody>
          <a:bodyPr wrap="square">
            <a:spAutoFit/>
          </a:bodyPr>
          <a:lstStyle/>
          <a:p>
            <a:pPr algn="ctr">
              <a:lnSpc>
                <a:spcPct val="150000"/>
              </a:lnSpc>
            </a:pPr>
            <a:r>
              <a:rPr lang="vi-VN" sz="2000" b="1">
                <a:latin typeface="+mn-lt"/>
              </a:rPr>
              <a:t>Câu 4. </a:t>
            </a:r>
            <a:r>
              <a:rPr lang="vi-VN" sz="2000">
                <a:latin typeface="+mn-lt"/>
              </a:rPr>
              <a:t>Khi nhân vật Mèo kêu: Không có cái nào</a:t>
            </a:r>
            <a:r>
              <a:rPr lang="vi-VN" sz="2000">
                <a:latin typeface="+mn-lt"/>
              </a:rPr>
              <a:t>! </a:t>
            </a:r>
            <a:endParaRPr lang="en-US" sz="2000" smtClean="0">
              <a:latin typeface="+mn-lt"/>
            </a:endParaRPr>
          </a:p>
          <a:p>
            <a:pPr algn="ctr">
              <a:lnSpc>
                <a:spcPct val="150000"/>
              </a:lnSpc>
            </a:pPr>
            <a:r>
              <a:rPr lang="vi-VN" sz="2000" smtClean="0">
                <a:latin typeface="+mn-lt"/>
              </a:rPr>
              <a:t>cần </a:t>
            </a:r>
            <a:r>
              <a:rPr lang="vi-VN" sz="2000">
                <a:latin typeface="+mn-lt"/>
              </a:rPr>
              <a:t>bao nhiêu khối lệnh để thể hiện được thuật toán?</a:t>
            </a:r>
            <a:endParaRPr lang="en-US" sz="2000">
              <a:latin typeface="+mn-lt"/>
            </a:endParaRPr>
          </a:p>
        </p:txBody>
      </p:sp>
      <p:sp>
        <p:nvSpPr>
          <p:cNvPr id="12" name="Rounded Rectangle 11">
            <a:extLst>
              <a:ext uri="{FF2B5EF4-FFF2-40B4-BE49-F238E27FC236}">
                <a16:creationId xmlns:a16="http://schemas.microsoft.com/office/drawing/2014/main" id="{F8F2F0A6-F1CF-0111-C5BD-F8733B7B5351}"/>
              </a:ext>
            </a:extLst>
          </p:cNvPr>
          <p:cNvSpPr/>
          <p:nvPr/>
        </p:nvSpPr>
        <p:spPr>
          <a:xfrm>
            <a:off x="457450" y="2058949"/>
            <a:ext cx="3940379" cy="120685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a:t>
            </a:r>
            <a:r>
              <a:rPr lang="en-US" sz="2000">
                <a:solidFill>
                  <a:schemeClr val="tx1"/>
                </a:solidFill>
              </a:rPr>
              <a:t>. </a:t>
            </a:r>
            <a:r>
              <a:rPr lang="en-US" sz="2000" smtClean="0">
                <a:solidFill>
                  <a:schemeClr val="tx1"/>
                </a:solidFill>
              </a:rPr>
              <a:t>1.</a:t>
            </a:r>
            <a:endParaRPr lang="en-US" sz="2000">
              <a:solidFill>
                <a:schemeClr val="tx1"/>
              </a:solidFill>
            </a:endParaRPr>
          </a:p>
        </p:txBody>
      </p:sp>
      <p:sp>
        <p:nvSpPr>
          <p:cNvPr id="13" name="Rounded Rectangle 12">
            <a:extLst>
              <a:ext uri="{FF2B5EF4-FFF2-40B4-BE49-F238E27FC236}">
                <a16:creationId xmlns:a16="http://schemas.microsoft.com/office/drawing/2014/main" id="{0EB8EB02-8EFF-91C0-A975-61E68A9234DE}"/>
              </a:ext>
            </a:extLst>
          </p:cNvPr>
          <p:cNvSpPr/>
          <p:nvPr/>
        </p:nvSpPr>
        <p:spPr>
          <a:xfrm>
            <a:off x="4702597" y="2058949"/>
            <a:ext cx="3940379" cy="120685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a:t>
            </a:r>
            <a:r>
              <a:rPr lang="vi-VN" sz="2000">
                <a:solidFill>
                  <a:schemeClr val="tx1"/>
                </a:solidFill>
              </a:rPr>
              <a:t>. </a:t>
            </a:r>
            <a:r>
              <a:rPr lang="en-US" sz="2000" smtClean="0">
                <a:solidFill>
                  <a:schemeClr val="tx1"/>
                </a:solidFill>
              </a:rPr>
              <a:t>2</a:t>
            </a:r>
            <a:r>
              <a:rPr lang="en-US" sz="2000">
                <a:solidFill>
                  <a:schemeClr val="tx1"/>
                </a:solidFill>
              </a:rPr>
              <a:t>.</a:t>
            </a:r>
            <a:endParaRPr lang="en-US" sz="2000">
              <a:solidFill>
                <a:schemeClr val="tx1"/>
              </a:solidFill>
            </a:endParaRPr>
          </a:p>
        </p:txBody>
      </p:sp>
      <p:sp>
        <p:nvSpPr>
          <p:cNvPr id="21" name="Rounded Rectangle 20">
            <a:extLst>
              <a:ext uri="{FF2B5EF4-FFF2-40B4-BE49-F238E27FC236}">
                <a16:creationId xmlns:a16="http://schemas.microsoft.com/office/drawing/2014/main" id="{D4F02CC3-CDDD-9E0B-5AF7-4E3A2AD06CA5}"/>
              </a:ext>
            </a:extLst>
          </p:cNvPr>
          <p:cNvSpPr/>
          <p:nvPr/>
        </p:nvSpPr>
        <p:spPr>
          <a:xfrm>
            <a:off x="457450" y="3413321"/>
            <a:ext cx="3940379" cy="120685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a:t>
            </a:r>
            <a:r>
              <a:rPr lang="vi-VN" sz="2000">
                <a:solidFill>
                  <a:schemeClr val="tx1"/>
                </a:solidFill>
              </a:rPr>
              <a:t>. </a:t>
            </a:r>
            <a:r>
              <a:rPr lang="en-US" sz="2000" smtClean="0">
                <a:solidFill>
                  <a:schemeClr val="tx1"/>
                </a:solidFill>
              </a:rPr>
              <a:t>3.</a:t>
            </a:r>
            <a:endParaRPr lang="en-US" sz="2000">
              <a:solidFill>
                <a:schemeClr val="tx1"/>
              </a:solidFill>
            </a:endParaRPr>
          </a:p>
        </p:txBody>
      </p:sp>
      <p:sp>
        <p:nvSpPr>
          <p:cNvPr id="22" name="Rounded Rectangle 21">
            <a:extLst>
              <a:ext uri="{FF2B5EF4-FFF2-40B4-BE49-F238E27FC236}">
                <a16:creationId xmlns:a16="http://schemas.microsoft.com/office/drawing/2014/main" id="{15BF237F-1D39-26EB-8C52-BA1687F3CDFC}"/>
              </a:ext>
            </a:extLst>
          </p:cNvPr>
          <p:cNvSpPr/>
          <p:nvPr/>
        </p:nvSpPr>
        <p:spPr>
          <a:xfrm>
            <a:off x="4702597" y="3413321"/>
            <a:ext cx="3940379" cy="120685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smtClean="0">
                <a:solidFill>
                  <a:schemeClr val="tx1"/>
                </a:solidFill>
              </a:rPr>
              <a:t>C</a:t>
            </a:r>
            <a:r>
              <a:rPr lang="vi-VN" sz="2000">
                <a:solidFill>
                  <a:schemeClr val="tx1"/>
                </a:solidFill>
              </a:rPr>
              <a:t>. </a:t>
            </a:r>
            <a:r>
              <a:rPr lang="en-US" sz="2000" smtClean="0">
                <a:solidFill>
                  <a:schemeClr val="tx1"/>
                </a:solidFill>
              </a:rPr>
              <a:t>4</a:t>
            </a:r>
            <a:r>
              <a:rPr lang="en-US" sz="2000">
                <a:solidFill>
                  <a:schemeClr val="tx1"/>
                </a:solidFill>
              </a:rPr>
              <a:t>.</a:t>
            </a:r>
            <a:endParaRPr lang="en-US" sz="2000">
              <a:solidFill>
                <a:schemeClr val="tx1"/>
              </a:solidFill>
            </a:endParaRPr>
          </a:p>
        </p:txBody>
      </p:sp>
      <p:sp>
        <p:nvSpPr>
          <p:cNvPr id="23" name="Rounded Rectangle 22">
            <a:extLst>
              <a:ext uri="{FF2B5EF4-FFF2-40B4-BE49-F238E27FC236}">
                <a16:creationId xmlns:a16="http://schemas.microsoft.com/office/drawing/2014/main" id="{7CE7A210-918B-CD89-B9AB-4209CCA249B2}"/>
              </a:ext>
            </a:extLst>
          </p:cNvPr>
          <p:cNvSpPr/>
          <p:nvPr/>
        </p:nvSpPr>
        <p:spPr>
          <a:xfrm>
            <a:off x="457450" y="2058949"/>
            <a:ext cx="3940379" cy="1206852"/>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a:t>
            </a:r>
            <a:r>
              <a:rPr lang="vi-VN" sz="2000">
                <a:solidFill>
                  <a:schemeClr val="accent6"/>
                </a:solidFill>
              </a:rPr>
              <a:t>1</a:t>
            </a:r>
            <a:r>
              <a:rPr lang="vi-VN" sz="2000" smtClean="0">
                <a:solidFill>
                  <a:schemeClr val="accent6"/>
                </a:solidFill>
              </a:rPr>
              <a:t>.</a:t>
            </a:r>
            <a:endParaRPr lang="vi-VN" sz="2000">
              <a:solidFill>
                <a:schemeClr val="accent6"/>
              </a:solidFill>
            </a:endParaRPr>
          </a:p>
        </p:txBody>
      </p:sp>
      <p:sp>
        <p:nvSpPr>
          <p:cNvPr id="10" name="Pentagon 9"/>
          <p:cNvSpPr/>
          <p:nvPr/>
        </p:nvSpPr>
        <p:spPr>
          <a:xfrm>
            <a:off x="1" y="398825"/>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spTree>
    <p:extLst>
      <p:ext uri="{BB962C8B-B14F-4D97-AF65-F5344CB8AC3E}">
        <p14:creationId xmlns:p14="http://schemas.microsoft.com/office/powerpoint/2010/main" val="1953029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A06DEAF-8EBD-BB2C-86E3-F9D0B9856831}"/>
              </a:ext>
            </a:extLst>
          </p:cNvPr>
          <p:cNvSpPr txBox="1"/>
          <p:nvPr/>
        </p:nvSpPr>
        <p:spPr>
          <a:xfrm>
            <a:off x="1" y="931448"/>
            <a:ext cx="9144000" cy="456535"/>
          </a:xfrm>
          <a:prstGeom prst="rect">
            <a:avLst/>
          </a:prstGeom>
          <a:noFill/>
        </p:spPr>
        <p:txBody>
          <a:bodyPr wrap="square">
            <a:spAutoFit/>
          </a:bodyPr>
          <a:lstStyle/>
          <a:p>
            <a:pPr algn="ctr">
              <a:lnSpc>
                <a:spcPct val="150000"/>
              </a:lnSpc>
            </a:pPr>
            <a:r>
              <a:rPr lang="vi-VN" sz="1800" b="1">
                <a:latin typeface="+mn-lt"/>
              </a:rPr>
              <a:t>Câu 5. </a:t>
            </a:r>
            <a:r>
              <a:rPr lang="vi-VN" sz="1800">
                <a:latin typeface="+mn-lt"/>
              </a:rPr>
              <a:t>Nội dung nào sau đây </a:t>
            </a:r>
            <a:r>
              <a:rPr lang="vi-VN" sz="1800" b="1">
                <a:latin typeface="+mn-lt"/>
              </a:rPr>
              <a:t>sai</a:t>
            </a:r>
            <a:r>
              <a:rPr lang="vi-VN" sz="1800">
                <a:latin typeface="+mn-lt"/>
              </a:rPr>
              <a:t> về cấu trúc tuần tự trong chương trình </a:t>
            </a:r>
            <a:r>
              <a:rPr lang="vi-VN" sz="1800" b="1">
                <a:latin typeface="+mn-lt"/>
              </a:rPr>
              <a:t>Scratch</a:t>
            </a:r>
            <a:r>
              <a:rPr lang="vi-VN" sz="1800">
                <a:latin typeface="+mn-lt"/>
              </a:rPr>
              <a:t>?</a:t>
            </a:r>
            <a:endParaRPr lang="en-US" sz="1800">
              <a:latin typeface="+mn-lt"/>
            </a:endParaRPr>
          </a:p>
        </p:txBody>
      </p:sp>
      <p:sp>
        <p:nvSpPr>
          <p:cNvPr id="12" name="Rounded Rectangle 11">
            <a:extLst>
              <a:ext uri="{FF2B5EF4-FFF2-40B4-BE49-F238E27FC236}">
                <a16:creationId xmlns:a16="http://schemas.microsoft.com/office/drawing/2014/main" id="{F8F2F0A6-F1CF-0111-C5BD-F8733B7B5351}"/>
              </a:ext>
            </a:extLst>
          </p:cNvPr>
          <p:cNvSpPr/>
          <p:nvPr/>
        </p:nvSpPr>
        <p:spPr>
          <a:xfrm>
            <a:off x="201304" y="1491034"/>
            <a:ext cx="8741391" cy="623898"/>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A. Thay đổi thứ tự các bước trong mô tả thuật toán thì sẽ thành một kịch bản khác.</a:t>
            </a:r>
            <a:endParaRPr lang="en-US" sz="1800">
              <a:solidFill>
                <a:schemeClr val="tx1"/>
              </a:solidFill>
            </a:endParaRPr>
          </a:p>
        </p:txBody>
      </p:sp>
      <p:sp>
        <p:nvSpPr>
          <p:cNvPr id="13" name="Rounded Rectangle 12">
            <a:extLst>
              <a:ext uri="{FF2B5EF4-FFF2-40B4-BE49-F238E27FC236}">
                <a16:creationId xmlns:a16="http://schemas.microsoft.com/office/drawing/2014/main" id="{0EB8EB02-8EFF-91C0-A975-61E68A9234DE}"/>
              </a:ext>
            </a:extLst>
          </p:cNvPr>
          <p:cNvSpPr/>
          <p:nvPr/>
        </p:nvSpPr>
        <p:spPr>
          <a:xfrm>
            <a:off x="201304" y="2199924"/>
            <a:ext cx="8741391" cy="86783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B. Thứ tự các bước trong kịch bản rất quan trọng, nhưng không quan trọng trong mô tả thuật toán.</a:t>
            </a:r>
            <a:endParaRPr lang="en-US" sz="1800">
              <a:solidFill>
                <a:schemeClr val="tx1"/>
              </a:solidFill>
            </a:endParaRPr>
          </a:p>
        </p:txBody>
      </p:sp>
      <p:sp>
        <p:nvSpPr>
          <p:cNvPr id="21" name="Rounded Rectangle 20">
            <a:extLst>
              <a:ext uri="{FF2B5EF4-FFF2-40B4-BE49-F238E27FC236}">
                <a16:creationId xmlns:a16="http://schemas.microsoft.com/office/drawing/2014/main" id="{D4F02CC3-CDDD-9E0B-5AF7-4E3A2AD06CA5}"/>
              </a:ext>
            </a:extLst>
          </p:cNvPr>
          <p:cNvSpPr/>
          <p:nvPr/>
        </p:nvSpPr>
        <p:spPr>
          <a:xfrm>
            <a:off x="201305" y="3153944"/>
            <a:ext cx="8741391" cy="86783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C. Việc thực hiện một kịch bản có các bước kế tiếp nhau là thực hiện tuần tự các bước của một thuật toán.</a:t>
            </a:r>
            <a:endParaRPr lang="en-US" sz="1800">
              <a:solidFill>
                <a:schemeClr val="tx1"/>
              </a:solidFill>
            </a:endParaRPr>
          </a:p>
        </p:txBody>
      </p:sp>
      <p:sp>
        <p:nvSpPr>
          <p:cNvPr id="22" name="Rounded Rectangle 21">
            <a:extLst>
              <a:ext uri="{FF2B5EF4-FFF2-40B4-BE49-F238E27FC236}">
                <a16:creationId xmlns:a16="http://schemas.microsoft.com/office/drawing/2014/main" id="{15BF237F-1D39-26EB-8C52-BA1687F3CDFC}"/>
              </a:ext>
            </a:extLst>
          </p:cNvPr>
          <p:cNvSpPr/>
          <p:nvPr/>
        </p:nvSpPr>
        <p:spPr>
          <a:xfrm>
            <a:off x="201305" y="4107964"/>
            <a:ext cx="8741391" cy="867832"/>
          </a:xfrm>
          <a:prstGeom prst="roundRect">
            <a:avLst/>
          </a:prstGeom>
          <a:solidFill>
            <a:schemeClr val="accent6"/>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tx1"/>
                </a:solidFill>
              </a:rPr>
              <a:t>D. Để thể hiện một bước trong bản mô tả thuật toán có thể dùng một lệnh hoặc những khối lệnh của chương trình máy tính.</a:t>
            </a:r>
            <a:endParaRPr lang="en-US" sz="1800">
              <a:solidFill>
                <a:schemeClr val="tx1"/>
              </a:solidFill>
            </a:endParaRPr>
          </a:p>
        </p:txBody>
      </p:sp>
      <p:sp>
        <p:nvSpPr>
          <p:cNvPr id="23" name="Rounded Rectangle 22">
            <a:extLst>
              <a:ext uri="{FF2B5EF4-FFF2-40B4-BE49-F238E27FC236}">
                <a16:creationId xmlns:a16="http://schemas.microsoft.com/office/drawing/2014/main" id="{7CE7A210-918B-CD89-B9AB-4209CCA249B2}"/>
              </a:ext>
            </a:extLst>
          </p:cNvPr>
          <p:cNvSpPr/>
          <p:nvPr/>
        </p:nvSpPr>
        <p:spPr>
          <a:xfrm>
            <a:off x="201303" y="2197834"/>
            <a:ext cx="8741391" cy="869922"/>
          </a:xfrm>
          <a:prstGeom prst="roundRect">
            <a:avLst/>
          </a:prstGeom>
          <a:solidFill>
            <a:srgbClr val="002060"/>
          </a:solidFill>
          <a:ln w="190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800">
                <a:solidFill>
                  <a:schemeClr val="accent6"/>
                </a:solidFill>
              </a:rPr>
              <a:t>B. Thứ tự các bước trong kịch bản rất quan trọng, nhưng không quan trọng trong mô tả thuật toán.</a:t>
            </a:r>
            <a:endParaRPr lang="vi-VN" sz="1800">
              <a:solidFill>
                <a:schemeClr val="accent6"/>
              </a:solidFill>
            </a:endParaRPr>
          </a:p>
        </p:txBody>
      </p:sp>
      <p:sp>
        <p:nvSpPr>
          <p:cNvPr id="15" name="Pentagon 14"/>
          <p:cNvSpPr/>
          <p:nvPr/>
        </p:nvSpPr>
        <p:spPr>
          <a:xfrm>
            <a:off x="1" y="398825"/>
            <a:ext cx="1785255" cy="491319"/>
          </a:xfrm>
          <a:prstGeom prst="homePlate">
            <a:avLst>
              <a:gd name="adj" fmla="val 405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1</a:t>
            </a:r>
            <a:endParaRPr lang="en-US" sz="2000" b="1">
              <a:solidFill>
                <a:schemeClr val="accent6"/>
              </a:solidFill>
            </a:endParaRPr>
          </a:p>
        </p:txBody>
      </p:sp>
    </p:spTree>
    <p:extLst>
      <p:ext uri="{BB962C8B-B14F-4D97-AF65-F5344CB8AC3E}">
        <p14:creationId xmlns:p14="http://schemas.microsoft.com/office/powerpoint/2010/main" val="14003004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12114"/>
            <a:ext cx="9144000" cy="491319"/>
            <a:chOff x="0" y="870171"/>
            <a:chExt cx="9144000" cy="491319"/>
          </a:xfrm>
        </p:grpSpPr>
        <p:sp>
          <p:nvSpPr>
            <p:cNvPr id="9" name="TextBox 29">
              <a:extLst>
                <a:ext uri="{FF2B5EF4-FFF2-40B4-BE49-F238E27FC236}">
                  <a16:creationId xmlns:a16="http://schemas.microsoft.com/office/drawing/2014/main" id="{126B4565-CBF5-CE30-D63A-8DCCD48ED114}"/>
                </a:ext>
              </a:extLst>
            </p:cNvPr>
            <p:cNvSpPr txBox="1"/>
            <p:nvPr/>
          </p:nvSpPr>
          <p:spPr>
            <a:xfrm>
              <a:off x="0" y="932621"/>
              <a:ext cx="9144000"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000" b="1">
                  <a:solidFill>
                    <a:srgbClr val="FF4347"/>
                  </a:solidFill>
                </a:rPr>
                <a:t>Trả lời câu hỏi phần Luyện tập </a:t>
              </a:r>
              <a:r>
                <a:rPr lang="vi-VN" sz="2000" b="1" smtClean="0">
                  <a:solidFill>
                    <a:srgbClr val="FF4347"/>
                  </a:solidFill>
                </a:rPr>
                <a:t>SGK</a:t>
              </a:r>
              <a:r>
                <a:rPr lang="en-US" sz="2000" b="1" smtClean="0">
                  <a:solidFill>
                    <a:srgbClr val="FF4347"/>
                  </a:solidFill>
                </a:rPr>
                <a:t> tr. 84</a:t>
              </a:r>
              <a:endParaRPr lang="en-US" sz="2000" b="1">
                <a:solidFill>
                  <a:srgbClr val="FF4347"/>
                </a:solidFill>
              </a:endParaRPr>
            </a:p>
          </p:txBody>
        </p:sp>
        <p:sp>
          <p:nvSpPr>
            <p:cNvPr id="10" name="Pentagon 9"/>
            <p:cNvSpPr/>
            <p:nvPr/>
          </p:nvSpPr>
          <p:spPr>
            <a:xfrm>
              <a:off x="0" y="870171"/>
              <a:ext cx="1785255" cy="491319"/>
            </a:xfrm>
            <a:prstGeom prst="homePlate">
              <a:avLst>
                <a:gd name="adj" fmla="val 40526"/>
              </a:avLst>
            </a:prstGeom>
            <a:solidFill>
              <a:srgbClr val="FF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000" b="1" smtClean="0">
                  <a:solidFill>
                    <a:schemeClr val="accent6"/>
                  </a:solidFill>
                </a:rPr>
                <a:t> Nhiệm vụ 2</a:t>
              </a:r>
              <a:endParaRPr lang="en-US" sz="2000" b="1">
                <a:solidFill>
                  <a:schemeClr val="accent6"/>
                </a:solidFill>
              </a:endParaRPr>
            </a:p>
          </p:txBody>
        </p:sp>
      </p:grpSp>
      <p:sp>
        <p:nvSpPr>
          <p:cNvPr id="16" name="Rectangle 1"/>
          <p:cNvSpPr>
            <a:spLocks noChangeArrowheads="1"/>
          </p:cNvSpPr>
          <p:nvPr/>
        </p:nvSpPr>
        <p:spPr bwMode="auto">
          <a:xfrm>
            <a:off x="435426" y="1337124"/>
            <a:ext cx="396240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buClrTx/>
            </a:pPr>
            <a:r>
              <a:rPr lang="vi-VN" altLang="en-US" sz="2000">
                <a:solidFill>
                  <a:schemeClr val="tx1"/>
                </a:solidFill>
                <a:latin typeface="Arial" panose="020B0604020202020204" pitchFamily="34" charset="0"/>
                <a:ea typeface="Times New Roman" panose="02020603050405020304" pitchFamily="18" charset="0"/>
              </a:rPr>
              <a:t>Với kịch bản câu chuyện nhỏ của hai nhân vật Mèo và Hươu </a:t>
            </a:r>
            <a:r>
              <a:rPr lang="vi-VN" altLang="en-US" sz="2000">
                <a:solidFill>
                  <a:schemeClr val="tx1"/>
                </a:solidFill>
                <a:latin typeface="Arial" panose="020B0604020202020204" pitchFamily="34" charset="0"/>
                <a:ea typeface="Times New Roman" panose="02020603050405020304" pitchFamily="18" charset="0"/>
              </a:rPr>
              <a:t>cao </a:t>
            </a:r>
            <a:r>
              <a:rPr lang="vi-VN" altLang="en-US" sz="2000" smtClean="0">
                <a:solidFill>
                  <a:schemeClr val="tx1"/>
                </a:solidFill>
                <a:latin typeface="Arial" panose="020B0604020202020204" pitchFamily="34" charset="0"/>
                <a:ea typeface="Times New Roman" panose="02020603050405020304" pitchFamily="18" charset="0"/>
              </a:rPr>
              <a:t>cổ</a:t>
            </a:r>
            <a:r>
              <a:rPr lang="en-US" altLang="en-US" sz="2000" smtClean="0">
                <a:solidFill>
                  <a:schemeClr val="tx1"/>
                </a:solidFill>
                <a:latin typeface="Arial" panose="020B0604020202020204" pitchFamily="34" charset="0"/>
                <a:ea typeface="Times New Roman" panose="02020603050405020304" pitchFamily="18" charset="0"/>
              </a:rPr>
              <a:t>, </a:t>
            </a:r>
            <a:r>
              <a:rPr lang="vi-VN" altLang="en-US" sz="2000" smtClean="0">
                <a:solidFill>
                  <a:schemeClr val="tx1"/>
                </a:solidFill>
                <a:latin typeface="Arial" panose="020B0604020202020204" pitchFamily="34" charset="0"/>
                <a:ea typeface="Times New Roman" panose="02020603050405020304" pitchFamily="18" charset="0"/>
              </a:rPr>
              <a:t>hãy </a:t>
            </a:r>
            <a:r>
              <a:rPr lang="vi-VN" altLang="en-US" sz="2000">
                <a:solidFill>
                  <a:schemeClr val="tx1"/>
                </a:solidFill>
                <a:latin typeface="Arial" panose="020B0604020202020204" pitchFamily="34" charset="0"/>
                <a:ea typeface="Times New Roman" panose="02020603050405020304" pitchFamily="18" charset="0"/>
              </a:rPr>
              <a:t>thực hiện các việc sau:</a:t>
            </a:r>
          </a:p>
          <a:p>
            <a:pPr lvl="0" algn="just" eaLnBrk="0" fontAlgn="base" hangingPunct="0">
              <a:lnSpc>
                <a:spcPct val="150000"/>
              </a:lnSpc>
              <a:spcBef>
                <a:spcPct val="0"/>
              </a:spcBef>
              <a:spcAft>
                <a:spcPct val="0"/>
              </a:spcAft>
              <a:buClrTx/>
            </a:pPr>
            <a:r>
              <a:rPr lang="vi-VN" altLang="en-US" sz="2000">
                <a:solidFill>
                  <a:schemeClr val="tx1"/>
                </a:solidFill>
                <a:latin typeface="Arial" panose="020B0604020202020204" pitchFamily="34" charset="0"/>
                <a:ea typeface="Times New Roman" panose="02020603050405020304" pitchFamily="18" charset="0"/>
              </a:rPr>
              <a:t>1) Viết mô tả thuật toán điều khiển nhân vật Mèo.</a:t>
            </a:r>
          </a:p>
          <a:p>
            <a:pPr lvl="0" algn="just" eaLnBrk="0" fontAlgn="base" hangingPunct="0">
              <a:lnSpc>
                <a:spcPct val="150000"/>
              </a:lnSpc>
              <a:spcBef>
                <a:spcPct val="0"/>
              </a:spcBef>
              <a:spcAft>
                <a:spcPct val="0"/>
              </a:spcAft>
              <a:buClrTx/>
            </a:pPr>
            <a:r>
              <a:rPr lang="vi-VN" altLang="en-US" sz="2000">
                <a:solidFill>
                  <a:schemeClr val="tx1"/>
                </a:solidFill>
                <a:latin typeface="Arial" panose="020B0604020202020204" pitchFamily="34" charset="0"/>
                <a:ea typeface="Times New Roman" panose="02020603050405020304" pitchFamily="18" charset="0"/>
              </a:rPr>
              <a:t>2) Viết mô tả thuật toán điều khiển nhân vật Hươu cao cổ.</a:t>
            </a:r>
          </a:p>
        </p:txBody>
      </p:sp>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99" t="26861" r="50786" b="2308"/>
          <a:stretch/>
        </p:blipFill>
        <p:spPr>
          <a:xfrm>
            <a:off x="4397829" y="1510656"/>
            <a:ext cx="2469934" cy="2976918"/>
          </a:xfrm>
          <a:prstGeom prst="rect">
            <a:avLst/>
          </a:prstGeom>
        </p:spPr>
      </p:pic>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8711" t="26753" r="9655" b="15716"/>
          <a:stretch/>
        </p:blipFill>
        <p:spPr>
          <a:xfrm>
            <a:off x="6831423" y="2121114"/>
            <a:ext cx="1954262" cy="1756003"/>
          </a:xfrm>
          <a:prstGeom prst="rect">
            <a:avLst/>
          </a:prstGeom>
        </p:spPr>
      </p:pic>
    </p:spTree>
    <p:extLst>
      <p:ext uri="{BB962C8B-B14F-4D97-AF65-F5344CB8AC3E}">
        <p14:creationId xmlns:p14="http://schemas.microsoft.com/office/powerpoint/2010/main" val="2441571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par>
                          <p:cTn id="14" fill="hold">
                            <p:stCondLst>
                              <p:cond delay="500"/>
                            </p:stCondLst>
                            <p:childTnLst>
                              <p:par>
                                <p:cTn id="15" presetID="37"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450" decel="100000" fill="hold"/>
                                        <p:tgtEl>
                                          <p:spTgt spid="12"/>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450" decel="100000" fill="hold"/>
                                        <p:tgtEl>
                                          <p:spTgt spid="11"/>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1" y="750575"/>
            <a:ext cx="91439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pic>
        <p:nvPicPr>
          <p:cNvPr id="14" name="Picture 13"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60" y="869224"/>
            <a:ext cx="468724" cy="406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042540650"/>
              </p:ext>
            </p:extLst>
          </p:nvPr>
        </p:nvGraphicFramePr>
        <p:xfrm>
          <a:off x="200024" y="1423222"/>
          <a:ext cx="8743949" cy="3497121"/>
        </p:xfrm>
        <a:graphic>
          <a:graphicData uri="http://schemas.openxmlformats.org/drawingml/2006/table">
            <a:tbl>
              <a:tblPr>
                <a:tableStyleId>{47EB1972-A68B-4D1E-96AD-C22BA9B63244}</a:tableStyleId>
              </a:tblPr>
              <a:tblGrid>
                <a:gridCol w="3646262">
                  <a:extLst>
                    <a:ext uri="{9D8B030D-6E8A-4147-A177-3AD203B41FA5}">
                      <a16:colId xmlns:a16="http://schemas.microsoft.com/office/drawing/2014/main" val="3348885842"/>
                    </a:ext>
                  </a:extLst>
                </a:gridCol>
                <a:gridCol w="5097687">
                  <a:extLst>
                    <a:ext uri="{9D8B030D-6E8A-4147-A177-3AD203B41FA5}">
                      <a16:colId xmlns:a16="http://schemas.microsoft.com/office/drawing/2014/main" val="3503502276"/>
                    </a:ext>
                  </a:extLst>
                </a:gridCol>
              </a:tblGrid>
              <a:tr h="996307">
                <a:tc>
                  <a:txBody>
                    <a:bodyPr/>
                    <a:lstStyle/>
                    <a:p>
                      <a:pPr marL="0" marR="0" algn="ctr">
                        <a:lnSpc>
                          <a:spcPct val="150000"/>
                        </a:lnSpc>
                        <a:spcBef>
                          <a:spcPts val="0"/>
                        </a:spcBef>
                        <a:spcAft>
                          <a:spcPts val="0"/>
                        </a:spcAft>
                      </a:pPr>
                      <a:r>
                        <a:rPr lang="vi-VN" sz="2000" b="1">
                          <a:solidFill>
                            <a:schemeClr val="accent6"/>
                          </a:solidFill>
                          <a:effectLst/>
                        </a:rPr>
                        <a:t>Thuật toán </a:t>
                      </a:r>
                      <a:r>
                        <a:rPr lang="vi-VN" sz="2000" b="1">
                          <a:solidFill>
                            <a:schemeClr val="accent6"/>
                          </a:solidFill>
                          <a:effectLst/>
                        </a:rPr>
                        <a:t>điều </a:t>
                      </a:r>
                      <a:r>
                        <a:rPr lang="vi-VN" sz="2000" b="1" smtClean="0">
                          <a:solidFill>
                            <a:schemeClr val="accent6"/>
                          </a:solidFill>
                          <a:effectLst/>
                        </a:rPr>
                        <a:t>khiển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nhân </a:t>
                      </a:r>
                      <a:r>
                        <a:rPr lang="vi-VN" sz="2000" b="1">
                          <a:solidFill>
                            <a:schemeClr val="accent6"/>
                          </a:solidFill>
                          <a:effectLst/>
                        </a:rPr>
                        <a:t>vật Mèo</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điều khiển nhân </a:t>
                      </a:r>
                      <a:r>
                        <a:rPr lang="vi-VN" sz="2000" b="1">
                          <a:solidFill>
                            <a:schemeClr val="accent6"/>
                          </a:solidFill>
                          <a:effectLst/>
                        </a:rPr>
                        <a:t>vật </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Hươu </a:t>
                      </a:r>
                      <a:r>
                        <a:rPr lang="vi-VN" sz="2000" b="1">
                          <a:solidFill>
                            <a:schemeClr val="accent6"/>
                          </a:solidFill>
                          <a:effectLst/>
                        </a:rPr>
                        <a:t>cao cổ</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3529356177"/>
                  </a:ext>
                </a:extLst>
              </a:tr>
              <a:tr h="996307">
                <a:tc>
                  <a:txBody>
                    <a:bodyPr/>
                    <a:lstStyle/>
                    <a:p>
                      <a:pPr marL="0" marR="0" algn="just">
                        <a:lnSpc>
                          <a:spcPct val="150000"/>
                        </a:lnSpc>
                        <a:spcBef>
                          <a:spcPts val="0"/>
                        </a:spcBef>
                        <a:spcAft>
                          <a:spcPts val="0"/>
                        </a:spcAft>
                      </a:pPr>
                      <a:r>
                        <a:rPr lang="vi-VN" sz="2000" b="1">
                          <a:effectLst/>
                        </a:rPr>
                        <a:t>Bước 1. </a:t>
                      </a:r>
                      <a:r>
                        <a:rPr lang="vi-VN" sz="2000">
                          <a:effectLst/>
                        </a:rPr>
                        <a:t>Đặt nhân vật Mèo đứng bên trái </a:t>
                      </a:r>
                      <a:r>
                        <a:rPr lang="vi-VN" sz="2000">
                          <a:effectLst/>
                        </a:rPr>
                        <a:t>sân </a:t>
                      </a:r>
                      <a:r>
                        <a:rPr lang="vi-VN" sz="2000" smtClean="0">
                          <a:effectLst/>
                        </a:rPr>
                        <a:t>khấu</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1. </a:t>
                      </a:r>
                      <a:r>
                        <a:rPr lang="vi-VN" sz="2000">
                          <a:effectLst/>
                        </a:rPr>
                        <a:t>Đặt nhân vật Hươu cao cổ bên trái màn hình (khác với vị trí của nhân vật </a:t>
                      </a:r>
                      <a:r>
                        <a:rPr lang="vi-VN" sz="2000">
                          <a:effectLst/>
                        </a:rPr>
                        <a:t>Mèo</a:t>
                      </a:r>
                      <a:r>
                        <a:rPr lang="vi-VN" sz="2000" smtClean="0">
                          <a:effectLst/>
                        </a:rPr>
                        <a:t>)</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93795873"/>
                  </a:ext>
                </a:extLst>
              </a:tr>
              <a:tr h="1504507">
                <a:tc>
                  <a:txBody>
                    <a:bodyPr/>
                    <a:lstStyle/>
                    <a:p>
                      <a:pPr marL="0" marR="0" algn="just">
                        <a:lnSpc>
                          <a:spcPct val="150000"/>
                        </a:lnSpc>
                        <a:spcBef>
                          <a:spcPts val="0"/>
                        </a:spcBef>
                        <a:spcAft>
                          <a:spcPts val="0"/>
                        </a:spcAft>
                      </a:pPr>
                      <a:r>
                        <a:rPr lang="vi-VN" sz="2000" b="1">
                          <a:effectLst/>
                        </a:rPr>
                        <a:t>Bước 2. </a:t>
                      </a:r>
                      <a:r>
                        <a:rPr lang="vi-VN" sz="2000">
                          <a:effectLst/>
                        </a:rPr>
                        <a:t>Nhân vật Mèo nói: “Trời lạnh,  điều tồi tệ với cậu là gì?” trong </a:t>
                      </a:r>
                      <a:r>
                        <a:rPr lang="vi-VN" sz="2000">
                          <a:effectLst/>
                        </a:rPr>
                        <a:t>2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2. </a:t>
                      </a:r>
                      <a:r>
                        <a:rPr lang="vi-VN" sz="2000">
                          <a:effectLst/>
                        </a:rPr>
                        <a:t>Nhân vật Hươu cao cổ đợi 2 giây để nghe nhân vật </a:t>
                      </a:r>
                      <a:r>
                        <a:rPr lang="vi-VN" sz="2000">
                          <a:effectLst/>
                        </a:rPr>
                        <a:t>Mèo </a:t>
                      </a:r>
                      <a:r>
                        <a:rPr lang="vi-VN" sz="2000" smtClean="0">
                          <a:effectLst/>
                        </a:rPr>
                        <a:t>nói</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94679139"/>
                  </a:ext>
                </a:extLst>
              </a:tr>
            </a:tbl>
          </a:graphicData>
        </a:graphic>
      </p:graphicFrame>
    </p:spTree>
    <p:extLst>
      <p:ext uri="{BB962C8B-B14F-4D97-AF65-F5344CB8AC3E}">
        <p14:creationId xmlns:p14="http://schemas.microsoft.com/office/powerpoint/2010/main" val="34736793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1" y="750575"/>
            <a:ext cx="91439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pic>
        <p:nvPicPr>
          <p:cNvPr id="14" name="Picture 13"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60" y="869224"/>
            <a:ext cx="468724" cy="406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nvGraphicFramePr>
        <p:xfrm>
          <a:off x="200024" y="1423222"/>
          <a:ext cx="8743949" cy="3540664"/>
        </p:xfrm>
        <a:graphic>
          <a:graphicData uri="http://schemas.openxmlformats.org/drawingml/2006/table">
            <a:tbl>
              <a:tblPr>
                <a:tableStyleId>{47EB1972-A68B-4D1E-96AD-C22BA9B63244}</a:tableStyleId>
              </a:tblPr>
              <a:tblGrid>
                <a:gridCol w="3646262">
                  <a:extLst>
                    <a:ext uri="{9D8B030D-6E8A-4147-A177-3AD203B41FA5}">
                      <a16:colId xmlns:a16="http://schemas.microsoft.com/office/drawing/2014/main" val="3348885842"/>
                    </a:ext>
                  </a:extLst>
                </a:gridCol>
                <a:gridCol w="5097687">
                  <a:extLst>
                    <a:ext uri="{9D8B030D-6E8A-4147-A177-3AD203B41FA5}">
                      <a16:colId xmlns:a16="http://schemas.microsoft.com/office/drawing/2014/main" val="3503502276"/>
                    </a:ext>
                  </a:extLst>
                </a:gridCol>
              </a:tblGrid>
              <a:tr h="1008712">
                <a:tc>
                  <a:txBody>
                    <a:bodyPr/>
                    <a:lstStyle/>
                    <a:p>
                      <a:pPr marL="0" marR="0" algn="ctr">
                        <a:lnSpc>
                          <a:spcPct val="150000"/>
                        </a:lnSpc>
                        <a:spcBef>
                          <a:spcPts val="0"/>
                        </a:spcBef>
                        <a:spcAft>
                          <a:spcPts val="0"/>
                        </a:spcAft>
                      </a:pPr>
                      <a:r>
                        <a:rPr lang="vi-VN" sz="2000" b="1">
                          <a:solidFill>
                            <a:schemeClr val="accent6"/>
                          </a:solidFill>
                          <a:effectLst/>
                        </a:rPr>
                        <a:t>Thuật toán </a:t>
                      </a:r>
                      <a:r>
                        <a:rPr lang="vi-VN" sz="2000" b="1">
                          <a:solidFill>
                            <a:schemeClr val="accent6"/>
                          </a:solidFill>
                          <a:effectLst/>
                        </a:rPr>
                        <a:t>điều </a:t>
                      </a:r>
                      <a:r>
                        <a:rPr lang="vi-VN" sz="2000" b="1" smtClean="0">
                          <a:solidFill>
                            <a:schemeClr val="accent6"/>
                          </a:solidFill>
                          <a:effectLst/>
                        </a:rPr>
                        <a:t>khiển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nhân </a:t>
                      </a:r>
                      <a:r>
                        <a:rPr lang="vi-VN" sz="2000" b="1">
                          <a:solidFill>
                            <a:schemeClr val="accent6"/>
                          </a:solidFill>
                          <a:effectLst/>
                        </a:rPr>
                        <a:t>vật Mèo</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điều khiển nhân </a:t>
                      </a:r>
                      <a:r>
                        <a:rPr lang="vi-VN" sz="2000" b="1">
                          <a:solidFill>
                            <a:schemeClr val="accent6"/>
                          </a:solidFill>
                          <a:effectLst/>
                        </a:rPr>
                        <a:t>vật </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Hươu </a:t>
                      </a:r>
                      <a:r>
                        <a:rPr lang="vi-VN" sz="2000" b="1">
                          <a:solidFill>
                            <a:schemeClr val="accent6"/>
                          </a:solidFill>
                          <a:effectLst/>
                        </a:rPr>
                        <a:t>cao cổ</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3529356177"/>
                  </a:ext>
                </a:extLst>
              </a:tr>
              <a:tr h="1523240">
                <a:tc>
                  <a:txBody>
                    <a:bodyPr/>
                    <a:lstStyle/>
                    <a:p>
                      <a:pPr marL="0" marR="0" algn="just">
                        <a:lnSpc>
                          <a:spcPct val="150000"/>
                        </a:lnSpc>
                        <a:spcBef>
                          <a:spcPts val="0"/>
                        </a:spcBef>
                        <a:spcAft>
                          <a:spcPts val="0"/>
                        </a:spcAft>
                      </a:pPr>
                      <a:r>
                        <a:rPr lang="vi-VN" sz="2000" b="1">
                          <a:effectLst/>
                        </a:rPr>
                        <a:t>Bước 3. </a:t>
                      </a:r>
                      <a:r>
                        <a:rPr lang="vi-VN" sz="2000">
                          <a:effectLst/>
                        </a:rPr>
                        <a:t>Nhân vật Mèo chờ 2 giây để nghe nhân vật Hươu cao cổ trả </a:t>
                      </a:r>
                      <a:r>
                        <a:rPr lang="vi-VN" sz="2000" smtClean="0">
                          <a:effectLst/>
                        </a:rPr>
                        <a:t>lời</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3. </a:t>
                      </a:r>
                      <a:r>
                        <a:rPr lang="vi-VN" sz="2000">
                          <a:effectLst/>
                        </a:rPr>
                        <a:t>Nhân vật Hươu cao cổ suy nghĩ trong 1,5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493795873"/>
                  </a:ext>
                </a:extLst>
              </a:tr>
              <a:tr h="1008712">
                <a:tc>
                  <a:txBody>
                    <a:bodyPr/>
                    <a:lstStyle/>
                    <a:p>
                      <a:pPr marL="0" marR="0" algn="just">
                        <a:lnSpc>
                          <a:spcPct val="150000"/>
                        </a:lnSpc>
                        <a:spcBef>
                          <a:spcPts val="0"/>
                        </a:spcBef>
                        <a:spcAft>
                          <a:spcPts val="0"/>
                        </a:spcAft>
                      </a:pPr>
                      <a:r>
                        <a:rPr lang="vi-VN" sz="2000" b="1">
                          <a:effectLst/>
                        </a:rPr>
                        <a:t>Bước 4. </a:t>
                      </a:r>
                      <a:r>
                        <a:rPr lang="vi-VN" sz="2000">
                          <a:effectLst/>
                        </a:rPr>
                        <a:t>Nhân vật Mèo hỏi: “Sao lại vậy?” trong 1,5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4. </a:t>
                      </a:r>
                      <a:r>
                        <a:rPr lang="vi-VN" sz="2000">
                          <a:effectLst/>
                        </a:rPr>
                        <a:t>Nhân vật Hươu cao cổ đáp: “Là uống trà nóng, Mèo ạ!” trong 2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94679139"/>
                  </a:ext>
                </a:extLst>
              </a:tr>
            </a:tbl>
          </a:graphicData>
        </a:graphic>
      </p:graphicFrame>
    </p:spTree>
    <p:extLst>
      <p:ext uri="{BB962C8B-B14F-4D97-AF65-F5344CB8AC3E}">
        <p14:creationId xmlns:p14="http://schemas.microsoft.com/office/powerpoint/2010/main" val="29369602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05812833"/>
              </p:ext>
            </p:extLst>
          </p:nvPr>
        </p:nvGraphicFramePr>
        <p:xfrm>
          <a:off x="200022" y="171450"/>
          <a:ext cx="8743949" cy="4792437"/>
        </p:xfrm>
        <a:graphic>
          <a:graphicData uri="http://schemas.openxmlformats.org/drawingml/2006/table">
            <a:tbl>
              <a:tblPr>
                <a:tableStyleId>{47EB1972-A68B-4D1E-96AD-C22BA9B63244}</a:tableStyleId>
              </a:tblPr>
              <a:tblGrid>
                <a:gridCol w="3762376">
                  <a:extLst>
                    <a:ext uri="{9D8B030D-6E8A-4147-A177-3AD203B41FA5}">
                      <a16:colId xmlns:a16="http://schemas.microsoft.com/office/drawing/2014/main" val="3348885842"/>
                    </a:ext>
                  </a:extLst>
                </a:gridCol>
                <a:gridCol w="4981573">
                  <a:extLst>
                    <a:ext uri="{9D8B030D-6E8A-4147-A177-3AD203B41FA5}">
                      <a16:colId xmlns:a16="http://schemas.microsoft.com/office/drawing/2014/main" val="3503502276"/>
                    </a:ext>
                  </a:extLst>
                </a:gridCol>
              </a:tblGrid>
              <a:tr h="996156">
                <a:tc>
                  <a:txBody>
                    <a:bodyPr/>
                    <a:lstStyle/>
                    <a:p>
                      <a:pPr marL="0" marR="0" algn="ctr">
                        <a:lnSpc>
                          <a:spcPct val="150000"/>
                        </a:lnSpc>
                        <a:spcBef>
                          <a:spcPts val="0"/>
                        </a:spcBef>
                        <a:spcAft>
                          <a:spcPts val="0"/>
                        </a:spcAft>
                      </a:pPr>
                      <a:r>
                        <a:rPr lang="vi-VN" sz="2000" b="1">
                          <a:solidFill>
                            <a:schemeClr val="accent6"/>
                          </a:solidFill>
                          <a:effectLst/>
                        </a:rPr>
                        <a:t>Thuật toán </a:t>
                      </a:r>
                      <a:r>
                        <a:rPr lang="vi-VN" sz="2000" b="1">
                          <a:solidFill>
                            <a:schemeClr val="accent6"/>
                          </a:solidFill>
                          <a:effectLst/>
                        </a:rPr>
                        <a:t>điều </a:t>
                      </a:r>
                      <a:r>
                        <a:rPr lang="vi-VN" sz="2000" b="1" smtClean="0">
                          <a:solidFill>
                            <a:schemeClr val="accent6"/>
                          </a:solidFill>
                          <a:effectLst/>
                        </a:rPr>
                        <a:t>khiển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nhân </a:t>
                      </a:r>
                      <a:r>
                        <a:rPr lang="vi-VN" sz="2000" b="1">
                          <a:solidFill>
                            <a:schemeClr val="accent6"/>
                          </a:solidFill>
                          <a:effectLst/>
                        </a:rPr>
                        <a:t>vật Mèo</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điều khiển nhân </a:t>
                      </a:r>
                      <a:r>
                        <a:rPr lang="vi-VN" sz="2000" b="1">
                          <a:solidFill>
                            <a:schemeClr val="accent6"/>
                          </a:solidFill>
                          <a:effectLst/>
                        </a:rPr>
                        <a:t>vật </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Hươu </a:t>
                      </a:r>
                      <a:r>
                        <a:rPr lang="vi-VN" sz="2000" b="1">
                          <a:solidFill>
                            <a:schemeClr val="accent6"/>
                          </a:solidFill>
                          <a:effectLst/>
                        </a:rPr>
                        <a:t>cao cổ</a:t>
                      </a:r>
                      <a:endParaRPr lang="en-US" sz="2000" b="1">
                        <a:solidFill>
                          <a:schemeClr val="accent6"/>
                        </a:solidFill>
                        <a:effectLst/>
                        <a:latin typeface="Calibri" panose="020F0502020204030204" pitchFamily="34" charset="0"/>
                        <a:ea typeface="Calibri" panose="020F0502020204030204" pitchFamily="34" charset="0"/>
                      </a:endParaRPr>
                    </a:p>
                  </a:txBody>
                  <a:tcPr marL="15568" marR="15568" marT="15568" marB="155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3529356177"/>
                  </a:ext>
                </a:extLst>
              </a:tr>
              <a:tr h="1425986">
                <a:tc>
                  <a:txBody>
                    <a:bodyPr/>
                    <a:lstStyle/>
                    <a:p>
                      <a:pPr marL="0" marR="0" algn="just">
                        <a:lnSpc>
                          <a:spcPct val="150000"/>
                        </a:lnSpc>
                        <a:spcBef>
                          <a:spcPts val="0"/>
                        </a:spcBef>
                        <a:spcAft>
                          <a:spcPts val="0"/>
                        </a:spcAft>
                      </a:pPr>
                      <a:r>
                        <a:rPr lang="vi-VN" sz="2000" b="1">
                          <a:effectLst/>
                        </a:rPr>
                        <a:t>Bước 5. </a:t>
                      </a:r>
                      <a:r>
                        <a:rPr lang="vi-VN" sz="2000">
                          <a:effectLst/>
                        </a:rPr>
                        <a:t>Nhân vật Mèo chờ 2 giây để  nghe nhân vật Hươu cao cổ </a:t>
                      </a:r>
                      <a:r>
                        <a:rPr lang="vi-VN" sz="2000">
                          <a:effectLst/>
                        </a:rPr>
                        <a:t>trả </a:t>
                      </a:r>
                      <a:r>
                        <a:rPr lang="vi-VN" sz="2000" smtClean="0">
                          <a:effectLst/>
                        </a:rPr>
                        <a:t>lời</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5. </a:t>
                      </a:r>
                      <a:r>
                        <a:rPr lang="vi-VN" sz="2000">
                          <a:effectLst/>
                        </a:rPr>
                        <a:t>Nhân vật Hươu cao cổ đợi 1,5 giây để nghe nhân vật </a:t>
                      </a:r>
                      <a:r>
                        <a:rPr lang="vi-VN" sz="2000">
                          <a:effectLst/>
                        </a:rPr>
                        <a:t>Mèo </a:t>
                      </a:r>
                      <a:r>
                        <a:rPr lang="vi-VN" sz="2000" smtClean="0">
                          <a:effectLst/>
                        </a:rPr>
                        <a:t>nói</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209442552"/>
                  </a:ext>
                </a:extLst>
              </a:tr>
              <a:tr h="1425986">
                <a:tc>
                  <a:txBody>
                    <a:bodyPr/>
                    <a:lstStyle/>
                    <a:p>
                      <a:pPr marL="0" marR="0" algn="just">
                        <a:lnSpc>
                          <a:spcPct val="150000"/>
                        </a:lnSpc>
                        <a:spcBef>
                          <a:spcPts val="0"/>
                        </a:spcBef>
                        <a:spcAft>
                          <a:spcPts val="0"/>
                        </a:spcAft>
                      </a:pPr>
                      <a:r>
                        <a:rPr lang="vi-VN" sz="2000" b="1">
                          <a:effectLst/>
                        </a:rPr>
                        <a:t>Bước 6. </a:t>
                      </a:r>
                      <a:r>
                        <a:rPr lang="vi-VN" sz="2000">
                          <a:effectLst/>
                        </a:rPr>
                        <a:t>Nhân vật Mèo cười trong </a:t>
                      </a:r>
                      <a:r>
                        <a:rPr lang="vi-VN" sz="2000">
                          <a:effectLst/>
                        </a:rPr>
                        <a:t>2,5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6. </a:t>
                      </a:r>
                      <a:r>
                        <a:rPr lang="vi-VN" sz="2000">
                          <a:effectLst/>
                        </a:rPr>
                        <a:t>Nhân vật Hươu cao cổ trả lời: “Khi trà xuống được bụng mình thì nó nguội lạnh mất rồi!” trong </a:t>
                      </a:r>
                      <a:r>
                        <a:rPr lang="vi-VN" sz="2000">
                          <a:effectLst/>
                        </a:rPr>
                        <a:t>2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44701125"/>
                  </a:ext>
                </a:extLst>
              </a:tr>
              <a:tr h="944309">
                <a:tc>
                  <a:txBody>
                    <a:bodyPr/>
                    <a:lstStyle/>
                    <a:p>
                      <a:pPr marL="0" marR="0" algn="just">
                        <a:lnSpc>
                          <a:spcPct val="150000"/>
                        </a:lnSpc>
                        <a:spcBef>
                          <a:spcPts val="0"/>
                        </a:spcBef>
                        <a:spcAft>
                          <a:spcPts val="0"/>
                        </a:spcAft>
                      </a:pPr>
                      <a:r>
                        <a:rPr lang="vi-VN" sz="2000">
                          <a:effectLst/>
                        </a:rPr>
                        <a:t> </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just">
                        <a:lnSpc>
                          <a:spcPct val="150000"/>
                        </a:lnSpc>
                        <a:spcBef>
                          <a:spcPts val="0"/>
                        </a:spcBef>
                        <a:spcAft>
                          <a:spcPts val="0"/>
                        </a:spcAft>
                      </a:pPr>
                      <a:r>
                        <a:rPr lang="vi-VN" sz="2000" b="1">
                          <a:effectLst/>
                        </a:rPr>
                        <a:t>Bước 7. </a:t>
                      </a:r>
                      <a:r>
                        <a:rPr lang="vi-VN" sz="2000">
                          <a:effectLst/>
                        </a:rPr>
                        <a:t>Nhân vật Hươu cao cổ cười trong </a:t>
                      </a:r>
                      <a:r>
                        <a:rPr lang="vi-VN" sz="2000">
                          <a:effectLst/>
                        </a:rPr>
                        <a:t>2,5 </a:t>
                      </a:r>
                      <a:r>
                        <a:rPr lang="vi-VN" sz="2000" smtClean="0">
                          <a:effectLst/>
                        </a:rPr>
                        <a:t>giây</a:t>
                      </a:r>
                      <a:r>
                        <a:rPr lang="en-US" sz="2000" smtClean="0">
                          <a:effectLst/>
                        </a:rPr>
                        <a:t>.</a:t>
                      </a:r>
                      <a:endParaRPr lang="en-US" sz="2000">
                        <a:effectLst/>
                        <a:latin typeface="Calibri" panose="020F0502020204030204" pitchFamily="34" charset="0"/>
                        <a:ea typeface="Calibri" panose="020F0502020204030204" pitchFamily="34" charset="0"/>
                      </a:endParaRPr>
                    </a:p>
                  </a:txBody>
                  <a:tcPr marL="15568" marR="15568" marT="15568" marB="1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165931452"/>
                  </a:ext>
                </a:extLst>
              </a:tr>
            </a:tbl>
          </a:graphicData>
        </a:graphic>
      </p:graphicFrame>
    </p:spTree>
    <p:extLst>
      <p:ext uri="{BB962C8B-B14F-4D97-AF65-F5344CB8AC3E}">
        <p14:creationId xmlns:p14="http://schemas.microsoft.com/office/powerpoint/2010/main" val="216156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673100"/>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VẬN DỤNG</a:t>
            </a:r>
            <a:endParaRPr lang="en-US" sz="3000" b="1">
              <a:latin typeface="+mj-lt"/>
            </a:endParaRPr>
          </a:p>
        </p:txBody>
      </p:sp>
      <p:sp>
        <p:nvSpPr>
          <p:cNvPr id="26" name="TextBox 9"/>
          <p:cNvSpPr txBox="1"/>
          <p:nvPr/>
        </p:nvSpPr>
        <p:spPr>
          <a:xfrm>
            <a:off x="504232" y="1558888"/>
            <a:ext cx="3157643"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	Làm việc theo nhóm: H</a:t>
            </a:r>
            <a:r>
              <a:rPr lang="vi-VN" sz="2000" smtClean="0">
                <a:latin typeface="Arial" panose="020B0604020202020204" pitchFamily="34" charset="0"/>
                <a:cs typeface="Arial" panose="020B0604020202020204" pitchFamily="34" charset="0"/>
              </a:rPr>
              <a:t>ãy </a:t>
            </a:r>
            <a:r>
              <a:rPr lang="vi-VN" sz="2000">
                <a:latin typeface="Arial" panose="020B0604020202020204" pitchFamily="34" charset="0"/>
                <a:cs typeface="Arial" panose="020B0604020202020204" pitchFamily="34" charset="0"/>
              </a:rPr>
              <a:t>tạo chương trình thể hiện câu chuyện của hai nhân vật Mèo và Hươu cao cổ như mô tả ở bài Luyện tập trên đây.</a:t>
            </a:r>
            <a:endParaRPr lang="vi-VN" sz="200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2"/>
          <a:stretch>
            <a:fillRect/>
          </a:stretch>
        </p:blipFill>
        <p:spPr>
          <a:xfrm>
            <a:off x="542332" y="1600163"/>
            <a:ext cx="818428" cy="444112"/>
          </a:xfrm>
          <a:prstGeom prst="rect">
            <a:avLst/>
          </a:prstGeom>
        </p:spPr>
      </p:pic>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99" t="26861" r="50786" b="2308"/>
          <a:stretch/>
        </p:blipFill>
        <p:spPr>
          <a:xfrm>
            <a:off x="3766122" y="1481288"/>
            <a:ext cx="2503619" cy="3017518"/>
          </a:xfrm>
          <a:prstGeom prst="rect">
            <a:avLst/>
          </a:prstGeom>
        </p:spPr>
      </p:pic>
      <p:pic>
        <p:nvPicPr>
          <p:cNvPr id="7" name="Picture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8711" t="26753" r="9655" b="15716"/>
          <a:stretch/>
        </p:blipFill>
        <p:spPr>
          <a:xfrm>
            <a:off x="6373989" y="1984553"/>
            <a:ext cx="2238037" cy="2010989"/>
          </a:xfrm>
          <a:prstGeom prst="rect">
            <a:avLst/>
          </a:prstGeom>
        </p:spPr>
      </p:pic>
    </p:spTree>
    <p:extLst>
      <p:ext uri="{BB962C8B-B14F-4D97-AF65-F5344CB8AC3E}">
        <p14:creationId xmlns:p14="http://schemas.microsoft.com/office/powerpoint/2010/main" val="12702380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450" decel="100000" fill="hold"/>
                                        <p:tgtEl>
                                          <p:spTgt spid="7"/>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450" decel="100000" fill="hold"/>
                                        <p:tgtEl>
                                          <p:spTgt spid="6"/>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784225"/>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KHỞI ĐỘNG</a:t>
            </a:r>
            <a:endParaRPr lang="en-US" sz="3000" b="1">
              <a:latin typeface="+mj-lt"/>
            </a:endParaRPr>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0705" t="34450" r="33063" b="1703"/>
          <a:stretch/>
        </p:blipFill>
        <p:spPr>
          <a:xfrm>
            <a:off x="5407789" y="1566535"/>
            <a:ext cx="3052814" cy="3015901"/>
          </a:xfrm>
          <a:prstGeom prst="rect">
            <a:avLst/>
          </a:prstGeom>
        </p:spPr>
      </p:pic>
      <p:sp>
        <p:nvSpPr>
          <p:cNvPr id="11" name="Rounded Rectangle 10"/>
          <p:cNvSpPr/>
          <p:nvPr/>
        </p:nvSpPr>
        <p:spPr>
          <a:xfrm>
            <a:off x="568660" y="1777125"/>
            <a:ext cx="4658096" cy="2399764"/>
          </a:xfrm>
          <a:prstGeom prst="roundRect">
            <a:avLst>
              <a:gd name="adj" fmla="val 9277"/>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C00000"/>
                </a:solidFill>
              </a:rPr>
              <a:t>Gợi ý:</a:t>
            </a:r>
          </a:p>
          <a:p>
            <a:pPr algn="just">
              <a:lnSpc>
                <a:spcPct val="150000"/>
              </a:lnSpc>
            </a:pPr>
            <a:r>
              <a:rPr lang="vi-VN" sz="2000" b="1" smtClean="0">
                <a:solidFill>
                  <a:srgbClr val="000000"/>
                </a:solidFill>
              </a:rPr>
              <a:t>•</a:t>
            </a:r>
            <a:r>
              <a:rPr lang="en-US" sz="2000" b="1" smtClean="0">
                <a:solidFill>
                  <a:srgbClr val="000000"/>
                </a:solidFill>
              </a:rPr>
              <a:t> </a:t>
            </a:r>
            <a:r>
              <a:rPr lang="vi-VN" sz="2000" b="1" smtClean="0">
                <a:solidFill>
                  <a:srgbClr val="000000"/>
                </a:solidFill>
              </a:rPr>
              <a:t>B1</a:t>
            </a:r>
            <a:r>
              <a:rPr lang="vi-VN" sz="2000" b="1">
                <a:solidFill>
                  <a:srgbClr val="000000"/>
                </a:solidFill>
              </a:rPr>
              <a:t>. </a:t>
            </a:r>
            <a:r>
              <a:rPr lang="vi-VN" sz="2000">
                <a:solidFill>
                  <a:srgbClr val="000000"/>
                </a:solidFill>
              </a:rPr>
              <a:t>Mèo kêu “Grừ, Grừ… lạnh quá!”.</a:t>
            </a:r>
          </a:p>
          <a:p>
            <a:pPr algn="just">
              <a:lnSpc>
                <a:spcPct val="150000"/>
              </a:lnSpc>
            </a:pPr>
            <a:r>
              <a:rPr lang="vi-VN" sz="2000" b="1">
                <a:solidFill>
                  <a:srgbClr val="000000"/>
                </a:solidFill>
              </a:rPr>
              <a:t>•</a:t>
            </a:r>
            <a:r>
              <a:rPr lang="en-US" sz="2000" b="1">
                <a:solidFill>
                  <a:srgbClr val="000000"/>
                </a:solidFill>
              </a:rPr>
              <a:t> </a:t>
            </a:r>
            <a:r>
              <a:rPr lang="vi-VN" sz="2000" b="1" smtClean="0">
                <a:solidFill>
                  <a:srgbClr val="000000"/>
                </a:solidFill>
              </a:rPr>
              <a:t>B2</a:t>
            </a:r>
            <a:r>
              <a:rPr lang="vi-VN" sz="2000" b="1">
                <a:solidFill>
                  <a:srgbClr val="000000"/>
                </a:solidFill>
              </a:rPr>
              <a:t>. </a:t>
            </a:r>
            <a:r>
              <a:rPr lang="vi-VN" sz="2000">
                <a:solidFill>
                  <a:srgbClr val="000000"/>
                </a:solidFill>
              </a:rPr>
              <a:t>Mèo kêu “Lò sưởi ở đâu nhỉ?”.</a:t>
            </a:r>
          </a:p>
          <a:p>
            <a:pPr algn="just">
              <a:lnSpc>
                <a:spcPct val="150000"/>
              </a:lnSpc>
            </a:pPr>
            <a:r>
              <a:rPr lang="vi-VN" sz="2000" b="1">
                <a:solidFill>
                  <a:srgbClr val="000000"/>
                </a:solidFill>
              </a:rPr>
              <a:t>•</a:t>
            </a:r>
            <a:r>
              <a:rPr lang="en-US" sz="2000" b="1">
                <a:solidFill>
                  <a:srgbClr val="000000"/>
                </a:solidFill>
              </a:rPr>
              <a:t> </a:t>
            </a:r>
            <a:r>
              <a:rPr lang="vi-VN" sz="2000" b="1" smtClean="0">
                <a:solidFill>
                  <a:srgbClr val="000000"/>
                </a:solidFill>
              </a:rPr>
              <a:t>B3</a:t>
            </a:r>
            <a:r>
              <a:rPr lang="vi-VN" sz="2000" b="1">
                <a:solidFill>
                  <a:srgbClr val="000000"/>
                </a:solidFill>
              </a:rPr>
              <a:t>. </a:t>
            </a:r>
            <a:r>
              <a:rPr lang="vi-VN" sz="2000">
                <a:solidFill>
                  <a:srgbClr val="000000"/>
                </a:solidFill>
              </a:rPr>
              <a:t>Mèo chạy một đoạn (10 bước).</a:t>
            </a:r>
          </a:p>
          <a:p>
            <a:pPr algn="just">
              <a:lnSpc>
                <a:spcPct val="150000"/>
              </a:lnSpc>
            </a:pPr>
            <a:r>
              <a:rPr lang="vi-VN" sz="2000" b="1">
                <a:solidFill>
                  <a:srgbClr val="000000"/>
                </a:solidFill>
              </a:rPr>
              <a:t>•</a:t>
            </a:r>
            <a:r>
              <a:rPr lang="en-US" sz="2000" b="1">
                <a:solidFill>
                  <a:srgbClr val="000000"/>
                </a:solidFill>
              </a:rPr>
              <a:t> </a:t>
            </a:r>
            <a:r>
              <a:rPr lang="vi-VN" sz="2000" b="1" smtClean="0">
                <a:solidFill>
                  <a:srgbClr val="000000"/>
                </a:solidFill>
              </a:rPr>
              <a:t>B4</a:t>
            </a:r>
            <a:r>
              <a:rPr lang="vi-VN" sz="2000" b="1">
                <a:solidFill>
                  <a:srgbClr val="000000"/>
                </a:solidFill>
              </a:rPr>
              <a:t>. </a:t>
            </a:r>
            <a:r>
              <a:rPr lang="vi-VN" sz="2000">
                <a:solidFill>
                  <a:srgbClr val="000000"/>
                </a:solidFill>
              </a:rPr>
              <a:t>Mèo kêu “Không có cái nào!”.</a:t>
            </a:r>
            <a:endParaRPr lang="vi-VN" sz="2000">
              <a:solidFill>
                <a:srgbClr val="000000"/>
              </a:solidFill>
            </a:endParaRPr>
          </a:p>
        </p:txBody>
      </p:sp>
    </p:spTree>
    <p:extLst>
      <p:ext uri="{BB962C8B-B14F-4D97-AF65-F5344CB8AC3E}">
        <p14:creationId xmlns:p14="http://schemas.microsoft.com/office/powerpoint/2010/main" val="32918437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1" y="750575"/>
            <a:ext cx="91439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pic>
        <p:nvPicPr>
          <p:cNvPr id="9" name="Picture 8"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60" y="869224"/>
            <a:ext cx="468724" cy="4068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46533" y="1423221"/>
            <a:ext cx="3416301" cy="3291580"/>
            <a:chOff x="846533" y="1423221"/>
            <a:chExt cx="3416301" cy="3291580"/>
          </a:xfrm>
        </p:grpSpPr>
        <p:sp>
          <p:nvSpPr>
            <p:cNvPr id="2" name="Rectangle 1"/>
            <p:cNvSpPr/>
            <p:nvPr/>
          </p:nvSpPr>
          <p:spPr>
            <a:xfrm>
              <a:off x="846533" y="1423221"/>
              <a:ext cx="3416301" cy="32915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
            <p:cNvSpPr>
              <a:spLocks noChangeArrowheads="1"/>
            </p:cNvSpPr>
            <p:nvPr/>
          </p:nvSpPr>
          <p:spPr bwMode="auto">
            <a:xfrm>
              <a:off x="967185" y="1423222"/>
              <a:ext cx="3174999"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50000"/>
                </a:lnSpc>
                <a:spcBef>
                  <a:spcPct val="0"/>
                </a:spcBef>
                <a:spcAft>
                  <a:spcPct val="0"/>
                </a:spcAft>
                <a:buClrTx/>
              </a:pPr>
              <a:r>
                <a:rPr lang="vi-VN" altLang="en-US" sz="2000">
                  <a:latin typeface="Arial" panose="020B0604020202020204" pitchFamily="34" charset="0"/>
                  <a:ea typeface="Times New Roman" panose="02020603050405020304" pitchFamily="18" charset="0"/>
                </a:rPr>
                <a:t>Chương trình điều khiển nhân </a:t>
              </a:r>
              <a:r>
                <a:rPr lang="vi-VN" altLang="en-US" sz="2000">
                  <a:latin typeface="Arial" panose="020B0604020202020204" pitchFamily="34" charset="0"/>
                  <a:ea typeface="Times New Roman" panose="02020603050405020304" pitchFamily="18" charset="0"/>
                </a:rPr>
                <a:t>vật </a:t>
              </a:r>
              <a:r>
                <a:rPr lang="vi-VN" altLang="en-US" sz="2000" smtClean="0">
                  <a:latin typeface="Arial" panose="020B0604020202020204" pitchFamily="34" charset="0"/>
                  <a:ea typeface="Times New Roman" panose="02020603050405020304" pitchFamily="18" charset="0"/>
                </a:rPr>
                <a:t>Mè</a:t>
              </a:r>
              <a:r>
                <a:rPr lang="en-US" altLang="en-US" sz="2000" smtClean="0">
                  <a:latin typeface="Arial" panose="020B0604020202020204" pitchFamily="34" charset="0"/>
                  <a:ea typeface="Times New Roman" panose="02020603050405020304" pitchFamily="18" charset="0"/>
                </a:rPr>
                <a:t>o:</a:t>
              </a:r>
              <a:endParaRPr kumimoji="0" lang="en-US" altLang="en-US" sz="2000" i="0" strike="noStrike" cap="none" normalizeH="0" baseline="0" smtClean="0">
                <a:ln>
                  <a:noFill/>
                </a:ln>
                <a:effectLst/>
                <a:latin typeface="Arial" panose="020B0604020202020204" pitchFamily="34" charset="0"/>
              </a:endParaRPr>
            </a:p>
          </p:txBody>
        </p:sp>
        <p:pic>
          <p:nvPicPr>
            <p:cNvPr id="13" name="image357.png"/>
            <p:cNvPicPr/>
            <p:nvPr/>
          </p:nvPicPr>
          <p:blipFill>
            <a:blip r:embed="rId3"/>
            <a:srcRect/>
            <a:stretch>
              <a:fillRect/>
            </a:stretch>
          </p:blipFill>
          <p:spPr>
            <a:xfrm>
              <a:off x="1386284" y="2381881"/>
              <a:ext cx="2461816" cy="2215634"/>
            </a:xfrm>
            <a:prstGeom prst="rect">
              <a:avLst/>
            </a:prstGeom>
            <a:ln/>
          </p:spPr>
        </p:pic>
      </p:grpSp>
      <p:grpSp>
        <p:nvGrpSpPr>
          <p:cNvPr id="5" name="Group 4"/>
          <p:cNvGrpSpPr/>
          <p:nvPr/>
        </p:nvGrpSpPr>
        <p:grpSpPr>
          <a:xfrm>
            <a:off x="4883148" y="1423221"/>
            <a:ext cx="3416301" cy="3291580"/>
            <a:chOff x="4883148" y="1423221"/>
            <a:chExt cx="3416301" cy="3291580"/>
          </a:xfrm>
        </p:grpSpPr>
        <p:sp>
          <p:nvSpPr>
            <p:cNvPr id="12" name="Rectangle 11"/>
            <p:cNvSpPr/>
            <p:nvPr/>
          </p:nvSpPr>
          <p:spPr>
            <a:xfrm>
              <a:off x="4883148" y="1423221"/>
              <a:ext cx="3416301" cy="329158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
            <p:cNvSpPr>
              <a:spLocks noChangeArrowheads="1"/>
            </p:cNvSpPr>
            <p:nvPr/>
          </p:nvSpPr>
          <p:spPr bwMode="auto">
            <a:xfrm>
              <a:off x="5003800" y="1423221"/>
              <a:ext cx="3174999"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50000"/>
                </a:lnSpc>
                <a:spcBef>
                  <a:spcPct val="0"/>
                </a:spcBef>
                <a:spcAft>
                  <a:spcPct val="0"/>
                </a:spcAft>
                <a:buClrTx/>
              </a:pPr>
              <a:r>
                <a:rPr lang="vi-VN" altLang="en-US" sz="2000">
                  <a:latin typeface="Arial" panose="020B0604020202020204" pitchFamily="34" charset="0"/>
                  <a:ea typeface="Times New Roman" panose="02020603050405020304" pitchFamily="18" charset="0"/>
                </a:rPr>
                <a:t>Chương trình điều khiển nhân </a:t>
              </a:r>
              <a:r>
                <a:rPr lang="vi-VN" altLang="en-US" sz="2000">
                  <a:latin typeface="Arial" panose="020B0604020202020204" pitchFamily="34" charset="0"/>
                  <a:ea typeface="Times New Roman" panose="02020603050405020304" pitchFamily="18" charset="0"/>
                </a:rPr>
                <a:t>vật </a:t>
              </a:r>
              <a:r>
                <a:rPr lang="en-US" altLang="en-US" sz="2000" smtClean="0">
                  <a:latin typeface="Arial" panose="020B0604020202020204" pitchFamily="34" charset="0"/>
                  <a:ea typeface="Times New Roman" panose="02020603050405020304" pitchFamily="18" charset="0"/>
                </a:rPr>
                <a:t>Hươu cao cổ:</a:t>
              </a:r>
              <a:endParaRPr kumimoji="0" lang="en-US" altLang="en-US" sz="2000" i="0" strike="noStrike" cap="none" normalizeH="0" baseline="0" smtClean="0">
                <a:ln>
                  <a:noFill/>
                </a:ln>
                <a:effectLst/>
                <a:latin typeface="Arial" panose="020B0604020202020204" pitchFamily="34" charset="0"/>
              </a:endParaRPr>
            </a:p>
          </p:txBody>
        </p:sp>
        <p:pic>
          <p:nvPicPr>
            <p:cNvPr id="14" name="image342.png"/>
            <p:cNvPicPr/>
            <p:nvPr/>
          </p:nvPicPr>
          <p:blipFill>
            <a:blip r:embed="rId4"/>
            <a:srcRect/>
            <a:stretch>
              <a:fillRect/>
            </a:stretch>
          </p:blipFill>
          <p:spPr>
            <a:xfrm>
              <a:off x="5003800" y="2442960"/>
              <a:ext cx="3174999" cy="2021089"/>
            </a:xfrm>
            <a:prstGeom prst="rect">
              <a:avLst/>
            </a:prstGeom>
            <a:ln/>
          </p:spPr>
        </p:pic>
      </p:grpSp>
    </p:spTree>
    <p:extLst>
      <p:ext uri="{BB962C8B-B14F-4D97-AF65-F5344CB8AC3E}">
        <p14:creationId xmlns:p14="http://schemas.microsoft.com/office/powerpoint/2010/main" val="3537839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810234"/>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HƯỚNG DẪN VỀ NHÀ</a:t>
            </a:r>
            <a:endParaRPr lang="en-US" sz="3000" b="1">
              <a:latin typeface="+mj-lt"/>
            </a:endParaRPr>
          </a:p>
        </p:txBody>
      </p:sp>
      <p:sp>
        <p:nvSpPr>
          <p:cNvPr id="7" name="Google Shape;2459;p30"/>
          <p:cNvSpPr/>
          <p:nvPr/>
        </p:nvSpPr>
        <p:spPr>
          <a:xfrm>
            <a:off x="660210" y="1683125"/>
            <a:ext cx="730057" cy="658048"/>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solidFill>
                  <a:schemeClr val="accent6"/>
                </a:solidFill>
                <a:latin typeface="+mj-lt"/>
                <a:ea typeface="Bakbak One"/>
                <a:cs typeface="Bakbak One"/>
                <a:sym typeface="Bakbak One"/>
              </a:rPr>
              <a:t>01</a:t>
            </a:r>
            <a:endParaRPr sz="2000">
              <a:solidFill>
                <a:schemeClr val="accent6"/>
              </a:solidFill>
              <a:latin typeface="+mj-lt"/>
              <a:ea typeface="Bakbak One"/>
              <a:cs typeface="Bakbak One"/>
              <a:sym typeface="Bakbak One"/>
            </a:endParaRPr>
          </a:p>
        </p:txBody>
      </p:sp>
      <p:sp>
        <p:nvSpPr>
          <p:cNvPr id="8" name="Google Shape;458;p45"/>
          <p:cNvSpPr txBox="1">
            <a:spLocks/>
          </p:cNvSpPr>
          <p:nvPr/>
        </p:nvSpPr>
        <p:spPr>
          <a:xfrm>
            <a:off x="1491933" y="1683125"/>
            <a:ext cx="6890067" cy="658048"/>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100"/>
            </a:pPr>
            <a:r>
              <a:rPr lang="en-US" sz="2000" smtClean="0">
                <a:latin typeface="+mn-lt"/>
              </a:rPr>
              <a:t>Ôn </a:t>
            </a:r>
            <a:r>
              <a:rPr lang="en-US" sz="2000">
                <a:latin typeface="+mn-lt"/>
              </a:rPr>
              <a:t>lại kiến thức đã học.</a:t>
            </a:r>
            <a:endParaRPr lang="vi-VN" sz="2000">
              <a:latin typeface="+mn-lt"/>
            </a:endParaRPr>
          </a:p>
        </p:txBody>
      </p:sp>
      <p:sp>
        <p:nvSpPr>
          <p:cNvPr id="9" name="Google Shape;2459;p30"/>
          <p:cNvSpPr/>
          <p:nvPr/>
        </p:nvSpPr>
        <p:spPr>
          <a:xfrm>
            <a:off x="656637" y="2562893"/>
            <a:ext cx="661945" cy="658047"/>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smtClean="0">
                <a:solidFill>
                  <a:schemeClr val="accent6"/>
                </a:solidFill>
                <a:latin typeface="+mj-lt"/>
                <a:ea typeface="Bakbak One"/>
                <a:cs typeface="Bakbak One"/>
                <a:sym typeface="Bakbak One"/>
              </a:rPr>
              <a:t>02</a:t>
            </a:r>
            <a:endParaRPr sz="2000">
              <a:solidFill>
                <a:schemeClr val="accent6"/>
              </a:solidFill>
              <a:latin typeface="+mj-lt"/>
              <a:ea typeface="Bakbak One"/>
              <a:cs typeface="Bakbak One"/>
              <a:sym typeface="Bakbak One"/>
            </a:endParaRPr>
          </a:p>
        </p:txBody>
      </p:sp>
      <p:sp>
        <p:nvSpPr>
          <p:cNvPr id="10" name="Google Shape;458;p45"/>
          <p:cNvSpPr txBox="1">
            <a:spLocks/>
          </p:cNvSpPr>
          <p:nvPr/>
        </p:nvSpPr>
        <p:spPr>
          <a:xfrm>
            <a:off x="1491933" y="2562894"/>
            <a:ext cx="6890067" cy="658047"/>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100"/>
            </a:pPr>
            <a:r>
              <a:rPr lang="en-US" sz="2000">
                <a:latin typeface="+mn-lt"/>
              </a:rPr>
              <a:t>Hoàn thành bài tập phần Vận dụng.</a:t>
            </a:r>
          </a:p>
        </p:txBody>
      </p:sp>
      <p:sp>
        <p:nvSpPr>
          <p:cNvPr id="11" name="Google Shape;2459;p30"/>
          <p:cNvSpPr/>
          <p:nvPr/>
        </p:nvSpPr>
        <p:spPr>
          <a:xfrm>
            <a:off x="656638" y="3442664"/>
            <a:ext cx="661945" cy="658047"/>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smtClean="0">
                <a:solidFill>
                  <a:schemeClr val="accent6"/>
                </a:solidFill>
                <a:latin typeface="+mj-lt"/>
                <a:ea typeface="Bakbak One"/>
                <a:cs typeface="Bakbak One"/>
                <a:sym typeface="Bakbak One"/>
              </a:rPr>
              <a:t>03</a:t>
            </a:r>
            <a:endParaRPr sz="2000">
              <a:solidFill>
                <a:schemeClr val="accent6"/>
              </a:solidFill>
              <a:latin typeface="+mj-lt"/>
              <a:ea typeface="Bakbak One"/>
              <a:cs typeface="Bakbak One"/>
              <a:sym typeface="Bakbak One"/>
            </a:endParaRPr>
          </a:p>
        </p:txBody>
      </p:sp>
      <p:sp>
        <p:nvSpPr>
          <p:cNvPr id="12" name="Google Shape;458;p45"/>
          <p:cNvSpPr txBox="1">
            <a:spLocks/>
          </p:cNvSpPr>
          <p:nvPr/>
        </p:nvSpPr>
        <p:spPr>
          <a:xfrm>
            <a:off x="1491935" y="3442664"/>
            <a:ext cx="6890066" cy="1027736"/>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buSzPts val="1100"/>
            </a:pPr>
            <a:r>
              <a:rPr lang="vi-VN" sz="2000" smtClean="0">
                <a:latin typeface="+mn-lt"/>
              </a:rPr>
              <a:t>Đọc </a:t>
            </a:r>
            <a:r>
              <a:rPr lang="vi-VN" sz="2000">
                <a:latin typeface="+mn-lt"/>
              </a:rPr>
              <a:t>và tìm hiểu trước </a:t>
            </a:r>
            <a:r>
              <a:rPr lang="vi-VN" sz="2000" b="1" i="1">
                <a:solidFill>
                  <a:srgbClr val="C00000"/>
                </a:solidFill>
                <a:latin typeface="+mn-lt"/>
              </a:rPr>
              <a:t>Bài 2: Sử dụng biến trong chương trình</a:t>
            </a:r>
            <a:r>
              <a:rPr lang="vi-VN" sz="2000">
                <a:latin typeface="+mn-lt"/>
              </a:rPr>
              <a:t>.</a:t>
            </a:r>
            <a:endParaRPr lang="vi-VN" sz="2000" b="1" i="1">
              <a:solidFill>
                <a:srgbClr val="C00000"/>
              </a:solidFill>
              <a:latin typeface="+mn-lt"/>
            </a:endParaRPr>
          </a:p>
        </p:txBody>
      </p:sp>
    </p:spTree>
    <p:extLst>
      <p:ext uri="{BB962C8B-B14F-4D97-AF65-F5344CB8AC3E}">
        <p14:creationId xmlns:p14="http://schemas.microsoft.com/office/powerpoint/2010/main" val="83783312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4" name="Google Shape;544;p29"/>
          <p:cNvSpPr/>
          <p:nvPr/>
        </p:nvSpPr>
        <p:spPr>
          <a:xfrm>
            <a:off x="-466699" y="-1558207"/>
            <a:ext cx="4291800" cy="2699400"/>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9"/>
          <p:cNvGrpSpPr/>
          <p:nvPr/>
        </p:nvGrpSpPr>
        <p:grpSpPr>
          <a:xfrm>
            <a:off x="4407005" y="4191791"/>
            <a:ext cx="329989" cy="275508"/>
            <a:chOff x="4382679" y="4319018"/>
            <a:chExt cx="378645" cy="316095"/>
          </a:xfrm>
        </p:grpSpPr>
        <p:sp>
          <p:nvSpPr>
            <p:cNvPr id="546" name="Google Shape;546;p29">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47" name="Google Shape;547;p29">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9" name="Google Shape;458;p45"/>
          <p:cNvSpPr txBox="1">
            <a:spLocks/>
          </p:cNvSpPr>
          <p:nvPr/>
        </p:nvSpPr>
        <p:spPr>
          <a:xfrm>
            <a:off x="0" y="1146701"/>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3500"/>
              <a:t>BÀI HỌC KẾT THÚC, </a:t>
            </a:r>
            <a:br>
              <a:rPr lang="en-US" sz="3500"/>
            </a:br>
            <a:r>
              <a:rPr lang="en-US" sz="3500"/>
              <a:t>TẠM BIỆT VÀ HẸN GẶP LẠI!</a:t>
            </a:r>
            <a:endParaRPr lang="en-US" sz="3500">
              <a:solidFill>
                <a:schemeClr val="accent1"/>
              </a:solidFill>
            </a:endParaRPr>
          </a:p>
        </p:txBody>
      </p:sp>
      <p:sp>
        <p:nvSpPr>
          <p:cNvPr id="7" name="Google Shape;456;p45"/>
          <p:cNvSpPr/>
          <p:nvPr/>
        </p:nvSpPr>
        <p:spPr>
          <a:xfrm>
            <a:off x="2428570" y="3140801"/>
            <a:ext cx="4286857" cy="475989"/>
          </a:xfrm>
          <a:prstGeom prst="roundRect">
            <a:avLst>
              <a:gd name="adj" fmla="val 50000"/>
            </a:avLst>
          </a:prstGeom>
          <a:solidFill>
            <a:schemeClr val="tx2">
              <a:lumMod val="20000"/>
              <a:lumOff val="80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2000" b="1">
                <a:solidFill>
                  <a:schemeClr val="tx1"/>
                </a:solidFill>
              </a:rPr>
              <a:t>Các em còn câu hỏi nào không?</a:t>
            </a:r>
          </a:p>
        </p:txBody>
      </p:sp>
    </p:spTree>
    <p:extLst>
      <p:ext uri="{BB962C8B-B14F-4D97-AF65-F5344CB8AC3E}">
        <p14:creationId xmlns:p14="http://schemas.microsoft.com/office/powerpoint/2010/main" val="336456903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8" name="Google Shape;508;p26"/>
          <p:cNvSpPr/>
          <p:nvPr/>
        </p:nvSpPr>
        <p:spPr>
          <a:xfrm rot="20977084">
            <a:off x="6166870" y="4165137"/>
            <a:ext cx="4291947" cy="2699489"/>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 name="Google Shape;509;p26"/>
          <p:cNvGrpSpPr/>
          <p:nvPr/>
        </p:nvGrpSpPr>
        <p:grpSpPr>
          <a:xfrm>
            <a:off x="4407005" y="4191791"/>
            <a:ext cx="329989" cy="275508"/>
            <a:chOff x="4382679" y="4319018"/>
            <a:chExt cx="378645" cy="316095"/>
          </a:xfrm>
        </p:grpSpPr>
        <p:sp>
          <p:nvSpPr>
            <p:cNvPr id="510" name="Google Shape;510;p26">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11" name="Google Shape;511;p26">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10" name="Google Shape;499;p48"/>
          <p:cNvSpPr txBox="1">
            <a:spLocks/>
          </p:cNvSpPr>
          <p:nvPr/>
        </p:nvSpPr>
        <p:spPr>
          <a:xfrm>
            <a:off x="1142999" y="936082"/>
            <a:ext cx="6857999" cy="1153777"/>
          </a:xfrm>
          <a:prstGeom prst="roundRect">
            <a:avLst/>
          </a:prstGeom>
          <a:solidFill>
            <a:srgbClr val="ECEB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en-US" sz="2500" b="1">
                <a:solidFill>
                  <a:schemeClr val="tx1"/>
                </a:solidFill>
              </a:rPr>
              <a:t>CHỦ ĐỀ F: GIẢI QUYẾT VỚI SỰ TRỢ </a:t>
            </a:r>
            <a:r>
              <a:rPr lang="en-US" sz="2500" b="1">
                <a:solidFill>
                  <a:schemeClr val="tx1"/>
                </a:solidFill>
              </a:rPr>
              <a:t>GIÚP </a:t>
            </a:r>
            <a:endParaRPr lang="en-US" sz="2500" b="1" smtClean="0">
              <a:solidFill>
                <a:schemeClr val="tx1"/>
              </a:solidFill>
            </a:endParaRPr>
          </a:p>
          <a:p>
            <a:pPr algn="ctr">
              <a:lnSpc>
                <a:spcPct val="150000"/>
              </a:lnSpc>
            </a:pPr>
            <a:r>
              <a:rPr lang="en-US" sz="2500" b="1" smtClean="0">
                <a:solidFill>
                  <a:schemeClr val="tx1"/>
                </a:solidFill>
              </a:rPr>
              <a:t>CỦA </a:t>
            </a:r>
            <a:r>
              <a:rPr lang="en-US" sz="2500" b="1">
                <a:solidFill>
                  <a:schemeClr val="tx1"/>
                </a:solidFill>
              </a:rPr>
              <a:t>MÁY </a:t>
            </a:r>
            <a:r>
              <a:rPr lang="en-US" sz="2500" b="1" smtClean="0">
                <a:solidFill>
                  <a:schemeClr val="tx1"/>
                </a:solidFill>
              </a:rPr>
              <a:t>TÍNH LẬP </a:t>
            </a:r>
            <a:r>
              <a:rPr lang="en-US" sz="2500" b="1">
                <a:solidFill>
                  <a:schemeClr val="tx1"/>
                </a:solidFill>
              </a:rPr>
              <a:t>TRÌNH TRỰC QUAN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20" y="3948593"/>
            <a:ext cx="1735179" cy="1145500"/>
          </a:xfrm>
          <a:prstGeom prst="rect">
            <a:avLst/>
          </a:prstGeom>
        </p:spPr>
      </p:pic>
      <p:sp>
        <p:nvSpPr>
          <p:cNvPr id="8" name="Google Shape;499;p48"/>
          <p:cNvSpPr txBox="1">
            <a:spLocks/>
          </p:cNvSpPr>
          <p:nvPr/>
        </p:nvSpPr>
        <p:spPr>
          <a:xfrm>
            <a:off x="0" y="2224414"/>
            <a:ext cx="9144001" cy="16902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vi-VN" sz="3700" b="1">
                <a:solidFill>
                  <a:srgbClr val="2F5496"/>
                </a:solidFill>
              </a:rPr>
              <a:t>BÀI 1: THỂ HIỆN CẤU </a:t>
            </a:r>
            <a:r>
              <a:rPr lang="vi-VN" sz="3700" b="1">
                <a:solidFill>
                  <a:srgbClr val="2F5496"/>
                </a:solidFill>
              </a:rPr>
              <a:t>TRÚC </a:t>
            </a:r>
            <a:endParaRPr lang="en-US" sz="3700" b="1" smtClean="0">
              <a:solidFill>
                <a:srgbClr val="2F5496"/>
              </a:solidFill>
            </a:endParaRPr>
          </a:p>
          <a:p>
            <a:pPr algn="ctr">
              <a:lnSpc>
                <a:spcPct val="150000"/>
              </a:lnSpc>
            </a:pPr>
            <a:r>
              <a:rPr lang="vi-VN" sz="3700" b="1" smtClean="0">
                <a:solidFill>
                  <a:srgbClr val="2F5496"/>
                </a:solidFill>
              </a:rPr>
              <a:t>TUẦN </a:t>
            </a:r>
            <a:r>
              <a:rPr lang="vi-VN" sz="3700" b="1">
                <a:solidFill>
                  <a:srgbClr val="2F5496"/>
                </a:solidFill>
              </a:rPr>
              <a:t>TỰ TRONG CHƯƠNG TRÌNH</a:t>
            </a:r>
            <a:endParaRPr lang="en-US" sz="3700" b="1">
              <a:solidFill>
                <a:srgbClr val="2F5496"/>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810234"/>
            <a:ext cx="9144000" cy="6676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000" b="1" smtClean="0">
                <a:latin typeface="+mj-lt"/>
              </a:rPr>
              <a:t>NỘI DUNG BÀI HỌC</a:t>
            </a:r>
            <a:endParaRPr lang="en-US" sz="3000" b="1">
              <a:latin typeface="+mj-lt"/>
            </a:endParaRPr>
          </a:p>
        </p:txBody>
      </p:sp>
      <p:sp>
        <p:nvSpPr>
          <p:cNvPr id="7" name="Google Shape;2459;p30"/>
          <p:cNvSpPr/>
          <p:nvPr/>
        </p:nvSpPr>
        <p:spPr>
          <a:xfrm>
            <a:off x="730059" y="1670319"/>
            <a:ext cx="730057" cy="658048"/>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solidFill>
                  <a:schemeClr val="accent6"/>
                </a:solidFill>
                <a:latin typeface="+mj-lt"/>
                <a:ea typeface="Bakbak One"/>
                <a:cs typeface="Bakbak One"/>
                <a:sym typeface="Bakbak One"/>
              </a:rPr>
              <a:t>01</a:t>
            </a:r>
            <a:endParaRPr sz="2000">
              <a:solidFill>
                <a:schemeClr val="accent6"/>
              </a:solidFill>
              <a:latin typeface="+mj-lt"/>
              <a:ea typeface="Bakbak One"/>
              <a:cs typeface="Bakbak One"/>
              <a:sym typeface="Bakbak One"/>
            </a:endParaRPr>
          </a:p>
        </p:txBody>
      </p:sp>
      <p:sp>
        <p:nvSpPr>
          <p:cNvPr id="8" name="Google Shape;458;p45"/>
          <p:cNvSpPr txBox="1">
            <a:spLocks/>
          </p:cNvSpPr>
          <p:nvPr/>
        </p:nvSpPr>
        <p:spPr>
          <a:xfrm>
            <a:off x="1721440" y="1670319"/>
            <a:ext cx="6574694" cy="658048"/>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100"/>
            </a:pPr>
            <a:r>
              <a:rPr lang="en-US" sz="2000">
                <a:latin typeface="+mn-lt"/>
              </a:rPr>
              <a:t>Tuần tự trong kịch bản và tuần tự trong thuật toán</a:t>
            </a:r>
            <a:endParaRPr lang="vi-VN" sz="2000">
              <a:latin typeface="+mn-lt"/>
            </a:endParaRPr>
          </a:p>
        </p:txBody>
      </p:sp>
      <p:sp>
        <p:nvSpPr>
          <p:cNvPr id="9" name="Google Shape;2459;p30"/>
          <p:cNvSpPr/>
          <p:nvPr/>
        </p:nvSpPr>
        <p:spPr>
          <a:xfrm>
            <a:off x="730059" y="2746579"/>
            <a:ext cx="661945" cy="658047"/>
          </a:xfrm>
          <a:prstGeom prst="ellipse">
            <a:avLst/>
          </a:prstGeom>
          <a:solidFill>
            <a:srgbClr val="0070C0"/>
          </a:solidFill>
          <a:ln>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smtClean="0">
                <a:solidFill>
                  <a:schemeClr val="accent6"/>
                </a:solidFill>
                <a:latin typeface="+mj-lt"/>
                <a:ea typeface="Bakbak One"/>
                <a:cs typeface="Bakbak One"/>
                <a:sym typeface="Bakbak One"/>
              </a:rPr>
              <a:t>02</a:t>
            </a:r>
            <a:endParaRPr sz="2000">
              <a:solidFill>
                <a:schemeClr val="accent6"/>
              </a:solidFill>
              <a:latin typeface="+mj-lt"/>
              <a:ea typeface="Bakbak One"/>
              <a:cs typeface="Bakbak One"/>
              <a:sym typeface="Bakbak One"/>
            </a:endParaRPr>
          </a:p>
        </p:txBody>
      </p:sp>
      <p:sp>
        <p:nvSpPr>
          <p:cNvPr id="10" name="Google Shape;458;p45"/>
          <p:cNvSpPr txBox="1">
            <a:spLocks/>
          </p:cNvSpPr>
          <p:nvPr/>
        </p:nvSpPr>
        <p:spPr>
          <a:xfrm>
            <a:off x="1725013" y="2746579"/>
            <a:ext cx="6574694" cy="658047"/>
          </a:xfrm>
          <a:prstGeom prst="roundRect">
            <a:avLst/>
          </a:prstGeom>
          <a:solidFill>
            <a:schemeClr val="accent6"/>
          </a:solidFill>
          <a:ln w="19050">
            <a:solidFill>
              <a:srgbClr val="0070C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100"/>
            </a:pPr>
            <a:r>
              <a:rPr lang="en-US" sz="2000" smtClean="0">
                <a:latin typeface="+mn-lt"/>
              </a:rPr>
              <a:t>Thể hiện thuật toán bằng chương trình</a:t>
            </a:r>
            <a:endParaRPr lang="vi-VN" sz="2000">
              <a:latin typeface="+mn-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2880"/>
          <a:stretch/>
        </p:blipFill>
        <p:spPr>
          <a:xfrm>
            <a:off x="6817996" y="2225127"/>
            <a:ext cx="1919604" cy="2489945"/>
          </a:xfrm>
          <a:prstGeom prst="rect">
            <a:avLst/>
          </a:prstGeom>
        </p:spPr>
      </p:pic>
    </p:spTree>
    <p:extLst>
      <p:ext uri="{BB962C8B-B14F-4D97-AF65-F5344CB8AC3E}">
        <p14:creationId xmlns:p14="http://schemas.microsoft.com/office/powerpoint/2010/main" val="285470129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5" name="Google Shape;545;p29"/>
          <p:cNvGrpSpPr/>
          <p:nvPr/>
        </p:nvGrpSpPr>
        <p:grpSpPr>
          <a:xfrm>
            <a:off x="4407005" y="4191791"/>
            <a:ext cx="329989" cy="275508"/>
            <a:chOff x="4382679" y="4319018"/>
            <a:chExt cx="378645" cy="316095"/>
          </a:xfrm>
        </p:grpSpPr>
        <p:sp>
          <p:nvSpPr>
            <p:cNvPr id="546" name="Google Shape;546;p29">
              <a:hlinkClick r:id="" action="ppaction://hlinkshowjump?jump=nextslide"/>
            </p:cNvPr>
            <p:cNvSpPr/>
            <p:nvPr/>
          </p:nvSpPr>
          <p:spPr>
            <a:xfrm>
              <a:off x="4382679" y="4442791"/>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sp>
          <p:nvSpPr>
            <p:cNvPr id="547" name="Google Shape;547;p29">
              <a:hlinkClick r:id="" action="ppaction://hlinkshowjump?jump=nextslide"/>
            </p:cNvPr>
            <p:cNvSpPr/>
            <p:nvPr/>
          </p:nvSpPr>
          <p:spPr>
            <a:xfrm>
              <a:off x="4382679" y="4319018"/>
              <a:ext cx="378645" cy="192322"/>
            </a:xfrm>
            <a:custGeom>
              <a:avLst/>
              <a:gdLst/>
              <a:ahLst/>
              <a:cxnLst/>
              <a:rect l="l" t="t" r="r" b="b"/>
              <a:pathLst>
                <a:path w="23610" h="11992" extrusionOk="0">
                  <a:moveTo>
                    <a:pt x="0" y="0"/>
                  </a:moveTo>
                  <a:lnTo>
                    <a:pt x="11993" y="11992"/>
                  </a:lnTo>
                  <a:lnTo>
                    <a:pt x="23610" y="375"/>
                  </a:lnTo>
                </a:path>
              </a:pathLst>
            </a:custGeom>
            <a:noFill/>
            <a:ln w="9525" cap="flat" cmpd="sng">
              <a:solidFill>
                <a:schemeClr val="dk1"/>
              </a:solidFill>
              <a:prstDash val="solid"/>
              <a:round/>
              <a:headEnd type="none" w="med" len="med"/>
              <a:tailEnd type="none" w="med" len="med"/>
            </a:ln>
          </p:spPr>
        </p:sp>
      </p:grpSp>
      <p:sp>
        <p:nvSpPr>
          <p:cNvPr id="7" name="Rectangle 6"/>
          <p:cNvSpPr/>
          <p:nvPr/>
        </p:nvSpPr>
        <p:spPr>
          <a:xfrm>
            <a:off x="4146549" y="1176504"/>
            <a:ext cx="850900" cy="800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solidFill>
                  <a:schemeClr val="accent6"/>
                </a:solidFill>
                <a:latin typeface="+mj-lt"/>
              </a:rPr>
              <a:t>01</a:t>
            </a:r>
            <a:endParaRPr lang="en-US" sz="3000" b="1">
              <a:solidFill>
                <a:schemeClr val="accent6"/>
              </a:solidFill>
              <a:latin typeface="+mj-lt"/>
            </a:endParaRPr>
          </a:p>
        </p:txBody>
      </p:sp>
      <p:sp>
        <p:nvSpPr>
          <p:cNvPr id="8" name="Google Shape;458;p45"/>
          <p:cNvSpPr txBox="1">
            <a:spLocks/>
          </p:cNvSpPr>
          <p:nvPr/>
        </p:nvSpPr>
        <p:spPr>
          <a:xfrm>
            <a:off x="0" y="2184400"/>
            <a:ext cx="9144000" cy="99154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ctr">
              <a:lnSpc>
                <a:spcPct val="150000"/>
              </a:lnSpc>
              <a:buSzPts val="1100"/>
            </a:pPr>
            <a:r>
              <a:rPr lang="en-US" sz="3000">
                <a:solidFill>
                  <a:srgbClr val="002060"/>
                </a:solidFill>
                <a:latin typeface="+mj-lt"/>
              </a:rPr>
              <a:t>Tuần tự trong </a:t>
            </a:r>
            <a:r>
              <a:rPr lang="en-US" sz="3000">
                <a:solidFill>
                  <a:srgbClr val="002060"/>
                </a:solidFill>
                <a:latin typeface="+mj-lt"/>
              </a:rPr>
              <a:t>kịch </a:t>
            </a:r>
            <a:r>
              <a:rPr lang="en-US" sz="3000" smtClean="0">
                <a:solidFill>
                  <a:srgbClr val="002060"/>
                </a:solidFill>
                <a:latin typeface="+mj-lt"/>
              </a:rPr>
              <a:t>bản</a:t>
            </a:r>
          </a:p>
          <a:p>
            <a:pPr algn="ctr">
              <a:lnSpc>
                <a:spcPct val="150000"/>
              </a:lnSpc>
              <a:buSzPts val="1100"/>
            </a:pPr>
            <a:r>
              <a:rPr lang="en-US" sz="3000" smtClean="0">
                <a:solidFill>
                  <a:srgbClr val="002060"/>
                </a:solidFill>
                <a:latin typeface="+mj-lt"/>
              </a:rPr>
              <a:t>và </a:t>
            </a:r>
            <a:r>
              <a:rPr lang="en-US" sz="3000">
                <a:solidFill>
                  <a:srgbClr val="002060"/>
                </a:solidFill>
                <a:latin typeface="+mj-lt"/>
              </a:rPr>
              <a:t>tuần tự trong thuật toán</a:t>
            </a:r>
            <a:endParaRPr lang="en-US" sz="3000">
              <a:solidFill>
                <a:srgbClr val="002060"/>
              </a:solidFill>
              <a:latin typeface="+mj-lt"/>
            </a:endParaRPr>
          </a:p>
        </p:txBody>
      </p:sp>
      <p:pic>
        <p:nvPicPr>
          <p:cNvPr id="2" name="Picture 1"/>
          <p:cNvPicPr>
            <a:picLocks noChangeAspect="1"/>
          </p:cNvPicPr>
          <p:nvPr/>
        </p:nvPicPr>
        <p:blipFill>
          <a:blip r:embed="rId3"/>
          <a:stretch>
            <a:fillRect/>
          </a:stretch>
        </p:blipFill>
        <p:spPr>
          <a:xfrm>
            <a:off x="639322" y="509754"/>
            <a:ext cx="771525" cy="666750"/>
          </a:xfrm>
          <a:prstGeom prst="rect">
            <a:avLst/>
          </a:prstGeom>
        </p:spPr>
      </p:pic>
      <p:pic>
        <p:nvPicPr>
          <p:cNvPr id="11" name="Picture 32" descr="School objects Royalty Free Vector Image - Vecto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75800" t="20616" b="51526"/>
          <a:stretch/>
        </p:blipFill>
        <p:spPr bwMode="auto">
          <a:xfrm flipH="1">
            <a:off x="7316244" y="3175946"/>
            <a:ext cx="1350774" cy="149589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63699" y="373633"/>
            <a:ext cx="1761943" cy="1353567"/>
            <a:chOff x="-2428347" y="-925976"/>
            <a:chExt cx="3257550" cy="2502530"/>
          </a:xfrm>
        </p:grpSpPr>
        <p:pic>
          <p:nvPicPr>
            <p:cNvPr id="12" name="Picture 32" descr="School objects Royalty Free Vector Image - Vecto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57000" t="63235" r="8800" b="9946"/>
            <a:stretch/>
          </p:blipFill>
          <p:spPr bwMode="auto">
            <a:xfrm>
              <a:off x="-2428347" y="-880896"/>
              <a:ext cx="325755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rot="21400517">
              <a:off x="-1709898" y="-925976"/>
              <a:ext cx="666749" cy="462205"/>
            </a:xfrm>
            <a:prstGeom prst="rect">
              <a:avLst/>
            </a:prstGeom>
          </p:spPr>
        </p:pic>
      </p:grpSp>
    </p:spTree>
    <p:extLst>
      <p:ext uri="{BB962C8B-B14F-4D97-AF65-F5344CB8AC3E}">
        <p14:creationId xmlns:p14="http://schemas.microsoft.com/office/powerpoint/2010/main" val="309703622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2600" y="917757"/>
            <a:ext cx="2513615" cy="487531"/>
            <a:chOff x="587725" y="669925"/>
            <a:chExt cx="2513615" cy="487531"/>
          </a:xfrm>
        </p:grpSpPr>
        <p:sp>
          <p:nvSpPr>
            <p:cNvPr id="11" name="Google Shape;458;p45"/>
            <p:cNvSpPr txBox="1">
              <a:spLocks/>
            </p:cNvSpPr>
            <p:nvPr/>
          </p:nvSpPr>
          <p:spPr>
            <a:xfrm>
              <a:off x="1141474" y="727075"/>
              <a:ext cx="1959866" cy="43038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nSpc>
                  <a:spcPct val="150000"/>
                </a:lnSpc>
                <a:buSzPts val="1100"/>
              </a:pPr>
              <a:r>
                <a:rPr lang="en-US" sz="1800" smtClean="0">
                  <a:solidFill>
                    <a:srgbClr val="C00000"/>
                  </a:solidFill>
                  <a:latin typeface="+mj-lt"/>
                </a:rPr>
                <a:t>Thảo luận nhóm</a:t>
              </a:r>
              <a:endParaRPr lang="en-US" sz="1800">
                <a:solidFill>
                  <a:srgbClr val="C00000"/>
                </a:solidFill>
                <a:latin typeface="+mj-lt"/>
              </a:endParaRPr>
            </a:p>
          </p:txBody>
        </p:sp>
        <p:pic>
          <p:nvPicPr>
            <p:cNvPr id="12" name="Picture 18" descr="https://lh4.googleusercontent.com/1VooAJIDcuYCicFl-1sVRD4HoB7S0Ydp3zK_b5JEnvf5OpHK7KlZxKekwPt_MLRNjhhHM9EauQreG70u91bKCcbADJZeYmNyAfvd7Fpglc2cl0j7fN-2SbUeMiZH5-1-JjhUawEzwJAsMO6NF_5z3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25" y="669925"/>
              <a:ext cx="553749" cy="422275"/>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Google Shape;458;p45"/>
          <p:cNvSpPr txBox="1">
            <a:spLocks/>
          </p:cNvSpPr>
          <p:nvPr/>
        </p:nvSpPr>
        <p:spPr>
          <a:xfrm>
            <a:off x="482600" y="2107338"/>
            <a:ext cx="4699000" cy="1819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Antic Didone"/>
              <a:buNone/>
              <a:defRPr sz="12000" b="1" i="0" u="none" strike="noStrike" cap="none">
                <a:solidFill>
                  <a:schemeClr val="accent4"/>
                </a:solidFill>
                <a:latin typeface="Antic Didone"/>
                <a:ea typeface="Antic Didone"/>
                <a:cs typeface="Antic Didone"/>
                <a:sym typeface="Antic Didone"/>
              </a:defRPr>
            </a:lvl1pPr>
            <a:lvl2pPr marR="0" lvl="1"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2pPr>
            <a:lvl3pPr marR="0" lvl="2"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3pPr>
            <a:lvl4pPr marR="0" lvl="3"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4pPr>
            <a:lvl5pPr marR="0" lvl="4"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5pPr>
            <a:lvl6pPr marR="0" lvl="5"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6pPr>
            <a:lvl7pPr marR="0" lvl="6"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7pPr>
            <a:lvl8pPr marR="0" lvl="7"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8pPr>
            <a:lvl9pPr marR="0" lvl="8" algn="ctr" rtl="0">
              <a:lnSpc>
                <a:spcPct val="100000"/>
              </a:lnSpc>
              <a:spcBef>
                <a:spcPts val="0"/>
              </a:spcBef>
              <a:spcAft>
                <a:spcPts val="0"/>
              </a:spcAft>
              <a:buClr>
                <a:schemeClr val="dk1"/>
              </a:buClr>
              <a:buSzPts val="12000"/>
              <a:buFont typeface="Antic Didone"/>
              <a:buNone/>
              <a:defRPr sz="12000" b="1" i="0" u="none" strike="noStrike" cap="none">
                <a:solidFill>
                  <a:schemeClr val="dk1"/>
                </a:solidFill>
                <a:latin typeface="Antic Didone"/>
                <a:ea typeface="Antic Didone"/>
                <a:cs typeface="Antic Didone"/>
                <a:sym typeface="Antic Didone"/>
              </a:defRPr>
            </a:lvl9pPr>
          </a:lstStyle>
          <a:p>
            <a:pPr algn="just">
              <a:lnSpc>
                <a:spcPct val="150000"/>
              </a:lnSpc>
              <a:buSzPts val="1100"/>
            </a:pPr>
            <a:r>
              <a:rPr lang="en-US" sz="2000" b="0">
                <a:solidFill>
                  <a:schemeClr val="tx1"/>
                </a:solidFill>
                <a:latin typeface="+mn-lt"/>
              </a:rPr>
              <a:t>Đ</a:t>
            </a:r>
            <a:r>
              <a:rPr lang="vi-VN" sz="2000" b="0" smtClean="0">
                <a:solidFill>
                  <a:schemeClr val="tx1"/>
                </a:solidFill>
                <a:latin typeface="+mn-lt"/>
              </a:rPr>
              <a:t>ọc </a:t>
            </a:r>
            <a:r>
              <a:rPr lang="vi-VN" sz="2000" b="0">
                <a:solidFill>
                  <a:schemeClr val="tx1"/>
                </a:solidFill>
                <a:latin typeface="+mn-lt"/>
              </a:rPr>
              <a:t>thông tin mục 1, quan sát </a:t>
            </a:r>
            <a:r>
              <a:rPr lang="vi-VN" sz="2000" b="0">
                <a:solidFill>
                  <a:schemeClr val="tx1"/>
                </a:solidFill>
                <a:latin typeface="+mn-lt"/>
              </a:rPr>
              <a:t>Hình </a:t>
            </a:r>
            <a:r>
              <a:rPr lang="vi-VN" sz="2000" b="0" smtClean="0">
                <a:solidFill>
                  <a:schemeClr val="tx1"/>
                </a:solidFill>
                <a:latin typeface="+mn-lt"/>
              </a:rPr>
              <a:t>1</a:t>
            </a:r>
            <a:r>
              <a:rPr lang="en-US" sz="2000" b="0" smtClean="0">
                <a:solidFill>
                  <a:schemeClr val="tx1"/>
                </a:solidFill>
                <a:latin typeface="+mn-lt"/>
              </a:rPr>
              <a:t> và</a:t>
            </a:r>
            <a:r>
              <a:rPr lang="vi-VN" sz="2000" b="0" smtClean="0">
                <a:solidFill>
                  <a:schemeClr val="tx1"/>
                </a:solidFill>
                <a:latin typeface="+mn-lt"/>
              </a:rPr>
              <a:t> </a:t>
            </a:r>
            <a:r>
              <a:rPr lang="vi-VN" sz="2000" b="0">
                <a:solidFill>
                  <a:schemeClr val="tx1"/>
                </a:solidFill>
                <a:latin typeface="+mn-lt"/>
              </a:rPr>
              <a:t>trả lời câu hỏi Hoạt động </a:t>
            </a:r>
            <a:r>
              <a:rPr lang="vi-VN" sz="2000" b="0">
                <a:solidFill>
                  <a:schemeClr val="tx1"/>
                </a:solidFill>
                <a:latin typeface="+mn-lt"/>
              </a:rPr>
              <a:t>tr</a:t>
            </a:r>
            <a:r>
              <a:rPr lang="vi-VN" sz="2000" b="0" smtClean="0">
                <a:solidFill>
                  <a:schemeClr val="tx1"/>
                </a:solidFill>
                <a:latin typeface="+mn-lt"/>
              </a:rPr>
              <a:t>.</a:t>
            </a:r>
            <a:r>
              <a:rPr lang="en-US" sz="2000" b="0" smtClean="0">
                <a:solidFill>
                  <a:schemeClr val="tx1"/>
                </a:solidFill>
                <a:latin typeface="+mn-lt"/>
              </a:rPr>
              <a:t> </a:t>
            </a:r>
            <a:r>
              <a:rPr lang="vi-VN" sz="2000" b="0" smtClean="0">
                <a:solidFill>
                  <a:schemeClr val="tx1"/>
                </a:solidFill>
                <a:latin typeface="+mn-lt"/>
              </a:rPr>
              <a:t>83 </a:t>
            </a:r>
            <a:r>
              <a:rPr lang="vi-VN" sz="2000" b="0">
                <a:solidFill>
                  <a:schemeClr val="tx1"/>
                </a:solidFill>
                <a:latin typeface="+mn-lt"/>
              </a:rPr>
              <a:t>SGK</a:t>
            </a:r>
            <a:r>
              <a:rPr lang="vi-VN" sz="2000" b="0">
                <a:solidFill>
                  <a:schemeClr val="tx1"/>
                </a:solidFill>
                <a:latin typeface="+mn-lt"/>
              </a:rPr>
              <a:t>: </a:t>
            </a:r>
            <a:r>
              <a:rPr lang="vi-VN" sz="2000" b="0" i="1" smtClean="0">
                <a:solidFill>
                  <a:schemeClr val="tx1"/>
                </a:solidFill>
                <a:latin typeface="+mn-lt"/>
              </a:rPr>
              <a:t>Nếu </a:t>
            </a:r>
            <a:r>
              <a:rPr lang="vi-VN" sz="2000" b="0" i="1">
                <a:solidFill>
                  <a:schemeClr val="tx1"/>
                </a:solidFill>
                <a:latin typeface="+mn-lt"/>
              </a:rPr>
              <a:t>tạo hai chương trình </a:t>
            </a:r>
            <a:r>
              <a:rPr lang="vi-VN" sz="2000" i="1">
                <a:solidFill>
                  <a:schemeClr val="tx1"/>
                </a:solidFill>
                <a:latin typeface="+mn-lt"/>
              </a:rPr>
              <a:t>Scratch</a:t>
            </a:r>
            <a:r>
              <a:rPr lang="vi-VN" sz="2000" b="0" i="1">
                <a:solidFill>
                  <a:schemeClr val="tx1"/>
                </a:solidFill>
                <a:latin typeface="+mn-lt"/>
              </a:rPr>
              <a:t> để thể hiện thuật toán của kịch bản ở Hình 1 và thể hiện thuật toán đó sau khi thay đổi thứ tự các bước, thì hai chương trình nhận được có khác nhau không?</a:t>
            </a:r>
          </a:p>
        </p:txBody>
      </p:sp>
      <p:pic>
        <p:nvPicPr>
          <p:cNvPr id="22" name="Picture 2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0705" t="34450" r="33063" b="1703"/>
          <a:stretch/>
        </p:blipFill>
        <p:spPr>
          <a:xfrm>
            <a:off x="5242560" y="1313155"/>
            <a:ext cx="3449706" cy="3407994"/>
          </a:xfrm>
          <a:prstGeom prst="rect">
            <a:avLst/>
          </a:prstGeom>
        </p:spPr>
      </p:pic>
    </p:spTree>
    <p:extLst>
      <p:ext uri="{BB962C8B-B14F-4D97-AF65-F5344CB8AC3E}">
        <p14:creationId xmlns:p14="http://schemas.microsoft.com/office/powerpoint/2010/main" val="1673219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450" decel="100000" fill="hold"/>
                                        <p:tgtEl>
                                          <p:spTgt spid="22"/>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6869442"/>
              </p:ext>
            </p:extLst>
          </p:nvPr>
        </p:nvGraphicFramePr>
        <p:xfrm>
          <a:off x="209550" y="1406094"/>
          <a:ext cx="8724900" cy="3572306"/>
        </p:xfrm>
        <a:graphic>
          <a:graphicData uri="http://schemas.openxmlformats.org/drawingml/2006/table">
            <a:tbl>
              <a:tblPr>
                <a:tableStyleId>{47EB1972-A68B-4D1E-96AD-C22BA9B63244}</a:tableStyleId>
              </a:tblPr>
              <a:tblGrid>
                <a:gridCol w="816401">
                  <a:extLst>
                    <a:ext uri="{9D8B030D-6E8A-4147-A177-3AD203B41FA5}">
                      <a16:colId xmlns:a16="http://schemas.microsoft.com/office/drawing/2014/main" val="1564594972"/>
                    </a:ext>
                  </a:extLst>
                </a:gridCol>
                <a:gridCol w="4186226">
                  <a:extLst>
                    <a:ext uri="{9D8B030D-6E8A-4147-A177-3AD203B41FA5}">
                      <a16:colId xmlns:a16="http://schemas.microsoft.com/office/drawing/2014/main" val="354960742"/>
                    </a:ext>
                  </a:extLst>
                </a:gridCol>
                <a:gridCol w="3722273">
                  <a:extLst>
                    <a:ext uri="{9D8B030D-6E8A-4147-A177-3AD203B41FA5}">
                      <a16:colId xmlns:a16="http://schemas.microsoft.com/office/drawing/2014/main" val="3070779608"/>
                    </a:ext>
                  </a:extLst>
                </a:gridCol>
              </a:tblGrid>
              <a:tr h="1123206">
                <a:tc>
                  <a:txBody>
                    <a:bodyPr/>
                    <a:lstStyle/>
                    <a:p>
                      <a:pPr marL="0" marR="0" algn="ctr">
                        <a:lnSpc>
                          <a:spcPct val="150000"/>
                        </a:lnSpc>
                        <a:spcBef>
                          <a:spcPts val="0"/>
                        </a:spcBef>
                        <a:spcAft>
                          <a:spcPts val="0"/>
                        </a:spcAft>
                      </a:pPr>
                      <a:r>
                        <a:rPr lang="vi-VN" sz="2000" b="1">
                          <a:solidFill>
                            <a:schemeClr val="accent6"/>
                          </a:solidFill>
                          <a:effectLst/>
                        </a:rPr>
                        <a:t>Bước</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thể hiện </a:t>
                      </a:r>
                      <a:r>
                        <a:rPr lang="vi-VN" sz="2000" b="1">
                          <a:solidFill>
                            <a:schemeClr val="accent6"/>
                          </a:solidFill>
                          <a:effectLst/>
                        </a:rPr>
                        <a:t>kịch </a:t>
                      </a:r>
                      <a:r>
                        <a:rPr lang="vi-VN" sz="2000" b="1" smtClean="0">
                          <a:solidFill>
                            <a:schemeClr val="accent6"/>
                          </a:solidFill>
                          <a:effectLst/>
                        </a:rPr>
                        <a:t>bản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ở </a:t>
                      </a:r>
                      <a:r>
                        <a:rPr lang="vi-VN" sz="2000" b="1">
                          <a:solidFill>
                            <a:schemeClr val="accent6"/>
                          </a:solidFill>
                          <a:effectLst/>
                        </a:rPr>
                        <a:t>Hình 1</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khác</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2833009596"/>
                  </a:ext>
                </a:extLst>
              </a:tr>
              <a:tr h="612275">
                <a:tc>
                  <a:txBody>
                    <a:bodyPr/>
                    <a:lstStyle/>
                    <a:p>
                      <a:pPr marL="0" marR="0" algn="ctr">
                        <a:lnSpc>
                          <a:spcPct val="150000"/>
                        </a:lnSpc>
                        <a:spcBef>
                          <a:spcPts val="0"/>
                        </a:spcBef>
                        <a:spcAft>
                          <a:spcPts val="0"/>
                        </a:spcAft>
                      </a:pPr>
                      <a:r>
                        <a:rPr lang="vi-VN" sz="2000">
                          <a:effectLst/>
                        </a:rPr>
                        <a:t>1</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“Grừ, Grừ… lạnh quá!”</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“Grừ, Grừ… lạnh quá!”</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51078680"/>
                  </a:ext>
                </a:extLst>
              </a:tr>
              <a:tr h="612275">
                <a:tc>
                  <a:txBody>
                    <a:bodyPr/>
                    <a:lstStyle/>
                    <a:p>
                      <a:pPr marL="0" marR="0" algn="ctr">
                        <a:lnSpc>
                          <a:spcPct val="150000"/>
                        </a:lnSpc>
                        <a:spcBef>
                          <a:spcPts val="0"/>
                        </a:spcBef>
                        <a:spcAft>
                          <a:spcPts val="0"/>
                        </a:spcAft>
                      </a:pPr>
                      <a:r>
                        <a:rPr lang="vi-VN" sz="2000">
                          <a:effectLst/>
                        </a:rPr>
                        <a:t>2</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“Lò sưởi ở đâu nhỉ?”</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“Lò sưởi ở đâu nhỉ?”</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43690995"/>
                  </a:ext>
                </a:extLst>
              </a:tr>
              <a:tr h="612275">
                <a:tc>
                  <a:txBody>
                    <a:bodyPr/>
                    <a:lstStyle/>
                    <a:p>
                      <a:pPr marL="0" marR="0" algn="ctr">
                        <a:lnSpc>
                          <a:spcPct val="150000"/>
                        </a:lnSpc>
                        <a:spcBef>
                          <a:spcPts val="0"/>
                        </a:spcBef>
                        <a:spcAft>
                          <a:spcPts val="0"/>
                        </a:spcAft>
                      </a:pPr>
                      <a:r>
                        <a:rPr lang="vi-VN" sz="2000">
                          <a:effectLst/>
                        </a:rPr>
                        <a:t>3</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chạy một đoạn (10 bước)</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“Không có cái nào!”</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971136486"/>
                  </a:ext>
                </a:extLst>
              </a:tr>
              <a:tr h="612275">
                <a:tc>
                  <a:txBody>
                    <a:bodyPr/>
                    <a:lstStyle/>
                    <a:p>
                      <a:pPr marL="0" marR="0" algn="ctr">
                        <a:lnSpc>
                          <a:spcPct val="150000"/>
                        </a:lnSpc>
                        <a:spcBef>
                          <a:spcPts val="0"/>
                        </a:spcBef>
                        <a:spcAft>
                          <a:spcPts val="0"/>
                        </a:spcAft>
                      </a:pPr>
                      <a:r>
                        <a:rPr lang="vi-VN" sz="2000">
                          <a:effectLst/>
                        </a:rPr>
                        <a:t>4</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kêu “Không có cái nào!”</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Mèo chạy một đoạn (10 bước)</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695255103"/>
                  </a:ext>
                </a:extLst>
              </a:tr>
            </a:tbl>
          </a:graphicData>
        </a:graphic>
      </p:graphicFrame>
      <p:grpSp>
        <p:nvGrpSpPr>
          <p:cNvPr id="3" name="Group 2"/>
          <p:cNvGrpSpPr/>
          <p:nvPr/>
        </p:nvGrpSpPr>
        <p:grpSpPr>
          <a:xfrm>
            <a:off x="3292459" y="695619"/>
            <a:ext cx="2233342" cy="496996"/>
            <a:chOff x="3292459" y="695619"/>
            <a:chExt cx="2233342" cy="496996"/>
          </a:xfrm>
        </p:grpSpPr>
        <p:sp>
          <p:nvSpPr>
            <p:cNvPr id="7" name="Rectangle 1"/>
            <p:cNvSpPr>
              <a:spLocks noChangeArrowheads="1"/>
            </p:cNvSpPr>
            <p:nvPr/>
          </p:nvSpPr>
          <p:spPr bwMode="auto">
            <a:xfrm>
              <a:off x="3647227" y="695619"/>
              <a:ext cx="1878574"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pic>
          <p:nvPicPr>
            <p:cNvPr id="10" name="Picture 9"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59" y="785767"/>
              <a:ext cx="468724" cy="4068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4994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647227" y="695619"/>
            <a:ext cx="1878574"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en-US" altLang="en-US" sz="2000" b="1" u="sng" smtClean="0">
                <a:solidFill>
                  <a:srgbClr val="993300"/>
                </a:solidFill>
                <a:latin typeface="Arial" panose="020B0604020202020204" pitchFamily="34" charset="0"/>
                <a:ea typeface="Times New Roman" panose="02020603050405020304" pitchFamily="18" charset="0"/>
              </a:rPr>
              <a:t>Gợi ý t</a:t>
            </a:r>
            <a:r>
              <a:rPr kumimoji="0" lang="en-US" altLang="en-US" sz="2000" b="1" i="0" u="sng" strike="noStrike" cap="none" normalizeH="0" baseline="0" smtClean="0">
                <a:ln>
                  <a:noFill/>
                </a:ln>
                <a:solidFill>
                  <a:srgbClr val="993300"/>
                </a:solidFill>
                <a:effectLst/>
                <a:latin typeface="Arial" panose="020B0604020202020204" pitchFamily="34" charset="0"/>
                <a:ea typeface="Times New Roman" panose="02020603050405020304" pitchFamily="18" charset="0"/>
              </a:rPr>
              <a:t>rả</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 </a:t>
            </a:r>
            <a:r>
              <a:rPr kumimoji="0" lang="en-US" altLang="en-US" sz="2000" b="1" i="0" u="sng" strike="noStrike" cap="none" normalizeH="0" smtClean="0">
                <a:ln>
                  <a:noFill/>
                </a:ln>
                <a:solidFill>
                  <a:srgbClr val="993300"/>
                </a:solidFill>
                <a:effectLst/>
                <a:latin typeface="Arial" panose="020B0604020202020204" pitchFamily="34" charset="0"/>
                <a:ea typeface="Times New Roman" panose="02020603050405020304" pitchFamily="18" charset="0"/>
              </a:rPr>
              <a:t>lời:</a:t>
            </a:r>
            <a:endParaRPr kumimoji="0" lang="en-US" altLang="en-US" sz="2000" b="0" i="0" u="sng" strike="noStrike" cap="none" normalizeH="0" baseline="0" smtClean="0">
              <a:ln>
                <a:noFill/>
              </a:ln>
              <a:solidFill>
                <a:srgbClr val="993300"/>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63301707"/>
              </p:ext>
            </p:extLst>
          </p:nvPr>
        </p:nvGraphicFramePr>
        <p:xfrm>
          <a:off x="209550" y="1406093"/>
          <a:ext cx="8724900" cy="3557793"/>
        </p:xfrm>
        <a:graphic>
          <a:graphicData uri="http://schemas.openxmlformats.org/drawingml/2006/table">
            <a:tbl>
              <a:tblPr>
                <a:tableStyleId>{47EB1972-A68B-4D1E-96AD-C22BA9B63244}</a:tableStyleId>
              </a:tblPr>
              <a:tblGrid>
                <a:gridCol w="816401">
                  <a:extLst>
                    <a:ext uri="{9D8B030D-6E8A-4147-A177-3AD203B41FA5}">
                      <a16:colId xmlns:a16="http://schemas.microsoft.com/office/drawing/2014/main" val="1564594972"/>
                    </a:ext>
                  </a:extLst>
                </a:gridCol>
                <a:gridCol w="4186226">
                  <a:extLst>
                    <a:ext uri="{9D8B030D-6E8A-4147-A177-3AD203B41FA5}">
                      <a16:colId xmlns:a16="http://schemas.microsoft.com/office/drawing/2014/main" val="354960742"/>
                    </a:ext>
                  </a:extLst>
                </a:gridCol>
                <a:gridCol w="3722273">
                  <a:extLst>
                    <a:ext uri="{9D8B030D-6E8A-4147-A177-3AD203B41FA5}">
                      <a16:colId xmlns:a16="http://schemas.microsoft.com/office/drawing/2014/main" val="3070779608"/>
                    </a:ext>
                  </a:extLst>
                </a:gridCol>
              </a:tblGrid>
              <a:tr h="1161356">
                <a:tc>
                  <a:txBody>
                    <a:bodyPr/>
                    <a:lstStyle/>
                    <a:p>
                      <a:pPr marL="0" marR="0" algn="ctr">
                        <a:lnSpc>
                          <a:spcPct val="150000"/>
                        </a:lnSpc>
                        <a:spcBef>
                          <a:spcPts val="0"/>
                        </a:spcBef>
                        <a:spcAft>
                          <a:spcPts val="0"/>
                        </a:spcAft>
                      </a:pPr>
                      <a:r>
                        <a:rPr lang="vi-VN" sz="2000" b="1">
                          <a:solidFill>
                            <a:schemeClr val="accent6"/>
                          </a:solidFill>
                          <a:effectLst/>
                        </a:rPr>
                        <a:t>Bước</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thể hiện </a:t>
                      </a:r>
                      <a:r>
                        <a:rPr lang="vi-VN" sz="2000" b="1">
                          <a:solidFill>
                            <a:schemeClr val="accent6"/>
                          </a:solidFill>
                          <a:effectLst/>
                        </a:rPr>
                        <a:t>kịch </a:t>
                      </a:r>
                      <a:r>
                        <a:rPr lang="vi-VN" sz="2000" b="1" smtClean="0">
                          <a:solidFill>
                            <a:schemeClr val="accent6"/>
                          </a:solidFill>
                          <a:effectLst/>
                        </a:rPr>
                        <a:t>bản</a:t>
                      </a:r>
                      <a:endParaRPr lang="en-US" sz="2000" b="1" smtClean="0">
                        <a:solidFill>
                          <a:schemeClr val="accent6"/>
                        </a:solidFill>
                        <a:effectLst/>
                      </a:endParaRPr>
                    </a:p>
                    <a:p>
                      <a:pPr marL="0" marR="0" algn="ctr">
                        <a:lnSpc>
                          <a:spcPct val="150000"/>
                        </a:lnSpc>
                        <a:spcBef>
                          <a:spcPts val="0"/>
                        </a:spcBef>
                        <a:spcAft>
                          <a:spcPts val="0"/>
                        </a:spcAft>
                      </a:pPr>
                      <a:r>
                        <a:rPr lang="vi-VN" sz="2000" b="1" smtClean="0">
                          <a:solidFill>
                            <a:schemeClr val="accent6"/>
                          </a:solidFill>
                          <a:effectLst/>
                        </a:rPr>
                        <a:t>ở </a:t>
                      </a:r>
                      <a:r>
                        <a:rPr lang="vi-VN" sz="2000" b="1">
                          <a:solidFill>
                            <a:schemeClr val="accent6"/>
                          </a:solidFill>
                          <a:effectLst/>
                        </a:rPr>
                        <a:t>Hình 1</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tc>
                  <a:txBody>
                    <a:bodyPr/>
                    <a:lstStyle/>
                    <a:p>
                      <a:pPr marL="0" marR="0" algn="ctr">
                        <a:lnSpc>
                          <a:spcPct val="150000"/>
                        </a:lnSpc>
                        <a:spcBef>
                          <a:spcPts val="0"/>
                        </a:spcBef>
                        <a:spcAft>
                          <a:spcPts val="0"/>
                        </a:spcAft>
                      </a:pPr>
                      <a:r>
                        <a:rPr lang="vi-VN" sz="2000" b="1">
                          <a:solidFill>
                            <a:schemeClr val="accent6"/>
                          </a:solidFill>
                          <a:effectLst/>
                        </a:rPr>
                        <a:t>Thuật toán khác</a:t>
                      </a:r>
                      <a:endParaRPr lang="en-US" sz="2000" b="1">
                        <a:solidFill>
                          <a:schemeClr val="accent6"/>
                        </a:solidFill>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2B00"/>
                    </a:solidFill>
                  </a:tcPr>
                </a:tc>
                <a:extLst>
                  <a:ext uri="{0D108BD9-81ED-4DB2-BD59-A6C34878D82A}">
                    <a16:rowId xmlns:a16="http://schemas.microsoft.com/office/drawing/2014/main" val="2833009596"/>
                  </a:ext>
                </a:extLst>
              </a:tr>
              <a:tr h="2396437">
                <a:tc>
                  <a:txBody>
                    <a:bodyPr/>
                    <a:lstStyle/>
                    <a:p>
                      <a:pPr marL="0" marR="0" algn="ctr">
                        <a:lnSpc>
                          <a:spcPct val="150000"/>
                        </a:lnSpc>
                        <a:spcBef>
                          <a:spcPts val="0"/>
                        </a:spcBef>
                        <a:spcAft>
                          <a:spcPts val="0"/>
                        </a:spcAft>
                      </a:pP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Có thể diễn giải: Mèo bị lạnh nên kêu “Grừ, Grừ… lạnh quá!”, nó muốn có lò sưởi nên chạy nhanh để tìm lò sưởi, tìm không thấy nó thất vọng kêu than “Không có cái nào!”</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50000"/>
                        </a:lnSpc>
                        <a:spcBef>
                          <a:spcPts val="0"/>
                        </a:spcBef>
                        <a:spcAft>
                          <a:spcPts val="0"/>
                        </a:spcAft>
                      </a:pPr>
                      <a:r>
                        <a:rPr lang="vi-VN" sz="2000">
                          <a:effectLst/>
                        </a:rPr>
                        <a:t>Có thể diễn giải: Mèo bị lạnh nên kêu “Grừ, Grừ… lạnh quá!”, nó muốn có lò sưởi nhưng chẳng có cái nào, nó đành chạy cho ấm người.</a:t>
                      </a:r>
                      <a:endParaRPr lang="en-US" sz="2000">
                        <a:effectLst/>
                        <a:latin typeface="Calibri" panose="020F0502020204030204" pitchFamily="34" charset="0"/>
                        <a:ea typeface="Calibri" panose="020F0502020204030204" pitchFamily="34" charset="0"/>
                      </a:endParaRPr>
                    </a:p>
                  </a:txBody>
                  <a:tcPr marL="15857" marR="15857" marT="15857" marB="1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51078680"/>
                  </a:ext>
                </a:extLst>
              </a:tr>
            </a:tbl>
          </a:graphicData>
        </a:graphic>
      </p:graphicFrame>
      <p:pic>
        <p:nvPicPr>
          <p:cNvPr id="10" name="Picture 9"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92459" y="785767"/>
            <a:ext cx="468724" cy="40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319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commerce Pitch Deck by Slidesgo">
  <a:themeElements>
    <a:clrScheme name="Simple Light">
      <a:dk1>
        <a:srgbClr val="191919"/>
      </a:dk1>
      <a:lt1>
        <a:srgbClr val="F3F3F3"/>
      </a:lt1>
      <a:dk2>
        <a:srgbClr val="FFFFFF"/>
      </a:dk2>
      <a:lt2>
        <a:srgbClr val="2F2FF4"/>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1766</Words>
  <Application>Microsoft Office PowerPoint</Application>
  <PresentationFormat>On-screen Show (16:9)</PresentationFormat>
  <Paragraphs>186</Paragraphs>
  <Slides>32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 (Body)</vt:lpstr>
      <vt:lpstr>Anybody</vt:lpstr>
      <vt:lpstr>Bakbak One</vt:lpstr>
      <vt:lpstr>Arial</vt:lpstr>
      <vt:lpstr>Times New Roman</vt:lpstr>
      <vt:lpstr>Antic Didone</vt:lpstr>
      <vt:lpstr>Poppins Black</vt:lpstr>
      <vt:lpstr>Nunito Light</vt:lpstr>
      <vt:lpstr>Calibri</vt:lpstr>
      <vt:lpstr>Wingdings</vt:lpstr>
      <vt:lpstr>E-commerce Pitch Deck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Pitch Deck</dc:title>
  <dc:creator>Acer</dc:creator>
  <cp:lastModifiedBy>Acer</cp:lastModifiedBy>
  <cp:revision>87</cp:revision>
  <dcterms:modified xsi:type="dcterms:W3CDTF">2023-12-22T06:59:42Z</dcterms:modified>
</cp:coreProperties>
</file>