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6" r:id="rId2"/>
    <p:sldId id="258" r:id="rId3"/>
    <p:sldId id="260" r:id="rId4"/>
    <p:sldId id="261" r:id="rId5"/>
    <p:sldId id="263" r:id="rId6"/>
    <p:sldId id="264" r:id="rId7"/>
    <p:sldId id="265" r:id="rId8"/>
    <p:sldId id="267" r:id="rId9"/>
    <p:sldId id="268" r:id="rId10"/>
    <p:sldId id="276" r:id="rId11"/>
    <p:sldId id="271" r:id="rId12"/>
    <p:sldId id="273" r:id="rId13"/>
    <p:sldId id="285" r:id="rId14"/>
    <p:sldId id="284" r:id="rId15"/>
    <p:sldId id="275" r:id="rId16"/>
    <p:sldId id="280" r:id="rId17"/>
    <p:sldId id="283" r:id="rId18"/>
    <p:sldId id="282" r:id="rId19"/>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2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E525D1-AE90-4E3F-A414-CDE36DBC149A}" type="datetimeFigureOut">
              <a:rPr lang="vi-VN" smtClean="0"/>
              <a:t>23/04/2024</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49E638-29FE-4414-97AE-77132C54BFEA}" type="slidenum">
              <a:rPr lang="vi-VN" smtClean="0"/>
              <a:t>‹#›</a:t>
            </a:fld>
            <a:endParaRPr lang="vi-VN"/>
          </a:p>
        </p:txBody>
      </p:sp>
    </p:spTree>
    <p:extLst>
      <p:ext uri="{BB962C8B-B14F-4D97-AF65-F5344CB8AC3E}">
        <p14:creationId xmlns:p14="http://schemas.microsoft.com/office/powerpoint/2010/main" val="419372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CF49E638-29FE-4414-97AE-77132C54BFEA}" type="slidenum">
              <a:rPr lang="vi-VN" smtClean="0"/>
              <a:t>15</a:t>
            </a:fld>
            <a:endParaRPr lang="vi-VN"/>
          </a:p>
        </p:txBody>
      </p:sp>
    </p:spTree>
    <p:extLst>
      <p:ext uri="{BB962C8B-B14F-4D97-AF65-F5344CB8AC3E}">
        <p14:creationId xmlns:p14="http://schemas.microsoft.com/office/powerpoint/2010/main" val="2855223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5F97DD6-3382-4878-B096-B7660E4CF36A}" type="datetimeFigureOut">
              <a:rPr lang="vi-VN" smtClean="0"/>
              <a:t>23/04/2024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100827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97DD6-3382-4878-B096-B7660E4CF36A}" type="datetimeFigureOut">
              <a:rPr lang="vi-VN" smtClean="0"/>
              <a:t>23/04/2024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37059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97DD6-3382-4878-B096-B7660E4CF36A}" type="datetimeFigureOut">
              <a:rPr lang="vi-VN" smtClean="0"/>
              <a:t>23/04/2024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250214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5F97DD6-3382-4878-B096-B7660E4CF36A}" type="datetimeFigureOut">
              <a:rPr lang="vi-VN" smtClean="0"/>
              <a:t>23/04/2024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388140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97DD6-3382-4878-B096-B7660E4CF36A}" type="datetimeFigureOut">
              <a:rPr lang="vi-VN" smtClean="0"/>
              <a:t>23/04/2024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181729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5F97DD6-3382-4878-B096-B7660E4CF36A}" type="datetimeFigureOut">
              <a:rPr lang="vi-VN" smtClean="0"/>
              <a:t>23/04/2024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92740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5F97DD6-3382-4878-B096-B7660E4CF36A}" type="datetimeFigureOut">
              <a:rPr lang="vi-VN" smtClean="0"/>
              <a:t>23/04/2024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2799167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5F97DD6-3382-4878-B096-B7660E4CF36A}" type="datetimeFigureOut">
              <a:rPr lang="vi-VN" smtClean="0"/>
              <a:t>23/04/2024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3386976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97DD6-3382-4878-B096-B7660E4CF36A}" type="datetimeFigureOut">
              <a:rPr lang="vi-VN" smtClean="0"/>
              <a:t>23/04/2024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322131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97DD6-3382-4878-B096-B7660E4CF36A}" type="datetimeFigureOut">
              <a:rPr lang="vi-VN" smtClean="0"/>
              <a:t>23/04/2024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332651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97DD6-3382-4878-B096-B7660E4CF36A}" type="datetimeFigureOut">
              <a:rPr lang="vi-VN" smtClean="0"/>
              <a:t>23/04/2024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F96C9B5-BC7A-4C63-B997-AF009269B06A}" type="slidenum">
              <a:rPr lang="vi-VN" smtClean="0"/>
              <a:t>‹#›</a:t>
            </a:fld>
            <a:endParaRPr lang="vi-VN"/>
          </a:p>
        </p:txBody>
      </p:sp>
    </p:spTree>
    <p:extLst>
      <p:ext uri="{BB962C8B-B14F-4D97-AF65-F5344CB8AC3E}">
        <p14:creationId xmlns:p14="http://schemas.microsoft.com/office/powerpoint/2010/main" val="769297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97DD6-3382-4878-B096-B7660E4CF36A}" type="datetimeFigureOut">
              <a:rPr lang="vi-VN" smtClean="0"/>
              <a:t>23/04/2024</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6C9B5-BC7A-4C63-B997-AF009269B06A}" type="slidenum">
              <a:rPr lang="vi-VN" smtClean="0"/>
              <a:t>‹#›</a:t>
            </a:fld>
            <a:endParaRPr lang="vi-VN"/>
          </a:p>
        </p:txBody>
      </p:sp>
    </p:spTree>
    <p:extLst>
      <p:ext uri="{BB962C8B-B14F-4D97-AF65-F5344CB8AC3E}">
        <p14:creationId xmlns:p14="http://schemas.microsoft.com/office/powerpoint/2010/main" val="2354579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75086503"/>
              </p:ext>
            </p:extLst>
          </p:nvPr>
        </p:nvGraphicFramePr>
        <p:xfrm>
          <a:off x="323526" y="361464"/>
          <a:ext cx="8496945" cy="1483360"/>
        </p:xfrm>
        <a:graphic>
          <a:graphicData uri="http://schemas.openxmlformats.org/drawingml/2006/table">
            <a:tbl>
              <a:tblPr firstRow="1" bandRow="1">
                <a:tableStyleId>{5C22544A-7EE6-4342-B048-85BDC9FD1C3A}</a:tableStyleId>
              </a:tblPr>
              <a:tblGrid>
                <a:gridCol w="1368154"/>
                <a:gridCol w="2016224"/>
                <a:gridCol w="1713789"/>
                <a:gridCol w="1699389"/>
                <a:gridCol w="1699389"/>
              </a:tblGrid>
              <a:tr h="370840">
                <a:tc>
                  <a:txBody>
                    <a:bodyPr/>
                    <a:lstStyle/>
                    <a:p>
                      <a:r>
                        <a:rPr lang="en-US" dirty="0" err="1" smtClean="0"/>
                        <a:t>Ngày</a:t>
                      </a:r>
                      <a:r>
                        <a:rPr lang="en-US" baseline="0" dirty="0" smtClean="0"/>
                        <a:t> </a:t>
                      </a:r>
                      <a:r>
                        <a:rPr lang="en-US" baseline="0" dirty="0" err="1" smtClean="0"/>
                        <a:t>soạn</a:t>
                      </a:r>
                      <a:endParaRPr lang="en-US" dirty="0"/>
                    </a:p>
                  </a:txBody>
                  <a:tcPr/>
                </a:tc>
                <a:tc>
                  <a:txBody>
                    <a:bodyPr/>
                    <a:lstStyle/>
                    <a:p>
                      <a:r>
                        <a:rPr lang="en-US" dirty="0" err="1" smtClean="0"/>
                        <a:t>Lớp</a:t>
                      </a:r>
                      <a:endParaRPr lang="en-US" dirty="0"/>
                    </a:p>
                  </a:txBody>
                  <a:tcPr/>
                </a:tc>
                <a:tc>
                  <a:txBody>
                    <a:bodyPr/>
                    <a:lstStyle/>
                    <a:p>
                      <a:r>
                        <a:rPr lang="en-US" dirty="0" err="1" smtClean="0"/>
                        <a:t>Tiết</a:t>
                      </a:r>
                      <a:endParaRPr lang="en-US" dirty="0"/>
                    </a:p>
                  </a:txBody>
                  <a:tcPr/>
                </a:tc>
                <a:tc>
                  <a:txBody>
                    <a:bodyPr/>
                    <a:lstStyle/>
                    <a:p>
                      <a:r>
                        <a:rPr lang="en-US" dirty="0" err="1" smtClean="0"/>
                        <a:t>Ngày</a:t>
                      </a:r>
                      <a:r>
                        <a:rPr lang="en-US" baseline="0" dirty="0" smtClean="0"/>
                        <a:t> </a:t>
                      </a:r>
                      <a:r>
                        <a:rPr lang="en-US" baseline="0" dirty="0" err="1" smtClean="0"/>
                        <a:t>dạy</a:t>
                      </a:r>
                      <a:endParaRPr lang="en-US" dirty="0"/>
                    </a:p>
                  </a:txBody>
                  <a:tcPr/>
                </a:tc>
                <a:tc>
                  <a:txBody>
                    <a:bodyPr/>
                    <a:lstStyle/>
                    <a:p>
                      <a:r>
                        <a:rPr lang="en-US" dirty="0" err="1" smtClean="0"/>
                        <a:t>Tiết</a:t>
                      </a:r>
                      <a:r>
                        <a:rPr lang="en-US" dirty="0" smtClean="0"/>
                        <a:t> </a:t>
                      </a:r>
                      <a:r>
                        <a:rPr lang="en-US" dirty="0" err="1" smtClean="0"/>
                        <a:t>theo</a:t>
                      </a:r>
                      <a:r>
                        <a:rPr lang="en-US" dirty="0" smtClean="0"/>
                        <a:t> </a:t>
                      </a:r>
                      <a:r>
                        <a:rPr lang="en-US" dirty="0" err="1" smtClean="0"/>
                        <a:t>ppct</a:t>
                      </a:r>
                      <a:endParaRPr lang="en-US" dirty="0"/>
                    </a:p>
                  </a:txBody>
                  <a:tcPr/>
                </a:tc>
              </a:tr>
              <a:tr h="370840">
                <a:tc rowSpan="3">
                  <a:txBody>
                    <a:bodyPr/>
                    <a:lstStyle/>
                    <a:p>
                      <a:r>
                        <a:rPr lang="en-US" dirty="0" smtClean="0"/>
                        <a:t>15.04.2024</a:t>
                      </a:r>
                      <a:endParaRPr lang="en-US" dirty="0"/>
                    </a:p>
                  </a:txBody>
                  <a:tcPr/>
                </a:tc>
                <a:tc>
                  <a:txBody>
                    <a:bodyPr/>
                    <a:lstStyle/>
                    <a:p>
                      <a:r>
                        <a:rPr lang="en-US" dirty="0" smtClean="0"/>
                        <a:t>7E,7B,7A,7C,7D</a:t>
                      </a:r>
                      <a:endParaRPr lang="en-US" dirty="0"/>
                    </a:p>
                  </a:txBody>
                  <a:tcPr/>
                </a:tc>
                <a:tc rowSpan="3">
                  <a:txBody>
                    <a:bodyPr/>
                    <a:lstStyle/>
                    <a:p>
                      <a:r>
                        <a:rPr lang="en-US" dirty="0" smtClean="0"/>
                        <a:t>1,2,3,4,5</a:t>
                      </a:r>
                      <a:endParaRPr lang="en-US" dirty="0"/>
                    </a:p>
                  </a:txBody>
                  <a:tcPr/>
                </a:tc>
                <a:tc>
                  <a:txBody>
                    <a:bodyPr/>
                    <a:lstStyle/>
                    <a:p>
                      <a:r>
                        <a:rPr lang="en-US" dirty="0" smtClean="0"/>
                        <a:t>25.04.2024</a:t>
                      </a:r>
                      <a:endParaRPr lang="en-US" dirty="0"/>
                    </a:p>
                  </a:txBody>
                  <a:tcPr/>
                </a:tc>
                <a:tc>
                  <a:txBody>
                    <a:bodyPr/>
                    <a:lstStyle/>
                    <a:p>
                      <a:r>
                        <a:rPr lang="en-US" dirty="0" smtClean="0"/>
                        <a:t>131</a:t>
                      </a:r>
                      <a:endParaRPr lang="en-US" dirty="0"/>
                    </a:p>
                  </a:txBody>
                  <a:tcPr/>
                </a:tc>
              </a:tr>
              <a:tr h="370840">
                <a:tc vMerge="1">
                  <a:txBody>
                    <a:bodyPr/>
                    <a:lstStyle/>
                    <a:p>
                      <a:endParaRPr lang="en-US" dirty="0"/>
                    </a:p>
                  </a:txBody>
                  <a:tcPr/>
                </a:tc>
                <a:tc>
                  <a:txBody>
                    <a:bodyPr/>
                    <a:lstStyle/>
                    <a:p>
                      <a:r>
                        <a:rPr lang="en-US" dirty="0" smtClean="0"/>
                        <a:t>7C,7D,7A,7E,7B</a:t>
                      </a:r>
                      <a:endParaRPr lang="en-US" dirty="0"/>
                    </a:p>
                  </a:txBody>
                  <a:tcPr/>
                </a:tc>
                <a:tc vMerge="1">
                  <a:txBody>
                    <a:bodyPr/>
                    <a:lstStyle/>
                    <a:p>
                      <a:endParaRPr lang="en-US" dirty="0"/>
                    </a:p>
                  </a:txBody>
                  <a:tcPr/>
                </a:tc>
                <a:tc>
                  <a:txBody>
                    <a:bodyPr/>
                    <a:lstStyle/>
                    <a:p>
                      <a:r>
                        <a:rPr lang="en-US" dirty="0" smtClean="0"/>
                        <a:t>26.04.2024</a:t>
                      </a:r>
                      <a:endParaRPr lang="en-US" dirty="0"/>
                    </a:p>
                  </a:txBody>
                  <a:tcPr/>
                </a:tc>
                <a:tc>
                  <a:txBody>
                    <a:bodyPr/>
                    <a:lstStyle/>
                    <a:p>
                      <a:r>
                        <a:rPr lang="en-US" dirty="0" smtClean="0"/>
                        <a:t>132</a:t>
                      </a:r>
                      <a:endParaRPr lang="en-US" dirty="0"/>
                    </a:p>
                  </a:txBody>
                  <a:tcPr/>
                </a:tc>
              </a:tr>
              <a:tr h="370840">
                <a:tc vMerge="1">
                  <a:txBody>
                    <a:bodyPr/>
                    <a:lstStyle/>
                    <a:p>
                      <a:endParaRPr lang="en-US" dirty="0"/>
                    </a:p>
                  </a:txBody>
                  <a:tcPr/>
                </a:tc>
                <a:tc>
                  <a:txBody>
                    <a:bodyPr/>
                    <a:lstStyle/>
                    <a:p>
                      <a:r>
                        <a:rPr lang="en-US" dirty="0" smtClean="0"/>
                        <a:t>7E,7A,7C,7B,7</a:t>
                      </a:r>
                      <a:endParaRPr lang="en-US" dirty="0"/>
                    </a:p>
                  </a:txBody>
                  <a:tcPr/>
                </a:tc>
                <a:tc vMerge="1">
                  <a:txBody>
                    <a:bodyPr/>
                    <a:lstStyle/>
                    <a:p>
                      <a:endParaRPr lang="en-US" dirty="0"/>
                    </a:p>
                  </a:txBody>
                  <a:tcPr/>
                </a:tc>
                <a:tc>
                  <a:txBody>
                    <a:bodyPr/>
                    <a:lstStyle/>
                    <a:p>
                      <a:r>
                        <a:rPr lang="en-US" dirty="0" smtClean="0"/>
                        <a:t>02.05.2024</a:t>
                      </a:r>
                      <a:endParaRPr lang="en-US" dirty="0"/>
                    </a:p>
                  </a:txBody>
                  <a:tcPr/>
                </a:tc>
                <a:tc>
                  <a:txBody>
                    <a:bodyPr/>
                    <a:lstStyle/>
                    <a:p>
                      <a:r>
                        <a:rPr lang="en-US" dirty="0" smtClean="0"/>
                        <a:t>133</a:t>
                      </a:r>
                      <a:endParaRPr lang="en-US" dirty="0"/>
                    </a:p>
                  </a:txBody>
                  <a:tcPr/>
                </a:tc>
              </a:tr>
            </a:tbl>
          </a:graphicData>
        </a:graphic>
      </p:graphicFrame>
    </p:spTree>
    <p:extLst>
      <p:ext uri="{BB962C8B-B14F-4D97-AF65-F5344CB8AC3E}">
        <p14:creationId xmlns:p14="http://schemas.microsoft.com/office/powerpoint/2010/main" val="990160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2 1"/>
          <p:cNvSpPr/>
          <p:nvPr/>
        </p:nvSpPr>
        <p:spPr>
          <a:xfrm>
            <a:off x="467544" y="22920"/>
            <a:ext cx="7848872" cy="3334072"/>
          </a:xfrm>
          <a:prstGeom prst="irregularSeal2">
            <a:avLst/>
          </a:prstGeom>
          <a:solidFill>
            <a:schemeClr val="accent3">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800" dirty="0" smtClean="0">
              <a:solidFill>
                <a:srgbClr val="FF0000"/>
              </a:solidFill>
              <a:latin typeface="Times New Roman" pitchFamily="18" charset="0"/>
              <a:cs typeface="Times New Roman" pitchFamily="18" charset="0"/>
            </a:endParaRPr>
          </a:p>
          <a:p>
            <a:pPr algn="just"/>
            <a:r>
              <a:rPr lang="en-US" sz="2800" b="1" dirty="0" smtClean="0">
                <a:solidFill>
                  <a:schemeClr val="tx1"/>
                </a:solidFill>
                <a:latin typeface="Times New Roman" pitchFamily="18" charset="0"/>
                <a:cs typeface="Times New Roman" pitchFamily="18" charset="0"/>
              </a:rPr>
              <a:t>(?) Con </a:t>
            </a:r>
            <a:r>
              <a:rPr lang="en-US" sz="2800" b="1" dirty="0" err="1" smtClean="0">
                <a:solidFill>
                  <a:schemeClr val="tx1"/>
                </a:solidFill>
                <a:latin typeface="Times New Roman" pitchFamily="18" charset="0"/>
                <a:cs typeface="Times New Roman" pitchFamily="18" charset="0"/>
              </a:rPr>
              <a:t>người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đã</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điều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khiển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sinh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sản</a:t>
            </a:r>
            <a:r>
              <a:rPr lang="en-US" sz="2800" b="1" dirty="0" smtClean="0">
                <a:solidFill>
                  <a:schemeClr val="tx1"/>
                </a:solidFill>
                <a:latin typeface="Times New Roman" pitchFamily="18" charset="0"/>
                <a:cs typeface="Times New Roman" pitchFamily="18" charset="0"/>
              </a:rPr>
              <a:t> ở </a:t>
            </a:r>
            <a:r>
              <a:rPr lang="en-US" sz="2800" b="1" dirty="0" err="1" smtClean="0">
                <a:solidFill>
                  <a:schemeClr val="tx1"/>
                </a:solidFill>
                <a:latin typeface="Times New Roman" pitchFamily="18" charset="0"/>
                <a:cs typeface="Times New Roman" pitchFamily="18" charset="0"/>
              </a:rPr>
              <a:t>sinh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vật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bằng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các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biện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pháp</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nào</a:t>
            </a:r>
            <a:r>
              <a:rPr lang="en-US" sz="2800" b="1" dirty="0" smtClean="0">
                <a:solidFill>
                  <a:schemeClr val="tx1"/>
                </a:solidFill>
                <a:latin typeface="Times New Roman" pitchFamily="18" charset="0"/>
                <a:cs typeface="Times New Roman" pitchFamily="18" charset="0"/>
              </a:rPr>
              <a:t>?</a:t>
            </a:r>
            <a:endParaRPr lang="vi-VN" sz="2800" b="1" dirty="0">
              <a:solidFill>
                <a:schemeClr val="tx1"/>
              </a:solidFill>
              <a:latin typeface="Times New Roman" pitchFamily="18" charset="0"/>
              <a:cs typeface="Times New Roman" pitchFamily="18" charset="0"/>
            </a:endParaRPr>
          </a:p>
        </p:txBody>
      </p:sp>
      <p:sp>
        <p:nvSpPr>
          <p:cNvPr id="3" name="Rounded Rectangle 2"/>
          <p:cNvSpPr>
            <a:spLocks noChangeArrowheads="1"/>
          </p:cNvSpPr>
          <p:nvPr/>
        </p:nvSpPr>
        <p:spPr bwMode="auto">
          <a:xfrm>
            <a:off x="2971800" y="3405336"/>
            <a:ext cx="2971800" cy="1143000"/>
          </a:xfrm>
          <a:prstGeom prst="roundRect">
            <a:avLst>
              <a:gd name="adj" fmla="val 16667"/>
            </a:avLst>
          </a:prstGeom>
          <a:solidFill>
            <a:srgbClr val="0000FF"/>
          </a:solidFill>
          <a:ln w="9525" algn="ctr">
            <a:solidFill>
              <a:schemeClr val="tx1"/>
            </a:solidFill>
            <a:round/>
            <a:headEnd/>
            <a:tailEnd/>
          </a:ln>
        </p:spPr>
        <p:txBody>
          <a:bodyPr/>
          <a:lstStyle/>
          <a:p>
            <a:pPr algn="ctr" eaLnBrk="1" hangingPunct="1"/>
            <a:r>
              <a:rPr lang="en-US" sz="2800" b="1" dirty="0" err="1" smtClean="0">
                <a:solidFill>
                  <a:schemeClr val="bg1"/>
                </a:solidFill>
                <a:latin typeface="Times New Roman" pitchFamily="18" charset="0"/>
                <a:cs typeface="Times New Roman" pitchFamily="18" charset="0"/>
              </a:rPr>
              <a:t>Điều</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khiển</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sinh</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sản</a:t>
            </a:r>
            <a:r>
              <a:rPr lang="en-US" sz="2800" b="1" dirty="0" smtClean="0">
                <a:solidFill>
                  <a:schemeClr val="bg1"/>
                </a:solidFill>
                <a:latin typeface="Times New Roman" pitchFamily="18" charset="0"/>
                <a:cs typeface="Times New Roman" pitchFamily="18" charset="0"/>
              </a:rPr>
              <a:t> ở </a:t>
            </a:r>
            <a:r>
              <a:rPr lang="en-US" sz="2800" b="1" dirty="0" err="1" smtClean="0">
                <a:solidFill>
                  <a:schemeClr val="bg1"/>
                </a:solidFill>
                <a:latin typeface="Times New Roman" pitchFamily="18" charset="0"/>
                <a:cs typeface="Times New Roman" pitchFamily="18" charset="0"/>
              </a:rPr>
              <a:t>sinh</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vật</a:t>
            </a:r>
            <a:endParaRPr lang="vi-VN" sz="2800" b="1" i="0" dirty="0">
              <a:solidFill>
                <a:schemeClr val="bg1"/>
              </a:solidFill>
              <a:latin typeface="Times New Roman" pitchFamily="18" charset="0"/>
              <a:cs typeface="Times New Roman" pitchFamily="18" charset="0"/>
            </a:endParaRPr>
          </a:p>
        </p:txBody>
      </p:sp>
      <p:sp>
        <p:nvSpPr>
          <p:cNvPr id="4" name="Rectangle 3"/>
          <p:cNvSpPr>
            <a:spLocks noChangeArrowheads="1"/>
          </p:cNvSpPr>
          <p:nvPr/>
        </p:nvSpPr>
        <p:spPr bwMode="auto">
          <a:xfrm>
            <a:off x="914400" y="5462736"/>
            <a:ext cx="3081536" cy="990600"/>
          </a:xfrm>
          <a:prstGeom prst="rect">
            <a:avLst/>
          </a:prstGeom>
          <a:solidFill>
            <a:srgbClr val="FFFF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eaLnBrk="1" hangingPunct="1"/>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endParaRPr lang="vi-VN" sz="2800" dirty="0">
              <a:latin typeface="Times New Roman" pitchFamily="18" charset="0"/>
              <a:cs typeface="Times New Roman" pitchFamily="18" charset="0"/>
            </a:endParaRPr>
          </a:p>
        </p:txBody>
      </p:sp>
      <p:sp>
        <p:nvSpPr>
          <p:cNvPr id="5" name="Rectangle 4"/>
          <p:cNvSpPr>
            <a:spLocks noChangeArrowheads="1"/>
          </p:cNvSpPr>
          <p:nvPr/>
        </p:nvSpPr>
        <p:spPr bwMode="auto">
          <a:xfrm>
            <a:off x="4953000" y="5462736"/>
            <a:ext cx="3219400" cy="990600"/>
          </a:xfrm>
          <a:prstGeom prst="rect">
            <a:avLst/>
          </a:prstGeom>
          <a:solidFill>
            <a:srgbClr val="FFFF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eaLnBrk="1" hangingPunct="1"/>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hoocmone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endParaRPr lang="vi-VN" sz="2800" dirty="0">
              <a:latin typeface="Times New Roman" pitchFamily="18" charset="0"/>
              <a:cs typeface="Times New Roman" pitchFamily="18" charset="0"/>
            </a:endParaRPr>
          </a:p>
        </p:txBody>
      </p:sp>
      <p:cxnSp>
        <p:nvCxnSpPr>
          <p:cNvPr id="6" name="Straight Arrow Connector 5"/>
          <p:cNvCxnSpPr>
            <a:cxnSpLocks noChangeShapeType="1"/>
            <a:stCxn id="3" idx="2"/>
            <a:endCxn id="4" idx="0"/>
          </p:cNvCxnSpPr>
          <p:nvPr/>
        </p:nvCxnSpPr>
        <p:spPr bwMode="auto">
          <a:xfrm flipH="1">
            <a:off x="2455168" y="4548336"/>
            <a:ext cx="2002532" cy="9144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a:cxnSpLocks noChangeShapeType="1"/>
            <a:stCxn id="3" idx="2"/>
          </p:cNvCxnSpPr>
          <p:nvPr/>
        </p:nvCxnSpPr>
        <p:spPr bwMode="auto">
          <a:xfrm>
            <a:off x="4457700" y="4548336"/>
            <a:ext cx="1943100" cy="9144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549134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Ribbon 1"/>
          <p:cNvSpPr/>
          <p:nvPr/>
        </p:nvSpPr>
        <p:spPr>
          <a:xfrm>
            <a:off x="0" y="44624"/>
            <a:ext cx="9036496" cy="864096"/>
          </a:xfrm>
          <a:prstGeom prst="ribb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B050"/>
                </a:solidFill>
                <a:latin typeface="Times New Roman" pitchFamily="18" charset="0"/>
                <a:cs typeface="Times New Roman" pitchFamily="18" charset="0"/>
              </a:rPr>
              <a:t>HOẠT ĐỘNG NHÓM </a:t>
            </a:r>
            <a:endParaRPr lang="vi-VN" sz="2800" b="1" dirty="0">
              <a:solidFill>
                <a:srgbClr val="00B050"/>
              </a:solidFill>
              <a:latin typeface="Times New Roman" pitchFamily="18" charset="0"/>
              <a:cs typeface="Times New Roman" pitchFamily="18" charset="0"/>
            </a:endParaRPr>
          </a:p>
        </p:txBody>
      </p:sp>
      <p:sp>
        <p:nvSpPr>
          <p:cNvPr id="4" name="Rectangle 3"/>
          <p:cNvSpPr/>
          <p:nvPr/>
        </p:nvSpPr>
        <p:spPr>
          <a:xfrm>
            <a:off x="395536" y="980728"/>
            <a:ext cx="8064896"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smtClean="0">
                <a:solidFill>
                  <a:srgbClr val="FF0000"/>
                </a:solidFill>
                <a:latin typeface="Times New Roman" pitchFamily="18" charset="0"/>
                <a:cs typeface="Times New Roman" pitchFamily="18" charset="0"/>
              </a:rPr>
              <a:t>Quan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sát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chú</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thích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hình</a:t>
            </a:r>
            <a:r>
              <a:rPr lang="en-US" sz="2800" dirty="0" smtClean="0">
                <a:solidFill>
                  <a:srgbClr val="FF0000"/>
                </a:solidFill>
                <a:latin typeface="Times New Roman" pitchFamily="18" charset="0"/>
                <a:cs typeface="Times New Roman" pitchFamily="18" charset="0"/>
              </a:rPr>
              <a:t> 34.2 SGK tr.159 – Tr.160 </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hoàn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thành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bảng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sau</a:t>
            </a:r>
            <a:r>
              <a:rPr lang="en-US" sz="2800" dirty="0" smtClean="0">
                <a:solidFill>
                  <a:srgbClr val="FF0000"/>
                </a:solidFill>
                <a:latin typeface="Times New Roman" pitchFamily="18" charset="0"/>
                <a:cs typeface="Times New Roman" pitchFamily="18" charset="0"/>
              </a:rPr>
              <a:t>:</a:t>
            </a:r>
          </a:p>
        </p:txBody>
      </p:sp>
      <p:graphicFrame>
        <p:nvGraphicFramePr>
          <p:cNvPr id="6" name="Table 5"/>
          <p:cNvGraphicFramePr>
            <a:graphicFrameLocks noGrp="1"/>
          </p:cNvGraphicFramePr>
          <p:nvPr>
            <p:extLst>
              <p:ext uri="{D42A27DB-BD31-4B8C-83A1-F6EECF244321}">
                <p14:modId xmlns:p14="http://schemas.microsoft.com/office/powerpoint/2010/main" val="439260163"/>
              </p:ext>
            </p:extLst>
          </p:nvPr>
        </p:nvGraphicFramePr>
        <p:xfrm>
          <a:off x="395537" y="2819837"/>
          <a:ext cx="8450292" cy="3804920"/>
        </p:xfrm>
        <a:graphic>
          <a:graphicData uri="http://schemas.openxmlformats.org/drawingml/2006/table">
            <a:tbl>
              <a:tblPr firstRow="1" firstCol="1" bandRow="1">
                <a:tableStyleId>{5C22544A-7EE6-4342-B048-85BDC9FD1C3A}</a:tableStyleId>
              </a:tblPr>
              <a:tblGrid>
                <a:gridCol w="2664295"/>
                <a:gridCol w="2952328"/>
                <a:gridCol w="2833669"/>
              </a:tblGrid>
              <a:tr h="0">
                <a:tc>
                  <a:txBody>
                    <a:bodyPr/>
                    <a:lstStyle/>
                    <a:p>
                      <a:pPr algn="ctr">
                        <a:lnSpc>
                          <a:spcPct val="107000"/>
                        </a:lnSpc>
                        <a:spcBef>
                          <a:spcPts val="600"/>
                        </a:spcBef>
                        <a:spcAft>
                          <a:spcPts val="0"/>
                        </a:spcAft>
                      </a:pPr>
                      <a:r>
                        <a:rPr lang="en-US" sz="2800" dirty="0" err="1">
                          <a:effectLst/>
                          <a:latin typeface="Times New Roman" pitchFamily="18" charset="0"/>
                          <a:cs typeface="Times New Roman" pitchFamily="18" charset="0"/>
                        </a:rPr>
                        <a:t>Các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yếu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tố</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môi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trường</a:t>
                      </a:r>
                      <a:endParaRPr lang="vi-VN" sz="28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0"/>
                        </a:spcAft>
                      </a:pPr>
                      <a:r>
                        <a:rPr lang="en-US" sz="2800">
                          <a:effectLst/>
                          <a:latin typeface="Times New Roman" pitchFamily="18" charset="0"/>
                          <a:cs typeface="Times New Roman" pitchFamily="18" charset="0"/>
                        </a:rPr>
                        <a:t>Ví dụ ở thực vật</a:t>
                      </a:r>
                      <a:endParaRPr lang="vi-VN" sz="28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0"/>
                        </a:spcAft>
                      </a:pPr>
                      <a:r>
                        <a:rPr lang="en-US" sz="2800" dirty="0" err="1">
                          <a:effectLst/>
                          <a:latin typeface="Times New Roman" pitchFamily="18" charset="0"/>
                          <a:cs typeface="Times New Roman" pitchFamily="18" charset="0"/>
                        </a:rPr>
                        <a:t>Ví</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dụ</a:t>
                      </a:r>
                      <a:r>
                        <a:rPr lang="en-US" sz="2800" dirty="0">
                          <a:effectLst/>
                          <a:latin typeface="Times New Roman" pitchFamily="18" charset="0"/>
                          <a:cs typeface="Times New Roman" pitchFamily="18" charset="0"/>
                        </a:rPr>
                        <a:t> ở </a:t>
                      </a:r>
                      <a:r>
                        <a:rPr lang="en-US" sz="2800" dirty="0" err="1">
                          <a:effectLst/>
                          <a:latin typeface="Times New Roman" pitchFamily="18" charset="0"/>
                          <a:cs typeface="Times New Roman" pitchFamily="18" charset="0"/>
                        </a:rPr>
                        <a:t>động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vật</a:t>
                      </a:r>
                      <a:endParaRPr lang="vi-VN" sz="28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just">
                        <a:lnSpc>
                          <a:spcPct val="107000"/>
                        </a:lnSpc>
                        <a:spcBef>
                          <a:spcPts val="600"/>
                        </a:spcBef>
                        <a:spcAft>
                          <a:spcPts val="0"/>
                        </a:spcAft>
                      </a:pPr>
                      <a:r>
                        <a:rPr lang="en-US" sz="2800" dirty="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cs typeface="Times New Roman" pitchFamily="18" charset="0"/>
                      </a:endParaRPr>
                    </a:p>
                    <a:p>
                      <a:pPr algn="just">
                        <a:lnSpc>
                          <a:spcPct val="107000"/>
                        </a:lnSpc>
                        <a:spcBef>
                          <a:spcPts val="600"/>
                        </a:spcBef>
                        <a:spcAft>
                          <a:spcPts val="0"/>
                        </a:spcAft>
                      </a:pPr>
                      <a:r>
                        <a:rPr lang="en-US" sz="2800" dirty="0" smtClean="0">
                          <a:effectLst/>
                          <a:latin typeface="Times New Roman" pitchFamily="18" charset="0"/>
                          <a:cs typeface="Times New Roman" pitchFamily="18" charset="0"/>
                        </a:rPr>
                        <a:t>……………………………………</a:t>
                      </a:r>
                      <a:endParaRPr lang="vi-VN" sz="28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Rectangle 1"/>
          <p:cNvSpPr>
            <a:spLocks noChangeArrowheads="1"/>
          </p:cNvSpPr>
          <p:nvPr/>
        </p:nvSpPr>
        <p:spPr bwMode="auto">
          <a:xfrm>
            <a:off x="-350919" y="1916832"/>
            <a:ext cx="919674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lang="en-US" sz="2400" b="1" dirty="0" err="1" smtClean="0">
                <a:solidFill>
                  <a:srgbClr val="000000"/>
                </a:solidFill>
                <a:latin typeface="Times New Roman" pitchFamily="18" charset="0"/>
                <a:ea typeface="Calibri" pitchFamily="34" charset="0"/>
                <a:cs typeface="Times New Roman" pitchFamily="18" charset="0"/>
              </a:rPr>
              <a:t>Bài</a:t>
            </a:r>
            <a:r>
              <a:rPr lang="en-US" sz="2400" b="1" dirty="0" smtClean="0">
                <a:solidFill>
                  <a:srgbClr val="000000"/>
                </a:solidFill>
                <a:latin typeface="Times New Roman" pitchFamily="18" charset="0"/>
                <a:ea typeface="Calibri" pitchFamily="34" charset="0"/>
                <a:cs typeface="Times New Roman" pitchFamily="18" charset="0"/>
              </a:rPr>
              <a:t> </a:t>
            </a:r>
            <a:r>
              <a:rPr lang="en-US" sz="2400" b="1" dirty="0" err="1" smtClean="0">
                <a:solidFill>
                  <a:srgbClr val="000000"/>
                </a:solidFill>
                <a:latin typeface="Times New Roman" pitchFamily="18" charset="0"/>
                <a:ea typeface="Calibri" pitchFamily="34" charset="0"/>
                <a:cs typeface="Times New Roman" pitchFamily="18" charset="0"/>
              </a:rPr>
              <a:t>tập</a:t>
            </a:r>
            <a:r>
              <a:rPr lang="en-US" sz="2400" b="1" dirty="0" smtClean="0">
                <a:solidFill>
                  <a:srgbClr val="000000"/>
                </a:solidFill>
                <a:latin typeface="Times New Roman" pitchFamily="18" charset="0"/>
                <a:ea typeface="Calibri" pitchFamily="34" charset="0"/>
                <a:cs typeface="Times New Roman" pitchFamily="18" charset="0"/>
              </a:rPr>
              <a:t> 3</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p>
          <a:p>
            <a:pPr marL="0" marR="0" lvl="0" indent="45085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Điều</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khiển</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sinh</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sản</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ở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sinh</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vật</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bằng</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điều</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chỉnh</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yếu</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tố</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môi</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trường</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7512590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36504" y="44625"/>
            <a:ext cx="4355976" cy="3300173"/>
            <a:chOff x="4464496" y="44625"/>
            <a:chExt cx="4355976" cy="3300173"/>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4625"/>
              <a:ext cx="4248472" cy="259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464496" y="2636912"/>
              <a:ext cx="4211960" cy="707886"/>
            </a:xfrm>
            <a:prstGeom prst="rect">
              <a:avLst/>
            </a:prstGeom>
          </p:spPr>
          <p:txBody>
            <a:bodyPr wrap="square">
              <a:spAutoFit/>
            </a:bodyPr>
            <a:lstStyle/>
            <a:p>
              <a:pPr algn="r"/>
              <a:r>
                <a:rPr lang="en-US" sz="2000" dirty="0" err="1">
                  <a:latin typeface="Times New Roman" pitchFamily="18" charset="0"/>
                  <a:cs typeface="Times New Roman" pitchFamily="18" charset="0"/>
                </a:rPr>
                <a:t>Phun</a:t>
              </a:r>
              <a:r>
                <a:rPr lang="en-US" sz="2000" dirty="0">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phân</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bón</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lá</a:t>
              </a:r>
              <a:r>
                <a:rPr lang="en-US" sz="2000" dirty="0">
                  <a:solidFill>
                    <a:srgbClr val="FF0000"/>
                  </a:solidFill>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cam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loạt</a:t>
              </a:r>
              <a:endParaRPr lang="vi-VN" sz="2000" dirty="0">
                <a:latin typeface="Times New Roman" pitchFamily="18" charset="0"/>
                <a:cs typeface="Times New Roman" pitchFamily="18" charset="0"/>
              </a:endParaRPr>
            </a:p>
          </p:txBody>
        </p:sp>
      </p:grpSp>
      <p:grpSp>
        <p:nvGrpSpPr>
          <p:cNvPr id="6" name="Group 5"/>
          <p:cNvGrpSpPr/>
          <p:nvPr/>
        </p:nvGrpSpPr>
        <p:grpSpPr>
          <a:xfrm>
            <a:off x="144462" y="44624"/>
            <a:ext cx="4355530" cy="3300174"/>
            <a:chOff x="144462" y="44624"/>
            <a:chExt cx="4355530" cy="3300174"/>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2" y="44624"/>
              <a:ext cx="4355530" cy="263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79512" y="2636912"/>
              <a:ext cx="4284984" cy="707886"/>
            </a:xfrm>
            <a:prstGeom prst="rect">
              <a:avLst/>
            </a:prstGeom>
          </p:spPr>
          <p:txBody>
            <a:bodyPr wrap="square">
              <a:spAutoFit/>
            </a:bodyPr>
            <a:lstStyle/>
            <a:p>
              <a:pPr algn="ctr"/>
              <a:r>
                <a:rPr lang="en-US" sz="2000" dirty="0" err="1">
                  <a:latin typeface="Times New Roman" pitchFamily="18" charset="0"/>
                  <a:cs typeface="Times New Roman" pitchFamily="18" charset="0"/>
                </a:rPr>
                <a:t>Phun</a:t>
              </a:r>
              <a:r>
                <a:rPr lang="en-US" sz="2000" dirty="0">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phân</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bón</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lá</a:t>
              </a:r>
              <a:r>
                <a:rPr lang="en-US" sz="2000" dirty="0">
                  <a:solidFill>
                    <a:srgbClr val="FF0000"/>
                  </a:solidFill>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endParaRPr lang="vi-VN" sz="2000" dirty="0">
                <a:latin typeface="Times New Roman" pitchFamily="18" charset="0"/>
                <a:cs typeface="Times New Roman" pitchFamily="18" charset="0"/>
              </a:endParaRPr>
            </a:p>
          </p:txBody>
        </p:sp>
      </p:grpSp>
      <p:grpSp>
        <p:nvGrpSpPr>
          <p:cNvPr id="5" name="Group 4"/>
          <p:cNvGrpSpPr/>
          <p:nvPr/>
        </p:nvGrpSpPr>
        <p:grpSpPr>
          <a:xfrm>
            <a:off x="72008" y="3284985"/>
            <a:ext cx="4392488" cy="3456383"/>
            <a:chOff x="72008" y="3284985"/>
            <a:chExt cx="4283968" cy="3456383"/>
          </a:xfrm>
        </p:grpSpPr>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918" y="3284985"/>
              <a:ext cx="4208058"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008" y="6033482"/>
              <a:ext cx="4283968" cy="707886"/>
            </a:xfrm>
            <a:prstGeom prst="rect">
              <a:avLst/>
            </a:prstGeom>
          </p:spPr>
          <p:txBody>
            <a:bodyPr wrap="square">
              <a:spAutoFit/>
            </a:bodyPr>
            <a:lstStyle/>
            <a:p>
              <a:pPr algn="ctr"/>
              <a:r>
                <a:rPr lang="en-US" sz="2000" dirty="0" err="1">
                  <a:latin typeface="Times New Roman" pitchFamily="18" charset="0"/>
                  <a:cs typeface="Times New Roman" pitchFamily="18" charset="0"/>
                </a:rPr>
                <a:t>Bổ</a:t>
              </a:r>
              <a:r>
                <a:rPr lang="en-US" sz="2000" dirty="0">
                  <a:latin typeface="Times New Roman" pitchFamily="18" charset="0"/>
                  <a:cs typeface="Times New Roman" pitchFamily="18" charset="0"/>
                </a:rPr>
                <a:t> sung </a:t>
              </a:r>
              <a:r>
                <a:rPr lang="en-US" sz="2000" dirty="0" err="1">
                  <a:solidFill>
                    <a:srgbClr val="FF0000"/>
                  </a:solidFill>
                  <a:latin typeface="Times New Roman" pitchFamily="18" charset="0"/>
                  <a:cs typeface="Times New Roman" pitchFamily="18" charset="0"/>
                </a:rPr>
                <a:t>chất</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khoáng</a:t>
              </a:r>
              <a:r>
                <a:rPr lang="en-US" sz="2000" dirty="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trứng</a:t>
              </a:r>
              <a:endParaRPr lang="vi-VN" sz="2000" dirty="0">
                <a:latin typeface="Times New Roman" pitchFamily="18" charset="0"/>
                <a:cs typeface="Times New Roman" pitchFamily="18" charset="0"/>
              </a:endParaRPr>
            </a:p>
          </p:txBody>
        </p:sp>
      </p:grpSp>
      <p:sp>
        <p:nvSpPr>
          <p:cNvPr id="11" name="Rectangle 10"/>
          <p:cNvSpPr/>
          <p:nvPr/>
        </p:nvSpPr>
        <p:spPr>
          <a:xfrm>
            <a:off x="4788024" y="4417948"/>
            <a:ext cx="3865161" cy="646331"/>
          </a:xfrm>
          <a:prstGeom prst="rect">
            <a:avLst/>
          </a:prstGeom>
        </p:spPr>
        <p:txBody>
          <a:bodyPr wrap="none">
            <a:spAutoFit/>
          </a:bodyPr>
          <a:lstStyle/>
          <a:p>
            <a:r>
              <a:rPr lang="en-US" sz="3600" dirty="0" smtClean="0">
                <a:solidFill>
                  <a:srgbClr val="FF0000"/>
                </a:solidFill>
                <a:latin typeface="Times New Roman" pitchFamily="18" charset="0"/>
                <a:cs typeface="Times New Roman" pitchFamily="18" charset="0"/>
                <a:sym typeface="Symbol"/>
              </a:rPr>
              <a:t> </a:t>
            </a:r>
            <a:r>
              <a:rPr lang="en-US" sz="3600" dirty="0" err="1" smtClean="0">
                <a:solidFill>
                  <a:srgbClr val="FF0000"/>
                </a:solidFill>
                <a:latin typeface="Times New Roman" pitchFamily="18" charset="0"/>
                <a:cs typeface="Times New Roman" pitchFamily="18" charset="0"/>
                <a:sym typeface="Symbol"/>
              </a:rPr>
              <a:t>Chất</a:t>
            </a:r>
            <a:r>
              <a:rPr lang="en-US" sz="3600" dirty="0" smtClean="0">
                <a:solidFill>
                  <a:srgbClr val="FF0000"/>
                </a:solidFill>
                <a:latin typeface="Times New Roman" pitchFamily="18" charset="0"/>
                <a:cs typeface="Times New Roman" pitchFamily="18" charset="0"/>
                <a:sym typeface="Symbol"/>
              </a:rPr>
              <a:t> </a:t>
            </a:r>
            <a:r>
              <a:rPr lang="en-US" sz="3600" dirty="0" err="1" smtClean="0">
                <a:solidFill>
                  <a:srgbClr val="FF0000"/>
                </a:solidFill>
                <a:latin typeface="Times New Roman" pitchFamily="18" charset="0"/>
                <a:cs typeface="Times New Roman" pitchFamily="18" charset="0"/>
                <a:sym typeface="Symbol"/>
              </a:rPr>
              <a:t>dinh</a:t>
            </a:r>
            <a:r>
              <a:rPr lang="en-US" sz="3600" dirty="0" smtClean="0">
                <a:solidFill>
                  <a:srgbClr val="FF0000"/>
                </a:solidFill>
                <a:latin typeface="Times New Roman" pitchFamily="18" charset="0"/>
                <a:cs typeface="Times New Roman" pitchFamily="18" charset="0"/>
                <a:sym typeface="Symbol"/>
              </a:rPr>
              <a:t> </a:t>
            </a:r>
            <a:r>
              <a:rPr lang="en-US" sz="3600" dirty="0" err="1" smtClean="0">
                <a:solidFill>
                  <a:srgbClr val="FF0000"/>
                </a:solidFill>
                <a:latin typeface="Times New Roman" pitchFamily="18" charset="0"/>
                <a:cs typeface="Times New Roman" pitchFamily="18" charset="0"/>
                <a:sym typeface="Symbol"/>
              </a:rPr>
              <a:t>dưỡng</a:t>
            </a:r>
            <a:endParaRPr lang="vi-VN"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6756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 calcmode="lin" valueType="num">
                                      <p:cBhvr>
                                        <p:cTn id="24"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4861639"/>
              </p:ext>
            </p:extLst>
          </p:nvPr>
        </p:nvGraphicFramePr>
        <p:xfrm>
          <a:off x="251520" y="116632"/>
          <a:ext cx="8640960" cy="6660496"/>
        </p:xfrm>
        <a:graphic>
          <a:graphicData uri="http://schemas.openxmlformats.org/drawingml/2006/table">
            <a:tbl>
              <a:tblPr firstRow="1" firstCol="1" bandRow="1">
                <a:tableStyleId>{5C22544A-7EE6-4342-B048-85BDC9FD1C3A}</a:tableStyleId>
              </a:tblPr>
              <a:tblGrid>
                <a:gridCol w="1440160"/>
                <a:gridCol w="4392488"/>
                <a:gridCol w="2808312"/>
              </a:tblGrid>
              <a:tr h="726295">
                <a:tc>
                  <a:txBody>
                    <a:bodyPr/>
                    <a:lstStyle/>
                    <a:p>
                      <a:pPr algn="ctr">
                        <a:lnSpc>
                          <a:spcPct val="107000"/>
                        </a:lnSpc>
                        <a:spcBef>
                          <a:spcPts val="600"/>
                        </a:spcBef>
                        <a:spcAft>
                          <a:spcPts val="0"/>
                        </a:spcAft>
                      </a:pPr>
                      <a:r>
                        <a:rPr lang="vi-VN" sz="2400" dirty="0">
                          <a:effectLst/>
                          <a:latin typeface="Times New Roman" pitchFamily="18" charset="0"/>
                          <a:cs typeface="Times New Roman" pitchFamily="18" charset="0"/>
                        </a:rPr>
                        <a:t>Các yếu tố môi trường</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vi-VN" sz="2400">
                          <a:effectLst/>
                          <a:latin typeface="Times New Roman" pitchFamily="18" charset="0"/>
                          <a:cs typeface="Times New Roman" pitchFamily="18" charset="0"/>
                        </a:rPr>
                        <a:t>Ví dụ ở thực vật</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vi-VN" sz="2400">
                          <a:effectLst/>
                          <a:latin typeface="Times New Roman" pitchFamily="18" charset="0"/>
                          <a:cs typeface="Times New Roman" pitchFamily="18" charset="0"/>
                        </a:rPr>
                        <a:t>Ví dụ ở động vật</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4629">
                <a:tc>
                  <a:txBody>
                    <a:bodyPr/>
                    <a:lstStyle/>
                    <a:p>
                      <a:pPr algn="just">
                        <a:lnSpc>
                          <a:spcPct val="107000"/>
                        </a:lnSpc>
                        <a:spcBef>
                          <a:spcPts val="600"/>
                        </a:spcBef>
                        <a:spcAft>
                          <a:spcPts val="0"/>
                        </a:spcAft>
                      </a:pP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3140">
                <a:tc>
                  <a:txBody>
                    <a:bodyPr/>
                    <a:lstStyle/>
                    <a:p>
                      <a:pPr>
                        <a:lnSpc>
                          <a:spcPct val="107000"/>
                        </a:lnSpc>
                        <a:spcBef>
                          <a:spcPts val="600"/>
                        </a:spcBef>
                        <a:spcAft>
                          <a:spcPts val="0"/>
                        </a:spcAft>
                      </a:pP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22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vi-VN" sz="2200" dirty="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3140">
                <a:tc>
                  <a:txBody>
                    <a:bodyPr/>
                    <a:lstStyle/>
                    <a:p>
                      <a:pPr>
                        <a:lnSpc>
                          <a:spcPct val="107000"/>
                        </a:lnSpc>
                        <a:spcBef>
                          <a:spcPts val="600"/>
                        </a:spcBef>
                        <a:spcAft>
                          <a:spcPts val="0"/>
                        </a:spcAft>
                      </a:pP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22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2200" dirty="0" smtClean="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251521" y="1453146"/>
            <a:ext cx="1512167" cy="882678"/>
          </a:xfrm>
          <a:prstGeom prst="rect">
            <a:avLst/>
          </a:prstGeom>
        </p:spPr>
        <p:txBody>
          <a:bodyPr wrap="square">
            <a:spAutoFit/>
          </a:bodyPr>
          <a:lstStyle/>
          <a:p>
            <a:pPr algn="just">
              <a:lnSpc>
                <a:spcPct val="107000"/>
              </a:lnSpc>
              <a:spcBef>
                <a:spcPts val="600"/>
              </a:spcBef>
              <a:spcAft>
                <a:spcPts val="0"/>
              </a:spcAft>
            </a:pPr>
            <a:r>
              <a:rPr lang="vi-VN" sz="2400" dirty="0">
                <a:solidFill>
                  <a:srgbClr val="FF0000"/>
                </a:solidFill>
                <a:latin typeface="Times New Roman" pitchFamily="18" charset="0"/>
                <a:cs typeface="Times New Roman" pitchFamily="18" charset="0"/>
              </a:rPr>
              <a:t>Ánh sáng, nhiệt độ</a:t>
            </a:r>
            <a:endParaRPr lang="vi-VN" sz="2400" dirty="0">
              <a:solidFill>
                <a:srgbClr val="FF0000"/>
              </a:solidFill>
              <a:latin typeface="Times New Roman" pitchFamily="18" charset="0"/>
              <a:ea typeface="Calibri"/>
              <a:cs typeface="Times New Roman" pitchFamily="18" charset="0"/>
            </a:endParaRPr>
          </a:p>
        </p:txBody>
      </p:sp>
      <p:sp>
        <p:nvSpPr>
          <p:cNvPr id="4" name="Rectangle 3"/>
          <p:cNvSpPr/>
          <p:nvPr/>
        </p:nvSpPr>
        <p:spPr>
          <a:xfrm>
            <a:off x="339177" y="3306772"/>
            <a:ext cx="1496519" cy="882678"/>
          </a:xfrm>
          <a:prstGeom prst="rect">
            <a:avLst/>
          </a:prstGeom>
        </p:spPr>
        <p:txBody>
          <a:bodyPr wrap="square">
            <a:spAutoFit/>
          </a:bodyPr>
          <a:lstStyle/>
          <a:p>
            <a:pPr>
              <a:lnSpc>
                <a:spcPct val="107000"/>
              </a:lnSpc>
              <a:spcBef>
                <a:spcPts val="600"/>
              </a:spcBef>
              <a:spcAft>
                <a:spcPts val="0"/>
              </a:spcAft>
            </a:pPr>
            <a:r>
              <a:rPr lang="vi-VN" sz="2400" dirty="0">
                <a:solidFill>
                  <a:srgbClr val="FF0000"/>
                </a:solidFill>
                <a:latin typeface="Times New Roman" pitchFamily="18" charset="0"/>
                <a:cs typeface="Times New Roman" pitchFamily="18" charset="0"/>
              </a:rPr>
              <a:t>Độ ẩm, nước</a:t>
            </a:r>
            <a:endParaRPr lang="vi-VN" sz="2400" dirty="0">
              <a:solidFill>
                <a:srgbClr val="FF0000"/>
              </a:solidFill>
              <a:latin typeface="Times New Roman" pitchFamily="18" charset="0"/>
              <a:ea typeface="Calibri"/>
              <a:cs typeface="Times New Roman" pitchFamily="18" charset="0"/>
            </a:endParaRPr>
          </a:p>
        </p:txBody>
      </p:sp>
      <p:sp>
        <p:nvSpPr>
          <p:cNvPr id="5" name="Rectangle 4"/>
          <p:cNvSpPr/>
          <p:nvPr/>
        </p:nvSpPr>
        <p:spPr>
          <a:xfrm>
            <a:off x="251520" y="4837522"/>
            <a:ext cx="1491241" cy="882678"/>
          </a:xfrm>
          <a:prstGeom prst="rect">
            <a:avLst/>
          </a:prstGeom>
        </p:spPr>
        <p:txBody>
          <a:bodyPr wrap="square">
            <a:spAutoFit/>
          </a:bodyPr>
          <a:lstStyle/>
          <a:p>
            <a:pPr algn="just">
              <a:lnSpc>
                <a:spcPct val="107000"/>
              </a:lnSpc>
              <a:spcBef>
                <a:spcPts val="600"/>
              </a:spcBef>
              <a:spcAft>
                <a:spcPts val="0"/>
              </a:spcAft>
            </a:pPr>
            <a:r>
              <a:rPr lang="vi-VN" sz="2400" dirty="0">
                <a:solidFill>
                  <a:srgbClr val="FF0000"/>
                </a:solidFill>
                <a:latin typeface="Times New Roman" pitchFamily="18" charset="0"/>
                <a:cs typeface="Times New Roman" pitchFamily="18" charset="0"/>
              </a:rPr>
              <a:t>Chất dinh dưỡng</a:t>
            </a:r>
            <a:endParaRPr lang="vi-VN" sz="2400" dirty="0">
              <a:solidFill>
                <a:srgbClr val="FF0000"/>
              </a:solidFill>
              <a:latin typeface="Times New Roman" pitchFamily="18" charset="0"/>
              <a:ea typeface="Calibri"/>
              <a:cs typeface="Times New Roman" pitchFamily="18" charset="0"/>
            </a:endParaRPr>
          </a:p>
        </p:txBody>
      </p:sp>
      <p:sp>
        <p:nvSpPr>
          <p:cNvPr id="6" name="Rectangle 5"/>
          <p:cNvSpPr/>
          <p:nvPr/>
        </p:nvSpPr>
        <p:spPr>
          <a:xfrm>
            <a:off x="1691680" y="1210081"/>
            <a:ext cx="4067944" cy="1179169"/>
          </a:xfrm>
          <a:prstGeom prst="rect">
            <a:avLst/>
          </a:prstGeom>
        </p:spPr>
        <p:txBody>
          <a:bodyPr wrap="square">
            <a:spAutoFit/>
          </a:bodyPr>
          <a:lstStyle/>
          <a:p>
            <a:pPr algn="just">
              <a:lnSpc>
                <a:spcPct val="107000"/>
              </a:lnSpc>
              <a:spcBef>
                <a:spcPts val="600"/>
              </a:spcBef>
              <a:spcAft>
                <a:spcPts val="0"/>
              </a:spcAft>
            </a:pPr>
            <a:r>
              <a:rPr lang="vi-VN" sz="2200" dirty="0" smtClean="0">
                <a:solidFill>
                  <a:srgbClr val="000099"/>
                </a:solidFill>
                <a:latin typeface="Times New Roman" pitchFamily="18" charset="0"/>
                <a:cs typeface="Times New Roman" pitchFamily="18" charset="0"/>
              </a:rPr>
              <a:t>- </a:t>
            </a:r>
            <a:r>
              <a:rPr lang="vi-VN" sz="2200" dirty="0" smtClean="0">
                <a:solidFill>
                  <a:srgbClr val="FF0000"/>
                </a:solidFill>
                <a:latin typeface="Times New Roman" pitchFamily="18" charset="0"/>
                <a:cs typeface="Times New Roman" pitchFamily="18" charset="0"/>
              </a:rPr>
              <a:t>Thắp </a:t>
            </a:r>
            <a:r>
              <a:rPr lang="vi-VN" sz="2200" dirty="0">
                <a:solidFill>
                  <a:srgbClr val="FF0000"/>
                </a:solidFill>
                <a:latin typeface="Times New Roman" pitchFamily="18" charset="0"/>
                <a:cs typeface="Times New Roman" pitchFamily="18" charset="0"/>
              </a:rPr>
              <a:t>đèn </a:t>
            </a:r>
            <a:r>
              <a:rPr lang="vi-VN" sz="2200" dirty="0">
                <a:solidFill>
                  <a:srgbClr val="000099"/>
                </a:solidFill>
                <a:latin typeface="Times New Roman" pitchFamily="18" charset="0"/>
                <a:cs typeface="Times New Roman" pitchFamily="18" charset="0"/>
              </a:rPr>
              <a:t>vào ban đêm làm cho cây thanh long ra nhiều hoa hoặc ra hoa trái vụ</a:t>
            </a:r>
          </a:p>
        </p:txBody>
      </p:sp>
      <p:sp>
        <p:nvSpPr>
          <p:cNvPr id="7" name="Rectangle 6"/>
          <p:cNvSpPr/>
          <p:nvPr/>
        </p:nvSpPr>
        <p:spPr>
          <a:xfrm>
            <a:off x="1763688" y="2292440"/>
            <a:ext cx="4164402" cy="816890"/>
          </a:xfrm>
          <a:prstGeom prst="rect">
            <a:avLst/>
          </a:prstGeom>
        </p:spPr>
        <p:txBody>
          <a:bodyPr wrap="square">
            <a:spAutoFit/>
          </a:bodyPr>
          <a:lstStyle/>
          <a:p>
            <a:pPr algn="just">
              <a:lnSpc>
                <a:spcPct val="107000"/>
              </a:lnSpc>
              <a:spcBef>
                <a:spcPts val="600"/>
              </a:spcBef>
              <a:spcAft>
                <a:spcPts val="0"/>
              </a:spcAft>
            </a:pPr>
            <a:r>
              <a:rPr lang="vi-VN" sz="2200" dirty="0" smtClean="0">
                <a:solidFill>
                  <a:srgbClr val="000099"/>
                </a:solidFill>
                <a:latin typeface="Times New Roman" pitchFamily="18" charset="0"/>
                <a:cs typeface="Times New Roman" pitchFamily="18" charset="0"/>
              </a:rPr>
              <a:t>- Điều </a:t>
            </a:r>
            <a:r>
              <a:rPr lang="vi-VN" sz="2200" dirty="0">
                <a:solidFill>
                  <a:srgbClr val="000099"/>
                </a:solidFill>
                <a:latin typeface="Times New Roman" pitchFamily="18" charset="0"/>
                <a:cs typeface="Times New Roman" pitchFamily="18" charset="0"/>
              </a:rPr>
              <a:t>khiển </a:t>
            </a:r>
            <a:r>
              <a:rPr lang="vi-VN" sz="2200" dirty="0">
                <a:solidFill>
                  <a:srgbClr val="FF0000"/>
                </a:solidFill>
                <a:latin typeface="Times New Roman" pitchFamily="18" charset="0"/>
                <a:cs typeface="Times New Roman" pitchFamily="18" charset="0"/>
              </a:rPr>
              <a:t>ánh sáng </a:t>
            </a:r>
            <a:r>
              <a:rPr lang="vi-VN" sz="2200" dirty="0">
                <a:solidFill>
                  <a:srgbClr val="000099"/>
                </a:solidFill>
                <a:latin typeface="Times New Roman" pitchFamily="18" charset="0"/>
                <a:cs typeface="Times New Roman" pitchFamily="18" charset="0"/>
              </a:rPr>
              <a:t>cho hoa cúc nở sớm</a:t>
            </a:r>
            <a:endParaRPr lang="vi-VN" sz="2200" dirty="0">
              <a:solidFill>
                <a:srgbClr val="000099"/>
              </a:solidFill>
              <a:latin typeface="Times New Roman" pitchFamily="18" charset="0"/>
              <a:ea typeface="Calibri"/>
              <a:cs typeface="Times New Roman" pitchFamily="18" charset="0"/>
            </a:endParaRPr>
          </a:p>
        </p:txBody>
      </p:sp>
      <p:sp>
        <p:nvSpPr>
          <p:cNvPr id="8" name="Rectangle 7"/>
          <p:cNvSpPr/>
          <p:nvPr/>
        </p:nvSpPr>
        <p:spPr>
          <a:xfrm>
            <a:off x="6156176" y="1304216"/>
            <a:ext cx="2736304" cy="1541448"/>
          </a:xfrm>
          <a:prstGeom prst="rect">
            <a:avLst/>
          </a:prstGeom>
        </p:spPr>
        <p:txBody>
          <a:bodyPr wrap="square">
            <a:spAutoFit/>
          </a:bodyPr>
          <a:lstStyle/>
          <a:p>
            <a:pPr algn="just">
              <a:lnSpc>
                <a:spcPct val="107000"/>
              </a:lnSpc>
              <a:spcBef>
                <a:spcPts val="600"/>
              </a:spcBef>
              <a:spcAft>
                <a:spcPts val="0"/>
              </a:spcAft>
            </a:pPr>
            <a:r>
              <a:rPr lang="vi-VN" sz="2200" dirty="0">
                <a:solidFill>
                  <a:srgbClr val="FF0000"/>
                </a:solidFill>
                <a:latin typeface="Times New Roman" pitchFamily="18" charset="0"/>
                <a:cs typeface="Times New Roman" pitchFamily="18" charset="0"/>
              </a:rPr>
              <a:t>Thắp đèn </a:t>
            </a:r>
            <a:r>
              <a:rPr lang="vi-VN" sz="2200" dirty="0">
                <a:solidFill>
                  <a:srgbClr val="000099"/>
                </a:solidFill>
                <a:latin typeface="Times New Roman" pitchFamily="18" charset="0"/>
                <a:cs typeface="Times New Roman" pitchFamily="18" charset="0"/>
              </a:rPr>
              <a:t>kéo dài thời gian chiếu sáng trong ngày làm cho gà có thể đẻ 2 trứng/ngày</a:t>
            </a:r>
          </a:p>
        </p:txBody>
      </p:sp>
      <p:sp>
        <p:nvSpPr>
          <p:cNvPr id="9" name="Rectangle 8"/>
          <p:cNvSpPr/>
          <p:nvPr/>
        </p:nvSpPr>
        <p:spPr>
          <a:xfrm>
            <a:off x="1691680" y="3059110"/>
            <a:ext cx="4176464" cy="1618392"/>
          </a:xfrm>
          <a:prstGeom prst="rect">
            <a:avLst/>
          </a:prstGeom>
        </p:spPr>
        <p:txBody>
          <a:bodyPr wrap="square">
            <a:spAutoFit/>
          </a:bodyPr>
          <a:lstStyle/>
          <a:p>
            <a:pPr algn="just">
              <a:lnSpc>
                <a:spcPct val="107000"/>
              </a:lnSpc>
              <a:spcBef>
                <a:spcPts val="600"/>
              </a:spcBef>
              <a:spcAft>
                <a:spcPts val="0"/>
              </a:spcAft>
            </a:pPr>
            <a:r>
              <a:rPr lang="vi-VN" sz="2200" dirty="0">
                <a:solidFill>
                  <a:srgbClr val="000099"/>
                </a:solidFill>
                <a:latin typeface="Times New Roman" pitchFamily="18" charset="0"/>
                <a:cs typeface="Times New Roman" pitchFamily="18" charset="0"/>
              </a:rPr>
              <a:t>- Giảm </a:t>
            </a:r>
            <a:r>
              <a:rPr lang="vi-VN" sz="2200" dirty="0">
                <a:solidFill>
                  <a:srgbClr val="FF0000"/>
                </a:solidFill>
                <a:latin typeface="Times New Roman" pitchFamily="18" charset="0"/>
                <a:cs typeface="Times New Roman" pitchFamily="18" charset="0"/>
              </a:rPr>
              <a:t>lượng nước </a:t>
            </a:r>
            <a:r>
              <a:rPr lang="vi-VN" sz="2200" dirty="0">
                <a:solidFill>
                  <a:srgbClr val="000099"/>
                </a:solidFill>
                <a:latin typeface="Times New Roman" pitchFamily="18" charset="0"/>
                <a:cs typeface="Times New Roman" pitchFamily="18" charset="0"/>
              </a:rPr>
              <a:t>tưới để đất khô hạn để quýt ra hoa đồng loạt</a:t>
            </a:r>
          </a:p>
          <a:p>
            <a:pPr algn="just">
              <a:lnSpc>
                <a:spcPct val="107000"/>
              </a:lnSpc>
              <a:spcBef>
                <a:spcPts val="600"/>
              </a:spcBef>
              <a:spcAft>
                <a:spcPts val="0"/>
              </a:spcAft>
            </a:pPr>
            <a:r>
              <a:rPr lang="vi-VN" sz="2200" dirty="0">
                <a:solidFill>
                  <a:srgbClr val="000099"/>
                </a:solidFill>
                <a:latin typeface="Times New Roman" pitchFamily="18" charset="0"/>
                <a:cs typeface="Times New Roman" pitchFamily="18" charset="0"/>
              </a:rPr>
              <a:t>- </a:t>
            </a:r>
            <a:r>
              <a:rPr lang="vi-VN" sz="2200" dirty="0">
                <a:solidFill>
                  <a:srgbClr val="FF0000"/>
                </a:solidFill>
                <a:latin typeface="Times New Roman" pitchFamily="18" charset="0"/>
                <a:cs typeface="Times New Roman" pitchFamily="18" charset="0"/>
              </a:rPr>
              <a:t>Phun nước </a:t>
            </a:r>
            <a:r>
              <a:rPr lang="vi-VN" sz="2200" dirty="0">
                <a:solidFill>
                  <a:srgbClr val="000099"/>
                </a:solidFill>
                <a:latin typeface="Times New Roman" pitchFamily="18" charset="0"/>
                <a:cs typeface="Times New Roman" pitchFamily="18" charset="0"/>
              </a:rPr>
              <a:t>(nước ấm hoặc nước lạnh để điều khiển cây đào ra hoa</a:t>
            </a:r>
            <a:endParaRPr lang="vi-VN" sz="2200" dirty="0">
              <a:solidFill>
                <a:srgbClr val="000099"/>
              </a:solidFill>
              <a:latin typeface="Times New Roman" pitchFamily="18" charset="0"/>
              <a:ea typeface="Calibri"/>
              <a:cs typeface="Times New Roman" pitchFamily="18" charset="0"/>
            </a:endParaRPr>
          </a:p>
        </p:txBody>
      </p:sp>
      <p:sp>
        <p:nvSpPr>
          <p:cNvPr id="10" name="Rectangle 9"/>
          <p:cNvSpPr/>
          <p:nvPr/>
        </p:nvSpPr>
        <p:spPr>
          <a:xfrm>
            <a:off x="1691680" y="4641047"/>
            <a:ext cx="4320480" cy="1980670"/>
          </a:xfrm>
          <a:prstGeom prst="rect">
            <a:avLst/>
          </a:prstGeom>
        </p:spPr>
        <p:txBody>
          <a:bodyPr wrap="square">
            <a:spAutoFit/>
          </a:bodyPr>
          <a:lstStyle/>
          <a:p>
            <a:pPr algn="just">
              <a:lnSpc>
                <a:spcPct val="107000"/>
              </a:lnSpc>
              <a:spcBef>
                <a:spcPts val="600"/>
              </a:spcBef>
              <a:spcAft>
                <a:spcPts val="0"/>
              </a:spcAft>
            </a:pPr>
            <a:r>
              <a:rPr lang="en-US" sz="2200" dirty="0">
                <a:solidFill>
                  <a:srgbClr val="000099"/>
                </a:solidFill>
                <a:latin typeface="Times New Roman" pitchFamily="18" charset="0"/>
                <a:cs typeface="Times New Roman" pitchFamily="18" charset="0"/>
              </a:rPr>
              <a:t>- </a:t>
            </a:r>
            <a:r>
              <a:rPr lang="vi-VN" sz="2200" dirty="0">
                <a:solidFill>
                  <a:srgbClr val="000099"/>
                </a:solidFill>
                <a:latin typeface="Times New Roman" pitchFamily="18" charset="0"/>
                <a:cs typeface="Times New Roman" pitchFamily="18" charset="0"/>
              </a:rPr>
              <a:t>Phun </a:t>
            </a:r>
            <a:r>
              <a:rPr lang="vi-VN" sz="2200" dirty="0">
                <a:solidFill>
                  <a:srgbClr val="FF0000"/>
                </a:solidFill>
                <a:latin typeface="Times New Roman" pitchFamily="18" charset="0"/>
                <a:cs typeface="Times New Roman" pitchFamily="18" charset="0"/>
              </a:rPr>
              <a:t>phân bón lá </a:t>
            </a:r>
            <a:r>
              <a:rPr lang="vi-VN" sz="2200" dirty="0">
                <a:solidFill>
                  <a:srgbClr val="000099"/>
                </a:solidFill>
                <a:latin typeface="Times New Roman" pitchFamily="18" charset="0"/>
                <a:cs typeface="Times New Roman" pitchFamily="18" charset="0"/>
              </a:rPr>
              <a:t>cho cây cam trước nửa tháng làm cho quả chín đồng loạt</a:t>
            </a:r>
          </a:p>
          <a:p>
            <a:pPr algn="just">
              <a:lnSpc>
                <a:spcPct val="107000"/>
              </a:lnSpc>
              <a:spcBef>
                <a:spcPts val="600"/>
              </a:spcBef>
              <a:spcAft>
                <a:spcPts val="0"/>
              </a:spcAft>
            </a:pPr>
            <a:r>
              <a:rPr lang="vi-VN" sz="2200" dirty="0">
                <a:solidFill>
                  <a:srgbClr val="000099"/>
                </a:solidFill>
                <a:latin typeface="Times New Roman" pitchFamily="18" charset="0"/>
                <a:cs typeface="Times New Roman" pitchFamily="18" charset="0"/>
              </a:rPr>
              <a:t>- Phun </a:t>
            </a:r>
            <a:r>
              <a:rPr lang="vi-VN" sz="2200" dirty="0">
                <a:solidFill>
                  <a:srgbClr val="FF0000"/>
                </a:solidFill>
                <a:latin typeface="Times New Roman" pitchFamily="18" charset="0"/>
                <a:cs typeface="Times New Roman" pitchFamily="18" charset="0"/>
              </a:rPr>
              <a:t>phân bón lá </a:t>
            </a:r>
            <a:r>
              <a:rPr lang="vi-VN" sz="2200" dirty="0">
                <a:solidFill>
                  <a:srgbClr val="000099"/>
                </a:solidFill>
                <a:latin typeface="Times New Roman" pitchFamily="18" charset="0"/>
                <a:cs typeface="Times New Roman" pitchFamily="18" charset="0"/>
              </a:rPr>
              <a:t>khi cây nhãn bắt đầu ra hoa làm tăng năng suất quả</a:t>
            </a:r>
            <a:endParaRPr lang="vi-VN" sz="2200" dirty="0">
              <a:solidFill>
                <a:srgbClr val="000099"/>
              </a:solidFill>
              <a:latin typeface="Times New Roman" pitchFamily="18" charset="0"/>
              <a:ea typeface="Calibri"/>
              <a:cs typeface="Times New Roman" pitchFamily="18" charset="0"/>
            </a:endParaRPr>
          </a:p>
        </p:txBody>
      </p:sp>
      <p:sp>
        <p:nvSpPr>
          <p:cNvPr id="11" name="Rectangle 10"/>
          <p:cNvSpPr/>
          <p:nvPr/>
        </p:nvSpPr>
        <p:spPr>
          <a:xfrm>
            <a:off x="6120680" y="4725144"/>
            <a:ext cx="2627784" cy="1541448"/>
          </a:xfrm>
          <a:prstGeom prst="rect">
            <a:avLst/>
          </a:prstGeom>
        </p:spPr>
        <p:txBody>
          <a:bodyPr wrap="square">
            <a:spAutoFit/>
          </a:bodyPr>
          <a:lstStyle/>
          <a:p>
            <a:pPr algn="just">
              <a:lnSpc>
                <a:spcPct val="107000"/>
              </a:lnSpc>
              <a:spcBef>
                <a:spcPts val="600"/>
              </a:spcBef>
              <a:spcAft>
                <a:spcPts val="0"/>
              </a:spcAft>
            </a:pPr>
            <a:r>
              <a:rPr lang="vi-VN" sz="2200" dirty="0">
                <a:solidFill>
                  <a:srgbClr val="000099"/>
                </a:solidFill>
                <a:latin typeface="Times New Roman" pitchFamily="18" charset="0"/>
                <a:cs typeface="Times New Roman" pitchFamily="18" charset="0"/>
              </a:rPr>
              <a:t>Bổ sung </a:t>
            </a:r>
            <a:r>
              <a:rPr lang="vi-VN" sz="2200" dirty="0">
                <a:solidFill>
                  <a:srgbClr val="FF0000"/>
                </a:solidFill>
                <a:latin typeface="Times New Roman" pitchFamily="18" charset="0"/>
                <a:cs typeface="Times New Roman" pitchFamily="18" charset="0"/>
              </a:rPr>
              <a:t>chất khoáng </a:t>
            </a:r>
            <a:r>
              <a:rPr lang="vi-VN" sz="2200" dirty="0">
                <a:solidFill>
                  <a:srgbClr val="000099"/>
                </a:solidFill>
                <a:latin typeface="Times New Roman" pitchFamily="18" charset="0"/>
                <a:cs typeface="Times New Roman" pitchFamily="18" charset="0"/>
              </a:rPr>
              <a:t>(từ vỏ trứng, ốc, hến,…) để vịt tăng tỉ lệ đẻ trứng</a:t>
            </a:r>
            <a:endParaRPr lang="en-US" sz="2200" dirty="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9587591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a:spLocks noChangeArrowheads="1"/>
          </p:cNvSpPr>
          <p:nvPr/>
        </p:nvSpPr>
        <p:spPr bwMode="auto">
          <a:xfrm>
            <a:off x="2971800" y="548680"/>
            <a:ext cx="2971800" cy="1143000"/>
          </a:xfrm>
          <a:prstGeom prst="roundRect">
            <a:avLst>
              <a:gd name="adj" fmla="val 16667"/>
            </a:avLst>
          </a:prstGeom>
          <a:solidFill>
            <a:srgbClr val="0000FF"/>
          </a:solidFill>
          <a:ln w="9525" algn="ctr">
            <a:solidFill>
              <a:schemeClr val="tx1"/>
            </a:solidFill>
            <a:round/>
            <a:headEnd/>
            <a:tailEnd/>
          </a:ln>
        </p:spPr>
        <p:txBody>
          <a:bodyPr/>
          <a:lstStyle/>
          <a:p>
            <a:pPr algn="ctr" eaLnBrk="1" hangingPunct="1"/>
            <a:r>
              <a:rPr lang="en-US" sz="2800" b="1" dirty="0" err="1" smtClean="0">
                <a:solidFill>
                  <a:schemeClr val="bg1"/>
                </a:solidFill>
                <a:latin typeface="Times New Roman" pitchFamily="18" charset="0"/>
                <a:cs typeface="Times New Roman" pitchFamily="18" charset="0"/>
              </a:rPr>
              <a:t>Điều</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khiển</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sinh</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sản</a:t>
            </a:r>
            <a:r>
              <a:rPr lang="en-US" sz="2800" b="1" dirty="0" smtClean="0">
                <a:solidFill>
                  <a:schemeClr val="bg1"/>
                </a:solidFill>
                <a:latin typeface="Times New Roman" pitchFamily="18" charset="0"/>
                <a:cs typeface="Times New Roman" pitchFamily="18" charset="0"/>
              </a:rPr>
              <a:t> ở </a:t>
            </a:r>
            <a:r>
              <a:rPr lang="en-US" sz="2800" b="1" dirty="0" err="1" smtClean="0">
                <a:solidFill>
                  <a:schemeClr val="bg1"/>
                </a:solidFill>
                <a:latin typeface="Times New Roman" pitchFamily="18" charset="0"/>
                <a:cs typeface="Times New Roman" pitchFamily="18" charset="0"/>
              </a:rPr>
              <a:t>sinh</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vật</a:t>
            </a:r>
            <a:endParaRPr lang="vi-VN" sz="2800" b="1" i="0" dirty="0">
              <a:solidFill>
                <a:schemeClr val="bg1"/>
              </a:solidFill>
              <a:latin typeface="Times New Roman" pitchFamily="18" charset="0"/>
              <a:cs typeface="Times New Roman" pitchFamily="18" charset="0"/>
            </a:endParaRPr>
          </a:p>
        </p:txBody>
      </p:sp>
      <p:sp>
        <p:nvSpPr>
          <p:cNvPr id="3" name="Rectangle 2"/>
          <p:cNvSpPr>
            <a:spLocks noChangeArrowheads="1"/>
          </p:cNvSpPr>
          <p:nvPr/>
        </p:nvSpPr>
        <p:spPr bwMode="auto">
          <a:xfrm>
            <a:off x="914400" y="2606080"/>
            <a:ext cx="3081536" cy="990600"/>
          </a:xfrm>
          <a:prstGeom prst="rect">
            <a:avLst/>
          </a:prstGeom>
          <a:solidFill>
            <a:srgbClr val="FFFF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eaLnBrk="1" hangingPunct="1"/>
            <a:r>
              <a:rPr lang="en-US" sz="2800" dirty="0" err="1" smtClean="0">
                <a:latin typeface="Times New Roman" pitchFamily="18" charset="0"/>
                <a:cs typeface="Times New Roman" pitchFamily="18" charset="0"/>
              </a:rPr>
              <a:t>Điều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endParaRPr lang="vi-VN" sz="2800" dirty="0">
              <a:latin typeface="Times New Roman" pitchFamily="18" charset="0"/>
              <a:cs typeface="Times New Roman" pitchFamily="18" charset="0"/>
            </a:endParaRPr>
          </a:p>
        </p:txBody>
      </p:sp>
      <p:sp>
        <p:nvSpPr>
          <p:cNvPr id="4" name="Rectangle 3"/>
          <p:cNvSpPr>
            <a:spLocks noChangeArrowheads="1"/>
          </p:cNvSpPr>
          <p:nvPr/>
        </p:nvSpPr>
        <p:spPr bwMode="auto">
          <a:xfrm>
            <a:off x="4953000" y="2606080"/>
            <a:ext cx="3219400" cy="990600"/>
          </a:xfrm>
          <a:prstGeom prst="rect">
            <a:avLst/>
          </a:prstGeom>
          <a:solidFill>
            <a:srgbClr val="FFFF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eaLnBrk="1" hangingPunct="1"/>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hoocmone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tạo</a:t>
            </a:r>
            <a:endParaRPr lang="vi-VN" sz="2800" dirty="0">
              <a:latin typeface="Times New Roman" pitchFamily="18" charset="0"/>
              <a:cs typeface="Times New Roman" pitchFamily="18" charset="0"/>
            </a:endParaRPr>
          </a:p>
        </p:txBody>
      </p:sp>
      <p:cxnSp>
        <p:nvCxnSpPr>
          <p:cNvPr id="5" name="Straight Arrow Connector 4"/>
          <p:cNvCxnSpPr>
            <a:cxnSpLocks noChangeShapeType="1"/>
            <a:stCxn id="2" idx="2"/>
            <a:endCxn id="3" idx="0"/>
          </p:cNvCxnSpPr>
          <p:nvPr/>
        </p:nvCxnSpPr>
        <p:spPr bwMode="auto">
          <a:xfrm flipH="1">
            <a:off x="2455168" y="1691680"/>
            <a:ext cx="2002532" cy="9144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p:cNvCxnSpPr>
            <a:cxnSpLocks noChangeShapeType="1"/>
            <a:stCxn id="2" idx="2"/>
          </p:cNvCxnSpPr>
          <p:nvPr/>
        </p:nvCxnSpPr>
        <p:spPr bwMode="auto">
          <a:xfrm>
            <a:off x="4457700" y="1691680"/>
            <a:ext cx="1943100" cy="9144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p:nvPr/>
        </p:nvSpPr>
        <p:spPr>
          <a:xfrm>
            <a:off x="467544" y="4293096"/>
            <a:ext cx="820891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Quá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trình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sinh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sản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sinh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vật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được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điều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hòa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chủ</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yếu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bởi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yếu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tố</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nào</a:t>
            </a:r>
            <a:r>
              <a:rPr lang="en-US" sz="3200" b="1" dirty="0" smtClean="0">
                <a:solidFill>
                  <a:srgbClr val="FF0000"/>
                </a:solidFill>
                <a:latin typeface="Times New Roman" pitchFamily="18" charset="0"/>
                <a:cs typeface="Times New Roman" pitchFamily="18" charset="0"/>
              </a:rPr>
              <a:t>?</a:t>
            </a:r>
            <a:endParaRPr lang="vi-VN"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530817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3271"/>
            <a:ext cx="8712968" cy="4031873"/>
          </a:xfrm>
          <a:prstGeom prst="rect">
            <a:avLst/>
          </a:prstGeom>
        </p:spPr>
        <p:txBody>
          <a:bodyPr wrap="square">
            <a:spAutoFit/>
          </a:bodyPr>
          <a:lstStyle/>
          <a:p>
            <a:pPr algn="just">
              <a:spcBef>
                <a:spcPts val="1800"/>
              </a:spcBef>
              <a:spcAft>
                <a:spcPts val="600"/>
              </a:spcAft>
            </a:pPr>
            <a:r>
              <a:rPr lang="en-US" sz="3600" b="1" dirty="0" err="1" smtClean="0">
                <a:solidFill>
                  <a:srgbClr val="FF0000"/>
                </a:solidFill>
                <a:latin typeface="Times New Roman" pitchFamily="18" charset="0"/>
                <a:cs typeface="Times New Roman" pitchFamily="18" charset="0"/>
              </a:rPr>
              <a:t>Hoạt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nhân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tìm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hiểu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thông</a:t>
            </a:r>
            <a:r>
              <a:rPr lang="en-US" sz="3600" b="1" dirty="0" smtClean="0">
                <a:solidFill>
                  <a:srgbClr val="FF0000"/>
                </a:solidFill>
                <a:latin typeface="Times New Roman" pitchFamily="18" charset="0"/>
                <a:cs typeface="Times New Roman" pitchFamily="18" charset="0"/>
              </a:rPr>
              <a:t> tin SGK </a:t>
            </a:r>
            <a:r>
              <a:rPr lang="en-US" sz="3600" b="1" dirty="0" err="1" smtClean="0">
                <a:solidFill>
                  <a:srgbClr val="FF0000"/>
                </a:solidFill>
                <a:latin typeface="Times New Roman" pitchFamily="18" charset="0"/>
                <a:cs typeface="Times New Roman" pitchFamily="18" charset="0"/>
              </a:rPr>
              <a:t>mục</a:t>
            </a:r>
            <a:r>
              <a:rPr lang="en-US" sz="3600" b="1" dirty="0" smtClean="0">
                <a:solidFill>
                  <a:srgbClr val="FF0000"/>
                </a:solidFill>
                <a:latin typeface="Times New Roman" pitchFamily="18" charset="0"/>
                <a:cs typeface="Times New Roman" pitchFamily="18" charset="0"/>
              </a:rPr>
              <a:t> II.2 tr.160 </a:t>
            </a:r>
            <a:r>
              <a:rPr lang="en-US" sz="3600" b="1" dirty="0" err="1" smtClean="0">
                <a:solidFill>
                  <a:srgbClr val="FF0000"/>
                </a:solidFill>
                <a:latin typeface="Times New Roman" pitchFamily="18" charset="0"/>
                <a:cs typeface="Times New Roman" pitchFamily="18" charset="0"/>
              </a:rPr>
              <a:t>trả</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lời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hỏi</a:t>
            </a:r>
            <a:r>
              <a:rPr lang="en-US" sz="3600" b="1" dirty="0" smtClean="0">
                <a:solidFill>
                  <a:srgbClr val="FF0000"/>
                </a:solidFill>
                <a:latin typeface="Times New Roman" pitchFamily="18" charset="0"/>
                <a:cs typeface="Times New Roman" pitchFamily="18" charset="0"/>
              </a:rPr>
              <a:t>:</a:t>
            </a:r>
          </a:p>
          <a:p>
            <a:pPr algn="just">
              <a:spcBef>
                <a:spcPts val="1800"/>
              </a:spcBef>
              <a:spcAft>
                <a:spcPts val="600"/>
              </a:spcAft>
            </a:pPr>
            <a:r>
              <a:rPr lang="en-US" sz="3600" dirty="0" smtClean="0">
                <a:latin typeface="Times New Roman" pitchFamily="18" charset="0"/>
                <a:cs typeface="Times New Roman" pitchFamily="18" charset="0"/>
              </a:rPr>
              <a:t>1. </a:t>
            </a:r>
            <a:r>
              <a:rPr lang="en-US" sz="3600" dirty="0" err="1" smtClean="0">
                <a:latin typeface="Times New Roman" pitchFamily="18" charset="0"/>
                <a:cs typeface="Times New Roman" pitchFamily="18" charset="0"/>
              </a:rPr>
              <a:t>Nêu</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vai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trò</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hormone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điều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sinh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sản</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sinh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smtClean="0">
                <a:latin typeface="Times New Roman" pitchFamily="18" charset="0"/>
                <a:cs typeface="Times New Roman" pitchFamily="18" charset="0"/>
              </a:rPr>
              <a:t>?</a:t>
            </a:r>
          </a:p>
          <a:p>
            <a:pPr algn="just">
              <a:spcBef>
                <a:spcPts val="1800"/>
              </a:spcBef>
              <a:spcAft>
                <a:spcPts val="600"/>
              </a:spcAft>
            </a:pPr>
            <a:r>
              <a:rPr lang="en-US" sz="3600" dirty="0" smtClean="0">
                <a:latin typeface="Times New Roman" pitchFamily="18" charset="0"/>
                <a:cs typeface="Times New Roman" pitchFamily="18" charset="0"/>
              </a:rPr>
              <a:t>2. </a:t>
            </a:r>
            <a:r>
              <a:rPr lang="en-US" sz="3600" dirty="0" err="1" smtClean="0">
                <a:latin typeface="Times New Roman" pitchFamily="18" charset="0"/>
                <a:cs typeface="Times New Roman" pitchFamily="18" charset="0"/>
              </a:rPr>
              <a:t>Nêu</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dụng</a:t>
            </a:r>
            <a:r>
              <a:rPr lang="en-US" sz="3600" dirty="0">
                <a:latin typeface="Times New Roman" pitchFamily="18" charset="0"/>
                <a:cs typeface="Times New Roman" pitchFamily="18" charset="0"/>
              </a:rPr>
              <a:t> hormone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điều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sinh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sản</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cây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trồng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nuôi</a:t>
            </a:r>
            <a:r>
              <a:rPr lang="en-US" sz="3600"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Tree>
    <p:extLst>
      <p:ext uri="{BB962C8B-B14F-4D97-AF65-F5344CB8AC3E}">
        <p14:creationId xmlns:p14="http://schemas.microsoft.com/office/powerpoint/2010/main" val="39470825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5496" y="-27384"/>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sz="2600" b="1" u="sng" dirty="0">
                <a:solidFill>
                  <a:schemeClr val="tx1"/>
                </a:solidFill>
                <a:latin typeface="+mj-lt"/>
              </a:rPr>
              <a:t>Bài </a:t>
            </a:r>
            <a:r>
              <a:rPr lang="en-US" sz="2600" b="1" u="sng" dirty="0" smtClean="0">
                <a:solidFill>
                  <a:schemeClr val="tx1"/>
                </a:solidFill>
                <a:latin typeface="+mj-lt"/>
              </a:rPr>
              <a:t>34.</a:t>
            </a:r>
            <a:r>
              <a:rPr lang="en-US" sz="2600" b="1" dirty="0" smtClean="0">
                <a:solidFill>
                  <a:srgbClr val="FF0000"/>
                </a:solidFill>
                <a:latin typeface="+mj-lt"/>
              </a:rPr>
              <a:t> CÁC YẾU TỐ ẢNH HƯỞNG TỚI SINH SẢN VÀ ĐIỀU KHIỂN SINH SẢN Ở SINH VẬT</a:t>
            </a:r>
            <a:endParaRPr lang="vi-VN" sz="2600" b="1" dirty="0">
              <a:solidFill>
                <a:srgbClr val="FF0000"/>
              </a:solidFill>
              <a:latin typeface="+mj-lt"/>
            </a:endParaRPr>
          </a:p>
        </p:txBody>
      </p:sp>
      <p:sp>
        <p:nvSpPr>
          <p:cNvPr id="8" name="Rectangle 7"/>
          <p:cNvSpPr/>
          <p:nvPr/>
        </p:nvSpPr>
        <p:spPr>
          <a:xfrm>
            <a:off x="44896" y="620688"/>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vi-VN" sz="2800" b="1" u="sng" dirty="0" smtClean="0">
                <a:solidFill>
                  <a:schemeClr val="tx1"/>
                </a:solidFill>
                <a:latin typeface="+mj-lt"/>
              </a:rPr>
              <a:t>I. Các yếu tố ảnh hưởng đến sinh sản ở sinh vật</a:t>
            </a:r>
            <a:endParaRPr lang="vi-VN" sz="2800" b="1" u="sng" dirty="0">
              <a:solidFill>
                <a:srgbClr val="FF0000"/>
              </a:solidFill>
              <a:latin typeface="+mj-lt"/>
            </a:endParaRPr>
          </a:p>
        </p:txBody>
      </p:sp>
      <p:sp>
        <p:nvSpPr>
          <p:cNvPr id="3" name="Rectangle 2"/>
          <p:cNvSpPr/>
          <p:nvPr/>
        </p:nvSpPr>
        <p:spPr>
          <a:xfrm>
            <a:off x="107504" y="1325086"/>
            <a:ext cx="8919592" cy="1815882"/>
          </a:xfrm>
          <a:prstGeom prst="rect">
            <a:avLst/>
          </a:prstGeom>
        </p:spPr>
        <p:txBody>
          <a:bodyPr wrap="square">
            <a:spAutoFit/>
          </a:bodyPr>
          <a:lstStyle/>
          <a:p>
            <a:pPr algn="just"/>
            <a:r>
              <a:rPr lang="de-DE" sz="2800" dirty="0">
                <a:solidFill>
                  <a:srgbClr val="0000FF"/>
                </a:solidFill>
                <a:latin typeface="Times New Roman" pitchFamily="18" charset="0"/>
                <a:cs typeface="Times New Roman" pitchFamily="18" charset="0"/>
              </a:rPr>
              <a:t> </a:t>
            </a:r>
            <a:r>
              <a:rPr lang="de-DE" sz="2800" dirty="0" smtClean="0">
                <a:solidFill>
                  <a:srgbClr val="0000FF"/>
                </a:solidFill>
                <a:latin typeface="Times New Roman" pitchFamily="18" charset="0"/>
                <a:cs typeface="Times New Roman" pitchFamily="18" charset="0"/>
              </a:rPr>
              <a:t>Các </a:t>
            </a:r>
            <a:r>
              <a:rPr lang="de-DE" sz="2800" dirty="0">
                <a:solidFill>
                  <a:srgbClr val="0000FF"/>
                </a:solidFill>
                <a:latin typeface="Times New Roman" pitchFamily="18" charset="0"/>
                <a:cs typeface="Times New Roman" pitchFamily="18" charset="0"/>
              </a:rPr>
              <a:t>yếu tố ảnh hưởng đến sinh sản của sinh vật bao gồm:</a:t>
            </a:r>
            <a:endParaRPr lang="vi-VN" sz="2800" dirty="0">
              <a:solidFill>
                <a:srgbClr val="0000FF"/>
              </a:solidFill>
              <a:latin typeface="Times New Roman" pitchFamily="18" charset="0"/>
              <a:cs typeface="Times New Roman" pitchFamily="18" charset="0"/>
            </a:endParaRPr>
          </a:p>
          <a:p>
            <a:pPr algn="just"/>
            <a:r>
              <a:rPr lang="de-DE" sz="2800" dirty="0">
                <a:solidFill>
                  <a:srgbClr val="0000FF"/>
                </a:solidFill>
                <a:latin typeface="Times New Roman" pitchFamily="18" charset="0"/>
                <a:cs typeface="Times New Roman" pitchFamily="18" charset="0"/>
              </a:rPr>
              <a:t>- Các yếu tố môi trường: Nhiệt độ, ánh sáng, nước, chất dinh dưỡng,...</a:t>
            </a:r>
            <a:endParaRPr lang="vi-VN" sz="2800" dirty="0">
              <a:solidFill>
                <a:srgbClr val="0000FF"/>
              </a:solidFill>
              <a:latin typeface="Times New Roman" pitchFamily="18" charset="0"/>
              <a:cs typeface="Times New Roman" pitchFamily="18" charset="0"/>
            </a:endParaRPr>
          </a:p>
          <a:p>
            <a:pPr algn="just"/>
            <a:r>
              <a:rPr lang="de-DE" sz="2800" dirty="0">
                <a:solidFill>
                  <a:srgbClr val="0000FF"/>
                </a:solidFill>
                <a:latin typeface="Times New Roman" pitchFamily="18" charset="0"/>
                <a:cs typeface="Times New Roman" pitchFamily="18" charset="0"/>
              </a:rPr>
              <a:t>- Yếu tố bên trong: Đặc điểm của loài, hoocmone sinh sản,...</a:t>
            </a:r>
            <a:endParaRPr lang="vi-VN" sz="2800" dirty="0">
              <a:solidFill>
                <a:srgbClr val="0000FF"/>
              </a:solidFill>
              <a:latin typeface="Times New Roman" pitchFamily="18" charset="0"/>
              <a:cs typeface="Times New Roman" pitchFamily="18" charset="0"/>
            </a:endParaRPr>
          </a:p>
        </p:txBody>
      </p:sp>
      <p:sp>
        <p:nvSpPr>
          <p:cNvPr id="4" name="Rectangle 3"/>
          <p:cNvSpPr/>
          <p:nvPr/>
        </p:nvSpPr>
        <p:spPr>
          <a:xfrm>
            <a:off x="128359" y="2924944"/>
            <a:ext cx="5235729" cy="523220"/>
          </a:xfrm>
          <a:prstGeom prst="rect">
            <a:avLst/>
          </a:prstGeom>
        </p:spPr>
        <p:txBody>
          <a:bodyPr wrap="none">
            <a:spAutoFit/>
          </a:bodyPr>
          <a:lstStyle/>
          <a:p>
            <a:r>
              <a:rPr lang="de-DE" sz="2800" b="1" u="sng" dirty="0">
                <a:latin typeface="Times New Roman" pitchFamily="18" charset="0"/>
                <a:cs typeface="Times New Roman" pitchFamily="18" charset="0"/>
              </a:rPr>
              <a:t>II. Điều khiển sinh sản ở sinh vật</a:t>
            </a:r>
            <a:endParaRPr lang="vi-VN" sz="2800" u="sng" dirty="0">
              <a:latin typeface="Times New Roman" pitchFamily="18" charset="0"/>
              <a:cs typeface="Times New Roman" pitchFamily="18" charset="0"/>
            </a:endParaRPr>
          </a:p>
        </p:txBody>
      </p:sp>
      <p:sp>
        <p:nvSpPr>
          <p:cNvPr id="6" name="Rectangle 5"/>
          <p:cNvSpPr/>
          <p:nvPr/>
        </p:nvSpPr>
        <p:spPr>
          <a:xfrm>
            <a:off x="107504" y="3345954"/>
            <a:ext cx="8919592" cy="3539430"/>
          </a:xfrm>
          <a:prstGeom prst="rect">
            <a:avLst/>
          </a:prstGeom>
        </p:spPr>
        <p:txBody>
          <a:bodyPr wrap="square">
            <a:spAutoFit/>
          </a:bodyPr>
          <a:lstStyle/>
          <a:p>
            <a:r>
              <a:rPr lang="de-DE" sz="2800" dirty="0" smtClean="0">
                <a:solidFill>
                  <a:srgbClr val="0000FF"/>
                </a:solidFill>
                <a:latin typeface="Times New Roman" pitchFamily="18" charset="0"/>
                <a:cs typeface="Times New Roman" pitchFamily="18" charset="0"/>
              </a:rPr>
              <a:t>- </a:t>
            </a:r>
            <a:r>
              <a:rPr lang="de-DE" sz="2800" dirty="0">
                <a:solidFill>
                  <a:srgbClr val="0000FF"/>
                </a:solidFill>
                <a:latin typeface="Times New Roman" pitchFamily="18" charset="0"/>
                <a:cs typeface="Times New Roman" pitchFamily="18" charset="0"/>
              </a:rPr>
              <a:t>Quá trình sinh sản của sinh vật được điều hòa chủ yếu </a:t>
            </a:r>
            <a:r>
              <a:rPr lang="de-DE" sz="2800" dirty="0" smtClean="0">
                <a:solidFill>
                  <a:srgbClr val="0000FF"/>
                </a:solidFill>
                <a:latin typeface="Times New Roman" pitchFamily="18" charset="0"/>
                <a:cs typeface="Times New Roman" pitchFamily="18" charset="0"/>
              </a:rPr>
              <a:t>bởi </a:t>
            </a:r>
            <a:r>
              <a:rPr lang="de-DE" sz="2800" dirty="0">
                <a:solidFill>
                  <a:srgbClr val="0000FF"/>
                </a:solidFill>
                <a:latin typeface="Times New Roman" pitchFamily="18" charset="0"/>
                <a:cs typeface="Times New Roman" pitchFamily="18" charset="0"/>
              </a:rPr>
              <a:t>các hoocmone</a:t>
            </a:r>
            <a:endParaRPr lang="vi-VN" sz="2800" dirty="0">
              <a:solidFill>
                <a:srgbClr val="0000FF"/>
              </a:solidFill>
              <a:latin typeface="Times New Roman" pitchFamily="18" charset="0"/>
              <a:cs typeface="Times New Roman" pitchFamily="18" charset="0"/>
            </a:endParaRPr>
          </a:p>
          <a:p>
            <a:r>
              <a:rPr lang="de-DE" sz="2800" dirty="0">
                <a:solidFill>
                  <a:srgbClr val="0000FF"/>
                </a:solidFill>
                <a:latin typeface="Times New Roman" pitchFamily="18" charset="0"/>
                <a:cs typeface="Times New Roman" pitchFamily="18" charset="0"/>
              </a:rPr>
              <a:t>- Con người sử dụng hoocmone và các kĩ thuật nhân giống để:</a:t>
            </a:r>
            <a:endParaRPr lang="vi-VN" sz="2800" dirty="0">
              <a:solidFill>
                <a:srgbClr val="0000FF"/>
              </a:solidFill>
              <a:latin typeface="Times New Roman" pitchFamily="18" charset="0"/>
              <a:cs typeface="Times New Roman" pitchFamily="18" charset="0"/>
            </a:endParaRPr>
          </a:p>
          <a:p>
            <a:r>
              <a:rPr lang="de-DE" sz="2800" dirty="0">
                <a:solidFill>
                  <a:srgbClr val="0000FF"/>
                </a:solidFill>
                <a:latin typeface="Times New Roman" pitchFamily="18" charset="0"/>
                <a:cs typeface="Times New Roman" pitchFamily="18" charset="0"/>
              </a:rPr>
              <a:t>+ Điều khiển quá trình sinh sản ở thực vật như kích thích sự ra hoa sớm, tăng sự đậu quả, nhân nhanh giống cây,...</a:t>
            </a:r>
            <a:endParaRPr lang="vi-VN" sz="2800" dirty="0">
              <a:solidFill>
                <a:srgbClr val="0000FF"/>
              </a:solidFill>
              <a:latin typeface="Times New Roman" pitchFamily="18" charset="0"/>
              <a:cs typeface="Times New Roman" pitchFamily="18" charset="0"/>
            </a:endParaRPr>
          </a:p>
          <a:p>
            <a:r>
              <a:rPr lang="de-DE" sz="2800" dirty="0">
                <a:solidFill>
                  <a:srgbClr val="0000FF"/>
                </a:solidFill>
                <a:latin typeface="Times New Roman" pitchFamily="18" charset="0"/>
                <a:cs typeface="Times New Roman" pitchFamily="18" charset="0"/>
              </a:rPr>
              <a:t>+ Điều khiển sinh sản ở động vật theo hướng điều khiển số con, số trứng, giới tính.</a:t>
            </a:r>
            <a:endParaRPr lang="vi-VN" sz="2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851934169"/>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additive="base">
                                        <p:cTn id="28"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07504" y="65534"/>
            <a:ext cx="8784976" cy="2067322"/>
          </a:xfrm>
          <a:prstGeom prst="ellipseRibbon2">
            <a:avLst>
              <a:gd name="adj1" fmla="val 41667"/>
              <a:gd name="adj2" fmla="val 50000"/>
              <a:gd name="adj3" fmla="val 12500"/>
            </a:avLst>
          </a:prstGeom>
          <a:solidFill>
            <a:schemeClr val="accent5">
              <a:lumMod val="50000"/>
            </a:schemeClr>
          </a:solidFill>
          <a:ln w="57150">
            <a:solidFill>
              <a:srgbClr val="00B050"/>
            </a:solidFill>
            <a:round/>
            <a:headEnd/>
            <a:tailEnd/>
          </a:ln>
          <a:effectLst/>
        </p:spPr>
        <p:txBody>
          <a:bodyPr wrap="none" lIns="77925" tIns="38963" rIns="77925" bIns="38963" anchor="ctr"/>
          <a:lstStyle/>
          <a:p>
            <a:pPr algn="ctr" eaLnBrk="1" hangingPunct="1"/>
            <a:endParaRPr lang="en-US" altLang="en-US" sz="4400" b="1" dirty="0">
              <a:solidFill>
                <a:srgbClr val="FFFF00"/>
              </a:solidFill>
              <a:latin typeface="Times New Roman" pitchFamily="18" charset="0"/>
              <a:cs typeface="Times New Roman" pitchFamily="18" charset="0"/>
            </a:endParaRPr>
          </a:p>
          <a:p>
            <a:pPr algn="ctr" eaLnBrk="1" hangingPunct="1"/>
            <a:r>
              <a:rPr lang="en-US" altLang="en-US" sz="4400" b="1" dirty="0" smtClean="0">
                <a:solidFill>
                  <a:srgbClr val="FFFF00"/>
                </a:solidFill>
                <a:latin typeface="Times New Roman" pitchFamily="18" charset="0"/>
                <a:cs typeface="Times New Roman" pitchFamily="18" charset="0"/>
              </a:rPr>
              <a:t>VẬN DỤNG</a:t>
            </a:r>
            <a:endParaRPr lang="en-US" altLang="en-US" sz="4400" b="1" dirty="0">
              <a:solidFill>
                <a:srgbClr val="FFFF00"/>
              </a:solidFill>
              <a:latin typeface="Times New Roman" pitchFamily="18" charset="0"/>
              <a:cs typeface="Times New Roman" pitchFamily="18" charset="0"/>
            </a:endParaRPr>
          </a:p>
          <a:p>
            <a:pPr algn="ctr" eaLnBrk="1" hangingPunct="1"/>
            <a:endParaRPr lang="en-US" altLang="en-US" sz="4400" b="1" dirty="0">
              <a:solidFill>
                <a:srgbClr val="FFFF00"/>
              </a:solidFill>
              <a:latin typeface="Times New Roman" pitchFamily="18" charset="0"/>
              <a:cs typeface="Times New Roman" pitchFamily="18" charset="0"/>
            </a:endParaRPr>
          </a:p>
        </p:txBody>
      </p:sp>
      <p:sp>
        <p:nvSpPr>
          <p:cNvPr id="4" name="Rectangle 3"/>
          <p:cNvSpPr/>
          <p:nvPr/>
        </p:nvSpPr>
        <p:spPr>
          <a:xfrm>
            <a:off x="251520" y="2132856"/>
            <a:ext cx="8640960" cy="4401205"/>
          </a:xfrm>
          <a:prstGeom prst="rect">
            <a:avLst/>
          </a:prstGeom>
        </p:spPr>
        <p:txBody>
          <a:bodyPr wrap="square">
            <a:spAutoFit/>
          </a:bodyPr>
          <a:lstStyle/>
          <a:p>
            <a:pPr algn="just"/>
            <a:r>
              <a:rPr lang="de-DE" sz="2800" dirty="0">
                <a:solidFill>
                  <a:srgbClr val="C00000"/>
                </a:solidFill>
                <a:latin typeface="Times New Roman" pitchFamily="18" charset="0"/>
                <a:cs typeface="Times New Roman" pitchFamily="18" charset="0"/>
              </a:rPr>
              <a:t>1. Lấy thêm ví dụ về điều khiển sinh sản ở sinh vật bằng điều chỉnh các yếu tố môi trường có ở địa phương em?</a:t>
            </a:r>
            <a:endParaRPr lang="vi-VN" sz="2800" dirty="0">
              <a:solidFill>
                <a:srgbClr val="C00000"/>
              </a:solidFill>
              <a:latin typeface="Times New Roman" pitchFamily="18" charset="0"/>
              <a:cs typeface="Times New Roman" pitchFamily="18" charset="0"/>
            </a:endParaRPr>
          </a:p>
          <a:p>
            <a:pPr algn="just"/>
            <a:r>
              <a:rPr lang="de-DE" sz="2800" dirty="0">
                <a:solidFill>
                  <a:srgbClr val="C00000"/>
                </a:solidFill>
                <a:latin typeface="Times New Roman" pitchFamily="18" charset="0"/>
                <a:cs typeface="Times New Roman" pitchFamily="18" charset="0"/>
              </a:rPr>
              <a:t>2. Nêu những khó khăn và thuận lợi trong việc điều khiển sinh sản ở cây trồng bằng điều chỉnh các yếu tố môi trường khi trồng ngoài tự nhiên và trong nhà kính</a:t>
            </a:r>
            <a:endParaRPr lang="vi-VN" sz="2800" dirty="0">
              <a:solidFill>
                <a:srgbClr val="C00000"/>
              </a:solidFill>
              <a:latin typeface="Times New Roman" pitchFamily="18" charset="0"/>
              <a:cs typeface="Times New Roman" pitchFamily="18" charset="0"/>
            </a:endParaRPr>
          </a:p>
          <a:p>
            <a:pPr algn="just"/>
            <a:r>
              <a:rPr lang="de-DE" sz="2800" dirty="0">
                <a:solidFill>
                  <a:srgbClr val="C00000"/>
                </a:solidFill>
                <a:latin typeface="Times New Roman" pitchFamily="18" charset="0"/>
                <a:cs typeface="Times New Roman" pitchFamily="18" charset="0"/>
              </a:rPr>
              <a:t>3. Khi sử dụng các chất kích thích điều khiển sinh sản ở sinh vật cần lưu ý điều gì? Vì sao?</a:t>
            </a:r>
            <a:endParaRPr lang="vi-VN" sz="2800" dirty="0">
              <a:solidFill>
                <a:srgbClr val="C00000"/>
              </a:solidFill>
              <a:latin typeface="Times New Roman" pitchFamily="18" charset="0"/>
              <a:cs typeface="Times New Roman" pitchFamily="18" charset="0"/>
            </a:endParaRPr>
          </a:p>
          <a:p>
            <a:pPr algn="just"/>
            <a:r>
              <a:rPr lang="de-DE" sz="2800" dirty="0">
                <a:solidFill>
                  <a:srgbClr val="C00000"/>
                </a:solidFill>
                <a:latin typeface="Times New Roman" pitchFamily="18" charset="0"/>
                <a:cs typeface="Times New Roman" pitchFamily="18" charset="0"/>
              </a:rPr>
              <a:t>4. Có ý kiến cho rằng không nên sử dụng hormone nhân tạo điều khiển sinh sản ở động vật. Em có đồng ý với ý kiến này không? Vì sao?</a:t>
            </a:r>
            <a:endParaRPr lang="vi-VN" sz="28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9246475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07504" y="497582"/>
            <a:ext cx="8784976" cy="2067322"/>
          </a:xfrm>
          <a:prstGeom prst="ellipseRibbon2">
            <a:avLst>
              <a:gd name="adj1" fmla="val 41667"/>
              <a:gd name="adj2" fmla="val 50000"/>
              <a:gd name="adj3" fmla="val 12500"/>
            </a:avLst>
          </a:prstGeom>
          <a:solidFill>
            <a:srgbClr val="00CC99"/>
          </a:solidFill>
          <a:ln w="57150">
            <a:solidFill>
              <a:srgbClr val="00B05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7925" tIns="38963" rIns="77925" bIns="38963" anchor="ctr"/>
          <a:lstStyle/>
          <a:p>
            <a:pPr algn="ctr" eaLnBrk="1" hangingPunct="1"/>
            <a:endParaRPr lang="en-US" altLang="en-US" sz="4400" b="1" dirty="0" smtClean="0">
              <a:solidFill>
                <a:srgbClr val="FFFF00"/>
              </a:solidFill>
              <a:latin typeface="Times New Roman" pitchFamily="18" charset="0"/>
              <a:cs typeface="Times New Roman" pitchFamily="18" charset="0"/>
            </a:endParaRPr>
          </a:p>
          <a:p>
            <a:pPr algn="ctr" eaLnBrk="1" hangingPunct="1"/>
            <a:r>
              <a:rPr lang="en-US" altLang="en-US" sz="4400" b="1" dirty="0" smtClean="0">
                <a:solidFill>
                  <a:srgbClr val="FFFF00"/>
                </a:solidFill>
                <a:latin typeface="Times New Roman" pitchFamily="18" charset="0"/>
                <a:cs typeface="Times New Roman" pitchFamily="18" charset="0"/>
              </a:rPr>
              <a:t>LUYỆN TẬP</a:t>
            </a:r>
            <a:endParaRPr lang="en-US" altLang="en-US" sz="4400" b="1" dirty="0">
              <a:solidFill>
                <a:srgbClr val="FFFF00"/>
              </a:solidFill>
              <a:latin typeface="Times New Roman" pitchFamily="18" charset="0"/>
              <a:cs typeface="Times New Roman" pitchFamily="18" charset="0"/>
            </a:endParaRPr>
          </a:p>
          <a:p>
            <a:pPr algn="ctr" eaLnBrk="1" hangingPunct="1"/>
            <a:endParaRPr lang="en-US" altLang="en-US" sz="4400" b="1" dirty="0">
              <a:solidFill>
                <a:srgbClr val="FFFF00"/>
              </a:solidFill>
              <a:latin typeface="Times New Roman" pitchFamily="18" charset="0"/>
              <a:cs typeface="Times New Roman" pitchFamily="18" charset="0"/>
            </a:endParaRPr>
          </a:p>
        </p:txBody>
      </p:sp>
      <p:sp>
        <p:nvSpPr>
          <p:cNvPr id="3" name="Rectangle 2"/>
          <p:cNvSpPr/>
          <p:nvPr/>
        </p:nvSpPr>
        <p:spPr>
          <a:xfrm>
            <a:off x="611560" y="3356992"/>
            <a:ext cx="820891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err="1" smtClean="0">
                <a:solidFill>
                  <a:srgbClr val="FF0000"/>
                </a:solidFill>
                <a:latin typeface="Times New Roman" pitchFamily="18" charset="0"/>
                <a:cs typeface="Times New Roman" pitchFamily="18" charset="0"/>
              </a:rPr>
              <a:t>Em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hãy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tóm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tắt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nội</a:t>
            </a:r>
            <a:r>
              <a:rPr lang="en-US" sz="3200" b="1" dirty="0" smtClean="0">
                <a:solidFill>
                  <a:srgbClr val="FF0000"/>
                </a:solidFill>
                <a:latin typeface="Times New Roman" pitchFamily="18" charset="0"/>
                <a:cs typeface="Times New Roman" pitchFamily="18" charset="0"/>
              </a:rPr>
              <a:t> dung </a:t>
            </a: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học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dưới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dạng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đồ</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tư</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duy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vở</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ghi</a:t>
            </a:r>
            <a:r>
              <a:rPr lang="en-US" sz="3200" b="1" dirty="0" smtClean="0">
                <a:solidFill>
                  <a:srgbClr val="FF0000"/>
                </a:solidFill>
                <a:latin typeface="Times New Roman" pitchFamily="18" charset="0"/>
                <a:cs typeface="Times New Roman" pitchFamily="18" charset="0"/>
              </a:rPr>
              <a:t>.</a:t>
            </a:r>
            <a:endParaRPr lang="vi-VN"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66281984"/>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504" y="260648"/>
            <a:ext cx="8856984" cy="6120680"/>
          </a:xfrm>
          <a:prstGeom prst="roundRect">
            <a:avLst/>
          </a:prstGeom>
          <a:solidFill>
            <a:schemeClr val="accent1">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3200" b="1" dirty="0" smtClean="0">
              <a:solidFill>
                <a:srgbClr val="FF0000"/>
              </a:solidFill>
              <a:latin typeface="Times New Roman" pitchFamily="18" charset="0"/>
              <a:cs typeface="Times New Roman" pitchFamily="18" charset="0"/>
            </a:endParaRPr>
          </a:p>
          <a:p>
            <a:pPr algn="just"/>
            <a:r>
              <a:rPr lang="en-US" sz="3200" b="1" dirty="0" err="1" smtClean="0">
                <a:solidFill>
                  <a:srgbClr val="FF0000"/>
                </a:solidFill>
                <a:latin typeface="Times New Roman" pitchFamily="18" charset="0"/>
                <a:cs typeface="Times New Roman" pitchFamily="18" charset="0"/>
              </a:rPr>
              <a:t>Câu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hỏi</a:t>
            </a:r>
            <a:r>
              <a:rPr lang="en-US" sz="3200" b="1" dirty="0" smtClean="0">
                <a:solidFill>
                  <a:srgbClr val="FF0000"/>
                </a:solidFill>
                <a:latin typeface="Times New Roman" pitchFamily="18" charset="0"/>
                <a:cs typeface="Times New Roman" pitchFamily="18" charset="0"/>
              </a:rPr>
              <a:t> 1. Theo </a:t>
            </a:r>
            <a:r>
              <a:rPr lang="en-US" sz="3200" b="1" dirty="0" err="1" smtClean="0">
                <a:solidFill>
                  <a:srgbClr val="FF0000"/>
                </a:solidFill>
                <a:latin typeface="Times New Roman" pitchFamily="18" charset="0"/>
                <a:cs typeface="Times New Roman" pitchFamily="18" charset="0"/>
              </a:rPr>
              <a:t>dõi</a:t>
            </a:r>
            <a:r>
              <a:rPr lang="en-US" sz="3200" b="1" dirty="0" smtClean="0">
                <a:solidFill>
                  <a:srgbClr val="FF0000"/>
                </a:solidFill>
                <a:latin typeface="Times New Roman" pitchFamily="18" charset="0"/>
                <a:cs typeface="Times New Roman" pitchFamily="18" charset="0"/>
              </a:rPr>
              <a:t> video </a:t>
            </a:r>
            <a:r>
              <a:rPr lang="en-US" sz="3200" b="1" dirty="0" err="1" smtClean="0">
                <a:solidFill>
                  <a:srgbClr val="FF0000"/>
                </a:solidFill>
                <a:latin typeface="Times New Roman" pitchFamily="18" charset="0"/>
                <a:cs typeface="Times New Roman" pitchFamily="18" charset="0"/>
              </a:rPr>
              <a:t>sau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về</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quá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trình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thụ</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tinh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nhân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tạo</a:t>
            </a:r>
            <a:r>
              <a:rPr lang="en-US" sz="3200" b="1" dirty="0" smtClean="0">
                <a:solidFill>
                  <a:srgbClr val="FF0000"/>
                </a:solidFill>
                <a:latin typeface="Times New Roman" pitchFamily="18" charset="0"/>
                <a:cs typeface="Times New Roman" pitchFamily="18" charset="0"/>
              </a:rPr>
              <a:t> ở </a:t>
            </a:r>
            <a:r>
              <a:rPr lang="en-US" sz="3200" b="1" dirty="0" err="1" smtClean="0">
                <a:solidFill>
                  <a:srgbClr val="FF0000"/>
                </a:solidFill>
                <a:latin typeface="Times New Roman" pitchFamily="18" charset="0"/>
                <a:cs typeface="Times New Roman" pitchFamily="18" charset="0"/>
              </a:rPr>
              <a:t>cá</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chép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trả</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lời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câu</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hỏi</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sau</a:t>
            </a:r>
            <a:r>
              <a:rPr lang="en-US" sz="3200" b="1" dirty="0" smtClean="0">
                <a:solidFill>
                  <a:srgbClr val="FF0000"/>
                </a:solidFill>
                <a:latin typeface="Times New Roman" pitchFamily="18" charset="0"/>
                <a:cs typeface="Times New Roman" pitchFamily="18" charset="0"/>
              </a:rPr>
              <a:t>:</a:t>
            </a:r>
          </a:p>
          <a:p>
            <a:pPr algn="just"/>
            <a:r>
              <a:rPr lang="en-US" sz="2800" dirty="0" smtClean="0">
                <a:solidFill>
                  <a:schemeClr val="tx1"/>
                </a:solidFill>
                <a:latin typeface="Times New Roman" pitchFamily="18" charset="0"/>
                <a:cs typeface="Times New Roman" pitchFamily="18" charset="0"/>
              </a:rPr>
              <a:t>1/ </a:t>
            </a:r>
            <a:r>
              <a:rPr lang="en-US" sz="2800" dirty="0" err="1">
                <a:solidFill>
                  <a:schemeClr val="tx1"/>
                </a:solidFill>
                <a:latin typeface="Times New Roman" pitchFamily="18" charset="0"/>
                <a:cs typeface="Times New Roman" pitchFamily="18" charset="0"/>
              </a:rPr>
              <a:t>Quá</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trình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thụ</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tinh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nhân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tạo</a:t>
            </a:r>
            <a:r>
              <a:rPr lang="en-US" sz="2800" dirty="0">
                <a:solidFill>
                  <a:schemeClr val="tx1"/>
                </a:solidFill>
                <a:latin typeface="Times New Roman" pitchFamily="18" charset="0"/>
                <a:cs typeface="Times New Roman" pitchFamily="18" charset="0"/>
              </a:rPr>
              <a:t> ở </a:t>
            </a:r>
            <a:r>
              <a:rPr lang="en-US" sz="2800" dirty="0" err="1">
                <a:solidFill>
                  <a:schemeClr val="tx1"/>
                </a:solidFill>
                <a:latin typeface="Times New Roman" pitchFamily="18" charset="0"/>
                <a:cs typeface="Times New Roman" pitchFamily="18" charset="0"/>
              </a:rPr>
              <a:t>cá</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chép</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có</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thể</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chịu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ảnh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hưởng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của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những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yếu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tố</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a:t>
            </a:r>
          </a:p>
          <a:p>
            <a:pPr algn="just"/>
            <a:r>
              <a:rPr lang="en-US" sz="2800" dirty="0" smtClean="0">
                <a:solidFill>
                  <a:schemeClr val="tx1"/>
                </a:solidFill>
                <a:latin typeface="Times New Roman" pitchFamily="18" charset="0"/>
                <a:cs typeface="Times New Roman" pitchFamily="18" charset="0"/>
              </a:rPr>
              <a:t>……………………………………………………………………………………………………………………</a:t>
            </a:r>
            <a:endParaRPr lang="vi-VN" sz="2800" dirty="0" smtClean="0">
              <a:solidFill>
                <a:schemeClr val="tx1"/>
              </a:solidFill>
              <a:latin typeface="Times New Roman" pitchFamily="18" charset="0"/>
              <a:cs typeface="Times New Roman" pitchFamily="18" charset="0"/>
            </a:endParaRPr>
          </a:p>
          <a:p>
            <a:pPr algn="just"/>
            <a:r>
              <a:rPr lang="en-US" sz="2800" dirty="0" smtClean="0">
                <a:solidFill>
                  <a:schemeClr val="tx1"/>
                </a:solidFill>
                <a:latin typeface="Times New Roman" pitchFamily="18" charset="0"/>
                <a:cs typeface="Times New Roman" pitchFamily="18" charset="0"/>
              </a:rPr>
              <a:t>2/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nhiều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giống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nuôi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cây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trồng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tạo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được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nhiều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số</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lượng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nuôi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cây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trồng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mới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một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cách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nhanh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chóng</a:t>
            </a:r>
            <a:r>
              <a:rPr lang="en-US" sz="2800" dirty="0" smtClean="0">
                <a:solidFill>
                  <a:schemeClr val="tx1"/>
                </a:solidFill>
                <a:latin typeface="Times New Roman" pitchFamily="18" charset="0"/>
                <a:cs typeface="Times New Roman" pitchFamily="18" charset="0"/>
              </a:rPr>
              <a:t>?</a:t>
            </a:r>
          </a:p>
          <a:p>
            <a:pPr algn="just"/>
            <a:r>
              <a:rPr lang="en-US" sz="2800" dirty="0" smtClean="0">
                <a:solidFill>
                  <a:schemeClr val="tx1"/>
                </a:solidFill>
                <a:latin typeface="Times New Roman" pitchFamily="18" charset="0"/>
                <a:cs typeface="Times New Roman" pitchFamily="18" charset="0"/>
              </a:rPr>
              <a:t>…………………………………………..………………………………………………………………….……….</a:t>
            </a:r>
            <a:endParaRPr lang="vi-VN" sz="2800" dirty="0">
              <a:solidFill>
                <a:schemeClr val="tx1"/>
              </a:solidFill>
              <a:latin typeface="Times New Roman" pitchFamily="18" charset="0"/>
              <a:cs typeface="Times New Roman" pitchFamily="18" charset="0"/>
            </a:endParaRPr>
          </a:p>
          <a:p>
            <a:pPr algn="just"/>
            <a:endParaRPr lang="en-US" sz="3200" b="1" dirty="0" smtClean="0">
              <a:solidFill>
                <a:srgbClr val="FF0000"/>
              </a:solidFill>
              <a:latin typeface="Times New Roman" pitchFamily="18" charset="0"/>
              <a:cs typeface="Times New Roman" pitchFamily="18" charset="0"/>
            </a:endParaRPr>
          </a:p>
          <a:p>
            <a:pPr algn="just"/>
            <a:endParaRPr lang="vi-VN"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7864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1" descr="blumen-pflanzen04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5651500"/>
            <a:ext cx="24384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4" descr="juletra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925" y="5486400"/>
            <a:ext cx="24288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5" descr="juletra5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486400"/>
            <a:ext cx="2209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35496" y="-27384"/>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sz="2600" b="1" u="sng" dirty="0">
                <a:solidFill>
                  <a:schemeClr val="tx1"/>
                </a:solidFill>
                <a:latin typeface="+mj-lt"/>
              </a:rPr>
              <a:t>Bài </a:t>
            </a:r>
            <a:r>
              <a:rPr lang="en-US" sz="2600" b="1" u="sng" dirty="0" smtClean="0">
                <a:solidFill>
                  <a:schemeClr val="tx1"/>
                </a:solidFill>
                <a:latin typeface="+mj-lt"/>
              </a:rPr>
              <a:t>34.</a:t>
            </a:r>
            <a:r>
              <a:rPr lang="en-US" sz="2600" b="1" dirty="0" smtClean="0">
                <a:solidFill>
                  <a:srgbClr val="FF0000"/>
                </a:solidFill>
                <a:latin typeface="+mj-lt"/>
              </a:rPr>
              <a:t> CÁC YẾU TỐ ẢNH HƯỞNG TỚI SINH SẢN VÀ ĐIỀU KHIỂN SINH SẢN Ở SINH VẬT</a:t>
            </a:r>
            <a:endParaRPr lang="vi-VN" sz="2600" b="1" dirty="0">
              <a:solidFill>
                <a:srgbClr val="FF0000"/>
              </a:solidFill>
              <a:latin typeface="+mj-lt"/>
            </a:endParaRPr>
          </a:p>
        </p:txBody>
      </p:sp>
      <p:sp>
        <p:nvSpPr>
          <p:cNvPr id="8" name="Rectangle 7"/>
          <p:cNvSpPr/>
          <p:nvPr/>
        </p:nvSpPr>
        <p:spPr>
          <a:xfrm>
            <a:off x="44896" y="642392"/>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vi-VN" sz="2400" b="1" u="sng" dirty="0" smtClean="0">
                <a:solidFill>
                  <a:schemeClr val="tx1"/>
                </a:solidFill>
                <a:latin typeface="+mj-lt"/>
              </a:rPr>
              <a:t>I. CÁC YẾU TỐ ẢNH HƯỞNG ĐẾN SINH SẢN CỦA SINH VẬT</a:t>
            </a:r>
            <a:endParaRPr lang="vi-VN" sz="2400" b="1" u="sng" dirty="0">
              <a:solidFill>
                <a:srgbClr val="FF0000"/>
              </a:solidFill>
              <a:latin typeface="+mj-lt"/>
            </a:endParaRPr>
          </a:p>
        </p:txBody>
      </p:sp>
      <p:sp>
        <p:nvSpPr>
          <p:cNvPr id="2" name="Explosion 2 1"/>
          <p:cNvSpPr/>
          <p:nvPr/>
        </p:nvSpPr>
        <p:spPr>
          <a:xfrm>
            <a:off x="467544" y="1463080"/>
            <a:ext cx="7848872" cy="4342184"/>
          </a:xfrm>
          <a:prstGeom prst="irregularSeal2">
            <a:avLst/>
          </a:prstGeom>
          <a:solidFill>
            <a:schemeClr val="accent3">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srgbClr val="FF0000"/>
                </a:solidFill>
                <a:latin typeface="Times New Roman" pitchFamily="18" charset="0"/>
                <a:cs typeface="Times New Roman" pitchFamily="18" charset="0"/>
              </a:rPr>
              <a:t>NGHIÊN CỨU THÔNG TIN SGK:</a:t>
            </a:r>
          </a:p>
          <a:p>
            <a:pPr algn="just"/>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Nêu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các</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yếu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tố</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ảnh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hưởng</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đến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sinh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sản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của</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sinh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vật</a:t>
            </a:r>
            <a:endParaRPr lang="vi-VN"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82874808"/>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Ribbon 1"/>
          <p:cNvSpPr/>
          <p:nvPr/>
        </p:nvSpPr>
        <p:spPr>
          <a:xfrm>
            <a:off x="0" y="44624"/>
            <a:ext cx="9036496" cy="864096"/>
          </a:xfrm>
          <a:prstGeom prst="ribb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B050"/>
                </a:solidFill>
                <a:latin typeface="Times New Roman" pitchFamily="18" charset="0"/>
                <a:cs typeface="Times New Roman" pitchFamily="18" charset="0"/>
              </a:rPr>
              <a:t>HOẠT ĐỘNG NHÓM </a:t>
            </a:r>
            <a:endParaRPr lang="vi-VN" sz="2800" b="1" dirty="0">
              <a:solidFill>
                <a:srgbClr val="00B050"/>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0045392"/>
              </p:ext>
            </p:extLst>
          </p:nvPr>
        </p:nvGraphicFramePr>
        <p:xfrm>
          <a:off x="251520" y="2564904"/>
          <a:ext cx="8784976" cy="2526669"/>
        </p:xfrm>
        <a:graphic>
          <a:graphicData uri="http://schemas.openxmlformats.org/drawingml/2006/table">
            <a:tbl>
              <a:tblPr firstRow="1" firstCol="1" bandRow="1">
                <a:tableStyleId>{5C22544A-7EE6-4342-B048-85BDC9FD1C3A}</a:tableStyleId>
              </a:tblPr>
              <a:tblGrid>
                <a:gridCol w="1440160"/>
                <a:gridCol w="1080120"/>
                <a:gridCol w="1080120"/>
                <a:gridCol w="936104"/>
                <a:gridCol w="1512168"/>
                <a:gridCol w="1224136"/>
                <a:gridCol w="1512168"/>
              </a:tblGrid>
              <a:tr h="720080">
                <a:tc>
                  <a:txBody>
                    <a:bodyPr/>
                    <a:lstStyle/>
                    <a:p>
                      <a:pPr algn="ctr">
                        <a:lnSpc>
                          <a:spcPct val="107000"/>
                        </a:lnSpc>
                        <a:spcBef>
                          <a:spcPts val="600"/>
                        </a:spcBef>
                        <a:spcAft>
                          <a:spcPts val="0"/>
                        </a:spcAft>
                      </a:pPr>
                      <a:r>
                        <a:rPr lang="en-US" sz="2400" dirty="0" err="1">
                          <a:effectLst/>
                          <a:latin typeface="Times New Roman" pitchFamily="18" charset="0"/>
                          <a:cs typeface="Times New Roman" pitchFamily="18" charset="0"/>
                        </a:rPr>
                        <a:t>Nội</a:t>
                      </a:r>
                      <a:r>
                        <a:rPr lang="en-US" sz="2400" dirty="0">
                          <a:effectLst/>
                          <a:latin typeface="Times New Roman" pitchFamily="18" charset="0"/>
                          <a:cs typeface="Times New Roman" pitchFamily="18" charset="0"/>
                        </a:rPr>
                        <a:t> dung</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dirty="0" err="1">
                          <a:effectLst/>
                          <a:latin typeface="Times New Roman" pitchFamily="18" charset="0"/>
                          <a:cs typeface="Times New Roman" pitchFamily="18" charset="0"/>
                        </a:rPr>
                        <a:t>Nhiệt</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độ</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dirty="0" err="1">
                          <a:effectLst/>
                          <a:latin typeface="Times New Roman" pitchFamily="18" charset="0"/>
                          <a:cs typeface="Times New Roman" pitchFamily="18" charset="0"/>
                        </a:rPr>
                        <a:t>Ánh</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sáng</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a:effectLst/>
                          <a:latin typeface="Times New Roman" pitchFamily="18" charset="0"/>
                          <a:cs typeface="Times New Roman" pitchFamily="18" charset="0"/>
                        </a:rPr>
                        <a:t>Nước</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a:effectLst/>
                          <a:latin typeface="Times New Roman" pitchFamily="18" charset="0"/>
                          <a:cs typeface="Times New Roman" pitchFamily="18" charset="0"/>
                        </a:rPr>
                        <a:t>Chất dinh dưỡng</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a:effectLst/>
                          <a:latin typeface="Times New Roman" pitchFamily="18" charset="0"/>
                          <a:cs typeface="Times New Roman" pitchFamily="18" charset="0"/>
                        </a:rPr>
                        <a:t>Di truyền</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2400">
                          <a:effectLst/>
                          <a:latin typeface="Times New Roman" pitchFamily="18" charset="0"/>
                          <a:cs typeface="Times New Roman" pitchFamily="18" charset="0"/>
                        </a:rPr>
                        <a:t>Hormone</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1984">
                <a:tc>
                  <a:txBody>
                    <a:bodyPr/>
                    <a:lstStyle/>
                    <a:p>
                      <a:pPr algn="just">
                        <a:lnSpc>
                          <a:spcPct val="107000"/>
                        </a:lnSpc>
                        <a:spcBef>
                          <a:spcPts val="600"/>
                        </a:spcBef>
                        <a:spcAft>
                          <a:spcPts val="0"/>
                        </a:spcAft>
                      </a:pPr>
                      <a:r>
                        <a:rPr lang="en-US" sz="2400">
                          <a:effectLst/>
                          <a:latin typeface="Times New Roman" pitchFamily="18" charset="0"/>
                          <a:cs typeface="Times New Roman" pitchFamily="18" charset="0"/>
                        </a:rPr>
                        <a:t>Ảnh hưởng</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dirty="0">
                          <a:effectLst/>
                          <a:latin typeface="Times New Roman" pitchFamily="18" charset="0"/>
                          <a:cs typeface="Times New Roman" pitchFamily="18" charset="0"/>
                        </a:rPr>
                        <a:t> </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1984">
                <a:tc>
                  <a:txBody>
                    <a:bodyPr/>
                    <a:lstStyle/>
                    <a:p>
                      <a:pPr algn="just">
                        <a:lnSpc>
                          <a:spcPct val="107000"/>
                        </a:lnSpc>
                        <a:spcBef>
                          <a:spcPts val="600"/>
                        </a:spcBef>
                        <a:spcAft>
                          <a:spcPts val="0"/>
                        </a:spcAft>
                      </a:pPr>
                      <a:r>
                        <a:rPr lang="en-US" sz="2400" dirty="0" err="1">
                          <a:effectLst/>
                          <a:latin typeface="Times New Roman" pitchFamily="18" charset="0"/>
                          <a:cs typeface="Times New Roman" pitchFamily="18" charset="0"/>
                        </a:rPr>
                        <a:t>Ví</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dụ</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dirty="0">
                          <a:effectLst/>
                          <a:latin typeface="Times New Roman" pitchFamily="18" charset="0"/>
                          <a:cs typeface="Times New Roman" pitchFamily="18" charset="0"/>
                        </a:rPr>
                        <a:t> </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dirty="0">
                          <a:effectLst/>
                          <a:latin typeface="Times New Roman" pitchFamily="18" charset="0"/>
                          <a:cs typeface="Times New Roman" pitchFamily="18" charset="0"/>
                        </a:rPr>
                        <a:t> </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dirty="0">
                          <a:effectLst/>
                          <a:latin typeface="Times New Roman" pitchFamily="18" charset="0"/>
                          <a:cs typeface="Times New Roman" pitchFamily="18" charset="0"/>
                        </a:rPr>
                        <a:t> </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a:effectLst/>
                          <a:latin typeface="Times New Roman" pitchFamily="18" charset="0"/>
                          <a:cs typeface="Times New Roman" pitchFamily="18" charset="0"/>
                        </a:rPr>
                        <a:t> </a:t>
                      </a:r>
                      <a:endParaRPr lang="vi-VN" sz="2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r>
                        <a:rPr lang="vi-VN" sz="2400" dirty="0">
                          <a:effectLst/>
                          <a:latin typeface="Times New Roman" pitchFamily="18" charset="0"/>
                          <a:cs typeface="Times New Roman" pitchFamily="18" charset="0"/>
                        </a:rPr>
                        <a:t> </a:t>
                      </a:r>
                      <a:endParaRPr lang="vi-VN" sz="24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Rectangle 3"/>
          <p:cNvSpPr/>
          <p:nvPr/>
        </p:nvSpPr>
        <p:spPr>
          <a:xfrm>
            <a:off x="395536" y="1052736"/>
            <a:ext cx="8064896"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smtClean="0">
                <a:solidFill>
                  <a:srgbClr val="FF0000"/>
                </a:solidFill>
                <a:latin typeface="Times New Roman" pitchFamily="18" charset="0"/>
                <a:cs typeface="Times New Roman" pitchFamily="18" charset="0"/>
              </a:rPr>
              <a:t>Nghiên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thông</a:t>
            </a:r>
            <a:r>
              <a:rPr lang="en-US" sz="2800" dirty="0" smtClean="0">
                <a:solidFill>
                  <a:srgbClr val="FF0000"/>
                </a:solidFill>
                <a:latin typeface="Times New Roman" pitchFamily="18" charset="0"/>
                <a:cs typeface="Times New Roman" pitchFamily="18" charset="0"/>
              </a:rPr>
              <a:t> tin </a:t>
            </a:r>
            <a:r>
              <a:rPr lang="en-US" sz="2800" dirty="0" err="1" smtClean="0">
                <a:solidFill>
                  <a:srgbClr val="FF0000"/>
                </a:solidFill>
                <a:latin typeface="Times New Roman" pitchFamily="18" charset="0"/>
                <a:cs typeface="Times New Roman" pitchFamily="18" charset="0"/>
              </a:rPr>
              <a:t>mục</a:t>
            </a:r>
            <a:r>
              <a:rPr lang="en-US" sz="2800" dirty="0" smtClean="0">
                <a:solidFill>
                  <a:srgbClr val="FF0000"/>
                </a:solidFill>
                <a:latin typeface="Times New Roman" pitchFamily="18" charset="0"/>
                <a:cs typeface="Times New Roman" pitchFamily="18" charset="0"/>
              </a:rPr>
              <a:t> I SGK tr. 156 – tr. 158 </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hoàn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thành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bảng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sau</a:t>
            </a:r>
            <a:r>
              <a:rPr lang="en-US" sz="2800" dirty="0" smtClean="0">
                <a:solidFill>
                  <a:srgbClr val="FF0000"/>
                </a:solidFill>
                <a:latin typeface="Times New Roman" pitchFamily="18" charset="0"/>
                <a:cs typeface="Times New Roman" pitchFamily="18" charset="0"/>
              </a:rPr>
              <a:t>:</a:t>
            </a:r>
          </a:p>
        </p:txBody>
      </p:sp>
      <p:sp>
        <p:nvSpPr>
          <p:cNvPr id="5" name="Rectangle 4"/>
          <p:cNvSpPr/>
          <p:nvPr/>
        </p:nvSpPr>
        <p:spPr>
          <a:xfrm>
            <a:off x="251520" y="1988840"/>
            <a:ext cx="8928992" cy="523220"/>
          </a:xfrm>
          <a:prstGeom prst="rect">
            <a:avLst/>
          </a:prstGeom>
        </p:spPr>
        <p:txBody>
          <a:bodyPr wrap="square">
            <a:spAutoFit/>
          </a:bodyPr>
          <a:lstStyle/>
          <a:p>
            <a:pPr algn="ctr"/>
            <a:r>
              <a:rPr lang="de-DE" sz="2800" b="1" dirty="0" smtClean="0">
                <a:latin typeface="Times New Roman" pitchFamily="18" charset="0"/>
                <a:cs typeface="Times New Roman" pitchFamily="18" charset="0"/>
              </a:rPr>
              <a:t>Bài tập 2. </a:t>
            </a:r>
            <a:r>
              <a:rPr lang="en-US" sz="2800" b="1" dirty="0">
                <a:latin typeface="Times New Roman" pitchFamily="18" charset="0"/>
                <a:cs typeface="Times New Roman" pitchFamily="18" charset="0"/>
              </a:rPr>
              <a:t> </a:t>
            </a:r>
            <a:r>
              <a:rPr lang="de-DE" sz="2800" b="1" dirty="0" smtClean="0">
                <a:latin typeface="Times New Roman" pitchFamily="18" charset="0"/>
                <a:cs typeface="Times New Roman" pitchFamily="18" charset="0"/>
              </a:rPr>
              <a:t>Các </a:t>
            </a:r>
            <a:r>
              <a:rPr lang="de-DE" sz="2800" b="1" dirty="0">
                <a:latin typeface="Times New Roman" pitchFamily="18" charset="0"/>
                <a:cs typeface="Times New Roman" pitchFamily="18" charset="0"/>
              </a:rPr>
              <a:t>yếu tố ảnh hưởng tới sinh sản của sinh vật</a:t>
            </a:r>
            <a:endParaRPr lang="vi-VN" sz="2800" dirty="0">
              <a:latin typeface="Times New Roman" pitchFamily="18" charset="0"/>
              <a:cs typeface="Times New Roman" pitchFamily="18" charset="0"/>
            </a:endParaRPr>
          </a:p>
        </p:txBody>
      </p:sp>
      <p:sp>
        <p:nvSpPr>
          <p:cNvPr id="6" name="Rectangle 5"/>
          <p:cNvSpPr/>
          <p:nvPr/>
        </p:nvSpPr>
        <p:spPr>
          <a:xfrm>
            <a:off x="251520" y="5229200"/>
            <a:ext cx="8928992" cy="1384995"/>
          </a:xfrm>
          <a:prstGeom prst="rect">
            <a:avLst/>
          </a:prstGeom>
        </p:spPr>
        <p:txBody>
          <a:bodyPr wrap="square">
            <a:spAutoFit/>
          </a:bodyPr>
          <a:lstStyle/>
          <a:p>
            <a:r>
              <a:rPr lang="vi-VN" sz="2800" dirty="0">
                <a:solidFill>
                  <a:srgbClr val="0000FF"/>
                </a:solidFill>
                <a:latin typeface="+mj-lt"/>
              </a:rPr>
              <a:t>+ Nhóm 1,3: Tìm hiểu về yếu tố </a:t>
            </a:r>
            <a:r>
              <a:rPr lang="vi-VN" sz="2800" b="1" dirty="0">
                <a:solidFill>
                  <a:srgbClr val="0000FF"/>
                </a:solidFill>
                <a:latin typeface="+mj-lt"/>
              </a:rPr>
              <a:t>nhiệt độ </a:t>
            </a:r>
            <a:r>
              <a:rPr lang="vi-VN" sz="2800" dirty="0">
                <a:solidFill>
                  <a:srgbClr val="0000FF"/>
                </a:solidFill>
                <a:latin typeface="+mj-lt"/>
              </a:rPr>
              <a:t>và </a:t>
            </a:r>
            <a:r>
              <a:rPr lang="vi-VN" sz="2800" b="1" dirty="0">
                <a:solidFill>
                  <a:srgbClr val="0000FF"/>
                </a:solidFill>
                <a:latin typeface="+mj-lt"/>
              </a:rPr>
              <a:t>ánh sáng</a:t>
            </a:r>
          </a:p>
          <a:p>
            <a:r>
              <a:rPr lang="vi-VN" sz="2800" dirty="0">
                <a:solidFill>
                  <a:srgbClr val="0000FF"/>
                </a:solidFill>
                <a:latin typeface="+mj-lt"/>
              </a:rPr>
              <a:t>+ Nhóm 2, 5: Tìm hiểu về yếu tố </a:t>
            </a:r>
            <a:r>
              <a:rPr lang="vi-VN" sz="2800" b="1" dirty="0" smtClean="0">
                <a:solidFill>
                  <a:srgbClr val="0000FF"/>
                </a:solidFill>
                <a:latin typeface="+mj-lt"/>
              </a:rPr>
              <a:t>nước </a:t>
            </a:r>
            <a:r>
              <a:rPr lang="vi-VN" sz="2800" dirty="0" smtClean="0">
                <a:solidFill>
                  <a:srgbClr val="0000FF"/>
                </a:solidFill>
                <a:latin typeface="+mj-lt"/>
              </a:rPr>
              <a:t>và</a:t>
            </a:r>
            <a:r>
              <a:rPr lang="vi-VN" sz="2800" b="1" dirty="0" smtClean="0">
                <a:solidFill>
                  <a:srgbClr val="0000FF"/>
                </a:solidFill>
                <a:latin typeface="+mj-lt"/>
              </a:rPr>
              <a:t> </a:t>
            </a:r>
            <a:r>
              <a:rPr lang="vi-VN" sz="2800" b="1" dirty="0">
                <a:solidFill>
                  <a:srgbClr val="0000FF"/>
                </a:solidFill>
                <a:latin typeface="+mj-lt"/>
              </a:rPr>
              <a:t>chất dinh dưỡng</a:t>
            </a:r>
          </a:p>
          <a:p>
            <a:r>
              <a:rPr lang="vi-VN" sz="2800" dirty="0">
                <a:solidFill>
                  <a:srgbClr val="0000FF"/>
                </a:solidFill>
                <a:latin typeface="+mj-lt"/>
              </a:rPr>
              <a:t>+ Nhóm 4,6: Tìm hiểu về yếu tố </a:t>
            </a:r>
            <a:r>
              <a:rPr lang="vi-VN" sz="2800" b="1" dirty="0">
                <a:solidFill>
                  <a:srgbClr val="0000FF"/>
                </a:solidFill>
                <a:latin typeface="+mj-lt"/>
              </a:rPr>
              <a:t>di </a:t>
            </a:r>
            <a:r>
              <a:rPr lang="vi-VN" sz="2800" b="1" dirty="0" smtClean="0">
                <a:solidFill>
                  <a:srgbClr val="0000FF"/>
                </a:solidFill>
                <a:latin typeface="+mj-lt"/>
              </a:rPr>
              <a:t>truyền </a:t>
            </a:r>
            <a:r>
              <a:rPr lang="vi-VN" sz="2800" dirty="0" smtClean="0">
                <a:solidFill>
                  <a:srgbClr val="0000FF"/>
                </a:solidFill>
                <a:latin typeface="+mj-lt"/>
              </a:rPr>
              <a:t>và</a:t>
            </a:r>
            <a:r>
              <a:rPr lang="vi-VN" sz="2800" b="1" dirty="0" smtClean="0">
                <a:solidFill>
                  <a:srgbClr val="0000FF"/>
                </a:solidFill>
                <a:latin typeface="+mj-lt"/>
              </a:rPr>
              <a:t> </a:t>
            </a:r>
            <a:r>
              <a:rPr lang="vi-VN" sz="2800" b="1" dirty="0">
                <a:solidFill>
                  <a:srgbClr val="0000FF"/>
                </a:solidFill>
                <a:latin typeface="+mj-lt"/>
              </a:rPr>
              <a:t>hoocmone</a:t>
            </a:r>
          </a:p>
        </p:txBody>
      </p:sp>
    </p:spTree>
    <p:extLst>
      <p:ext uri="{BB962C8B-B14F-4D97-AF65-F5344CB8AC3E}">
        <p14:creationId xmlns:p14="http://schemas.microsoft.com/office/powerpoint/2010/main" val="17531478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p:cTn id="34"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6">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p:cTn id="41"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42"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43" dur="500"/>
                                        <p:tgtEl>
                                          <p:spTgt spid="6">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 calcmode="lin" valueType="num">
                                      <p:cBhvr>
                                        <p:cTn id="48"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49"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5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44348407"/>
              </p:ext>
            </p:extLst>
          </p:nvPr>
        </p:nvGraphicFramePr>
        <p:xfrm>
          <a:off x="107504" y="362906"/>
          <a:ext cx="8712968" cy="6362908"/>
        </p:xfrm>
        <a:graphic>
          <a:graphicData uri="http://schemas.openxmlformats.org/drawingml/2006/table">
            <a:tbl>
              <a:tblPr firstRow="1" firstCol="1" bandRow="1">
                <a:tableStyleId>{5C22544A-7EE6-4342-B048-85BDC9FD1C3A}</a:tableStyleId>
              </a:tblPr>
              <a:tblGrid>
                <a:gridCol w="936104"/>
                <a:gridCol w="1368152"/>
                <a:gridCol w="1368152"/>
                <a:gridCol w="1296144"/>
                <a:gridCol w="1656184"/>
                <a:gridCol w="1008112"/>
                <a:gridCol w="1080120"/>
              </a:tblGrid>
              <a:tr h="373163">
                <a:tc>
                  <a:txBody>
                    <a:bodyPr/>
                    <a:lstStyle/>
                    <a:p>
                      <a:pPr algn="ctr">
                        <a:lnSpc>
                          <a:spcPct val="107000"/>
                        </a:lnSpc>
                        <a:spcBef>
                          <a:spcPts val="600"/>
                        </a:spcBef>
                        <a:spcAft>
                          <a:spcPts val="0"/>
                        </a:spcAft>
                      </a:pPr>
                      <a:r>
                        <a:rPr lang="en-US" sz="1600" dirty="0" err="1">
                          <a:effectLst/>
                          <a:latin typeface="Times New Roman" pitchFamily="18" charset="0"/>
                          <a:cs typeface="Times New Roman" pitchFamily="18" charset="0"/>
                        </a:rPr>
                        <a:t>Nội</a:t>
                      </a:r>
                      <a:r>
                        <a:rPr lang="en-US" sz="1600" dirty="0">
                          <a:effectLst/>
                          <a:latin typeface="Times New Roman" pitchFamily="18" charset="0"/>
                          <a:cs typeface="Times New Roman" pitchFamily="18" charset="0"/>
                        </a:rPr>
                        <a:t> dung</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dirty="0" err="1">
                          <a:effectLst/>
                          <a:latin typeface="Times New Roman" pitchFamily="18" charset="0"/>
                          <a:cs typeface="Times New Roman" pitchFamily="18" charset="0"/>
                        </a:rPr>
                        <a:t>Nhiệt</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độ</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dirty="0" err="1">
                          <a:effectLst/>
                          <a:latin typeface="Times New Roman" pitchFamily="18" charset="0"/>
                          <a:cs typeface="Times New Roman" pitchFamily="18" charset="0"/>
                        </a:rPr>
                        <a:t>Ánh</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sáng</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dirty="0" err="1">
                          <a:effectLst/>
                          <a:latin typeface="Times New Roman" pitchFamily="18" charset="0"/>
                          <a:cs typeface="Times New Roman" pitchFamily="18" charset="0"/>
                        </a:rPr>
                        <a:t>Nước</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a:effectLst/>
                          <a:latin typeface="Times New Roman" pitchFamily="18" charset="0"/>
                          <a:cs typeface="Times New Roman" pitchFamily="18" charset="0"/>
                        </a:rPr>
                        <a:t>Chất dinh dưỡng</a:t>
                      </a:r>
                      <a:endParaRPr lang="vi-VN" sz="160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a:effectLst/>
                          <a:latin typeface="Times New Roman" pitchFamily="18" charset="0"/>
                          <a:cs typeface="Times New Roman" pitchFamily="18" charset="0"/>
                        </a:rPr>
                        <a:t>Di truyền</a:t>
                      </a:r>
                      <a:endParaRPr lang="vi-VN" sz="160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0"/>
                        </a:spcAft>
                      </a:pPr>
                      <a:r>
                        <a:rPr lang="en-US" sz="1600">
                          <a:effectLst/>
                          <a:latin typeface="Times New Roman" pitchFamily="18" charset="0"/>
                          <a:cs typeface="Times New Roman" pitchFamily="18" charset="0"/>
                        </a:rPr>
                        <a:t>Hormone</a:t>
                      </a:r>
                      <a:endParaRPr lang="vi-VN" sz="160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8503">
                <a:tc>
                  <a:txBody>
                    <a:bodyPr/>
                    <a:lstStyle/>
                    <a:p>
                      <a:pPr algn="just">
                        <a:lnSpc>
                          <a:spcPct val="107000"/>
                        </a:lnSpc>
                        <a:spcBef>
                          <a:spcPts val="600"/>
                        </a:spcBef>
                        <a:spcAft>
                          <a:spcPts val="0"/>
                        </a:spcAft>
                      </a:pPr>
                      <a:r>
                        <a:rPr lang="en-US" sz="1600" dirty="0" err="1">
                          <a:effectLst/>
                          <a:latin typeface="Times New Roman" pitchFamily="18" charset="0"/>
                          <a:cs typeface="Times New Roman" pitchFamily="18" charset="0"/>
                        </a:rPr>
                        <a:t>Ảnh</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hưởng</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en-US" sz="1600" dirty="0" smtClean="0">
                        <a:effectLst/>
                        <a:latin typeface="Times New Roman" pitchFamily="18" charset="0"/>
                        <a:ea typeface="Calibri"/>
                        <a:cs typeface="Times New Roman" pitchFamily="18" charset="0"/>
                      </a:endParaRPr>
                    </a:p>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68973">
                <a:tc>
                  <a:txBody>
                    <a:bodyPr/>
                    <a:lstStyle/>
                    <a:p>
                      <a:pPr algn="just">
                        <a:lnSpc>
                          <a:spcPct val="107000"/>
                        </a:lnSpc>
                        <a:spcBef>
                          <a:spcPts val="600"/>
                        </a:spcBef>
                        <a:spcAft>
                          <a:spcPts val="0"/>
                        </a:spcAft>
                      </a:pPr>
                      <a:r>
                        <a:rPr lang="en-US" sz="1600" dirty="0" err="1">
                          <a:effectLst/>
                          <a:latin typeface="Times New Roman" pitchFamily="18" charset="0"/>
                          <a:cs typeface="Times New Roman" pitchFamily="18" charset="0"/>
                        </a:rPr>
                        <a:t>Ví</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dụ</a:t>
                      </a: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600"/>
                        </a:spcBef>
                        <a:spcAft>
                          <a:spcPts val="0"/>
                        </a:spcAft>
                      </a:pPr>
                      <a:endParaRPr lang="vi-VN" sz="1600" dirty="0">
                        <a:effectLst/>
                        <a:latin typeface="Times New Roman" pitchFamily="18" charset="0"/>
                        <a:ea typeface="Calibri"/>
                        <a:cs typeface="Times New Roman" pitchFamily="18" charset="0"/>
                      </a:endParaRPr>
                    </a:p>
                  </a:txBody>
                  <a:tcPr marL="46696" marR="466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1115616" y="749416"/>
            <a:ext cx="1224136" cy="2443298"/>
          </a:xfrm>
          <a:prstGeom prst="rect">
            <a:avLst/>
          </a:prstGeom>
        </p:spPr>
        <p:txBody>
          <a:bodyPr wrap="square">
            <a:spAutoFit/>
          </a:bodyPr>
          <a:lstStyle/>
          <a:p>
            <a:pPr algn="just">
              <a:lnSpc>
                <a:spcPct val="107000"/>
              </a:lnSpc>
              <a:spcBef>
                <a:spcPts val="600"/>
              </a:spcBef>
              <a:spcAft>
                <a:spcPts val="0"/>
              </a:spcAft>
            </a:pPr>
            <a:r>
              <a:rPr lang="en-US" dirty="0" err="1">
                <a:solidFill>
                  <a:srgbClr val="FF0000"/>
                </a:solidFill>
                <a:latin typeface="Times New Roman" pitchFamily="18" charset="0"/>
                <a:cs typeface="Times New Roman" pitchFamily="18" charset="0"/>
              </a:rPr>
              <a:t>Ảnh</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hưởng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đến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sự</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ra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hoa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khả</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năng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đẻ</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trứng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tỉ</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lệ</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giới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tính</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của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sinh</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vật</a:t>
            </a:r>
            <a:endParaRPr lang="vi-VN" dirty="0">
              <a:solidFill>
                <a:srgbClr val="FF0000"/>
              </a:solidFill>
              <a:latin typeface="Times New Roman" pitchFamily="18" charset="0"/>
              <a:ea typeface="Calibri"/>
              <a:cs typeface="Times New Roman" pitchFamily="18" charset="0"/>
            </a:endParaRPr>
          </a:p>
        </p:txBody>
      </p:sp>
      <p:sp>
        <p:nvSpPr>
          <p:cNvPr id="4" name="Rectangle 3"/>
          <p:cNvSpPr/>
          <p:nvPr/>
        </p:nvSpPr>
        <p:spPr>
          <a:xfrm>
            <a:off x="2430016" y="749416"/>
            <a:ext cx="1421904" cy="2463560"/>
          </a:xfrm>
          <a:prstGeom prst="rect">
            <a:avLst/>
          </a:prstGeom>
        </p:spPr>
        <p:txBody>
          <a:bodyPr wrap="square">
            <a:spAutoFit/>
          </a:bodyPr>
          <a:lstStyle/>
          <a:p>
            <a:pPr algn="just">
              <a:lnSpc>
                <a:spcPct val="107000"/>
              </a:lnSpc>
              <a:spcBef>
                <a:spcPts val="600"/>
              </a:spcBef>
              <a:spcAft>
                <a:spcPts val="0"/>
              </a:spcAft>
            </a:pPr>
            <a:r>
              <a:rPr lang="en-US" sz="1600" dirty="0" err="1">
                <a:solidFill>
                  <a:srgbClr val="FF0000"/>
                </a:solidFill>
                <a:latin typeface="Times New Roman" pitchFamily="18" charset="0"/>
                <a:cs typeface="Times New Roman" pitchFamily="18" charset="0"/>
              </a:rPr>
              <a:t>Cường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độ</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chiếu</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sáng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và</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thời</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gian</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chiếu</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sáng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trong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ngày</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ảnh</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hưởng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đến</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ra</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hoa</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đẻ</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trứng</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sinh</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sản</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của</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sinh</a:t>
            </a:r>
            <a:r>
              <a:rPr lang="en-US" sz="1600" dirty="0">
                <a:solidFill>
                  <a:srgbClr val="FF0000"/>
                </a:solidFill>
                <a:latin typeface="Times New Roman" pitchFamily="18" charset="0"/>
                <a:cs typeface="Times New Roman" pitchFamily="18" charset="0"/>
              </a:rPr>
              <a:t> </a:t>
            </a:r>
            <a:r>
              <a:rPr lang="en-US" sz="1600" dirty="0" err="1">
                <a:solidFill>
                  <a:srgbClr val="FF0000"/>
                </a:solidFill>
                <a:latin typeface="Times New Roman" pitchFamily="18" charset="0"/>
                <a:cs typeface="Times New Roman" pitchFamily="18" charset="0"/>
              </a:rPr>
              <a:t>vật</a:t>
            </a:r>
            <a:endParaRPr lang="vi-VN" sz="1600" dirty="0">
              <a:solidFill>
                <a:srgbClr val="FF0000"/>
              </a:solidFill>
              <a:latin typeface="Times New Roman" pitchFamily="18" charset="0"/>
              <a:ea typeface="Calibri"/>
              <a:cs typeface="Times New Roman" pitchFamily="18" charset="0"/>
            </a:endParaRPr>
          </a:p>
        </p:txBody>
      </p:sp>
      <p:sp>
        <p:nvSpPr>
          <p:cNvPr id="5" name="Rectangle 4"/>
          <p:cNvSpPr/>
          <p:nvPr/>
        </p:nvSpPr>
        <p:spPr>
          <a:xfrm>
            <a:off x="3851920" y="758069"/>
            <a:ext cx="1224136" cy="2166875"/>
          </a:xfrm>
          <a:prstGeom prst="rect">
            <a:avLst/>
          </a:prstGeom>
        </p:spPr>
        <p:txBody>
          <a:bodyPr wrap="square">
            <a:spAutoFit/>
          </a:bodyPr>
          <a:lstStyle/>
          <a:p>
            <a:pPr algn="just">
              <a:lnSpc>
                <a:spcPct val="107000"/>
              </a:lnSpc>
              <a:spcBef>
                <a:spcPts val="600"/>
              </a:spcBef>
              <a:spcAft>
                <a:spcPts val="0"/>
              </a:spcAft>
            </a:pPr>
            <a:r>
              <a:rPr lang="en-US" dirty="0" err="1">
                <a:solidFill>
                  <a:srgbClr val="FF0000"/>
                </a:solidFill>
                <a:latin typeface="Times New Roman" pitchFamily="18" charset="0"/>
                <a:cs typeface="Times New Roman" pitchFamily="18" charset="0"/>
              </a:rPr>
              <a:t>Nước</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và</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độ</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ẩm</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ảnh</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hưởng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đến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sự</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ra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hoa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phát</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tán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quả</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hạt</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bào</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tử</a:t>
            </a:r>
            <a:r>
              <a:rPr lang="en-US" dirty="0">
                <a:solidFill>
                  <a:srgbClr val="FF0000"/>
                </a:solidFill>
                <a:latin typeface="Times New Roman" pitchFamily="18" charset="0"/>
                <a:cs typeface="Times New Roman" pitchFamily="18" charset="0"/>
              </a:rPr>
              <a:t>…</a:t>
            </a:r>
            <a:endParaRPr lang="vi-VN" dirty="0">
              <a:solidFill>
                <a:srgbClr val="FF0000"/>
              </a:solidFill>
              <a:latin typeface="Times New Roman" pitchFamily="18" charset="0"/>
              <a:ea typeface="Calibri"/>
              <a:cs typeface="Times New Roman" pitchFamily="18" charset="0"/>
            </a:endParaRPr>
          </a:p>
        </p:txBody>
      </p:sp>
      <p:sp>
        <p:nvSpPr>
          <p:cNvPr id="6" name="Rectangle 5"/>
          <p:cNvSpPr/>
          <p:nvPr/>
        </p:nvSpPr>
        <p:spPr>
          <a:xfrm>
            <a:off x="5094312" y="749738"/>
            <a:ext cx="1565920" cy="2463238"/>
          </a:xfrm>
          <a:prstGeom prst="rect">
            <a:avLst/>
          </a:prstGeom>
        </p:spPr>
        <p:txBody>
          <a:bodyPr wrap="square">
            <a:spAutoFit/>
          </a:bodyPr>
          <a:lstStyle/>
          <a:p>
            <a:pPr algn="just">
              <a:lnSpc>
                <a:spcPct val="107000"/>
              </a:lnSpc>
              <a:spcBef>
                <a:spcPts val="600"/>
              </a:spcBef>
              <a:spcAft>
                <a:spcPts val="0"/>
              </a:spcAft>
            </a:pPr>
            <a:r>
              <a:rPr lang="vi-VN" dirty="0">
                <a:solidFill>
                  <a:srgbClr val="FF0000"/>
                </a:solidFill>
                <a:latin typeface="Times New Roman" pitchFamily="18" charset="0"/>
                <a:cs typeface="Times New Roman" pitchFamily="18" charset="0"/>
              </a:rPr>
              <a:t>Các chất dinh dưỡng ảnh hưởng đến sự ra hoa, thụ phấn, quá trình mang thai, năng suất đẻ trứng…</a:t>
            </a:r>
            <a:endParaRPr lang="vi-VN" dirty="0">
              <a:solidFill>
                <a:srgbClr val="FF0000"/>
              </a:solidFill>
              <a:latin typeface="Times New Roman" pitchFamily="18" charset="0"/>
              <a:ea typeface="Calibri"/>
              <a:cs typeface="Times New Roman" pitchFamily="18" charset="0"/>
            </a:endParaRPr>
          </a:p>
        </p:txBody>
      </p:sp>
      <p:sp>
        <p:nvSpPr>
          <p:cNvPr id="7" name="Rectangle 6"/>
          <p:cNvSpPr/>
          <p:nvPr/>
        </p:nvSpPr>
        <p:spPr>
          <a:xfrm>
            <a:off x="6678488" y="764704"/>
            <a:ext cx="1061864" cy="2463238"/>
          </a:xfrm>
          <a:prstGeom prst="rect">
            <a:avLst/>
          </a:prstGeom>
        </p:spPr>
        <p:txBody>
          <a:bodyPr wrap="square">
            <a:spAutoFit/>
          </a:bodyPr>
          <a:lstStyle/>
          <a:p>
            <a:pPr algn="just">
              <a:lnSpc>
                <a:spcPct val="107000"/>
              </a:lnSpc>
              <a:spcBef>
                <a:spcPts val="600"/>
              </a:spcBef>
              <a:spcAft>
                <a:spcPts val="0"/>
              </a:spcAft>
            </a:pPr>
            <a:r>
              <a:rPr lang="vi-VN" dirty="0">
                <a:solidFill>
                  <a:srgbClr val="FF0000"/>
                </a:solidFill>
                <a:latin typeface="Times New Roman" pitchFamily="18" charset="0"/>
                <a:cs typeface="Times New Roman" pitchFamily="18" charset="0"/>
              </a:rPr>
              <a:t>Ảnh hưởng đến khả năng ra hoa, kết quả, tỉ lệ sinh sản…</a:t>
            </a:r>
            <a:endParaRPr lang="vi-VN" dirty="0">
              <a:solidFill>
                <a:srgbClr val="FF0000"/>
              </a:solidFill>
              <a:latin typeface="Times New Roman" pitchFamily="18" charset="0"/>
              <a:ea typeface="Calibri"/>
              <a:cs typeface="Times New Roman" pitchFamily="18" charset="0"/>
            </a:endParaRPr>
          </a:p>
        </p:txBody>
      </p:sp>
      <p:sp>
        <p:nvSpPr>
          <p:cNvPr id="8" name="Rectangle 7"/>
          <p:cNvSpPr/>
          <p:nvPr/>
        </p:nvSpPr>
        <p:spPr>
          <a:xfrm>
            <a:off x="7783334" y="711054"/>
            <a:ext cx="1037138" cy="1277786"/>
          </a:xfrm>
          <a:prstGeom prst="rect">
            <a:avLst/>
          </a:prstGeom>
        </p:spPr>
        <p:txBody>
          <a:bodyPr wrap="square">
            <a:spAutoFit/>
          </a:bodyPr>
          <a:lstStyle/>
          <a:p>
            <a:pPr algn="just">
              <a:lnSpc>
                <a:spcPct val="107000"/>
              </a:lnSpc>
              <a:spcBef>
                <a:spcPts val="600"/>
              </a:spcBef>
              <a:spcAft>
                <a:spcPts val="0"/>
              </a:spcAft>
            </a:pPr>
            <a:r>
              <a:rPr lang="vi-VN" dirty="0">
                <a:solidFill>
                  <a:srgbClr val="FF0000"/>
                </a:solidFill>
                <a:latin typeface="Times New Roman" pitchFamily="18" charset="0"/>
                <a:cs typeface="Times New Roman" pitchFamily="18" charset="0"/>
              </a:rPr>
              <a:t>Điều hòa sinh sản ở sinh vật</a:t>
            </a:r>
            <a:endParaRPr lang="vi-VN" dirty="0">
              <a:solidFill>
                <a:srgbClr val="FF0000"/>
              </a:solidFill>
              <a:latin typeface="Times New Roman" pitchFamily="18" charset="0"/>
              <a:ea typeface="Calibri"/>
              <a:cs typeface="Times New Roman" pitchFamily="18" charset="0"/>
            </a:endParaRPr>
          </a:p>
        </p:txBody>
      </p:sp>
      <p:sp>
        <p:nvSpPr>
          <p:cNvPr id="9" name="Rectangle 8"/>
          <p:cNvSpPr/>
          <p:nvPr/>
        </p:nvSpPr>
        <p:spPr>
          <a:xfrm>
            <a:off x="1115616" y="3356992"/>
            <a:ext cx="1296144" cy="3067443"/>
          </a:xfrm>
          <a:prstGeom prst="rect">
            <a:avLst/>
          </a:prstGeom>
        </p:spPr>
        <p:txBody>
          <a:bodyPr wrap="square">
            <a:spAutoFit/>
          </a:bodyPr>
          <a:lstStyle/>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TV: </a:t>
            </a:r>
            <a:r>
              <a:rPr lang="vi-VN" sz="1600" dirty="0">
                <a:solidFill>
                  <a:srgbClr val="006600"/>
                </a:solidFill>
                <a:latin typeface="Times New Roman" pitchFamily="18" charset="0"/>
                <a:cs typeface="Times New Roman" pitchFamily="18" charset="0"/>
              </a:rPr>
              <a:t>cây</a:t>
            </a:r>
            <a:r>
              <a:rPr lang="vi-VN" sz="1600" spc="-50" dirty="0">
                <a:solidFill>
                  <a:srgbClr val="006600"/>
                </a:solidFill>
                <a:latin typeface="Times New Roman" pitchFamily="18" charset="0"/>
                <a:cs typeface="Times New Roman" pitchFamily="18" charset="0"/>
              </a:rPr>
              <a:t> </a:t>
            </a:r>
            <a:r>
              <a:rPr lang="vi-VN" sz="1600" dirty="0">
                <a:solidFill>
                  <a:srgbClr val="006600"/>
                </a:solidFill>
                <a:latin typeface="Times New Roman" pitchFamily="18" charset="0"/>
                <a:cs typeface="Times New Roman" pitchFamily="18" charset="0"/>
              </a:rPr>
              <a:t>lúa</a:t>
            </a:r>
            <a:r>
              <a:rPr lang="vi-VN" sz="1600" spc="-45" dirty="0">
                <a:solidFill>
                  <a:srgbClr val="006600"/>
                </a:solidFill>
                <a:latin typeface="Times New Roman" pitchFamily="18" charset="0"/>
                <a:cs typeface="Times New Roman" pitchFamily="18" charset="0"/>
              </a:rPr>
              <a:t> </a:t>
            </a:r>
            <a:r>
              <a:rPr lang="vi-VN" sz="1600" dirty="0">
                <a:solidFill>
                  <a:srgbClr val="006600"/>
                </a:solidFill>
                <a:latin typeface="Times New Roman" pitchFamily="18" charset="0"/>
                <a:cs typeface="Times New Roman" pitchFamily="18" charset="0"/>
              </a:rPr>
              <a:t>lúc</a:t>
            </a:r>
            <a:r>
              <a:rPr lang="vi-VN" sz="1600" spc="-45"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tạo</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hạt</a:t>
            </a:r>
            <a:r>
              <a:rPr lang="en-US" sz="1600" dirty="0">
                <a:solidFill>
                  <a:srgbClr val="006600"/>
                </a:solidFill>
                <a:latin typeface="Times New Roman" pitchFamily="18" charset="0"/>
                <a:cs typeface="Times New Roman" pitchFamily="18" charset="0"/>
              </a:rPr>
              <a:t> do </a:t>
            </a:r>
            <a:r>
              <a:rPr lang="en-US" sz="1600" dirty="0" err="1">
                <a:solidFill>
                  <a:srgbClr val="006600"/>
                </a:solidFill>
                <a:latin typeface="Times New Roman" pitchFamily="18" charset="0"/>
                <a:cs typeface="Times New Roman" pitchFamily="18" charset="0"/>
              </a:rPr>
              <a:t>nhiệt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độ</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quá</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thấp</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hạt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sẽ</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bị</a:t>
            </a:r>
            <a:r>
              <a:rPr lang="en-US" sz="1600" spc="-50" dirty="0">
                <a:solidFill>
                  <a:srgbClr val="006600"/>
                </a:solidFill>
                <a:latin typeface="Times New Roman" pitchFamily="18" charset="0"/>
                <a:cs typeface="Times New Roman" pitchFamily="18" charset="0"/>
              </a:rPr>
              <a:t> </a:t>
            </a:r>
            <a:r>
              <a:rPr lang="vi-VN" sz="1600" dirty="0">
                <a:solidFill>
                  <a:srgbClr val="006600"/>
                </a:solidFill>
                <a:latin typeface="Times New Roman" pitchFamily="18" charset="0"/>
                <a:cs typeface="Times New Roman" pitchFamily="18" charset="0"/>
              </a:rPr>
              <a:t>lép</a:t>
            </a:r>
          </a:p>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ĐV: </a:t>
            </a:r>
            <a:r>
              <a:rPr lang="en-US" sz="1600" spc="-35" dirty="0">
                <a:solidFill>
                  <a:srgbClr val="006600"/>
                </a:solidFill>
                <a:latin typeface="Times New Roman" pitchFamily="18" charset="0"/>
                <a:cs typeface="Times New Roman" pitchFamily="18" charset="0"/>
              </a:rPr>
              <a:t> </a:t>
            </a:r>
            <a:r>
              <a:rPr lang="vi-VN" sz="1600" dirty="0">
                <a:solidFill>
                  <a:srgbClr val="006600"/>
                </a:solidFill>
                <a:latin typeface="Times New Roman" pitchFamily="18" charset="0"/>
                <a:cs typeface="Times New Roman" pitchFamily="18" charset="0"/>
              </a:rPr>
              <a:t>sinh</a:t>
            </a:r>
            <a:r>
              <a:rPr lang="vi-VN"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ản</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của</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chuột</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nhắt</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trăng</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diễn</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ra</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mạnh</a:t>
            </a:r>
            <a:r>
              <a:rPr lang="en-US" sz="1600" spc="-45" dirty="0">
                <a:solidFill>
                  <a:srgbClr val="006600"/>
                </a:solidFill>
                <a:latin typeface="Times New Roman" pitchFamily="18" charset="0"/>
                <a:cs typeface="Times New Roman" pitchFamily="18" charset="0"/>
              </a:rPr>
              <a:t> ở </a:t>
            </a:r>
            <a:r>
              <a:rPr lang="en-US" sz="1600" spc="-45" dirty="0" err="1">
                <a:solidFill>
                  <a:srgbClr val="006600"/>
                </a:solidFill>
                <a:latin typeface="Times New Roman" pitchFamily="18" charset="0"/>
                <a:cs typeface="Times New Roman" pitchFamily="18" charset="0"/>
              </a:rPr>
              <a:t>nhiệt</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độ</a:t>
            </a:r>
            <a:r>
              <a:rPr lang="en-US" sz="1600" spc="-45" dirty="0">
                <a:solidFill>
                  <a:srgbClr val="006600"/>
                </a:solidFill>
                <a:latin typeface="Times New Roman" pitchFamily="18" charset="0"/>
                <a:cs typeface="Times New Roman" pitchFamily="18" charset="0"/>
              </a:rPr>
              <a:t> </a:t>
            </a:r>
            <a:r>
              <a:rPr lang="en-US" sz="1600" spc="-45" dirty="0" err="1">
                <a:solidFill>
                  <a:srgbClr val="006600"/>
                </a:solidFill>
                <a:latin typeface="Times New Roman" pitchFamily="18" charset="0"/>
                <a:cs typeface="Times New Roman" pitchFamily="18" charset="0"/>
              </a:rPr>
              <a:t>dưới</a:t>
            </a:r>
            <a:r>
              <a:rPr lang="en-US" sz="1600" spc="-45" dirty="0">
                <a:solidFill>
                  <a:srgbClr val="006600"/>
                </a:solidFill>
                <a:latin typeface="Times New Roman" pitchFamily="18" charset="0"/>
                <a:cs typeface="Times New Roman" pitchFamily="18" charset="0"/>
              </a:rPr>
              <a:t> 18 </a:t>
            </a:r>
            <a:r>
              <a:rPr lang="vi-VN" sz="1600" spc="-10" dirty="0">
                <a:solidFill>
                  <a:srgbClr val="006600"/>
                </a:solidFill>
                <a:latin typeface="Times New Roman" pitchFamily="18" charset="0"/>
                <a:cs typeface="Times New Roman" pitchFamily="18" charset="0"/>
              </a:rPr>
              <a:t>°C</a:t>
            </a:r>
            <a:endParaRPr lang="vi-VN" sz="1600" dirty="0">
              <a:solidFill>
                <a:srgbClr val="006600"/>
              </a:solidFill>
              <a:latin typeface="Times New Roman" pitchFamily="18" charset="0"/>
              <a:ea typeface="Calibri"/>
              <a:cs typeface="Times New Roman" pitchFamily="18" charset="0"/>
            </a:endParaRPr>
          </a:p>
        </p:txBody>
      </p:sp>
      <p:sp>
        <p:nvSpPr>
          <p:cNvPr id="10" name="Rectangle 9"/>
          <p:cNvSpPr/>
          <p:nvPr/>
        </p:nvSpPr>
        <p:spPr>
          <a:xfrm>
            <a:off x="2430016" y="3333512"/>
            <a:ext cx="1349896" cy="3067443"/>
          </a:xfrm>
          <a:prstGeom prst="rect">
            <a:avLst/>
          </a:prstGeom>
        </p:spPr>
        <p:txBody>
          <a:bodyPr wrap="square">
            <a:spAutoFit/>
          </a:bodyPr>
          <a:lstStyle/>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TV: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đào</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cúc</a:t>
            </a:r>
            <a:r>
              <a:rPr lang="en-US" sz="1600" dirty="0" smtClean="0">
                <a:solidFill>
                  <a:srgbClr val="006600"/>
                </a:solidFill>
                <a:latin typeface="Times New Roman" pitchFamily="18" charset="0"/>
                <a:cs typeface="Times New Roman" pitchFamily="18" charset="0"/>
              </a:rPr>
              <a:t>… </a:t>
            </a:r>
            <a:r>
              <a:rPr lang="en-US" sz="1600" dirty="0" err="1" smtClean="0">
                <a:solidFill>
                  <a:srgbClr val="006600"/>
                </a:solidFill>
                <a:latin typeface="Times New Roman" pitchFamily="18" charset="0"/>
                <a:cs typeface="Times New Roman" pitchFamily="18" charset="0"/>
              </a:rPr>
              <a:t>ra</a:t>
            </a:r>
            <a:r>
              <a:rPr lang="en-US" sz="1600" dirty="0" smtClean="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trong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điều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kiện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ánh</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sáng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yếu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ngày</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ngắn</a:t>
            </a:r>
            <a:endParaRPr lang="vi-VN" sz="1600" dirty="0">
              <a:solidFill>
                <a:srgbClr val="006600"/>
              </a:solidFill>
              <a:latin typeface="Times New Roman" pitchFamily="18" charset="0"/>
              <a:cs typeface="Times New Roman" pitchFamily="18" charset="0"/>
            </a:endParaRPr>
          </a:p>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ĐV: </a:t>
            </a:r>
            <a:r>
              <a:rPr lang="en-US" sz="1600" dirty="0" err="1" smtClean="0">
                <a:solidFill>
                  <a:srgbClr val="006600"/>
                </a:solidFill>
                <a:latin typeface="Times New Roman" pitchFamily="18" charset="0"/>
                <a:cs typeface="Times New Roman" pitchFamily="18" charset="0"/>
              </a:rPr>
              <a:t>Gà</a:t>
            </a:r>
            <a:r>
              <a:rPr lang="en-US" sz="1600" dirty="0" smtClean="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đẻ</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nhiều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tăng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thời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gian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sáng</a:t>
            </a:r>
            <a:r>
              <a:rPr lang="en-US" sz="1600" dirty="0">
                <a:solidFill>
                  <a:srgbClr val="006600"/>
                </a:solidFill>
                <a:latin typeface="Times New Roman" pitchFamily="18" charset="0"/>
                <a:cs typeface="Times New Roman" pitchFamily="18" charset="0"/>
              </a:rPr>
              <a:t>…</a:t>
            </a:r>
            <a:endParaRPr lang="vi-VN" sz="1600" dirty="0">
              <a:solidFill>
                <a:srgbClr val="006600"/>
              </a:solidFill>
              <a:latin typeface="Times New Roman" pitchFamily="18" charset="0"/>
              <a:ea typeface="Calibri"/>
              <a:cs typeface="Times New Roman" pitchFamily="18" charset="0"/>
            </a:endParaRPr>
          </a:p>
        </p:txBody>
      </p:sp>
      <p:sp>
        <p:nvSpPr>
          <p:cNvPr id="11" name="Rectangle 10"/>
          <p:cNvSpPr/>
          <p:nvPr/>
        </p:nvSpPr>
        <p:spPr>
          <a:xfrm>
            <a:off x="3798168" y="3284984"/>
            <a:ext cx="1277888" cy="3594382"/>
          </a:xfrm>
          <a:prstGeom prst="rect">
            <a:avLst/>
          </a:prstGeom>
        </p:spPr>
        <p:txBody>
          <a:bodyPr wrap="square">
            <a:spAutoFit/>
          </a:bodyPr>
          <a:lstStyle/>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TV: </a:t>
            </a:r>
            <a:r>
              <a:rPr lang="en-US" sz="1600" dirty="0" err="1">
                <a:solidFill>
                  <a:srgbClr val="006600"/>
                </a:solidFill>
                <a:latin typeface="Times New Roman" pitchFamily="18" charset="0"/>
                <a:cs typeface="Times New Roman" pitchFamily="18" charset="0"/>
              </a:rPr>
              <a:t>măng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cụt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cà</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chua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ra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ít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nụ</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ít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nước</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giấy</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ra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khô</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cằn</a:t>
            </a:r>
            <a:endParaRPr lang="vi-VN" sz="1600" dirty="0">
              <a:solidFill>
                <a:srgbClr val="006600"/>
              </a:solidFill>
              <a:latin typeface="Times New Roman" pitchFamily="18" charset="0"/>
              <a:cs typeface="Times New Roman" pitchFamily="18" charset="0"/>
            </a:endParaRPr>
          </a:p>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ĐV: </a:t>
            </a:r>
            <a:r>
              <a:rPr lang="en-US" sz="1600" dirty="0" err="1">
                <a:solidFill>
                  <a:srgbClr val="006600"/>
                </a:solidFill>
                <a:latin typeface="Times New Roman" pitchFamily="18" charset="0"/>
                <a:cs typeface="Times New Roman" pitchFamily="18" charset="0"/>
              </a:rPr>
              <a:t>sâu</a:t>
            </a:r>
            <a:r>
              <a:rPr lang="en-US" sz="1600" dirty="0">
                <a:solidFill>
                  <a:srgbClr val="006600"/>
                </a:solidFill>
                <a:latin typeface="Times New Roman" pitchFamily="18" charset="0"/>
                <a:cs typeface="Times New Roman" pitchFamily="18" charset="0"/>
              </a:rPr>
              <a:t> non </a:t>
            </a:r>
            <a:r>
              <a:rPr lang="en-US" sz="1600" dirty="0" err="1">
                <a:solidFill>
                  <a:srgbClr val="006600"/>
                </a:solidFill>
                <a:latin typeface="Times New Roman" pitchFamily="18" charset="0"/>
                <a:cs typeface="Times New Roman" pitchFamily="18" charset="0"/>
              </a:rPr>
              <a:t>ăn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lá</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lúa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đẻ</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nhiều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độ</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ẩm</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cao</a:t>
            </a:r>
            <a:r>
              <a:rPr lang="en-US" sz="1600" dirty="0">
                <a:solidFill>
                  <a:srgbClr val="006600"/>
                </a:solidFill>
                <a:latin typeface="Times New Roman" pitchFamily="18" charset="0"/>
                <a:cs typeface="Times New Roman" pitchFamily="18" charset="0"/>
              </a:rPr>
              <a:t> (90%)</a:t>
            </a:r>
            <a:endParaRPr lang="vi-VN" sz="1600" dirty="0">
              <a:solidFill>
                <a:srgbClr val="006600"/>
              </a:solidFill>
              <a:latin typeface="Times New Roman" pitchFamily="18" charset="0"/>
              <a:ea typeface="Calibri"/>
              <a:cs typeface="Times New Roman" pitchFamily="18" charset="0"/>
            </a:endParaRPr>
          </a:p>
        </p:txBody>
      </p:sp>
      <p:sp>
        <p:nvSpPr>
          <p:cNvPr id="12" name="Rectangle 11"/>
          <p:cNvSpPr/>
          <p:nvPr/>
        </p:nvSpPr>
        <p:spPr>
          <a:xfrm>
            <a:off x="5057800" y="3313885"/>
            <a:ext cx="1674440" cy="3330912"/>
          </a:xfrm>
          <a:prstGeom prst="rect">
            <a:avLst/>
          </a:prstGeom>
        </p:spPr>
        <p:txBody>
          <a:bodyPr wrap="square">
            <a:spAutoFit/>
          </a:bodyPr>
          <a:lstStyle/>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TV: </a:t>
            </a:r>
            <a:r>
              <a:rPr lang="en-US" sz="1600" dirty="0" err="1">
                <a:solidFill>
                  <a:srgbClr val="006600"/>
                </a:solidFill>
                <a:latin typeface="Times New Roman" pitchFamily="18" charset="0"/>
                <a:cs typeface="Times New Roman" pitchFamily="18" charset="0"/>
              </a:rPr>
              <a:t>Xoài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táo</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ra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muộn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lân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Cúc</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hồng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ra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nhỏ</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xấu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đạm</a:t>
            </a:r>
            <a:endParaRPr lang="vi-VN" sz="1600" dirty="0">
              <a:solidFill>
                <a:srgbClr val="006600"/>
              </a:solidFill>
              <a:latin typeface="Times New Roman" pitchFamily="18" charset="0"/>
              <a:cs typeface="Times New Roman" pitchFamily="18" charset="0"/>
            </a:endParaRPr>
          </a:p>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ĐV: </a:t>
            </a:r>
            <a:r>
              <a:rPr lang="en-US" sz="1600" dirty="0" err="1">
                <a:solidFill>
                  <a:srgbClr val="006600"/>
                </a:solidFill>
                <a:latin typeface="Times New Roman" pitchFamily="18" charset="0"/>
                <a:cs typeface="Times New Roman" pitchFamily="18" charset="0"/>
              </a:rPr>
              <a:t>thiếu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dinh</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dưỡng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ảnh</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hưởng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đến</a:t>
            </a:r>
            <a:r>
              <a:rPr lang="en-US" sz="1600" dirty="0">
                <a:solidFill>
                  <a:srgbClr val="006600"/>
                </a:solidFill>
                <a:latin typeface="Times New Roman" pitchFamily="18" charset="0"/>
                <a:cs typeface="Times New Roman" pitchFamily="18" charset="0"/>
              </a:rPr>
              <a:t> </a:t>
            </a:r>
            <a:r>
              <a:rPr lang="en-US" sz="1600" dirty="0" err="1" smtClean="0">
                <a:solidFill>
                  <a:srgbClr val="006600"/>
                </a:solidFill>
                <a:latin typeface="Times New Roman" pitchFamily="18" charset="0"/>
                <a:cs typeface="Times New Roman" pitchFamily="18" charset="0"/>
              </a:rPr>
              <a:t>sự</a:t>
            </a:r>
            <a:r>
              <a:rPr lang="en-US" sz="1600" dirty="0" smtClean="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mang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thai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thiếu</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vitaminA</a:t>
            </a:r>
            <a:r>
              <a:rPr lang="en-US" sz="1600" dirty="0">
                <a:solidFill>
                  <a:srgbClr val="006600"/>
                </a:solidFill>
                <a:latin typeface="Times New Roman" pitchFamily="18" charset="0"/>
                <a:cs typeface="Times New Roman" pitchFamily="18" charset="0"/>
              </a:rPr>
              <a:t>, E </a:t>
            </a:r>
            <a:r>
              <a:rPr lang="en-US" sz="1600" dirty="0" err="1">
                <a:solidFill>
                  <a:srgbClr val="006600"/>
                </a:solidFill>
                <a:latin typeface="Times New Roman" pitchFamily="18" charset="0"/>
                <a:cs typeface="Times New Roman" pitchFamily="18" charset="0"/>
              </a:rPr>
              <a:t>giảm</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năng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suất</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đẻ</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trứng</a:t>
            </a:r>
            <a:r>
              <a:rPr lang="en-US" sz="1600" dirty="0">
                <a:solidFill>
                  <a:srgbClr val="006600"/>
                </a:solidFill>
                <a:latin typeface="Times New Roman" pitchFamily="18" charset="0"/>
                <a:cs typeface="Times New Roman" pitchFamily="18" charset="0"/>
              </a:rPr>
              <a:t> ở </a:t>
            </a:r>
            <a:r>
              <a:rPr lang="en-US" sz="1600" dirty="0" err="1">
                <a:solidFill>
                  <a:srgbClr val="006600"/>
                </a:solidFill>
                <a:latin typeface="Times New Roman" pitchFamily="18" charset="0"/>
                <a:cs typeface="Times New Roman" pitchFamily="18" charset="0"/>
              </a:rPr>
              <a:t>gà</a:t>
            </a:r>
            <a:endParaRPr lang="vi-VN" sz="1600" dirty="0">
              <a:solidFill>
                <a:srgbClr val="006600"/>
              </a:solidFill>
              <a:latin typeface="Times New Roman" pitchFamily="18" charset="0"/>
              <a:ea typeface="Calibri"/>
              <a:cs typeface="Times New Roman" pitchFamily="18" charset="0"/>
            </a:endParaRPr>
          </a:p>
        </p:txBody>
      </p:sp>
      <p:sp>
        <p:nvSpPr>
          <p:cNvPr id="13" name="Rectangle 12"/>
          <p:cNvSpPr/>
          <p:nvPr/>
        </p:nvSpPr>
        <p:spPr>
          <a:xfrm>
            <a:off x="6678488" y="3338448"/>
            <a:ext cx="1061864" cy="3330912"/>
          </a:xfrm>
          <a:prstGeom prst="rect">
            <a:avLst/>
          </a:prstGeom>
        </p:spPr>
        <p:txBody>
          <a:bodyPr wrap="square">
            <a:spAutoFit/>
          </a:bodyPr>
          <a:lstStyle/>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TV: ở </a:t>
            </a:r>
            <a:r>
              <a:rPr lang="en-US" sz="1600" dirty="0" err="1">
                <a:solidFill>
                  <a:srgbClr val="006600"/>
                </a:solidFill>
                <a:latin typeface="Times New Roman" pitchFamily="18" charset="0"/>
                <a:cs typeface="Times New Roman" pitchFamily="18" charset="0"/>
              </a:rPr>
              <a:t>cà</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chua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đủ</a:t>
            </a:r>
            <a:r>
              <a:rPr lang="en-US" sz="1600" dirty="0">
                <a:solidFill>
                  <a:srgbClr val="006600"/>
                </a:solidFill>
                <a:latin typeface="Times New Roman" pitchFamily="18" charset="0"/>
                <a:cs typeface="Times New Roman" pitchFamily="18" charset="0"/>
              </a:rPr>
              <a:t> 14 </a:t>
            </a:r>
            <a:r>
              <a:rPr lang="en-US" sz="1600" dirty="0" err="1">
                <a:solidFill>
                  <a:srgbClr val="006600"/>
                </a:solidFill>
                <a:latin typeface="Times New Roman" pitchFamily="18" charset="0"/>
                <a:cs typeface="Times New Roman" pitchFamily="18" charset="0"/>
              </a:rPr>
              <a:t>lá</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mới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ra</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hoa</a:t>
            </a:r>
            <a:r>
              <a:rPr lang="en-US" sz="1600" dirty="0">
                <a:solidFill>
                  <a:srgbClr val="006600"/>
                </a:solidFill>
                <a:latin typeface="Times New Roman" pitchFamily="18" charset="0"/>
                <a:cs typeface="Times New Roman" pitchFamily="18" charset="0"/>
              </a:rPr>
              <a:t>..</a:t>
            </a:r>
            <a:endParaRPr lang="vi-VN" sz="1600" dirty="0">
              <a:solidFill>
                <a:srgbClr val="006600"/>
              </a:solidFill>
              <a:latin typeface="Times New Roman" pitchFamily="18" charset="0"/>
              <a:cs typeface="Times New Roman" pitchFamily="18" charset="0"/>
            </a:endParaRPr>
          </a:p>
          <a:p>
            <a:pPr algn="just">
              <a:lnSpc>
                <a:spcPct val="107000"/>
              </a:lnSpc>
              <a:spcBef>
                <a:spcPts val="600"/>
              </a:spcBef>
              <a:spcAft>
                <a:spcPts val="0"/>
              </a:spcAft>
            </a:pPr>
            <a:r>
              <a:rPr lang="en-US" sz="1600" dirty="0">
                <a:solidFill>
                  <a:srgbClr val="006600"/>
                </a:solidFill>
                <a:latin typeface="Times New Roman" pitchFamily="18" charset="0"/>
                <a:cs typeface="Times New Roman" pitchFamily="18" charset="0"/>
              </a:rPr>
              <a:t>- Ở ĐV: ở </a:t>
            </a:r>
            <a:r>
              <a:rPr lang="en-US" sz="1600" dirty="0" err="1">
                <a:solidFill>
                  <a:srgbClr val="006600"/>
                </a:solidFill>
                <a:latin typeface="Times New Roman" pitchFamily="18" charset="0"/>
                <a:cs typeface="Times New Roman" pitchFamily="18" charset="0"/>
              </a:rPr>
              <a:t>lợn</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cỏ</a:t>
            </a:r>
            <a:r>
              <a:rPr lang="en-US" sz="1600" dirty="0">
                <a:solidFill>
                  <a:srgbClr val="006600"/>
                </a:solidFill>
                <a:latin typeface="Times New Roman" pitchFamily="18" charset="0"/>
                <a:cs typeface="Times New Roman" pitchFamily="18" charset="0"/>
              </a:rPr>
              <a:t> A </a:t>
            </a:r>
            <a:r>
              <a:rPr lang="en-US" sz="1600" dirty="0" err="1">
                <a:solidFill>
                  <a:srgbClr val="006600"/>
                </a:solidFill>
                <a:latin typeface="Times New Roman" pitchFamily="18" charset="0"/>
                <a:cs typeface="Times New Roman" pitchFamily="18" charset="0"/>
              </a:rPr>
              <a:t>Lưới</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đẻ</a:t>
            </a:r>
            <a:r>
              <a:rPr lang="en-US" sz="1600" dirty="0">
                <a:solidFill>
                  <a:srgbClr val="006600"/>
                </a:solidFill>
                <a:latin typeface="Times New Roman" pitchFamily="18" charset="0"/>
                <a:cs typeface="Times New Roman" pitchFamily="18" charset="0"/>
              </a:rPr>
              <a:t> 1-2 </a:t>
            </a:r>
            <a:r>
              <a:rPr lang="en-US" sz="1600" dirty="0" err="1">
                <a:solidFill>
                  <a:srgbClr val="006600"/>
                </a:solidFill>
                <a:latin typeface="Times New Roman" pitchFamily="18" charset="0"/>
                <a:cs typeface="Times New Roman" pitchFamily="18" charset="0"/>
              </a:rPr>
              <a:t>lứa</a:t>
            </a:r>
            <a:r>
              <a:rPr lang="en-US" sz="1600" dirty="0">
                <a:solidFill>
                  <a:srgbClr val="006600"/>
                </a:solidFill>
                <a:latin typeface="Times New Roman" pitchFamily="18" charset="0"/>
                <a:cs typeface="Times New Roman" pitchFamily="18" charset="0"/>
              </a:rPr>
              <a:t>/</a:t>
            </a:r>
            <a:r>
              <a:rPr lang="en-US" sz="1600" dirty="0" err="1">
                <a:solidFill>
                  <a:srgbClr val="006600"/>
                </a:solidFill>
                <a:latin typeface="Times New Roman" pitchFamily="18" charset="0"/>
                <a:cs typeface="Times New Roman" pitchFamily="18" charset="0"/>
              </a:rPr>
              <a:t>năm</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trong</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khi</a:t>
            </a:r>
            <a:r>
              <a:rPr lang="en-US" sz="1600" dirty="0">
                <a:solidFill>
                  <a:srgbClr val="006600"/>
                </a:solidFill>
                <a:latin typeface="Times New Roman" pitchFamily="18" charset="0"/>
                <a:cs typeface="Times New Roman" pitchFamily="18" charset="0"/>
              </a:rPr>
              <a:t> ở </a:t>
            </a:r>
            <a:r>
              <a:rPr lang="en-US" sz="1600" dirty="0" err="1">
                <a:solidFill>
                  <a:srgbClr val="006600"/>
                </a:solidFill>
                <a:latin typeface="Times New Roman" pitchFamily="18" charset="0"/>
                <a:cs typeface="Times New Roman" pitchFamily="18" charset="0"/>
              </a:rPr>
              <a:t>mèo</a:t>
            </a:r>
            <a:r>
              <a:rPr lang="en-US" sz="1600" dirty="0">
                <a:solidFill>
                  <a:srgbClr val="006600"/>
                </a:solidFill>
                <a:latin typeface="Times New Roman" pitchFamily="18" charset="0"/>
                <a:cs typeface="Times New Roman" pitchFamily="18" charset="0"/>
              </a:rPr>
              <a:t> </a:t>
            </a:r>
            <a:r>
              <a:rPr lang="en-US" sz="1600" dirty="0" err="1">
                <a:solidFill>
                  <a:srgbClr val="006600"/>
                </a:solidFill>
                <a:latin typeface="Times New Roman" pitchFamily="18" charset="0"/>
                <a:cs typeface="Times New Roman" pitchFamily="18" charset="0"/>
              </a:rPr>
              <a:t>đẻ</a:t>
            </a:r>
            <a:r>
              <a:rPr lang="en-US" sz="1600" dirty="0">
                <a:solidFill>
                  <a:srgbClr val="006600"/>
                </a:solidFill>
                <a:latin typeface="Times New Roman" pitchFamily="18" charset="0"/>
                <a:cs typeface="Times New Roman" pitchFamily="18" charset="0"/>
              </a:rPr>
              <a:t> 3-4 </a:t>
            </a:r>
            <a:r>
              <a:rPr lang="en-US" sz="1600" dirty="0" err="1">
                <a:solidFill>
                  <a:srgbClr val="006600"/>
                </a:solidFill>
                <a:latin typeface="Times New Roman" pitchFamily="18" charset="0"/>
                <a:cs typeface="Times New Roman" pitchFamily="18" charset="0"/>
              </a:rPr>
              <a:t>lứa</a:t>
            </a:r>
            <a:r>
              <a:rPr lang="en-US" sz="1600" dirty="0">
                <a:solidFill>
                  <a:srgbClr val="006600"/>
                </a:solidFill>
                <a:latin typeface="Times New Roman" pitchFamily="18" charset="0"/>
                <a:cs typeface="Times New Roman" pitchFamily="18" charset="0"/>
              </a:rPr>
              <a:t>/</a:t>
            </a:r>
            <a:r>
              <a:rPr lang="en-US" sz="1600" dirty="0" err="1">
                <a:solidFill>
                  <a:srgbClr val="006600"/>
                </a:solidFill>
                <a:latin typeface="Times New Roman" pitchFamily="18" charset="0"/>
                <a:cs typeface="Times New Roman" pitchFamily="18" charset="0"/>
              </a:rPr>
              <a:t>năm</a:t>
            </a:r>
            <a:endParaRPr lang="vi-VN" sz="1600" dirty="0">
              <a:solidFill>
                <a:srgbClr val="006600"/>
              </a:solidFill>
              <a:latin typeface="Times New Roman" pitchFamily="18" charset="0"/>
              <a:ea typeface="Calibri"/>
              <a:cs typeface="Times New Roman" pitchFamily="18" charset="0"/>
            </a:endParaRPr>
          </a:p>
        </p:txBody>
      </p:sp>
      <p:sp>
        <p:nvSpPr>
          <p:cNvPr id="14" name="Rectangle 13"/>
          <p:cNvSpPr/>
          <p:nvPr/>
        </p:nvSpPr>
        <p:spPr>
          <a:xfrm>
            <a:off x="7758608" y="3356992"/>
            <a:ext cx="1061864" cy="3067443"/>
          </a:xfrm>
          <a:prstGeom prst="rect">
            <a:avLst/>
          </a:prstGeom>
        </p:spPr>
        <p:txBody>
          <a:bodyPr wrap="square">
            <a:spAutoFit/>
          </a:bodyPr>
          <a:lstStyle/>
          <a:p>
            <a:pPr algn="just">
              <a:lnSpc>
                <a:spcPct val="107000"/>
              </a:lnSpc>
              <a:spcBef>
                <a:spcPts val="600"/>
              </a:spcBef>
              <a:spcAft>
                <a:spcPts val="0"/>
              </a:spcAft>
            </a:pPr>
            <a:r>
              <a:rPr lang="vi-VN" sz="1600" dirty="0">
                <a:solidFill>
                  <a:srgbClr val="006600"/>
                </a:solidFill>
                <a:latin typeface="Times New Roman" pitchFamily="18" charset="0"/>
                <a:cs typeface="Times New Roman" pitchFamily="18" charset="0"/>
              </a:rPr>
              <a:t>- Ở TV: kích thích sự ra rễ, nầy chồi..</a:t>
            </a:r>
          </a:p>
          <a:p>
            <a:pPr algn="just">
              <a:lnSpc>
                <a:spcPct val="107000"/>
              </a:lnSpc>
              <a:spcBef>
                <a:spcPts val="600"/>
              </a:spcBef>
              <a:spcAft>
                <a:spcPts val="0"/>
              </a:spcAft>
            </a:pPr>
            <a:r>
              <a:rPr lang="vi-VN" sz="1600" dirty="0">
                <a:solidFill>
                  <a:srgbClr val="006600"/>
                </a:solidFill>
                <a:latin typeface="Times New Roman" pitchFamily="18" charset="0"/>
                <a:cs typeface="Times New Roman" pitchFamily="18" charset="0"/>
              </a:rPr>
              <a:t>- Ở ĐV: quy định đặc điểm giới tính như gà trống biết gáy…</a:t>
            </a:r>
            <a:endParaRPr lang="vi-VN" sz="1600" dirty="0">
              <a:solidFill>
                <a:srgbClr val="0066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22405254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additive="base">
                                        <p:cTn id="1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 calcmode="lin" valueType="num">
                                      <p:cBhvr additive="base">
                                        <p:cTn id="20"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wipe(down)">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Effect transition="in" filter="wipe(down)">
                                      <p:cBhvr>
                                        <p:cTn id="36" dur="500"/>
                                        <p:tgtEl>
                                          <p:spTgt spid="10">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circle(in)">
                                      <p:cBhvr>
                                        <p:cTn id="41" dur="20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1">
                                            <p:txEl>
                                              <p:pRg st="0" end="0"/>
                                            </p:txEl>
                                          </p:spTgt>
                                        </p:tgtEl>
                                        <p:attrNameLst>
                                          <p:attrName>style.visibility</p:attrName>
                                        </p:attrNameLst>
                                      </p:cBhvr>
                                      <p:to>
                                        <p:strVal val="visible"/>
                                      </p:to>
                                    </p:set>
                                    <p:animEffect transition="in" filter="wipe(down)">
                                      <p:cBhvr>
                                        <p:cTn id="46" dur="500"/>
                                        <p:tgtEl>
                                          <p:spTgt spid="11">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nodeType="clickEffect">
                                  <p:stCondLst>
                                    <p:cond delay="0"/>
                                  </p:stCondLst>
                                  <p:childTnLst>
                                    <p:set>
                                      <p:cBhvr>
                                        <p:cTn id="50" dur="1" fill="hold">
                                          <p:stCondLst>
                                            <p:cond delay="0"/>
                                          </p:stCondLst>
                                        </p:cTn>
                                        <p:tgtEl>
                                          <p:spTgt spid="11">
                                            <p:txEl>
                                              <p:pRg st="1" end="1"/>
                                            </p:txEl>
                                          </p:spTgt>
                                        </p:tgtEl>
                                        <p:attrNameLst>
                                          <p:attrName>style.visibility</p:attrName>
                                        </p:attrNameLst>
                                      </p:cBhvr>
                                      <p:to>
                                        <p:strVal val="visible"/>
                                      </p:to>
                                    </p:set>
                                    <p:animEffect transition="in" filter="circle(in)">
                                      <p:cBhvr>
                                        <p:cTn id="51" dur="2000"/>
                                        <p:tgtEl>
                                          <p:spTgt spid="11">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1000" fill="hold"/>
                                        <p:tgtEl>
                                          <p:spTgt spid="6"/>
                                        </p:tgtEl>
                                        <p:attrNameLst>
                                          <p:attrName>ppt_w</p:attrName>
                                        </p:attrNameLst>
                                      </p:cBhvr>
                                      <p:tavLst>
                                        <p:tav tm="0">
                                          <p:val>
                                            <p:fltVal val="0"/>
                                          </p:val>
                                        </p:tav>
                                        <p:tav tm="100000">
                                          <p:val>
                                            <p:strVal val="#ppt_w"/>
                                          </p:val>
                                        </p:tav>
                                      </p:tavLst>
                                    </p:anim>
                                    <p:anim calcmode="lin" valueType="num">
                                      <p:cBhvr>
                                        <p:cTn id="57" dur="1000" fill="hold"/>
                                        <p:tgtEl>
                                          <p:spTgt spid="6"/>
                                        </p:tgtEl>
                                        <p:attrNameLst>
                                          <p:attrName>ppt_h</p:attrName>
                                        </p:attrNameLst>
                                      </p:cBhvr>
                                      <p:tavLst>
                                        <p:tav tm="0">
                                          <p:val>
                                            <p:fltVal val="0"/>
                                          </p:val>
                                        </p:tav>
                                        <p:tav tm="100000">
                                          <p:val>
                                            <p:strVal val="#ppt_h"/>
                                          </p:val>
                                        </p:tav>
                                      </p:tavLst>
                                    </p:anim>
                                    <p:anim calcmode="lin" valueType="num">
                                      <p:cBhvr>
                                        <p:cTn id="58" dur="1000" fill="hold"/>
                                        <p:tgtEl>
                                          <p:spTgt spid="6"/>
                                        </p:tgtEl>
                                        <p:attrNameLst>
                                          <p:attrName>style.rotation</p:attrName>
                                        </p:attrNameLst>
                                      </p:cBhvr>
                                      <p:tavLst>
                                        <p:tav tm="0">
                                          <p:val>
                                            <p:fltVal val="90"/>
                                          </p:val>
                                        </p:tav>
                                        <p:tav tm="100000">
                                          <p:val>
                                            <p:fltVal val="0"/>
                                          </p:val>
                                        </p:tav>
                                      </p:tavLst>
                                    </p:anim>
                                    <p:animEffect transition="in" filter="fade">
                                      <p:cBhvr>
                                        <p:cTn id="59" dur="1000"/>
                                        <p:tgtEl>
                                          <p:spTgt spid="6"/>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childTnLst>
                                    <p:set>
                                      <p:cBhvr>
                                        <p:cTn id="63" dur="1" fill="hold">
                                          <p:stCondLst>
                                            <p:cond delay="0"/>
                                          </p:stCondLst>
                                        </p:cTn>
                                        <p:tgtEl>
                                          <p:spTgt spid="12">
                                            <p:txEl>
                                              <p:pRg st="0" end="0"/>
                                            </p:txEl>
                                          </p:spTgt>
                                        </p:tgtEl>
                                        <p:attrNameLst>
                                          <p:attrName>style.visibility</p:attrName>
                                        </p:attrNameLst>
                                      </p:cBhvr>
                                      <p:to>
                                        <p:strVal val="visible"/>
                                      </p:to>
                                    </p:set>
                                    <p:anim calcmode="lin" valueType="num">
                                      <p:cBhvr>
                                        <p:cTn id="64"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65"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66"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67" dur="1000"/>
                                        <p:tgtEl>
                                          <p:spTgt spid="12">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nodeType="clickEffect">
                                  <p:stCondLst>
                                    <p:cond delay="0"/>
                                  </p:stCondLst>
                                  <p:childTnLst>
                                    <p:set>
                                      <p:cBhvr>
                                        <p:cTn id="71" dur="1" fill="hold">
                                          <p:stCondLst>
                                            <p:cond delay="0"/>
                                          </p:stCondLst>
                                        </p:cTn>
                                        <p:tgtEl>
                                          <p:spTgt spid="12">
                                            <p:txEl>
                                              <p:pRg st="1" end="1"/>
                                            </p:txEl>
                                          </p:spTgt>
                                        </p:tgtEl>
                                        <p:attrNameLst>
                                          <p:attrName>style.visibility</p:attrName>
                                        </p:attrNameLst>
                                      </p:cBhvr>
                                      <p:to>
                                        <p:strVal val="visible"/>
                                      </p:to>
                                    </p:set>
                                    <p:anim calcmode="lin" valueType="num">
                                      <p:cBhvr>
                                        <p:cTn id="72"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73"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74"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75" dur="1000"/>
                                        <p:tgtEl>
                                          <p:spTgt spid="12">
                                            <p:txEl>
                                              <p:pRg st="1" end="1"/>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7"/>
                                        </p:tgtEl>
                                        <p:attrNameLst>
                                          <p:attrName>style.visibility</p:attrName>
                                        </p:attrNameLst>
                                      </p:cBhvr>
                                      <p:to>
                                        <p:strVal val="visible"/>
                                      </p:to>
                                    </p:set>
                                    <p:anim calcmode="lin" valueType="num">
                                      <p:cBhvr additive="base">
                                        <p:cTn id="80" dur="500" fill="hold"/>
                                        <p:tgtEl>
                                          <p:spTgt spid="7"/>
                                        </p:tgtEl>
                                        <p:attrNameLst>
                                          <p:attrName>ppt_x</p:attrName>
                                        </p:attrNameLst>
                                      </p:cBhvr>
                                      <p:tavLst>
                                        <p:tav tm="0">
                                          <p:val>
                                            <p:strVal val="#ppt_x"/>
                                          </p:val>
                                        </p:tav>
                                        <p:tav tm="100000">
                                          <p:val>
                                            <p:strVal val="#ppt_x"/>
                                          </p:val>
                                        </p:tav>
                                      </p:tavLst>
                                    </p:anim>
                                    <p:anim calcmode="lin" valueType="num">
                                      <p:cBhvr additive="base">
                                        <p:cTn id="8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nodeType="clickEffect">
                                  <p:stCondLst>
                                    <p:cond delay="0"/>
                                  </p:stCondLst>
                                  <p:childTnLst>
                                    <p:set>
                                      <p:cBhvr>
                                        <p:cTn id="85" dur="1" fill="hold">
                                          <p:stCondLst>
                                            <p:cond delay="0"/>
                                          </p:stCondLst>
                                        </p:cTn>
                                        <p:tgtEl>
                                          <p:spTgt spid="13">
                                            <p:txEl>
                                              <p:pRg st="0" end="0"/>
                                            </p:txEl>
                                          </p:spTgt>
                                        </p:tgtEl>
                                        <p:attrNameLst>
                                          <p:attrName>style.visibility</p:attrName>
                                        </p:attrNameLst>
                                      </p:cBhvr>
                                      <p:to>
                                        <p:strVal val="visible"/>
                                      </p:to>
                                    </p:set>
                                    <p:anim calcmode="lin" valueType="num">
                                      <p:cBhvr additive="base">
                                        <p:cTn id="8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nodeType="clickEffect">
                                  <p:stCondLst>
                                    <p:cond delay="0"/>
                                  </p:stCondLst>
                                  <p:childTnLst>
                                    <p:set>
                                      <p:cBhvr>
                                        <p:cTn id="91" dur="1" fill="hold">
                                          <p:stCondLst>
                                            <p:cond delay="0"/>
                                          </p:stCondLst>
                                        </p:cTn>
                                        <p:tgtEl>
                                          <p:spTgt spid="13">
                                            <p:txEl>
                                              <p:pRg st="1" end="1"/>
                                            </p:txEl>
                                          </p:spTgt>
                                        </p:tgtEl>
                                        <p:attrNameLst>
                                          <p:attrName>style.visibility</p:attrName>
                                        </p:attrNameLst>
                                      </p:cBhvr>
                                      <p:to>
                                        <p:strVal val="visible"/>
                                      </p:to>
                                    </p:set>
                                    <p:anim calcmode="lin" valueType="num">
                                      <p:cBhvr additive="base">
                                        <p:cTn id="9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p:cTn id="98" dur="500" fill="hold"/>
                                        <p:tgtEl>
                                          <p:spTgt spid="8"/>
                                        </p:tgtEl>
                                        <p:attrNameLst>
                                          <p:attrName>ppt_w</p:attrName>
                                        </p:attrNameLst>
                                      </p:cBhvr>
                                      <p:tavLst>
                                        <p:tav tm="0">
                                          <p:val>
                                            <p:fltVal val="0"/>
                                          </p:val>
                                        </p:tav>
                                        <p:tav tm="100000">
                                          <p:val>
                                            <p:strVal val="#ppt_w"/>
                                          </p:val>
                                        </p:tav>
                                      </p:tavLst>
                                    </p:anim>
                                    <p:anim calcmode="lin" valueType="num">
                                      <p:cBhvr>
                                        <p:cTn id="99" dur="500" fill="hold"/>
                                        <p:tgtEl>
                                          <p:spTgt spid="8"/>
                                        </p:tgtEl>
                                        <p:attrNameLst>
                                          <p:attrName>ppt_h</p:attrName>
                                        </p:attrNameLst>
                                      </p:cBhvr>
                                      <p:tavLst>
                                        <p:tav tm="0">
                                          <p:val>
                                            <p:fltVal val="0"/>
                                          </p:val>
                                        </p:tav>
                                        <p:tav tm="100000">
                                          <p:val>
                                            <p:strVal val="#ppt_h"/>
                                          </p:val>
                                        </p:tav>
                                      </p:tavLst>
                                    </p:anim>
                                    <p:animEffect transition="in" filter="fade">
                                      <p:cBhvr>
                                        <p:cTn id="100" dur="500"/>
                                        <p:tgtEl>
                                          <p:spTgt spid="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nodeType="clickEffect">
                                  <p:stCondLst>
                                    <p:cond delay="0"/>
                                  </p:stCondLst>
                                  <p:childTnLst>
                                    <p:set>
                                      <p:cBhvr>
                                        <p:cTn id="104" dur="1" fill="hold">
                                          <p:stCondLst>
                                            <p:cond delay="0"/>
                                          </p:stCondLst>
                                        </p:cTn>
                                        <p:tgtEl>
                                          <p:spTgt spid="14">
                                            <p:txEl>
                                              <p:pRg st="0" end="0"/>
                                            </p:txEl>
                                          </p:spTgt>
                                        </p:tgtEl>
                                        <p:attrNameLst>
                                          <p:attrName>style.visibility</p:attrName>
                                        </p:attrNameLst>
                                      </p:cBhvr>
                                      <p:to>
                                        <p:strVal val="visible"/>
                                      </p:to>
                                    </p:set>
                                    <p:anim calcmode="lin" valueType="num">
                                      <p:cBhvr>
                                        <p:cTn id="105"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107" dur="500"/>
                                        <p:tgtEl>
                                          <p:spTgt spid="14">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nodeType="clickEffect">
                                  <p:stCondLst>
                                    <p:cond delay="0"/>
                                  </p:stCondLst>
                                  <p:childTnLst>
                                    <p:set>
                                      <p:cBhvr>
                                        <p:cTn id="111" dur="1" fill="hold">
                                          <p:stCondLst>
                                            <p:cond delay="0"/>
                                          </p:stCondLst>
                                        </p:cTn>
                                        <p:tgtEl>
                                          <p:spTgt spid="14">
                                            <p:txEl>
                                              <p:pRg st="1" end="1"/>
                                            </p:txEl>
                                          </p:spTgt>
                                        </p:tgtEl>
                                        <p:attrNameLst>
                                          <p:attrName>style.visibility</p:attrName>
                                        </p:attrNameLst>
                                      </p:cBhvr>
                                      <p:to>
                                        <p:strVal val="visible"/>
                                      </p:to>
                                    </p:set>
                                    <p:anim calcmode="lin" valueType="num">
                                      <p:cBhvr>
                                        <p:cTn id="112" dur="5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113" dur="500" fill="hold"/>
                                        <p:tgtEl>
                                          <p:spTgt spid="14">
                                            <p:txEl>
                                              <p:pRg st="1" end="1"/>
                                            </p:txEl>
                                          </p:spTgt>
                                        </p:tgtEl>
                                        <p:attrNameLst>
                                          <p:attrName>ppt_h</p:attrName>
                                        </p:attrNameLst>
                                      </p:cBhvr>
                                      <p:tavLst>
                                        <p:tav tm="0">
                                          <p:val>
                                            <p:fltVal val="0"/>
                                          </p:val>
                                        </p:tav>
                                        <p:tav tm="100000">
                                          <p:val>
                                            <p:strVal val="#ppt_h"/>
                                          </p:val>
                                        </p:tav>
                                      </p:tavLst>
                                    </p:anim>
                                    <p:animEffect transition="in" filter="fade">
                                      <p:cBhvr>
                                        <p:cTn id="114"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67531"/>
            <a:ext cx="8928992" cy="415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23528" y="4581128"/>
            <a:ext cx="856895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Nhận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xét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ảnh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hưởng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độ</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ẩm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đến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sinh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sản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của</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sâu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ăn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lá</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lúa</a:t>
            </a:r>
            <a:endParaRPr lang="vi-VN" sz="2800" b="1" dirty="0">
              <a:solidFill>
                <a:srgbClr val="FF0000"/>
              </a:solidFill>
              <a:latin typeface="Times New Roman" pitchFamily="18" charset="0"/>
              <a:cs typeface="Times New Roman" pitchFamily="18" charset="0"/>
            </a:endParaRPr>
          </a:p>
        </p:txBody>
      </p:sp>
      <p:sp>
        <p:nvSpPr>
          <p:cNvPr id="4" name="Rectangle 3"/>
          <p:cNvSpPr/>
          <p:nvPr/>
        </p:nvSpPr>
        <p:spPr>
          <a:xfrm>
            <a:off x="179512" y="5373216"/>
            <a:ext cx="856895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Độ</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ẩm</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càng</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cao</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thì</a:t>
            </a:r>
            <a:r>
              <a:rPr lang="en-US" sz="2800" dirty="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tỉ</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lệ</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đẻ</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trứng</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càng</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cao</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và</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ngược</a:t>
            </a:r>
            <a:r>
              <a:rPr lang="en-US" sz="2800" dirty="0" smtClean="0">
                <a:solidFill>
                  <a:srgbClr val="0000FF"/>
                </a:solidFill>
                <a:latin typeface="Times New Roman" pitchFamily="18" charset="0"/>
                <a:cs typeface="Times New Roman" pitchFamily="18" charset="0"/>
                <a:sym typeface="Symbol"/>
              </a:rPr>
              <a:t> </a:t>
            </a:r>
            <a:r>
              <a:rPr lang="en-US" sz="2800" dirty="0" err="1" smtClean="0">
                <a:solidFill>
                  <a:srgbClr val="0000FF"/>
                </a:solidFill>
                <a:latin typeface="Times New Roman" pitchFamily="18" charset="0"/>
                <a:cs typeface="Times New Roman" pitchFamily="18" charset="0"/>
                <a:sym typeface="Symbol"/>
              </a:rPr>
              <a:t>lại</a:t>
            </a:r>
            <a:endParaRPr lang="vi-VN" sz="2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084824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09057"/>
            <a:ext cx="8784976" cy="5632311"/>
          </a:xfrm>
          <a:prstGeom prst="rect">
            <a:avLst/>
          </a:prstGeom>
        </p:spPr>
        <p:txBody>
          <a:bodyPr wrap="square">
            <a:spAutoFit/>
          </a:bodyPr>
          <a:lstStyle/>
          <a:p>
            <a:pPr algn="just">
              <a:spcBef>
                <a:spcPts val="600"/>
              </a:spcBef>
              <a:spcAft>
                <a:spcPts val="600"/>
              </a:spcAft>
            </a:pPr>
            <a:r>
              <a:rPr lang="en-US" sz="3200" dirty="0" smtClean="0">
                <a:latin typeface="Times New Roman" pitchFamily="18" charset="0"/>
                <a:cs typeface="Times New Roman" pitchFamily="18" charset="0"/>
              </a:rPr>
              <a:t>1. </a:t>
            </a:r>
            <a:r>
              <a:rPr lang="en-US" sz="3200" dirty="0" err="1" smtClean="0">
                <a:latin typeface="Times New Roman" pitchFamily="18" charset="0"/>
                <a:cs typeface="Times New Roman" pitchFamily="18" charset="0"/>
              </a:rPr>
              <a:t>Một</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mùa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hoặc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mùa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hè</a:t>
            </a:r>
            <a:r>
              <a:rPr lang="en-US" sz="3200" dirty="0">
                <a:latin typeface="Times New Roman" pitchFamily="18" charset="0"/>
                <a:cs typeface="Times New Roman" pitchFamily="18" charset="0"/>
              </a:rPr>
              <a:t>. Theo </a:t>
            </a:r>
            <a:r>
              <a:rPr lang="en-US" sz="3200" dirty="0" err="1">
                <a:latin typeface="Times New Roman" pitchFamily="18" charset="0"/>
                <a:cs typeface="Times New Roman" pitchFamily="18" charset="0"/>
              </a:rPr>
              <a:t>em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sự</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chịu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ảnh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hưởng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rõ</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rệt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yếu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môi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trường</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nào</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algn="just">
              <a:spcBef>
                <a:spcPts val="600"/>
              </a:spcBef>
              <a:spcAft>
                <a:spcPts val="600"/>
              </a:spcAft>
            </a:pPr>
            <a:r>
              <a:rPr lang="en-US" sz="3200" dirty="0" smtClean="0">
                <a:latin typeface="Times New Roman" pitchFamily="18" charset="0"/>
                <a:cs typeface="Times New Roman" pitchFamily="18" charset="0"/>
              </a:rPr>
              <a:t>2. </a:t>
            </a:r>
            <a:r>
              <a:rPr lang="en-US" sz="3200" dirty="0" err="1" smtClean="0">
                <a:latin typeface="Times New Roman" pitchFamily="18" charset="0"/>
                <a:cs typeface="Times New Roman" pitchFamily="18" charset="0"/>
              </a:rPr>
              <a:t>Nêu</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chú</a:t>
            </a:r>
            <a:r>
              <a:rPr lang="en-US" sz="3200" dirty="0">
                <a:latin typeface="Times New Roman" pitchFamily="18" charset="0"/>
                <a:cs typeface="Times New Roman" pitchFamily="18" charset="0"/>
              </a:rPr>
              <a:t> ý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cấp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dưỡng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nuôi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bảo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sản</a:t>
            </a:r>
            <a:r>
              <a:rPr lang="en-US" sz="3200" dirty="0">
                <a:latin typeface="Times New Roman" pitchFamily="18" charset="0"/>
                <a:cs typeface="Times New Roman" pitchFamily="18" charset="0"/>
              </a:rPr>
              <a:t>?</a:t>
            </a:r>
            <a:endParaRPr lang="vi-VN" sz="3200" dirty="0">
              <a:latin typeface="Times New Roman" pitchFamily="18" charset="0"/>
              <a:cs typeface="Times New Roman" pitchFamily="18" charset="0"/>
            </a:endParaRPr>
          </a:p>
          <a:p>
            <a:pPr algn="just">
              <a:spcBef>
                <a:spcPts val="600"/>
              </a:spcBef>
              <a:spcAft>
                <a:spcPts val="600"/>
              </a:spcAft>
            </a:pPr>
            <a:r>
              <a:rPr lang="en-US" sz="3200" dirty="0" smtClean="0">
                <a:latin typeface="Times New Roman" pitchFamily="18" charset="0"/>
                <a:cs typeface="Times New Roman" pitchFamily="18" charset="0"/>
              </a:rPr>
              <a:t>3. </a:t>
            </a:r>
            <a:r>
              <a:rPr lang="en-US" sz="3200" dirty="0" err="1" smtClean="0">
                <a:latin typeface="Times New Roman" pitchFamily="18" charset="0"/>
                <a:cs typeface="Times New Roman" pitchFamily="18" charset="0"/>
              </a:rPr>
              <a:t>Lấy</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ví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dụ</a:t>
            </a:r>
            <a:r>
              <a:rPr lang="en-US" sz="3200" dirty="0">
                <a:latin typeface="Times New Roman" pitchFamily="18" charset="0"/>
                <a:cs typeface="Times New Roman" pitchFamily="18" charset="0"/>
              </a:rPr>
              <a:t> ở </a:t>
            </a:r>
            <a:r>
              <a:rPr lang="en-US" sz="3200" dirty="0" err="1">
                <a:latin typeface="Times New Roman" pitchFamily="18" charset="0"/>
                <a:cs typeface="Times New Roman" pitchFamily="18" charset="0"/>
              </a:rPr>
              <a:t>địa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em</a:t>
            </a:r>
            <a:r>
              <a:rPr lang="en-US" sz="3200" dirty="0">
                <a:latin typeface="Times New Roman" pitchFamily="18" charset="0"/>
                <a:cs typeface="Times New Roman" pitchFamily="18" charset="0"/>
              </a:rPr>
              <a:t>:</a:t>
            </a:r>
            <a:endParaRPr lang="vi-VN" sz="3200" dirty="0">
              <a:latin typeface="Times New Roman" pitchFamily="18" charset="0"/>
              <a:cs typeface="Times New Roman" pitchFamily="18" charset="0"/>
            </a:endParaRPr>
          </a:p>
          <a:p>
            <a:pPr algn="just">
              <a:spcBef>
                <a:spcPts val="600"/>
              </a:spcBef>
              <a:spcAft>
                <a:spcPts val="600"/>
              </a:spcAft>
            </a:pPr>
            <a:r>
              <a:rPr lang="en-US" sz="3200" dirty="0" smtClean="0">
                <a:latin typeface="Times New Roman" pitchFamily="18" charset="0"/>
                <a:cs typeface="Times New Roman" pitchFamily="18" charset="0"/>
              </a:rPr>
              <a: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năm</a:t>
            </a:r>
            <a:r>
              <a:rPr lang="en-US" sz="3200" dirty="0">
                <a:latin typeface="Times New Roman" pitchFamily="18" charset="0"/>
                <a:cs typeface="Times New Roman" pitchFamily="18" charset="0"/>
              </a:rPr>
              <a:t>?</a:t>
            </a:r>
            <a:endParaRPr lang="vi-VN" sz="3200" dirty="0">
              <a:latin typeface="Times New Roman" pitchFamily="18" charset="0"/>
              <a:cs typeface="Times New Roman" pitchFamily="18" charset="0"/>
            </a:endParaRPr>
          </a:p>
          <a:p>
            <a:pPr algn="just">
              <a:spcBef>
                <a:spcPts val="600"/>
              </a:spcBef>
              <a:spcAft>
                <a:spcPts val="600"/>
              </a:spcAft>
            </a:pPr>
            <a:r>
              <a:rPr lang="en-US" sz="3200" dirty="0" smtClean="0">
                <a:latin typeface="Times New Roman" pitchFamily="18" charset="0"/>
                <a:cs typeface="Times New Roman" pitchFamily="18" charset="0"/>
              </a:rPr>
              <a:t>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đẻ</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ít</a:t>
            </a:r>
            <a:r>
              <a:rPr lang="en-US" sz="3200" dirty="0">
                <a:latin typeface="Times New Roman" pitchFamily="18" charset="0"/>
                <a:cs typeface="Times New Roman" pitchFamily="18" charset="0"/>
              </a:rPr>
              <a:t> con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đẻ</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con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a:t>
            </a:r>
            <a:r>
              <a:rPr lang="en-US" sz="3200" dirty="0" err="1" smtClean="0">
                <a:latin typeface="Times New Roman" pitchFamily="18" charset="0"/>
                <a:cs typeface="Times New Roman" pitchFamily="18" charset="0"/>
              </a:rPr>
              <a:t>ứa</a:t>
            </a:r>
            <a:r>
              <a:rPr lang="en-US" sz="3200" dirty="0">
                <a:latin typeface="Times New Roman" pitchFamily="18" charset="0"/>
                <a:cs typeface="Times New Roman" pitchFamily="18" charset="0"/>
              </a:rPr>
              <a:t>?</a:t>
            </a:r>
            <a:endParaRPr lang="vi-VN" sz="3200" dirty="0">
              <a:latin typeface="Times New Roman" pitchFamily="18" charset="0"/>
              <a:cs typeface="Times New Roman" pitchFamily="18" charset="0"/>
            </a:endParaRPr>
          </a:p>
        </p:txBody>
      </p:sp>
      <p:sp>
        <p:nvSpPr>
          <p:cNvPr id="3" name="Down Ribbon 2"/>
          <p:cNvSpPr/>
          <p:nvPr/>
        </p:nvSpPr>
        <p:spPr>
          <a:xfrm>
            <a:off x="0" y="116632"/>
            <a:ext cx="9036496" cy="864096"/>
          </a:xfrm>
          <a:prstGeom prst="ribb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00B050"/>
                </a:solidFill>
                <a:latin typeface="Times New Roman" pitchFamily="18" charset="0"/>
                <a:cs typeface="Times New Roman" pitchFamily="18" charset="0"/>
              </a:rPr>
              <a:t>HOẠT ĐỘNG NHÓM </a:t>
            </a:r>
            <a:endParaRPr lang="vi-VN" sz="3200"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19886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1000"/>
                                        <p:tgtEl>
                                          <p:spTgt spid="2">
                                            <p:txEl>
                                              <p:pRg st="0" end="0"/>
                                            </p:txEl>
                                          </p:spTgt>
                                        </p:tgtEl>
                                      </p:cBhvr>
                                    </p:animEffect>
                                    <p:anim calcmode="lin" valueType="num">
                                      <p:cBhvr>
                                        <p:cTn id="1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 calcmode="lin" valueType="num">
                                      <p:cBhvr additive="base">
                                        <p:cTn id="2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additive="base">
                                        <p:cTn id="2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additive="base">
                                        <p:cTn id="3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additive="base">
                                        <p:cTn id="3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1077218"/>
          </a:xfrm>
          <a:prstGeom prst="rect">
            <a:avLst/>
          </a:prstGeom>
        </p:spPr>
        <p:txBody>
          <a:bodyPr wrap="square">
            <a:spAutoFit/>
          </a:bodyPr>
          <a:lstStyle/>
          <a:p>
            <a:pPr algn="just">
              <a:spcBef>
                <a:spcPts val="600"/>
              </a:spcBef>
              <a:spcAft>
                <a:spcPts val="600"/>
              </a:spcAft>
            </a:pPr>
            <a:r>
              <a:rPr lang="en-US" sz="3200" dirty="0">
                <a:latin typeface="Times New Roman" pitchFamily="18" charset="0"/>
                <a:cs typeface="Times New Roman" pitchFamily="18" charset="0"/>
              </a:rPr>
              <a:t>2. </a:t>
            </a:r>
            <a:r>
              <a:rPr lang="en-US" sz="3200" dirty="0" err="1">
                <a:latin typeface="Times New Roman" pitchFamily="18" charset="0"/>
                <a:cs typeface="Times New Roman" pitchFamily="18" charset="0"/>
              </a:rPr>
              <a:t>Nêu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chú</a:t>
            </a:r>
            <a:r>
              <a:rPr lang="en-US" sz="3200" dirty="0">
                <a:latin typeface="Times New Roman" pitchFamily="18" charset="0"/>
                <a:cs typeface="Times New Roman" pitchFamily="18" charset="0"/>
              </a:rPr>
              <a:t> ý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cấp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dưỡng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nuôi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bảo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sản</a:t>
            </a:r>
            <a:r>
              <a:rPr lang="en-US" sz="3200" dirty="0">
                <a:latin typeface="Times New Roman" pitchFamily="18" charset="0"/>
                <a:cs typeface="Times New Roman" pitchFamily="18" charset="0"/>
              </a:rPr>
              <a:t>?</a:t>
            </a:r>
            <a:endParaRPr lang="vi-VN" sz="3200" dirty="0">
              <a:latin typeface="Times New Roman" pitchFamily="18" charset="0"/>
              <a:cs typeface="Times New Roman" pitchFamily="18" charset="0"/>
            </a:endParaRPr>
          </a:p>
        </p:txBody>
      </p:sp>
      <p:sp>
        <p:nvSpPr>
          <p:cNvPr id="3" name="Rectangle 2"/>
          <p:cNvSpPr/>
          <p:nvPr/>
        </p:nvSpPr>
        <p:spPr>
          <a:xfrm>
            <a:off x="251520" y="1052736"/>
            <a:ext cx="8496944" cy="2062103"/>
          </a:xfrm>
          <a:prstGeom prst="rect">
            <a:avLst/>
          </a:prstGeom>
        </p:spPr>
        <p:txBody>
          <a:bodyPr wrap="square">
            <a:spAutoFit/>
          </a:bodyPr>
          <a:lstStyle/>
          <a:p>
            <a:pPr algn="just"/>
            <a:r>
              <a:rPr lang="vi-VN" sz="3200" dirty="0" smtClean="0">
                <a:solidFill>
                  <a:srgbClr val="0000FF"/>
                </a:solidFill>
                <a:latin typeface="Times New Roman" pitchFamily="18" charset="0"/>
                <a:cs typeface="Times New Roman" pitchFamily="18" charset="0"/>
                <a:sym typeface="Symbol"/>
              </a:rPr>
              <a:t> </a:t>
            </a:r>
            <a:r>
              <a:rPr lang="vi-VN" sz="3200" dirty="0" smtClean="0">
                <a:solidFill>
                  <a:srgbClr val="0000FF"/>
                </a:solidFill>
                <a:latin typeface="Times New Roman" pitchFamily="18" charset="0"/>
                <a:cs typeface="Times New Roman" pitchFamily="18" charset="0"/>
              </a:rPr>
              <a:t>Những </a:t>
            </a:r>
            <a:r>
              <a:rPr lang="vi-VN" sz="3200" dirty="0">
                <a:solidFill>
                  <a:srgbClr val="0000FF"/>
                </a:solidFill>
                <a:latin typeface="Times New Roman" pitchFamily="18" charset="0"/>
                <a:cs typeface="Times New Roman" pitchFamily="18" charset="0"/>
              </a:rPr>
              <a:t>điều kiện cần chú ý khi cung cấp chất dinh dưỡng cho vật nuôi đảm bảo hiệu quả sinh sản là đảm bảo đủ lượng, đủ chất, phù hợp với đặc điểm sinh trưởng và phát triển</a:t>
            </a:r>
          </a:p>
        </p:txBody>
      </p:sp>
      <p:sp>
        <p:nvSpPr>
          <p:cNvPr id="4" name="Rectangle 3"/>
          <p:cNvSpPr/>
          <p:nvPr/>
        </p:nvSpPr>
        <p:spPr>
          <a:xfrm>
            <a:off x="35496" y="2924944"/>
            <a:ext cx="9073008" cy="3539430"/>
          </a:xfrm>
          <a:prstGeom prst="rect">
            <a:avLst/>
          </a:prstGeom>
        </p:spPr>
        <p:txBody>
          <a:bodyPr wrap="square">
            <a:spAutoFit/>
          </a:bodyPr>
          <a:lstStyle/>
          <a:p>
            <a:pPr algn="just"/>
            <a:r>
              <a:rPr lang="en-US" sz="3200" dirty="0" smtClean="0">
                <a:latin typeface="Times New Roman" pitchFamily="18" charset="0"/>
                <a:cs typeface="Times New Roman" pitchFamily="18" charset="0"/>
              </a:rPr>
              <a:t>3. </a:t>
            </a:r>
            <a:endParaRPr lang="vi-VN" sz="3200" dirty="0" smtClean="0">
              <a:latin typeface="Times New Roman" pitchFamily="18" charset="0"/>
              <a:cs typeface="Times New Roman" pitchFamily="18" charset="0"/>
            </a:endParaRPr>
          </a:p>
          <a:p>
            <a:pPr marL="514350" indent="-514350" algn="just">
              <a:buAutoNum type="alphaLcParenR"/>
            </a:pPr>
            <a:r>
              <a:rPr lang="vi-VN" sz="3200" dirty="0" smtClean="0">
                <a:latin typeface="Times New Roman" pitchFamily="18" charset="0"/>
                <a:cs typeface="Times New Roman" pitchFamily="18" charset="0"/>
              </a:rPr>
              <a:t>Cây </a:t>
            </a:r>
            <a:r>
              <a:rPr lang="vi-VN" sz="3200" dirty="0">
                <a:latin typeface="Times New Roman" pitchFamily="18" charset="0"/>
                <a:cs typeface="Times New Roman" pitchFamily="18" charset="0"/>
              </a:rPr>
              <a:t>ra hoa một </a:t>
            </a:r>
            <a:r>
              <a:rPr lang="vi-VN" sz="3200" dirty="0" smtClean="0">
                <a:latin typeface="Times New Roman" pitchFamily="18" charset="0"/>
                <a:cs typeface="Times New Roman" pitchFamily="18" charset="0"/>
              </a:rPr>
              <a:t>lần trong năm: </a:t>
            </a:r>
          </a:p>
          <a:p>
            <a:pPr algn="just"/>
            <a:r>
              <a:rPr lang="vi-VN" sz="3200" dirty="0" smtClean="0">
                <a:latin typeface="Times New Roman" pitchFamily="18" charset="0"/>
                <a:cs typeface="Times New Roman" pitchFamily="18" charset="0"/>
              </a:rPr>
              <a:t>     </a:t>
            </a:r>
          </a:p>
          <a:p>
            <a:pPr algn="just"/>
            <a:r>
              <a:rPr lang="vi-VN" sz="3200" dirty="0" smtClean="0">
                <a:latin typeface="Times New Roman" pitchFamily="18" charset="0"/>
                <a:cs typeface="Times New Roman" pitchFamily="18" charset="0"/>
              </a:rPr>
              <a:t>     Cây </a:t>
            </a:r>
            <a:r>
              <a:rPr lang="vi-VN" sz="3200" dirty="0">
                <a:latin typeface="Times New Roman" pitchFamily="18" charset="0"/>
                <a:cs typeface="Times New Roman" pitchFamily="18" charset="0"/>
              </a:rPr>
              <a:t>ra hoa nhiều </a:t>
            </a:r>
            <a:r>
              <a:rPr lang="vi-VN" sz="3200" dirty="0" smtClean="0">
                <a:latin typeface="Times New Roman" pitchFamily="18" charset="0"/>
                <a:cs typeface="Times New Roman" pitchFamily="18" charset="0"/>
              </a:rPr>
              <a:t>lần trong năm: </a:t>
            </a:r>
          </a:p>
          <a:p>
            <a:pPr algn="just"/>
            <a:endParaRPr lang="vi-VN" sz="3200" dirty="0" smtClean="0">
              <a:latin typeface="Times New Roman" pitchFamily="18" charset="0"/>
              <a:cs typeface="Times New Roman" pitchFamily="18" charset="0"/>
            </a:endParaRPr>
          </a:p>
          <a:p>
            <a:pPr algn="just"/>
            <a:r>
              <a:rPr lang="vi-VN" sz="3200" dirty="0" smtClean="0">
                <a:latin typeface="Times New Roman" pitchFamily="18" charset="0"/>
                <a:cs typeface="Times New Roman" pitchFamily="18" charset="0"/>
              </a:rPr>
              <a:t>b</a:t>
            </a:r>
            <a:r>
              <a:rPr lang="vi-VN" sz="3200" dirty="0">
                <a:latin typeface="Times New Roman" pitchFamily="18" charset="0"/>
                <a:cs typeface="Times New Roman" pitchFamily="18" charset="0"/>
              </a:rPr>
              <a:t>) Động vật đẻ ít con</a:t>
            </a:r>
            <a:r>
              <a:rPr lang="vi-VN" sz="3200" dirty="0" smtClean="0">
                <a:latin typeface="Times New Roman" pitchFamily="18" charset="0"/>
                <a:cs typeface="Times New Roman" pitchFamily="18" charset="0"/>
              </a:rPr>
              <a:t>:</a:t>
            </a:r>
          </a:p>
          <a:p>
            <a:pPr algn="just"/>
            <a:r>
              <a:rPr lang="vi-VN" sz="3200" dirty="0" smtClean="0">
                <a:latin typeface="Times New Roman" pitchFamily="18" charset="0"/>
                <a:cs typeface="Times New Roman" pitchFamily="18" charset="0"/>
              </a:rPr>
              <a:t>    Động </a:t>
            </a:r>
            <a:r>
              <a:rPr lang="vi-VN" sz="3200" dirty="0">
                <a:latin typeface="Times New Roman" pitchFamily="18" charset="0"/>
                <a:cs typeface="Times New Roman" pitchFamily="18" charset="0"/>
              </a:rPr>
              <a:t>vật đẻ </a:t>
            </a:r>
            <a:r>
              <a:rPr lang="vi-VN" sz="3200" dirty="0" smtClean="0">
                <a:latin typeface="Times New Roman" pitchFamily="18" charset="0"/>
                <a:cs typeface="Times New Roman" pitchFamily="18" charset="0"/>
              </a:rPr>
              <a:t>nhiều con:</a:t>
            </a:r>
            <a:endParaRPr lang="vi-VN" sz="3200" dirty="0">
              <a:latin typeface="Times New Roman" pitchFamily="18" charset="0"/>
              <a:cs typeface="Times New Roman" pitchFamily="18" charset="0"/>
            </a:endParaRPr>
          </a:p>
        </p:txBody>
      </p:sp>
      <p:sp>
        <p:nvSpPr>
          <p:cNvPr id="5" name="Rectangle 4"/>
          <p:cNvSpPr/>
          <p:nvPr/>
        </p:nvSpPr>
        <p:spPr>
          <a:xfrm>
            <a:off x="5544616" y="3431902"/>
            <a:ext cx="3635896" cy="1077218"/>
          </a:xfrm>
          <a:prstGeom prst="rect">
            <a:avLst/>
          </a:prstGeom>
        </p:spPr>
        <p:txBody>
          <a:bodyPr wrap="square">
            <a:spAutoFit/>
          </a:bodyPr>
          <a:lstStyle/>
          <a:p>
            <a:pPr algn="just"/>
            <a:r>
              <a:rPr lang="vi-VN" sz="3200" dirty="0">
                <a:solidFill>
                  <a:srgbClr val="0000FF"/>
                </a:solidFill>
                <a:latin typeface="Times New Roman" pitchFamily="18" charset="0"/>
                <a:cs typeface="Times New Roman" pitchFamily="18" charset="0"/>
              </a:rPr>
              <a:t>c</a:t>
            </a:r>
            <a:r>
              <a:rPr lang="vi-VN" sz="3200" dirty="0" smtClean="0">
                <a:solidFill>
                  <a:srgbClr val="0000FF"/>
                </a:solidFill>
                <a:latin typeface="Times New Roman" pitchFamily="18" charset="0"/>
                <a:cs typeface="Times New Roman" pitchFamily="18" charset="0"/>
              </a:rPr>
              <a:t>hôm chôm, mai, nhãn, vải, bưởi, đào,  </a:t>
            </a:r>
            <a:endParaRPr lang="vi-VN" sz="3200" dirty="0">
              <a:solidFill>
                <a:srgbClr val="0000FF"/>
              </a:solidFill>
            </a:endParaRPr>
          </a:p>
        </p:txBody>
      </p:sp>
      <p:sp>
        <p:nvSpPr>
          <p:cNvPr id="6" name="Rectangle 5"/>
          <p:cNvSpPr/>
          <p:nvPr/>
        </p:nvSpPr>
        <p:spPr>
          <a:xfrm>
            <a:off x="5796136" y="4365104"/>
            <a:ext cx="3240360" cy="1077218"/>
          </a:xfrm>
          <a:prstGeom prst="rect">
            <a:avLst/>
          </a:prstGeom>
        </p:spPr>
        <p:txBody>
          <a:bodyPr wrap="square">
            <a:spAutoFit/>
          </a:bodyPr>
          <a:lstStyle/>
          <a:p>
            <a:pPr algn="just"/>
            <a:r>
              <a:rPr lang="vi-VN" sz="3200" dirty="0">
                <a:solidFill>
                  <a:srgbClr val="0000FF"/>
                </a:solidFill>
                <a:latin typeface="Times New Roman" pitchFamily="18" charset="0"/>
                <a:cs typeface="Times New Roman" pitchFamily="18" charset="0"/>
              </a:rPr>
              <a:t>hoa giấy, đồng </a:t>
            </a:r>
            <a:r>
              <a:rPr lang="vi-VN" sz="3200" dirty="0" smtClean="0">
                <a:solidFill>
                  <a:srgbClr val="0000FF"/>
                </a:solidFill>
                <a:latin typeface="Times New Roman" pitchFamily="18" charset="0"/>
                <a:cs typeface="Times New Roman" pitchFamily="18" charset="0"/>
              </a:rPr>
              <a:t>tiền, đu đủ,….</a:t>
            </a:r>
            <a:r>
              <a:rPr lang="vi-VN" sz="3200" dirty="0">
                <a:solidFill>
                  <a:srgbClr val="0000FF"/>
                </a:solidFill>
                <a:latin typeface="Times New Roman" pitchFamily="18" charset="0"/>
                <a:cs typeface="Times New Roman" pitchFamily="18" charset="0"/>
              </a:rPr>
              <a:t>	</a:t>
            </a:r>
          </a:p>
        </p:txBody>
      </p:sp>
      <p:sp>
        <p:nvSpPr>
          <p:cNvPr id="7" name="Rectangle 6"/>
          <p:cNvSpPr/>
          <p:nvPr/>
        </p:nvSpPr>
        <p:spPr>
          <a:xfrm>
            <a:off x="3707904" y="5364505"/>
            <a:ext cx="3074881" cy="584775"/>
          </a:xfrm>
          <a:prstGeom prst="rect">
            <a:avLst/>
          </a:prstGeom>
        </p:spPr>
        <p:txBody>
          <a:bodyPr wrap="none">
            <a:spAutoFit/>
          </a:bodyPr>
          <a:lstStyle/>
          <a:p>
            <a:r>
              <a:rPr lang="vi-VN" sz="3200" dirty="0" smtClean="0">
                <a:solidFill>
                  <a:srgbClr val="0000FF"/>
                </a:solidFill>
                <a:latin typeface="Times New Roman" pitchFamily="18" charset="0"/>
                <a:cs typeface="Times New Roman" pitchFamily="18" charset="0"/>
              </a:rPr>
              <a:t>bò</a:t>
            </a:r>
            <a:r>
              <a:rPr lang="vi-VN" sz="3200" dirty="0">
                <a:solidFill>
                  <a:srgbClr val="0000FF"/>
                </a:solidFill>
                <a:latin typeface="Times New Roman" pitchFamily="18" charset="0"/>
                <a:cs typeface="Times New Roman" pitchFamily="18" charset="0"/>
              </a:rPr>
              <a:t>, ngựa, trâu</a:t>
            </a:r>
            <a:r>
              <a:rPr lang="vi-VN" sz="3200" dirty="0" smtClean="0">
                <a:solidFill>
                  <a:srgbClr val="0000FF"/>
                </a:solidFill>
                <a:latin typeface="Times New Roman" pitchFamily="18" charset="0"/>
                <a:cs typeface="Times New Roman" pitchFamily="18" charset="0"/>
              </a:rPr>
              <a:t>,….</a:t>
            </a:r>
            <a:endParaRPr lang="vi-VN" sz="3200" dirty="0">
              <a:solidFill>
                <a:srgbClr val="0000FF"/>
              </a:solidFill>
            </a:endParaRPr>
          </a:p>
        </p:txBody>
      </p:sp>
      <p:sp>
        <p:nvSpPr>
          <p:cNvPr id="8" name="Rectangle 7"/>
          <p:cNvSpPr/>
          <p:nvPr/>
        </p:nvSpPr>
        <p:spPr>
          <a:xfrm>
            <a:off x="4469120" y="5868561"/>
            <a:ext cx="3558988" cy="584775"/>
          </a:xfrm>
          <a:prstGeom prst="rect">
            <a:avLst/>
          </a:prstGeom>
        </p:spPr>
        <p:txBody>
          <a:bodyPr wrap="none">
            <a:spAutoFit/>
          </a:bodyPr>
          <a:lstStyle/>
          <a:p>
            <a:r>
              <a:rPr lang="vi-VN" sz="3200" dirty="0" smtClean="0">
                <a:solidFill>
                  <a:srgbClr val="0000FF"/>
                </a:solidFill>
                <a:latin typeface="Times New Roman" pitchFamily="18" charset="0"/>
                <a:cs typeface="Times New Roman" pitchFamily="18" charset="0"/>
              </a:rPr>
              <a:t>chó, chuột, lợn,……</a:t>
            </a:r>
            <a:endParaRPr lang="vi-VN" sz="3200" dirty="0">
              <a:solidFill>
                <a:srgbClr val="0000FF"/>
              </a:solidFill>
            </a:endParaRPr>
          </a:p>
        </p:txBody>
      </p:sp>
    </p:spTree>
    <p:extLst>
      <p:ext uri="{BB962C8B-B14F-4D97-AF65-F5344CB8AC3E}">
        <p14:creationId xmlns:p14="http://schemas.microsoft.com/office/powerpoint/2010/main" val="29884291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style.rotation</p:attrName>
                                        </p:attrNameLst>
                                      </p:cBhvr>
                                      <p:tavLst>
                                        <p:tav tm="0">
                                          <p:val>
                                            <p:fltVal val="90"/>
                                          </p:val>
                                        </p:tav>
                                        <p:tav tm="100000">
                                          <p:val>
                                            <p:fltVal val="0"/>
                                          </p:val>
                                        </p:tav>
                                      </p:tavLst>
                                    </p:anim>
                                    <p:animEffect transition="in" filter="fade">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heel(1)">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5496" y="-27384"/>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sz="2600" b="1" u="sng" dirty="0">
                <a:solidFill>
                  <a:schemeClr val="tx1"/>
                </a:solidFill>
                <a:latin typeface="+mj-lt"/>
              </a:rPr>
              <a:t>Bài </a:t>
            </a:r>
            <a:r>
              <a:rPr lang="en-US" sz="2600" b="1" u="sng" dirty="0" smtClean="0">
                <a:solidFill>
                  <a:schemeClr val="tx1"/>
                </a:solidFill>
                <a:latin typeface="+mj-lt"/>
              </a:rPr>
              <a:t>34.</a:t>
            </a:r>
            <a:r>
              <a:rPr lang="en-US" sz="2600" b="1" dirty="0" smtClean="0">
                <a:solidFill>
                  <a:srgbClr val="FF0000"/>
                </a:solidFill>
                <a:latin typeface="+mj-lt"/>
              </a:rPr>
              <a:t> CÁC YẾU TỐ ẢNH HƯỞNG TỚI SINH SẢN VÀ ĐIỀU KHIỂN SINH SẢN Ở SINH VẬT</a:t>
            </a:r>
            <a:endParaRPr lang="vi-VN" sz="2600" b="1" dirty="0">
              <a:solidFill>
                <a:srgbClr val="FF0000"/>
              </a:solidFill>
              <a:latin typeface="+mj-lt"/>
            </a:endParaRPr>
          </a:p>
        </p:txBody>
      </p:sp>
      <p:sp>
        <p:nvSpPr>
          <p:cNvPr id="8" name="Rectangle 7"/>
          <p:cNvSpPr/>
          <p:nvPr/>
        </p:nvSpPr>
        <p:spPr>
          <a:xfrm>
            <a:off x="44896" y="620688"/>
            <a:ext cx="89916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vi-VN" sz="2800" b="1" u="sng" dirty="0" smtClean="0">
                <a:solidFill>
                  <a:schemeClr val="tx1"/>
                </a:solidFill>
                <a:latin typeface="+mj-lt"/>
              </a:rPr>
              <a:t>I. Các yếu tố ảnh hưởng đến sinh sản ở sinh vật</a:t>
            </a:r>
            <a:endParaRPr lang="vi-VN" sz="2800" b="1" u="sng" dirty="0">
              <a:solidFill>
                <a:srgbClr val="FF0000"/>
              </a:solidFill>
              <a:latin typeface="+mj-lt"/>
            </a:endParaRPr>
          </a:p>
        </p:txBody>
      </p:sp>
      <p:sp>
        <p:nvSpPr>
          <p:cNvPr id="3" name="Rectangle 2"/>
          <p:cNvSpPr/>
          <p:nvPr/>
        </p:nvSpPr>
        <p:spPr>
          <a:xfrm>
            <a:off x="107504" y="1325086"/>
            <a:ext cx="8919592" cy="1815882"/>
          </a:xfrm>
          <a:prstGeom prst="rect">
            <a:avLst/>
          </a:prstGeom>
        </p:spPr>
        <p:txBody>
          <a:bodyPr wrap="square">
            <a:spAutoFit/>
          </a:bodyPr>
          <a:lstStyle/>
          <a:p>
            <a:pPr algn="just"/>
            <a:r>
              <a:rPr lang="de-DE" sz="2800" dirty="0">
                <a:solidFill>
                  <a:srgbClr val="0000FF"/>
                </a:solidFill>
                <a:latin typeface="Times New Roman" pitchFamily="18" charset="0"/>
                <a:cs typeface="Times New Roman" pitchFamily="18" charset="0"/>
              </a:rPr>
              <a:t> </a:t>
            </a:r>
            <a:r>
              <a:rPr lang="de-DE" sz="2800" dirty="0" smtClean="0">
                <a:solidFill>
                  <a:srgbClr val="0000FF"/>
                </a:solidFill>
                <a:latin typeface="Times New Roman" pitchFamily="18" charset="0"/>
                <a:cs typeface="Times New Roman" pitchFamily="18" charset="0"/>
              </a:rPr>
              <a:t>Các </a:t>
            </a:r>
            <a:r>
              <a:rPr lang="de-DE" sz="2800" dirty="0">
                <a:solidFill>
                  <a:srgbClr val="0000FF"/>
                </a:solidFill>
                <a:latin typeface="Times New Roman" pitchFamily="18" charset="0"/>
                <a:cs typeface="Times New Roman" pitchFamily="18" charset="0"/>
              </a:rPr>
              <a:t>yếu tố ảnh hưởng đến sinh sản của sinh vật bao gồm:</a:t>
            </a:r>
            <a:endParaRPr lang="vi-VN" sz="2800" dirty="0">
              <a:solidFill>
                <a:srgbClr val="0000FF"/>
              </a:solidFill>
              <a:latin typeface="Times New Roman" pitchFamily="18" charset="0"/>
              <a:cs typeface="Times New Roman" pitchFamily="18" charset="0"/>
            </a:endParaRPr>
          </a:p>
          <a:p>
            <a:pPr algn="just"/>
            <a:r>
              <a:rPr lang="de-DE" sz="2800" dirty="0">
                <a:solidFill>
                  <a:srgbClr val="0000FF"/>
                </a:solidFill>
                <a:latin typeface="Times New Roman" pitchFamily="18" charset="0"/>
                <a:cs typeface="Times New Roman" pitchFamily="18" charset="0"/>
              </a:rPr>
              <a:t>- Các yếu tố môi trường: Nhiệt độ, ánh sáng, nước, chất dinh dưỡng,...</a:t>
            </a:r>
            <a:endParaRPr lang="vi-VN" sz="2800" dirty="0">
              <a:solidFill>
                <a:srgbClr val="0000FF"/>
              </a:solidFill>
              <a:latin typeface="Times New Roman" pitchFamily="18" charset="0"/>
              <a:cs typeface="Times New Roman" pitchFamily="18" charset="0"/>
            </a:endParaRPr>
          </a:p>
          <a:p>
            <a:pPr algn="just"/>
            <a:r>
              <a:rPr lang="de-DE" sz="2800" dirty="0">
                <a:solidFill>
                  <a:srgbClr val="0000FF"/>
                </a:solidFill>
                <a:latin typeface="Times New Roman" pitchFamily="18" charset="0"/>
                <a:cs typeface="Times New Roman" pitchFamily="18" charset="0"/>
              </a:rPr>
              <a:t>- Yếu tố bên trong: Đặc điểm của loài, hoocmone sinh sản,...</a:t>
            </a:r>
            <a:endParaRPr lang="vi-VN" sz="2800" dirty="0">
              <a:solidFill>
                <a:srgbClr val="0000FF"/>
              </a:solidFill>
              <a:latin typeface="Times New Roman" pitchFamily="18" charset="0"/>
              <a:cs typeface="Times New Roman" pitchFamily="18" charset="0"/>
            </a:endParaRPr>
          </a:p>
        </p:txBody>
      </p:sp>
      <p:sp>
        <p:nvSpPr>
          <p:cNvPr id="4" name="Rectangle 3"/>
          <p:cNvSpPr/>
          <p:nvPr/>
        </p:nvSpPr>
        <p:spPr>
          <a:xfrm>
            <a:off x="128359" y="3049796"/>
            <a:ext cx="5235729" cy="523220"/>
          </a:xfrm>
          <a:prstGeom prst="rect">
            <a:avLst/>
          </a:prstGeom>
        </p:spPr>
        <p:txBody>
          <a:bodyPr wrap="none">
            <a:spAutoFit/>
          </a:bodyPr>
          <a:lstStyle/>
          <a:p>
            <a:r>
              <a:rPr lang="de-DE" sz="2800" b="1" u="sng" dirty="0">
                <a:latin typeface="Times New Roman" pitchFamily="18" charset="0"/>
                <a:cs typeface="Times New Roman" pitchFamily="18" charset="0"/>
              </a:rPr>
              <a:t>II. Điều khiển sinh sản ở sinh vật</a:t>
            </a:r>
            <a:endParaRPr lang="vi-VN"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012002148"/>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TotalTime>
  <Words>1602</Words>
  <Application>Microsoft Office PowerPoint</Application>
  <PresentationFormat>On-screen Show (4:3)</PresentationFormat>
  <Paragraphs>186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TRỊNH THỊNH</dc:creator>
  <cp:lastModifiedBy>hp</cp:lastModifiedBy>
  <cp:revision>69</cp:revision>
  <dcterms:created xsi:type="dcterms:W3CDTF">2022-07-13T14:43:21Z</dcterms:created>
  <dcterms:modified xsi:type="dcterms:W3CDTF">2024-04-23T09:02:04Z</dcterms:modified>
</cp:coreProperties>
</file>