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1" r:id="rId2"/>
    <p:sldId id="256" r:id="rId3"/>
    <p:sldId id="275" r:id="rId4"/>
    <p:sldId id="302" r:id="rId5"/>
    <p:sldId id="308" r:id="rId6"/>
    <p:sldId id="279" r:id="rId7"/>
    <p:sldId id="352" r:id="rId8"/>
    <p:sldId id="276" r:id="rId9"/>
    <p:sldId id="316" r:id="rId10"/>
    <p:sldId id="347" r:id="rId11"/>
    <p:sldId id="348" r:id="rId12"/>
    <p:sldId id="349" r:id="rId13"/>
    <p:sldId id="350" r:id="rId14"/>
    <p:sldId id="351" r:id="rId15"/>
    <p:sldId id="283" r:id="rId16"/>
    <p:sldId id="353" r:id="rId17"/>
    <p:sldId id="356" r:id="rId18"/>
    <p:sldId id="298" r:id="rId19"/>
    <p:sldId id="327" r:id="rId20"/>
    <p:sldId id="337" r:id="rId21"/>
    <p:sldId id="338" r:id="rId22"/>
    <p:sldId id="346" r:id="rId23"/>
    <p:sldId id="325" r:id="rId24"/>
    <p:sldId id="354" r:id="rId25"/>
    <p:sldId id="313" r:id="rId26"/>
    <p:sldId id="355" r:id="rId27"/>
    <p:sldId id="314" r:id="rId28"/>
    <p:sldId id="330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  <a:srgbClr val="D6E9EC"/>
    <a:srgbClr val="00F6F0"/>
    <a:srgbClr val="D2DEEF"/>
    <a:srgbClr val="00A9A5"/>
    <a:srgbClr val="048DA4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6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8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2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7.jpe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7.jpe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ô hình sáng tạo của Osborn (Osborn's creativity model) là gì?">
            <a:extLst>
              <a:ext uri="{FF2B5EF4-FFF2-40B4-BE49-F238E27FC236}">
                <a16:creationId xmlns:a16="http://schemas.microsoft.com/office/drawing/2014/main" xmlns="" id="{ADD698EE-3359-4F6F-8404-566B8B71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839507"/>
            <a:ext cx="7979228" cy="39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76340" y="172480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creativity</a:t>
            </a:r>
            <a:r>
              <a:rPr lang="en-US" sz="6600" b="1" dirty="0">
                <a:solidFill>
                  <a:srgbClr val="F7941E"/>
                </a:solidFill>
              </a:rPr>
              <a:t> 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  <a:endParaRPr lang="en-US" sz="5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13950" y="3187983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kriːeɪˈtɪvəti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reativity">
            <a:hlinkClick r:id="" action="ppaction://media"/>
            <a:extLst>
              <a:ext uri="{FF2B5EF4-FFF2-40B4-BE49-F238E27FC236}">
                <a16:creationId xmlns:a16="http://schemas.microsoft.com/office/drawing/2014/main" xmlns="" id="{CD9A2237-882D-4386-816B-057915322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6242" y="5356890"/>
            <a:ext cx="795662" cy="7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dollhouse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71460" y="3082676"/>
            <a:ext cx="246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ˈ</a:t>
            </a:r>
            <a:r>
              <a:rPr lang="en-US" sz="3600" b="1" dirty="0" err="1">
                <a:solidFill>
                  <a:srgbClr val="0FB7BD"/>
                </a:solidFill>
              </a:rPr>
              <a:t>dɒlhaʊs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xmlns="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4" y="1219199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llhouse">
            <a:hlinkClick r:id="" action="ppaction://media"/>
            <a:extLst>
              <a:ext uri="{FF2B5EF4-FFF2-40B4-BE49-F238E27FC236}">
                <a16:creationId xmlns:a16="http://schemas.microsoft.com/office/drawing/2014/main" xmlns="" id="{580FA171-174F-4021-B72B-4051CC6F7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3778" y="4976050"/>
            <a:ext cx="819499" cy="8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448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cardboard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242" y="405475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bìa</a:t>
            </a:r>
            <a:r>
              <a:rPr lang="en-US" sz="3600" dirty="0"/>
              <a:t> các </a:t>
            </a:r>
            <a:r>
              <a:rPr lang="en-US" sz="3600" dirty="0" err="1"/>
              <a:t>tông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3399" y="3035926"/>
            <a:ext cx="2486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kɑːdbɔːd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8 cardboard ideas | DIY beautiful box ideas | Paper craft - YouTube">
            <a:extLst>
              <a:ext uri="{FF2B5EF4-FFF2-40B4-BE49-F238E27FC236}">
                <a16:creationId xmlns:a16="http://schemas.microsoft.com/office/drawing/2014/main" xmlns="" id="{78F32C4D-03AD-413B-B94E-B0BE1575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53" y="2204642"/>
            <a:ext cx="5801458" cy="326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dboard">
            <a:hlinkClick r:id="" action="ppaction://media"/>
            <a:extLst>
              <a:ext uri="{FF2B5EF4-FFF2-40B4-BE49-F238E27FC236}">
                <a16:creationId xmlns:a16="http://schemas.microsoft.com/office/drawing/2014/main" xmlns="" id="{2F46D4E5-FD2D-4CD1-9EAC-4527C63DB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229696"/>
            <a:ext cx="804708" cy="8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226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glue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076" y="40673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keo</a:t>
            </a:r>
            <a:r>
              <a:rPr lang="en-US" sz="3600" dirty="0"/>
              <a:t> </a:t>
            </a:r>
            <a:r>
              <a:rPr lang="en-US" sz="3600" dirty="0" err="1"/>
              <a:t>dán</a:t>
            </a:r>
            <a:r>
              <a:rPr lang="en-US" sz="3600" dirty="0"/>
              <a:t>, </a:t>
            </a:r>
            <a:r>
              <a:rPr lang="en-US" sz="3600" dirty="0" err="1"/>
              <a:t>hồ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6628" y="298713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/ɡluː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лей-карандаш 15гр Glue Stick DF арт.1040 \24\576 — купить в городе  Владивосток, цена, фото — Гринлэнд">
            <a:extLst>
              <a:ext uri="{FF2B5EF4-FFF2-40B4-BE49-F238E27FC236}">
                <a16:creationId xmlns:a16="http://schemas.microsoft.com/office/drawing/2014/main" xmlns="" id="{E1373F66-0C5B-41AD-B170-70A987FE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73" y="1622684"/>
            <a:ext cx="4021557" cy="4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lue">
            <a:hlinkClick r:id="" action="ppaction://media"/>
            <a:extLst>
              <a:ext uri="{FF2B5EF4-FFF2-40B4-BE49-F238E27FC236}">
                <a16:creationId xmlns:a16="http://schemas.microsoft.com/office/drawing/2014/main" xmlns="" id="{1C06A22B-B23A-4975-BDFB-092B32EA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2416" y="5031009"/>
            <a:ext cx="779333" cy="7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6447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making models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3" y="45188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mô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1593" y="3248902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meɪkɪŋ</a:t>
            </a:r>
            <a:r>
              <a:rPr lang="en-US" sz="3600" b="1" dirty="0">
                <a:solidFill>
                  <a:srgbClr val="0FB7BD"/>
                </a:solidFill>
              </a:rPr>
              <a:t> ˈ</a:t>
            </a:r>
            <a:r>
              <a:rPr lang="en-US" sz="3600" b="1" dirty="0" err="1">
                <a:solidFill>
                  <a:srgbClr val="0FB7BD"/>
                </a:solidFill>
              </a:rPr>
              <a:t>mɒdlz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king models Royalty Free Vector Image - VectorStock">
            <a:extLst>
              <a:ext uri="{FF2B5EF4-FFF2-40B4-BE49-F238E27FC236}">
                <a16:creationId xmlns:a16="http://schemas.microsoft.com/office/drawing/2014/main" xmlns="" id="{35131C34-559A-4B73-BBA0-141B594A4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6963488" y="1644721"/>
            <a:ext cx="4027376" cy="41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king models">
            <a:hlinkClick r:id="" action="ppaction://media"/>
            <a:extLst>
              <a:ext uri="{FF2B5EF4-FFF2-40B4-BE49-F238E27FC236}">
                <a16:creationId xmlns:a16="http://schemas.microsoft.com/office/drawing/2014/main" xmlns="" id="{4334A776-F819-49FA-85D3-93E555F7E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4485" y="5567928"/>
            <a:ext cx="806548" cy="8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236"/>
              </p:ext>
            </p:extLst>
          </p:nvPr>
        </p:nvGraphicFramePr>
        <p:xfrm>
          <a:off x="1548138" y="1408975"/>
          <a:ext cx="9739580" cy="4817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8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unusual (adj)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ʌnˈjuːʒuəl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creativity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kriːeɪˈtɪvəti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 sáng tạo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dɒlhaʊs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nhà búp bê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cardboard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/ˈkɑːdbɔːd/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các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glue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/ɡluː/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keo dán, hồ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4149092647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making models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meɪkɪŋ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mɒdlz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7727997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unusual">
            <a:hlinkClick r:id="" action="ppaction://media"/>
            <a:extLst>
              <a:ext uri="{FF2B5EF4-FFF2-40B4-BE49-F238E27FC236}">
                <a16:creationId xmlns:a16="http://schemas.microsoft.com/office/drawing/2014/main" xmlns="" id="{EB01222F-50A8-4B31-9D8C-3CB595EE5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220686"/>
            <a:ext cx="489858" cy="489858"/>
          </a:xfrm>
          <a:prstGeom prst="rect">
            <a:avLst/>
          </a:prstGeom>
        </p:spPr>
      </p:pic>
      <p:pic>
        <p:nvPicPr>
          <p:cNvPr id="16" name="creativity">
            <a:hlinkClick r:id="" action="ppaction://media"/>
            <a:extLst>
              <a:ext uri="{FF2B5EF4-FFF2-40B4-BE49-F238E27FC236}">
                <a16:creationId xmlns:a16="http://schemas.microsoft.com/office/drawing/2014/main" xmlns="" id="{45399DDB-2A08-4040-B485-7C14472439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842526"/>
            <a:ext cx="489858" cy="489858"/>
          </a:xfrm>
          <a:prstGeom prst="rect">
            <a:avLst/>
          </a:prstGeom>
        </p:spPr>
      </p:pic>
      <p:pic>
        <p:nvPicPr>
          <p:cNvPr id="17" name="dollhouse">
            <a:hlinkClick r:id="" action="ppaction://media"/>
            <a:extLst>
              <a:ext uri="{FF2B5EF4-FFF2-40B4-BE49-F238E27FC236}">
                <a16:creationId xmlns:a16="http://schemas.microsoft.com/office/drawing/2014/main" xmlns="" id="{DB37C02B-D935-4455-8C61-B1C3453743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3525617"/>
            <a:ext cx="489858" cy="489858"/>
          </a:xfrm>
          <a:prstGeom prst="rect">
            <a:avLst/>
          </a:prstGeom>
        </p:spPr>
      </p:pic>
      <p:pic>
        <p:nvPicPr>
          <p:cNvPr id="18" name="cardboard">
            <a:hlinkClick r:id="" action="ppaction://media"/>
            <a:extLst>
              <a:ext uri="{FF2B5EF4-FFF2-40B4-BE49-F238E27FC236}">
                <a16:creationId xmlns:a16="http://schemas.microsoft.com/office/drawing/2014/main" xmlns="" id="{2AB80994-2B30-4E55-A4C2-8C6CB75CDB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4208708"/>
            <a:ext cx="489858" cy="489858"/>
          </a:xfrm>
          <a:prstGeom prst="rect">
            <a:avLst/>
          </a:prstGeom>
        </p:spPr>
      </p:pic>
      <p:pic>
        <p:nvPicPr>
          <p:cNvPr id="19" name="glue">
            <a:hlinkClick r:id="" action="ppaction://media"/>
            <a:extLst>
              <a:ext uri="{FF2B5EF4-FFF2-40B4-BE49-F238E27FC236}">
                <a16:creationId xmlns:a16="http://schemas.microsoft.com/office/drawing/2014/main" xmlns="" id="{CECE9711-7B1D-45EF-8861-8AF0F5342F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7" y="4891800"/>
            <a:ext cx="489858" cy="489858"/>
          </a:xfrm>
          <a:prstGeom prst="rect">
            <a:avLst/>
          </a:prstGeom>
        </p:spPr>
      </p:pic>
      <p:pic>
        <p:nvPicPr>
          <p:cNvPr id="20" name="making models">
            <a:hlinkClick r:id="" action="ppaction://media"/>
            <a:extLst>
              <a:ext uri="{FF2B5EF4-FFF2-40B4-BE49-F238E27FC236}">
                <a16:creationId xmlns:a16="http://schemas.microsoft.com/office/drawing/2014/main" xmlns="" id="{01EA4678-E4F0-4FE7-96EC-D407B7D4F3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5629320"/>
            <a:ext cx="489858" cy="4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10542965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our house is very nice, Trang.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hanks! let’s go upstairs. I’ll show you my room.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love your dollhouse.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It’s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amazing. Did you make it yourself?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es.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building dollhouses very much.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eally? Is it hard to build one?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not really.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All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you need is some cardboard and glue.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Then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just use a bit of creativity. What do you do in your free time?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horse riding.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hat’s rather unusual. Not many people do that.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ctually, it’s more common than you think. There are some horse riding clubs in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Ha </a:t>
            </a:r>
            <a:r>
              <a:rPr lang="en-US" sz="20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Noi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now.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go to the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Riders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 Club every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Sunday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’d love to go to your club this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unday. I want to learn how to ride.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ure. My lesson starts at 8 a.m.</a:t>
            </a:r>
            <a:r>
              <a:rPr lang="en-US" sz="2000" dirty="0"/>
              <a:t> </a:t>
            </a:r>
          </a:p>
        </p:txBody>
      </p:sp>
      <p:pic>
        <p:nvPicPr>
          <p:cNvPr id="3" name="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0163" y="120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6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write 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1177792" y="2103733"/>
            <a:ext cx="1052648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Trang needs help with building dollhouses.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Trang uses glue and cardboard to build her dollhouse.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To build a dollhouse, you need to use your creativity.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Ann goes to a horse riding club every Sunday.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5. Ann’s lesson starts at 8 p.m.				 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8763000" y="21000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2F4E57-B55C-45F2-8088-967F9E55E147}"/>
              </a:ext>
            </a:extLst>
          </p:cNvPr>
          <p:cNvSpPr txBox="1"/>
          <p:nvPr/>
        </p:nvSpPr>
        <p:spPr>
          <a:xfrm>
            <a:off x="8763000" y="287841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0E0833-0589-4F1B-BEDE-A7ED5DCDEE61}"/>
              </a:ext>
            </a:extLst>
          </p:cNvPr>
          <p:cNvSpPr txBox="1"/>
          <p:nvPr/>
        </p:nvSpPr>
        <p:spPr>
          <a:xfrm>
            <a:off x="8760667" y="358629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898FE7-B3ED-415E-BEB2-12F08D4EF5C0}"/>
              </a:ext>
            </a:extLst>
          </p:cNvPr>
          <p:cNvSpPr txBox="1"/>
          <p:nvPr/>
        </p:nvSpPr>
        <p:spPr>
          <a:xfrm>
            <a:off x="8760667" y="429418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7E911B-AA6D-4629-AB8A-338814213197}"/>
              </a:ext>
            </a:extLst>
          </p:cNvPr>
          <p:cNvSpPr txBox="1"/>
          <p:nvPr/>
        </p:nvSpPr>
        <p:spPr>
          <a:xfrm>
            <a:off x="8760667" y="503979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09113C-6811-4D4C-801A-3BE3BA0400AE}"/>
              </a:ext>
            </a:extLst>
          </p:cNvPr>
          <p:cNvSpPr txBox="1"/>
          <p:nvPr/>
        </p:nvSpPr>
        <p:spPr>
          <a:xfrm>
            <a:off x="2243508" y="5887913"/>
            <a:ext cx="304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7219141" y="5887913"/>
            <a:ext cx="238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r</a:t>
            </a:r>
            <a:r>
              <a:rPr lang="en-US" sz="2800" b="1" i="0" dirty="0" smtClean="0">
                <a:solidFill>
                  <a:schemeClr val="accent2"/>
                </a:solidFill>
                <a:effectLst/>
                <a:latin typeface="MyriadPro-Regular"/>
              </a:rPr>
              <a:t>iding a horse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73" t="3065" r="1617" b="3086"/>
          <a:stretch/>
        </p:blipFill>
        <p:spPr>
          <a:xfrm>
            <a:off x="2085278" y="3456878"/>
            <a:ext cx="3356518" cy="2129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64" t="3331" r="3337" b="4330"/>
          <a:stretch/>
        </p:blipFill>
        <p:spPr>
          <a:xfrm>
            <a:off x="6880302" y="3468029"/>
            <a:ext cx="3166947" cy="2118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064789" y="2655570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My </a:t>
            </a:r>
            <a:r>
              <a:rPr lang="en-US" sz="3200" b="1" dirty="0" err="1">
                <a:solidFill>
                  <a:srgbClr val="0FB7BD"/>
                </a:solidFill>
              </a:rPr>
              <a:t>favourite</a:t>
            </a:r>
            <a:r>
              <a:rPr lang="en-US" sz="3200" b="1" dirty="0">
                <a:solidFill>
                  <a:srgbClr val="0FB7BD"/>
                </a:solidFill>
              </a:rPr>
              <a:t> hobby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60FDD6-A6D6-4C3C-AE9A-B760248742E4}"/>
              </a:ext>
            </a:extLst>
          </p:cNvPr>
          <p:cNvSpPr txBox="1"/>
          <p:nvPr/>
        </p:nvSpPr>
        <p:spPr>
          <a:xfrm>
            <a:off x="2033239" y="5912794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2EFA4F-F969-453F-98B1-9E0660D931DA}"/>
              </a:ext>
            </a:extLst>
          </p:cNvPr>
          <p:cNvSpPr txBox="1"/>
          <p:nvPr/>
        </p:nvSpPr>
        <p:spPr>
          <a:xfrm>
            <a:off x="7792805" y="5912794"/>
            <a:ext cx="222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94" t="1346" r="1266" b="3672"/>
          <a:stretch/>
        </p:blipFill>
        <p:spPr>
          <a:xfrm>
            <a:off x="1862254" y="3534937"/>
            <a:ext cx="3389970" cy="215218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957" t="2038" r="2318" b="3396"/>
          <a:stretch/>
        </p:blipFill>
        <p:spPr>
          <a:xfrm>
            <a:off x="7292897" y="3635298"/>
            <a:ext cx="3222703" cy="21187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63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F8542D-BC01-4F2F-BA52-6A313FBA3B3C}"/>
              </a:ext>
            </a:extLst>
          </p:cNvPr>
          <p:cNvSpPr txBox="1"/>
          <p:nvPr/>
        </p:nvSpPr>
        <p:spPr>
          <a:xfrm>
            <a:off x="1691439" y="5987439"/>
            <a:ext cx="3674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FE6F00-D1F2-4692-BC05-45358B88A69F}"/>
              </a:ext>
            </a:extLst>
          </p:cNvPr>
          <p:cNvSpPr txBox="1"/>
          <p:nvPr/>
        </p:nvSpPr>
        <p:spPr>
          <a:xfrm>
            <a:off x="6748787" y="5987439"/>
            <a:ext cx="398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39" y="3417732"/>
            <a:ext cx="3588908" cy="2414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997" y="3342147"/>
            <a:ext cx="3811418" cy="248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F8542D-BC01-4F2F-BA52-6A313FBA3B3C}"/>
              </a:ext>
            </a:extLst>
          </p:cNvPr>
          <p:cNvSpPr txBox="1"/>
          <p:nvPr/>
        </p:nvSpPr>
        <p:spPr>
          <a:xfrm>
            <a:off x="4460574" y="6232079"/>
            <a:ext cx="317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FE6F00-D1F2-4692-BC05-45358B88A69F}"/>
              </a:ext>
            </a:extLst>
          </p:cNvPr>
          <p:cNvSpPr txBox="1"/>
          <p:nvPr/>
        </p:nvSpPr>
        <p:spPr>
          <a:xfrm>
            <a:off x="8237156" y="6216466"/>
            <a:ext cx="3709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E86416E-217C-4F8B-BBF5-6682779513DD}"/>
              </a:ext>
            </a:extLst>
          </p:cNvPr>
          <p:cNvSpPr txBox="1"/>
          <p:nvPr/>
        </p:nvSpPr>
        <p:spPr>
          <a:xfrm>
            <a:off x="1009685" y="6232080"/>
            <a:ext cx="1872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B158BE7-03BB-46A3-B0CE-67BC8BD11B66}"/>
              </a:ext>
            </a:extLst>
          </p:cNvPr>
          <p:cNvSpPr txBox="1"/>
          <p:nvPr/>
        </p:nvSpPr>
        <p:spPr>
          <a:xfrm>
            <a:off x="558736" y="3724735"/>
            <a:ext cx="312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3B5DC5-0883-4570-8F9F-F66E10E679A4}"/>
              </a:ext>
            </a:extLst>
          </p:cNvPr>
          <p:cNvSpPr txBox="1"/>
          <p:nvPr/>
        </p:nvSpPr>
        <p:spPr>
          <a:xfrm>
            <a:off x="4809320" y="3724734"/>
            <a:ext cx="2313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accent2"/>
                </a:solidFill>
                <a:effectLst/>
                <a:latin typeface="MyriadPro-Regular"/>
              </a:rPr>
              <a:t>riding a horse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554A699-A76D-4ADE-98BD-EB7197A0B5E5}"/>
              </a:ext>
            </a:extLst>
          </p:cNvPr>
          <p:cNvSpPr txBox="1"/>
          <p:nvPr/>
        </p:nvSpPr>
        <p:spPr>
          <a:xfrm>
            <a:off x="8701608" y="3715401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973" t="3065" r="1617" b="3086"/>
          <a:stretch/>
        </p:blipFill>
        <p:spPr>
          <a:xfrm>
            <a:off x="921804" y="2089267"/>
            <a:ext cx="2386460" cy="1514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1864" t="3331" r="3337" b="4330"/>
          <a:stretch/>
        </p:blipFill>
        <p:spPr>
          <a:xfrm>
            <a:off x="4873788" y="2118085"/>
            <a:ext cx="2352202" cy="1573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2594" t="1346" r="1266" b="3672"/>
          <a:stretch/>
        </p:blipFill>
        <p:spPr>
          <a:xfrm>
            <a:off x="8809934" y="1986845"/>
            <a:ext cx="2564191" cy="1627924"/>
          </a:xfrm>
          <a:prstGeom prst="rect">
            <a:avLst/>
          </a:prstGeom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1957" t="2038" r="2318" b="3396"/>
          <a:stretch/>
        </p:blipFill>
        <p:spPr>
          <a:xfrm>
            <a:off x="862820" y="4546313"/>
            <a:ext cx="2389948" cy="1571245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88" y="4433744"/>
            <a:ext cx="2358870" cy="1586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630" y="4404422"/>
            <a:ext cx="2473956" cy="161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1496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Write the hobbies from Task 3 in the suitable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37783"/>
              </p:ext>
            </p:extLst>
          </p:nvPr>
        </p:nvGraphicFramePr>
        <p:xfrm>
          <a:off x="1078804" y="2144823"/>
          <a:ext cx="10120953" cy="399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xmlns="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xmlns="" val="4094159785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xmlns="" val="3342583398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making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collecting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1531556" y="3050521"/>
            <a:ext cx="25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242021"/>
                </a:solidFill>
                <a:latin typeface="MyriadPro-Regular"/>
              </a:rPr>
              <a:t>riding a horse</a:t>
            </a:r>
            <a:r>
              <a:rPr lang="en-US" sz="2400" b="1" smtClean="0"/>
              <a:t> 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E13F41-07FA-4CF7-B267-2CC4CD5400FD}"/>
              </a:ext>
            </a:extLst>
          </p:cNvPr>
          <p:cNvSpPr txBox="1"/>
          <p:nvPr/>
        </p:nvSpPr>
        <p:spPr>
          <a:xfrm>
            <a:off x="1531556" y="371104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gardening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B714BD-1E6B-4B72-A0ED-AC30B1015964}"/>
              </a:ext>
            </a:extLst>
          </p:cNvPr>
          <p:cNvSpPr txBox="1"/>
          <p:nvPr/>
        </p:nvSpPr>
        <p:spPr>
          <a:xfrm>
            <a:off x="4649755" y="3050520"/>
            <a:ext cx="289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making models</a:t>
            </a:r>
            <a:r>
              <a:rPr lang="en-US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161470-EEBA-4ED5-93B5-F485090118DA}"/>
              </a:ext>
            </a:extLst>
          </p:cNvPr>
          <p:cNvSpPr txBox="1"/>
          <p:nvPr/>
        </p:nvSpPr>
        <p:spPr>
          <a:xfrm>
            <a:off x="4578888" y="3711040"/>
            <a:ext cx="3340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building dollhouses 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E55988-46A6-48BC-ACEE-9E1AD7694C82}"/>
              </a:ext>
            </a:extLst>
          </p:cNvPr>
          <p:cNvSpPr txBox="1"/>
          <p:nvPr/>
        </p:nvSpPr>
        <p:spPr>
          <a:xfrm>
            <a:off x="8376217" y="305052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coins</a:t>
            </a:r>
            <a:r>
              <a:rPr lang="en-US" sz="24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61EA4B-30B8-472A-BF91-925631BF0E1A}"/>
              </a:ext>
            </a:extLst>
          </p:cNvPr>
          <p:cNvSpPr txBox="1"/>
          <p:nvPr/>
        </p:nvSpPr>
        <p:spPr>
          <a:xfrm>
            <a:off x="7970344" y="3750850"/>
            <a:ext cx="311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teddy bears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1218092" y="4436041"/>
            <a:ext cx="3139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travelling, skiing, doing yoga, etc.)</a:t>
            </a:r>
            <a:r>
              <a:rPr lang="en-US" sz="24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D8BF24-684A-45AE-BB2D-811738292D96}"/>
              </a:ext>
            </a:extLst>
          </p:cNvPr>
          <p:cNvSpPr txBox="1"/>
          <p:nvPr/>
        </p:nvSpPr>
        <p:spPr>
          <a:xfrm>
            <a:off x="4661087" y="4451182"/>
            <a:ext cx="2983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painting, making pottery, etc.)</a:t>
            </a:r>
            <a:r>
              <a:rPr lang="en-US" sz="2400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F9D52C-03F3-42BF-8E9B-4897EB4B644A}"/>
              </a:ext>
            </a:extLst>
          </p:cNvPr>
          <p:cNvSpPr txBox="1"/>
          <p:nvPr/>
        </p:nvSpPr>
        <p:spPr>
          <a:xfrm>
            <a:off x="8078201" y="4451180"/>
            <a:ext cx="2894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collecting toys, collecting books, etc.)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7560" y="3581541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99141" y="5216711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</p:cNvCxnSpPr>
          <p:nvPr/>
        </p:nvCxnSpPr>
        <p:spPr>
          <a:xfrm rot="10800000" flipV="1">
            <a:off x="2172928" y="2398688"/>
            <a:ext cx="499862" cy="12218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3148293" y="3898916"/>
            <a:ext cx="626216" cy="13177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Find someone who likes…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C26FDE-91D7-4B12-BFD5-0D65C8EF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89" y="2139820"/>
            <a:ext cx="6065909" cy="3855681"/>
          </a:xfrm>
          <a:prstGeom prst="rect">
            <a:avLst/>
          </a:prstGeom>
        </p:spPr>
      </p:pic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xmlns="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714543" y="2349209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5006940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3" y="3663611"/>
            <a:ext cx="725433" cy="13433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9"/>
            <a:ext cx="1950733" cy="6041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69035"/>
            <a:ext cx="725432" cy="5499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hobbies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Name a list of </a:t>
            </a:r>
            <a:r>
              <a:rPr lang="en-US" sz="2800" dirty="0" smtClean="0"/>
              <a:t>cheap </a:t>
            </a:r>
            <a:r>
              <a:rPr lang="en-US" sz="2800" dirty="0"/>
              <a:t>hobbies, expensive hobbies, easy and difficult hobbies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Prepare for </a:t>
            </a:r>
            <a:r>
              <a:rPr lang="en-US" sz="2800" smtClean="0"/>
              <a:t>the project.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2613" y="2171130"/>
            <a:ext cx="8523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 gain: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an overview about the topic </a:t>
            </a:r>
            <a:r>
              <a:rPr lang="en-US" sz="2800" i="1" dirty="0"/>
              <a:t>Hobbies</a:t>
            </a:r>
            <a:r>
              <a:rPr lang="en-US" sz="2800" dirty="0"/>
              <a:t>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vocabulary to talk about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5006940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3" y="3663611"/>
            <a:ext cx="725433" cy="13433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9"/>
            <a:ext cx="1950733" cy="6041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69035"/>
            <a:ext cx="725432" cy="5499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84738" y="1522168"/>
            <a:ext cx="1883767" cy="5671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522168"/>
            <a:ext cx="5459396" cy="56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839" y="2783122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o</a:t>
            </a: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introduce the topic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lead in </a:t>
            </a:r>
            <a:r>
              <a:rPr lang="en-US" sz="2400">
                <a:latin typeface="Calibri (Body)"/>
              </a:rPr>
              <a:t>the </a:t>
            </a:r>
            <a:r>
              <a:rPr lang="en-US" sz="2400" smtClean="0">
                <a:latin typeface="Calibri (Body)"/>
              </a:rPr>
              <a:t>lesson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9218" name="Picture 2" descr="Diálogo - Iconos gratis de social">
            <a:extLst>
              <a:ext uri="{FF2B5EF4-FFF2-40B4-BE49-F238E27FC236}">
                <a16:creationId xmlns:a16="http://schemas.microsoft.com/office/drawing/2014/main" xmlns="" id="{D938FA6A-23FF-45FF-AF25-BA344B41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63" y="2783122"/>
            <a:ext cx="3133284" cy="31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598992" y="2629606"/>
            <a:ext cx="60470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What do you like doing in your free time?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Do you like collecting dolls?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Do you like collecting glass bottles?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Do you enjoy mountain climbing?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73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D1D3291-C52E-487C-A309-9D3B10388D62}"/>
              </a:ext>
            </a:extLst>
          </p:cNvPr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>
                <a:latin typeface="Calibri (Body)"/>
              </a:rPr>
              <a:t>To help students well-prepared for the listening and reading tasks.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xmlns="" id="{65990DD4-1666-4BDC-9FE8-75C234C2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" y="3748370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10542965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our house is very nice, Trang.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hanks! let’s go upstairs. I’ll show you my room.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love your dollhouse.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It’s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amazing. Did you make it yourself?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es.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building dollhouses very much.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eally? Is it hard to build one?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not really.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All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you need is some cardboard and glue.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Then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just use a bit of creativity. What do you do in your free time?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horse riding.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hat’s rather unusual. Not many people do that.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ctually, it’s more common than you think. There are some horse riding clubs in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Ha </a:t>
            </a:r>
            <a:r>
              <a:rPr lang="en-US" sz="20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Noi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now.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go to the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Riders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 Club every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Sunday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’d love to go to your club this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unday. I want to learn how to ride.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ure. My lesson starts at 8 a.m.</a:t>
            </a:r>
            <a:r>
              <a:rPr lang="en-US" sz="2000" dirty="0"/>
              <a:t> </a:t>
            </a:r>
          </a:p>
        </p:txBody>
      </p:sp>
      <p:pic>
        <p:nvPicPr>
          <p:cNvPr id="3" name="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0163" y="120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unusual 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06285" y="3082608"/>
            <a:ext cx="2587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/ʌn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juːʒuəl/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ost Bizarre Buildings Around the World">
            <a:extLst>
              <a:ext uri="{FF2B5EF4-FFF2-40B4-BE49-F238E27FC236}">
                <a16:creationId xmlns:a16="http://schemas.microsoft.com/office/drawing/2014/main" xmlns="" id="{427CAC43-AAF3-4425-ABAD-469B89F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1606739"/>
            <a:ext cx="5781019" cy="412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nusual">
            <a:hlinkClick r:id="" action="ppaction://media"/>
            <a:extLst>
              <a:ext uri="{FF2B5EF4-FFF2-40B4-BE49-F238E27FC236}">
                <a16:creationId xmlns:a16="http://schemas.microsoft.com/office/drawing/2014/main" xmlns="" id="{98BE75A9-0DCD-4675-A102-41B158E40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163014"/>
            <a:ext cx="765843" cy="8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3025</TotalTime>
  <Words>986</Words>
  <Application>Microsoft Office PowerPoint</Application>
  <PresentationFormat>Custom</PresentationFormat>
  <Paragraphs>231</Paragraphs>
  <Slides>29</Slides>
  <Notes>19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183</cp:revision>
  <dcterms:created xsi:type="dcterms:W3CDTF">2020-12-09T02:04:09Z</dcterms:created>
  <dcterms:modified xsi:type="dcterms:W3CDTF">2023-09-06T15:01:31Z</dcterms:modified>
</cp:coreProperties>
</file>