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6" r:id="rId18"/>
    <p:sldId id="272" r:id="rId19"/>
    <p:sldId id="274" r:id="rId20"/>
    <p:sldId id="273" r:id="rId21"/>
    <p:sldId id="297" r:id="rId22"/>
    <p:sldId id="276" r:id="rId23"/>
    <p:sldId id="277" r:id="rId24"/>
    <p:sldId id="298" r:id="rId25"/>
    <p:sldId id="278" r:id="rId26"/>
    <p:sldId id="279" r:id="rId27"/>
    <p:sldId id="299" r:id="rId28"/>
    <p:sldId id="280" r:id="rId29"/>
    <p:sldId id="284" r:id="rId30"/>
    <p:sldId id="281" r:id="rId31"/>
    <p:sldId id="282" r:id="rId32"/>
    <p:sldId id="283" r:id="rId33"/>
    <p:sldId id="288" r:id="rId34"/>
    <p:sldId id="285" r:id="rId35"/>
    <p:sldId id="286" r:id="rId36"/>
    <p:sldId id="300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9A71-740A-4798-B5D6-9BC10DE8660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1010-0309-4CC3-8041-A8863BF6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3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9A71-740A-4798-B5D6-9BC10DE8660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1010-0309-4CC3-8041-A8863BF6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1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9A71-740A-4798-B5D6-9BC10DE8660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1010-0309-4CC3-8041-A8863BF6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3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9A71-740A-4798-B5D6-9BC10DE8660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1010-0309-4CC3-8041-A8863BF6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7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9A71-740A-4798-B5D6-9BC10DE8660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1010-0309-4CC3-8041-A8863BF6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8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9A71-740A-4798-B5D6-9BC10DE8660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1010-0309-4CC3-8041-A8863BF6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2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9A71-740A-4798-B5D6-9BC10DE8660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1010-0309-4CC3-8041-A8863BF6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4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9A71-740A-4798-B5D6-9BC10DE8660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1010-0309-4CC3-8041-A8863BF6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7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9A71-740A-4798-B5D6-9BC10DE8660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1010-0309-4CC3-8041-A8863BF6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9A71-740A-4798-B5D6-9BC10DE8660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1010-0309-4CC3-8041-A8863BF6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5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9A71-740A-4798-B5D6-9BC10DE8660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1010-0309-4CC3-8041-A8863BF6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99A71-740A-4798-B5D6-9BC10DE8660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F1010-0309-4CC3-8041-A8863BF6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568952" cy="17728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2022-2023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51520" y="2276872"/>
            <a:ext cx="8424936" cy="280831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MỞ ĐẦU ( 4 TIẾT)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lượng ( 4 tiết)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7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67544" y="116632"/>
            <a:ext cx="3960440" cy="86409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777262"/>
              </p:ext>
            </p:extLst>
          </p:nvPr>
        </p:nvGraphicFramePr>
        <p:xfrm>
          <a:off x="179512" y="1196752"/>
          <a:ext cx="8784976" cy="5120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39583"/>
                <a:gridCol w="614539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lang="vi-VN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ữ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Ngữ pháp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lửng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vi-VN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Hoạt động giao tiếp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Sự phát triển của ngôn ngữ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92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1520" y="-21714"/>
            <a:ext cx="8640960" cy="280264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2780928"/>
            <a:ext cx="583264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6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2987824" y="0"/>
            <a:ext cx="2808312" cy="1296144"/>
          </a:xfrm>
          <a:prstGeom prst="vertic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179512" y="1484783"/>
            <a:ext cx="4212468" cy="4258791"/>
          </a:xfrm>
          <a:prstGeom prst="righ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 SGK  thảo luận theo nhóm hoàn thiện nội dung P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1484784"/>
            <a:ext cx="4716524" cy="425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8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179512" y="260648"/>
            <a:ext cx="8640960" cy="6192688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 1( Nhóm 1,2,3,4,5)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6?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2,3,4,5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Nhóm 2: Đọc hiểu văn bản truyện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Nhóm 3:  Đọc hiểu  văn bản thơ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Nhóm4:  Đọc hiểu văn bản nghị luận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Nhóm 5: Đọc hiểu văn bản thông tin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23528" y="116632"/>
            <a:ext cx="8568952" cy="6552728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so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tiếng Việt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	</a:t>
            </a:r>
          </a:p>
        </p:txBody>
      </p:sp>
    </p:spTree>
    <p:extLst>
      <p:ext uri="{BB962C8B-B14F-4D97-AF65-F5344CB8AC3E}">
        <p14:creationId xmlns:p14="http://schemas.microsoft.com/office/powerpoint/2010/main" val="248714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79512" y="260648"/>
            <a:ext cx="8784976" cy="5688632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1,2,3,4,5)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3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9552" y="188640"/>
            <a:ext cx="6120680" cy="93610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741881"/>
              </p:ext>
            </p:extLst>
          </p:nvPr>
        </p:nvGraphicFramePr>
        <p:xfrm>
          <a:off x="107504" y="1124744"/>
          <a:ext cx="9036496" cy="55144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56184"/>
                <a:gridCol w="1368152"/>
                <a:gridCol w="3240360"/>
                <a:gridCol w="2771800"/>
              </a:tblGrid>
              <a:tr h="3574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49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Nam”-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Dọc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Võ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Tòng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888">
                <a:tc gridSpan="4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1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9552" y="188640"/>
            <a:ext cx="6120680" cy="93610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457549"/>
              </p:ext>
            </p:extLst>
          </p:nvPr>
        </p:nvGraphicFramePr>
        <p:xfrm>
          <a:off x="78007" y="1340768"/>
          <a:ext cx="9036496" cy="55945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85681"/>
                <a:gridCol w="1266647"/>
                <a:gridCol w="3096344"/>
                <a:gridCol w="2987824"/>
              </a:tblGrid>
              <a:tr h="3574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849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 ngắn và tiểu thuyết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(Văn bản hấp dẫn về nội dung hình thức)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AlphonseDaudet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Phrăng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Franz)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2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Guy 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pa-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xăng</a:t>
                      </a: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Guyde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Maupassant)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888">
                <a:tc gridSpan="4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66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9552" y="0"/>
            <a:ext cx="6120680" cy="69269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65743"/>
              </p:ext>
            </p:extLst>
          </p:nvPr>
        </p:nvGraphicFramePr>
        <p:xfrm>
          <a:off x="29497" y="692697"/>
          <a:ext cx="9143998" cy="6827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19670"/>
                <a:gridCol w="1584177"/>
                <a:gridCol w="3024336"/>
                <a:gridCol w="2915815"/>
              </a:tblGrid>
              <a:tr h="41330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77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viễn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tuộc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"Hai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”)-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Giuyn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Jules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Vrne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tuộc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5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gỉ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Rây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Brets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ry</a:t>
                      </a: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Ray Bradbury)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29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86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9552" y="0"/>
            <a:ext cx="6120680" cy="69269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251325"/>
              </p:ext>
            </p:extLst>
          </p:nvPr>
        </p:nvGraphicFramePr>
        <p:xfrm>
          <a:off x="0" y="836712"/>
          <a:ext cx="9143998" cy="6400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19671"/>
                <a:gridCol w="1656184"/>
                <a:gridCol w="2880320"/>
                <a:gridCol w="2987823"/>
              </a:tblGrid>
              <a:tr h="40782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908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viễn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 6 </a:t>
                      </a: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Sao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En-đi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Andy Weir)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Sao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3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trăm dặm dưới mặt đất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Trích tiểu thuyết " Cuộc du hành vào lòng đất" Giuyn Vec- nơ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6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78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0" y="188640"/>
            <a:ext cx="9036496" cy="1872208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SÁCH 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2420888"/>
            <a:ext cx="8244408" cy="129614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ĐỘNG/ MỞ ĐẦU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97768" y="3933056"/>
            <a:ext cx="8640960" cy="2438666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Ngữ văn 6 em đã giúp em phát triển những năng lực phẩm chất nào? Em mong muốn gì trong việc học tập bộ môn Ngữ văn 7?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7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9552" y="0"/>
            <a:ext cx="6120680" cy="69269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685503"/>
              </p:ext>
            </p:extLst>
          </p:nvPr>
        </p:nvGraphicFramePr>
        <p:xfrm>
          <a:off x="0" y="695725"/>
          <a:ext cx="9036496" cy="6339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19672"/>
                <a:gridCol w="1224136"/>
                <a:gridCol w="2088232"/>
                <a:gridCol w="4104456"/>
              </a:tblGrid>
              <a:tr h="853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6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6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187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endParaRPr lang="en-US" sz="2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súc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đựng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triết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Đẽo cày giữa đường</a:t>
                      </a:r>
                      <a:endParaRPr lang="en-US" sz="2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1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Ê-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dôp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Aesop)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giễu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60" marR="29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40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50" y="116632"/>
            <a:ext cx="4090914" cy="2880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960439" cy="288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12976"/>
            <a:ext cx="6624736" cy="3456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3212976"/>
            <a:ext cx="1080120" cy="34563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9552" y="-26507"/>
            <a:ext cx="5112568" cy="836712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244987"/>
              </p:ext>
            </p:extLst>
          </p:nvPr>
        </p:nvGraphicFramePr>
        <p:xfrm>
          <a:off x="0" y="620688"/>
          <a:ext cx="9144000" cy="64129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15616"/>
                <a:gridCol w="936104"/>
                <a:gridCol w="2016224"/>
                <a:gridCol w="5076056"/>
              </a:tblGrid>
              <a:tr h="64616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en-US" sz="2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6005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8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Lai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bâng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khuâng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8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4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Quỳnh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“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2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Mai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8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9552" y="0"/>
            <a:ext cx="5112568" cy="105273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331725"/>
              </p:ext>
            </p:extLst>
          </p:nvPr>
        </p:nvGraphicFramePr>
        <p:xfrm>
          <a:off x="0" y="877881"/>
          <a:ext cx="9144000" cy="60152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06129"/>
                <a:gridCol w="1253613"/>
                <a:gridCol w="3076354"/>
                <a:gridCol w="3707904"/>
              </a:tblGrid>
              <a:tr h="8640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en-US" sz="26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282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b="0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600" b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6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6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6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buộc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buồm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 con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7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Ra-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bin-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đra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nát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Tago</a:t>
                      </a:r>
                      <a:endParaRPr lang="en-US" sz="2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RabindranathTagore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nặng,xúc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7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Điềm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mai con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Cao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Nhum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khi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tiễn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8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888432" cy="2375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3888432" cy="2392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96952"/>
            <a:ext cx="6480720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611560" y="0"/>
            <a:ext cx="5256584" cy="764704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678329"/>
              </p:ext>
            </p:extLst>
          </p:nvPr>
        </p:nvGraphicFramePr>
        <p:xfrm>
          <a:off x="141266" y="1052736"/>
          <a:ext cx="8928992" cy="48605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52128"/>
                <a:gridCol w="792088"/>
                <a:gridCol w="2016224"/>
                <a:gridCol w="4968552"/>
              </a:tblGrid>
              <a:tr h="70579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9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fr-FR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fr-FR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fr-FR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fr-FR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endParaRPr lang="en-US" sz="28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0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74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611560" y="0"/>
            <a:ext cx="5256584" cy="764704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705983"/>
              </p:ext>
            </p:extLst>
          </p:nvPr>
        </p:nvGraphicFramePr>
        <p:xfrm>
          <a:off x="179512" y="1052736"/>
          <a:ext cx="8712967" cy="45151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93095"/>
                <a:gridCol w="995136"/>
                <a:gridCol w="2592288"/>
                <a:gridCol w="4032448"/>
              </a:tblGrid>
              <a:tr h="70579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487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fr-FR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fr-FR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fr-FR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fr-FR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Phấn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57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3212976"/>
            <a:ext cx="4015147" cy="3461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3672407" cy="3461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712879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23528" y="0"/>
            <a:ext cx="6912768" cy="792088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748695"/>
              </p:ext>
            </p:extLst>
          </p:nvPr>
        </p:nvGraphicFramePr>
        <p:xfrm>
          <a:off x="323528" y="1340768"/>
          <a:ext cx="8640960" cy="39075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96144"/>
                <a:gridCol w="864096"/>
                <a:gridCol w="1984611"/>
                <a:gridCol w="4496109"/>
              </a:tblGrid>
              <a:tr h="23820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fr-FR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373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fr-FR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Bùi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Nam"-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7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Quỳnh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24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23528" y="0"/>
            <a:ext cx="6912768" cy="792088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684801"/>
              </p:ext>
            </p:extLst>
          </p:nvPr>
        </p:nvGraphicFramePr>
        <p:xfrm>
          <a:off x="179512" y="980728"/>
          <a:ext cx="8856984" cy="3840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0120"/>
                <a:gridCol w="864096"/>
                <a:gridCol w="2664296"/>
                <a:gridCol w="4248472"/>
              </a:tblGrid>
              <a:tr h="23820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fr-FR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746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fr-FR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"Hai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viễn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Giuyn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4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Quỳnh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62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1520" y="188640"/>
            <a:ext cx="8640960" cy="64807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ngữ văn lớp 6 cấp THCS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Giúp  rèn luyện các kĩ năng đọc, viết, nói nghe 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Phát triển năng lực ngôn ngữ và văn học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Phát triển phẩm chất: Yêu nước, nhân ái, chăm chỉ, trung thực, trách nhiệm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Phát triển năng lực chung: tự chủ và tự học, giao tiếp và hợp tác, giải quyết vấn đề và sáng tạo.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học tập, rèn luyện các kĩ năng đọc, viết, nói nghe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năng lực ngôn ngữ và văn 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nước, nhân ái, chăm chỉ, trung thực, trách nhiệm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chủ và tự học, giao tiếp và hợp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giải quyết vấn đề và sáng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3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23528" y="0"/>
            <a:ext cx="6912768" cy="792088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020145"/>
              </p:ext>
            </p:extLst>
          </p:nvPr>
        </p:nvGraphicFramePr>
        <p:xfrm>
          <a:off x="179512" y="1052736"/>
          <a:ext cx="8856984" cy="47736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0120"/>
                <a:gridCol w="936104"/>
                <a:gridCol w="2664296"/>
                <a:gridCol w="4176464"/>
              </a:tblGrid>
              <a:tr h="23820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fr-FR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62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fr-FR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tịch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4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23528" y="0"/>
            <a:ext cx="6912768" cy="792088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869769"/>
              </p:ext>
            </p:extLst>
          </p:nvPr>
        </p:nvGraphicFramePr>
        <p:xfrm>
          <a:off x="198526" y="1052736"/>
          <a:ext cx="8856984" cy="4693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0120"/>
                <a:gridCol w="1080120"/>
                <a:gridCol w="2520280"/>
                <a:gridCol w="4176464"/>
              </a:tblGrid>
              <a:tr h="23820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</a:t>
                      </a: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7553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fr-FR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Uông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Dậu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nay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46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 Mai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5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539552" y="26787"/>
            <a:ext cx="6624736" cy="809925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756983"/>
              </p:ext>
            </p:extLst>
          </p:nvPr>
        </p:nvGraphicFramePr>
        <p:xfrm>
          <a:off x="276533" y="1124744"/>
          <a:ext cx="8856984" cy="5547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40160"/>
                <a:gridCol w="1296144"/>
                <a:gridCol w="1886027"/>
                <a:gridCol w="4234653"/>
              </a:tblGrid>
              <a:tr h="25470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40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fr-FR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fr-FR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hay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81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9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9552" y="26787"/>
            <a:ext cx="6624736" cy="809925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34585"/>
              </p:ext>
            </p:extLst>
          </p:nvPr>
        </p:nvGraphicFramePr>
        <p:xfrm>
          <a:off x="107504" y="1298901"/>
          <a:ext cx="9036496" cy="5547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03648"/>
                <a:gridCol w="1368152"/>
                <a:gridCol w="2232248"/>
                <a:gridCol w="4032448"/>
              </a:tblGrid>
              <a:tr h="25470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351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fr-FR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fr-FR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hay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Giang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hóa-thể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võ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3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Khmer Nam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05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548632"/>
              </p:ext>
            </p:extLst>
          </p:nvPr>
        </p:nvGraphicFramePr>
        <p:xfrm>
          <a:off x="42372" y="1096404"/>
          <a:ext cx="9036496" cy="5547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5292"/>
                <a:gridCol w="1296144"/>
                <a:gridCol w="2808312"/>
                <a:gridCol w="3426748"/>
              </a:tblGrid>
              <a:tr h="24464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420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fr-FR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cước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tọc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thiểu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thiểu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Horizontal Scroll 4"/>
          <p:cNvSpPr/>
          <p:nvPr/>
        </p:nvSpPr>
        <p:spPr>
          <a:xfrm>
            <a:off x="539552" y="26787"/>
            <a:ext cx="7560840" cy="1008112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9552" y="26787"/>
            <a:ext cx="7560840" cy="1008112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986043"/>
              </p:ext>
            </p:extLst>
          </p:nvPr>
        </p:nvGraphicFramePr>
        <p:xfrm>
          <a:off x="42372" y="1096404"/>
          <a:ext cx="9036496" cy="5120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33284"/>
                <a:gridCol w="1440160"/>
                <a:gridCol w="2376264"/>
                <a:gridCol w="3786788"/>
              </a:tblGrid>
              <a:tr h="24464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208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fr-FR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cước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infographic)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số phương tiện giao thông của tương lai.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43" marR="42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6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3002"/>
            <a:ext cx="3960440" cy="4616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4283968" cy="5184576"/>
          </a:xfrm>
          <a:prstGeom prst="rect">
            <a:avLst/>
          </a:prstGeom>
        </p:spPr>
      </p:pic>
      <p:sp>
        <p:nvSpPr>
          <p:cNvPr id="7" name="Down Arrow Callout 6"/>
          <p:cNvSpPr/>
          <p:nvPr/>
        </p:nvSpPr>
        <p:spPr>
          <a:xfrm>
            <a:off x="179512" y="332656"/>
            <a:ext cx="3960440" cy="86409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5076056" y="332656"/>
            <a:ext cx="3672408" cy="86409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6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40877"/>
            <a:ext cx="5544616" cy="936104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012160" y="61505"/>
            <a:ext cx="2736304" cy="83671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721371"/>
              </p:ext>
            </p:extLst>
          </p:nvPr>
        </p:nvGraphicFramePr>
        <p:xfrm>
          <a:off x="179512" y="903857"/>
          <a:ext cx="8784976" cy="5547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06351"/>
                <a:gridCol w="557862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vựng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ngữ và tục ngữ: thuật ngữ, nghĩa của một số yếu tố Hán Việt, Ngữ văn và ngữ nghĩa của từ trong ngữ cảnh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Ngữ pháp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từ, phó từ, các thành phàn chính và thành phần trạng ngữ trong câu: công dụng của dấu chấm lửng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Hoạt động giao tiếp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Biện pháp tu từ nói quá, nói giảm nói tránh, liên kết và mạch lạc của văn bản, kiểu văn bản và thể loại.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Sự phát triển của ngôn ngữ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0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260648"/>
            <a:ext cx="8784976" cy="47525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544694" y="154190"/>
            <a:ext cx="3240360" cy="1052736"/>
          </a:xfrm>
          <a:prstGeom prst="vertic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-19990" y="2492896"/>
            <a:ext cx="3151830" cy="2880320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2627784" y="1196752"/>
            <a:ext cx="3168352" cy="2736304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465474" y="47530"/>
            <a:ext cx="3672408" cy="3528392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7?</a:t>
            </a:r>
          </a:p>
        </p:txBody>
      </p:sp>
    </p:spTree>
    <p:extLst>
      <p:ext uri="{BB962C8B-B14F-4D97-AF65-F5344CB8AC3E}">
        <p14:creationId xmlns:p14="http://schemas.microsoft.com/office/powerpoint/2010/main" val="20830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0"/>
            <a:ext cx="8568952" cy="24208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Pentagon 4"/>
          <p:cNvSpPr/>
          <p:nvPr/>
        </p:nvSpPr>
        <p:spPr>
          <a:xfrm>
            <a:off x="0" y="2780928"/>
            <a:ext cx="8892480" cy="93610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3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16632"/>
            <a:ext cx="3312368" cy="5760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980728"/>
            <a:ext cx="8496944" cy="1944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13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899151"/>
              </p:ext>
            </p:extLst>
          </p:nvPr>
        </p:nvGraphicFramePr>
        <p:xfrm>
          <a:off x="107504" y="1149896"/>
          <a:ext cx="8856984" cy="57081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97140"/>
                <a:gridCol w="625984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74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79512" y="116632"/>
            <a:ext cx="6768752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23528" y="0"/>
            <a:ext cx="4032448" cy="864096"/>
          </a:xfrm>
          <a:prstGeom prst="vertic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 NÓI VÀ NGHE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67544" y="1628800"/>
            <a:ext cx="3672408" cy="2952328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796733" y="260648"/>
            <a:ext cx="4032448" cy="3672408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91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180854"/>
              </p:ext>
            </p:extLst>
          </p:nvPr>
        </p:nvGraphicFramePr>
        <p:xfrm>
          <a:off x="32028" y="188640"/>
          <a:ext cx="9004468" cy="3840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74926"/>
                <a:gridCol w="722954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 năng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 cầu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Nói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nghe tương tác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cãi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Up Arrow Callout 4"/>
          <p:cNvSpPr/>
          <p:nvPr/>
        </p:nvSpPr>
        <p:spPr>
          <a:xfrm>
            <a:off x="107504" y="4149080"/>
            <a:ext cx="8928992" cy="2592288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4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3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 flipH="1">
            <a:off x="562986" y="116632"/>
            <a:ext cx="6313267" cy="1584175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nghe, quan sát vi deo, theo dõi SGK hoàn thiện phiếu học tập 1.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Off-page Connector 4"/>
          <p:cNvSpPr/>
          <p:nvPr/>
        </p:nvSpPr>
        <p:spPr>
          <a:xfrm>
            <a:off x="711739" y="1844824"/>
            <a:ext cx="7416824" cy="1152128"/>
          </a:xfrm>
          <a:prstGeom prst="flowChartOffpage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1679" y="3212976"/>
            <a:ext cx="8496944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gữ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6?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92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397330"/>
              </p:ext>
            </p:extLst>
          </p:nvPr>
        </p:nvGraphicFramePr>
        <p:xfrm>
          <a:off x="251520" y="476672"/>
          <a:ext cx="8712968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0118"/>
                <a:gridCol w="1914298"/>
                <a:gridCol w="2442186"/>
                <a:gridCol w="2526366"/>
              </a:tblGrid>
              <a:tr h="8961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en-US" sz="2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610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1.1.Văn bản truyện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6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1.2.Văn bản thơ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8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61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4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88640"/>
            <a:ext cx="8640960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nội dung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037757"/>
              </p:ext>
            </p:extLst>
          </p:nvPr>
        </p:nvGraphicFramePr>
        <p:xfrm>
          <a:off x="251520" y="1628800"/>
          <a:ext cx="8640960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ội dung câu hỏi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 lời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vi-VN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so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07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16632"/>
            <a:ext cx="8784976" cy="2520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</a:t>
            </a: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hiểu nội dung lớn về tiếng Việt và hệ thống bài tập trong sách Ngữ văn 7.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vi-VN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tiếng Việt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08920"/>
            <a:ext cx="432048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6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3075</Words>
  <Application>Microsoft Office PowerPoint</Application>
  <PresentationFormat>On-screen Show (4:3)</PresentationFormat>
  <Paragraphs>377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ThienIT</cp:lastModifiedBy>
  <cp:revision>30</cp:revision>
  <dcterms:created xsi:type="dcterms:W3CDTF">2022-06-30T06:56:07Z</dcterms:created>
  <dcterms:modified xsi:type="dcterms:W3CDTF">2022-07-21T08:35:38Z</dcterms:modified>
</cp:coreProperties>
</file>