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37" r:id="rId5"/>
  </p:sldMasterIdLst>
  <p:notesMasterIdLst>
    <p:notesMasterId r:id="rId28"/>
  </p:notesMasterIdLst>
  <p:sldIdLst>
    <p:sldId id="6314" r:id="rId6"/>
    <p:sldId id="285" r:id="rId7"/>
    <p:sldId id="6315" r:id="rId8"/>
    <p:sldId id="263" r:id="rId9"/>
    <p:sldId id="287" r:id="rId10"/>
    <p:sldId id="258" r:id="rId11"/>
    <p:sldId id="6317" r:id="rId12"/>
    <p:sldId id="259" r:id="rId13"/>
    <p:sldId id="6320" r:id="rId14"/>
    <p:sldId id="6321" r:id="rId15"/>
    <p:sldId id="6318" r:id="rId16"/>
    <p:sldId id="6319" r:id="rId17"/>
    <p:sldId id="261" r:id="rId18"/>
    <p:sldId id="6322" r:id="rId19"/>
    <p:sldId id="291" r:id="rId20"/>
    <p:sldId id="6323" r:id="rId21"/>
    <p:sldId id="6324" r:id="rId22"/>
    <p:sldId id="6325" r:id="rId23"/>
    <p:sldId id="6221" r:id="rId24"/>
    <p:sldId id="265" r:id="rId25"/>
    <p:sldId id="6174" r:id="rId26"/>
    <p:sldId id="6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6F4EE-3569-40B5-B2FA-259CA3865399}"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8A266-346F-4712-A076-E2F4EA81DA04}" type="slidenum">
              <a:rPr lang="en-US" smtClean="0"/>
              <a:t>‹#›</a:t>
            </a:fld>
            <a:endParaRPr lang="en-US"/>
          </a:p>
        </p:txBody>
      </p:sp>
    </p:spTree>
    <p:extLst>
      <p:ext uri="{BB962C8B-B14F-4D97-AF65-F5344CB8AC3E}">
        <p14:creationId xmlns:p14="http://schemas.microsoft.com/office/powerpoint/2010/main" val="278081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2</a:t>
            </a:fld>
            <a:endParaRPr lang="en-US"/>
          </a:p>
        </p:txBody>
      </p:sp>
    </p:spTree>
    <p:extLst>
      <p:ext uri="{BB962C8B-B14F-4D97-AF65-F5344CB8AC3E}">
        <p14:creationId xmlns:p14="http://schemas.microsoft.com/office/powerpoint/2010/main" val="337136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Cả 2 đội đều xếp đúng, giáo viên đặt thêm câu hỏi pphụ: Tại sao em lại lựa chọn như vậy để học sinh bước đầu giải thích điểm khác biệt giữa quần cư thành thị và nông thôn (về mật độ dân số, hoạt động kinh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8A266-346F-4712-A076-E2F4EA81DA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2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15</a:t>
            </a:fld>
            <a:endParaRPr lang="en-US"/>
          </a:p>
        </p:txBody>
      </p:sp>
    </p:spTree>
    <p:extLst>
      <p:ext uri="{BB962C8B-B14F-4D97-AF65-F5344CB8AC3E}">
        <p14:creationId xmlns:p14="http://schemas.microsoft.com/office/powerpoint/2010/main" val="13215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f4da77512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f4da77512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2395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02630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73245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8621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54685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15345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9229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677044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04195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75360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34848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6699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805834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685711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90483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91058849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485353198"/>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8375028"/>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52419936"/>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95803786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05274838"/>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7037741"/>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94882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157025731"/>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0795850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45152950"/>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2585253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8"/>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218171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30"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054513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 name="Google Shape;32;p4"/>
          <p:cNvSpPr txBox="1">
            <a:spLocks noGrp="1"/>
          </p:cNvSpPr>
          <p:nvPr>
            <p:ph type="body" idx="1"/>
          </p:nvPr>
        </p:nvSpPr>
        <p:spPr>
          <a:xfrm>
            <a:off x="960000" y="1780667"/>
            <a:ext cx="10272000" cy="4311200"/>
          </a:xfrm>
          <a:prstGeom prst="rect">
            <a:avLst/>
          </a:prstGeom>
        </p:spPr>
        <p:txBody>
          <a:bodyPr spcFirstLastPara="1" wrap="square" lIns="91425" tIns="91425" rIns="91425" bIns="91425" anchor="ctr" anchorCtr="0">
            <a:noAutofit/>
          </a:bodyPr>
          <a:lstStyle>
            <a:lvl1pPr marL="609570" lvl="0" indent="-406381">
              <a:lnSpc>
                <a:spcPct val="100000"/>
              </a:lnSpc>
              <a:spcBef>
                <a:spcPts val="0"/>
              </a:spcBef>
              <a:spcAft>
                <a:spcPts val="0"/>
              </a:spcAft>
              <a:buSzPts val="1200"/>
              <a:buChar char="●"/>
              <a:defRPr sz="1600"/>
            </a:lvl1pPr>
            <a:lvl2pPr marL="1219140" lvl="1" indent="-406381">
              <a:lnSpc>
                <a:spcPct val="100000"/>
              </a:lnSpc>
              <a:spcBef>
                <a:spcPts val="0"/>
              </a:spcBef>
              <a:spcAft>
                <a:spcPts val="0"/>
              </a:spcAft>
              <a:buSzPts val="1200"/>
              <a:buChar char="○"/>
              <a:defRPr sz="1600"/>
            </a:lvl2pPr>
            <a:lvl3pPr marL="1828709" lvl="2" indent="-406381">
              <a:lnSpc>
                <a:spcPct val="100000"/>
              </a:lnSpc>
              <a:spcBef>
                <a:spcPts val="0"/>
              </a:spcBef>
              <a:spcAft>
                <a:spcPts val="0"/>
              </a:spcAft>
              <a:buSzPts val="1200"/>
              <a:buChar char="■"/>
              <a:defRPr sz="1600"/>
            </a:lvl3pPr>
            <a:lvl4pPr marL="2438278" lvl="3" indent="-406381">
              <a:lnSpc>
                <a:spcPct val="100000"/>
              </a:lnSpc>
              <a:spcBef>
                <a:spcPts val="0"/>
              </a:spcBef>
              <a:spcAft>
                <a:spcPts val="0"/>
              </a:spcAft>
              <a:buSzPts val="1200"/>
              <a:buChar char="●"/>
              <a:defRPr sz="1600"/>
            </a:lvl4pPr>
            <a:lvl5pPr marL="3047848" lvl="4" indent="-406381">
              <a:lnSpc>
                <a:spcPct val="100000"/>
              </a:lnSpc>
              <a:spcBef>
                <a:spcPts val="0"/>
              </a:spcBef>
              <a:spcAft>
                <a:spcPts val="0"/>
              </a:spcAft>
              <a:buSzPts val="1200"/>
              <a:buChar char="○"/>
              <a:defRPr sz="1600"/>
            </a:lvl5pPr>
            <a:lvl6pPr marL="3657418" lvl="5" indent="-406381">
              <a:lnSpc>
                <a:spcPct val="100000"/>
              </a:lnSpc>
              <a:spcBef>
                <a:spcPts val="0"/>
              </a:spcBef>
              <a:spcAft>
                <a:spcPts val="0"/>
              </a:spcAft>
              <a:buSzPts val="1200"/>
              <a:buChar char="■"/>
              <a:defRPr sz="1600"/>
            </a:lvl6pPr>
            <a:lvl7pPr marL="4266987" lvl="6" indent="-406381">
              <a:lnSpc>
                <a:spcPct val="100000"/>
              </a:lnSpc>
              <a:spcBef>
                <a:spcPts val="0"/>
              </a:spcBef>
              <a:spcAft>
                <a:spcPts val="0"/>
              </a:spcAft>
              <a:buSzPts val="1200"/>
              <a:buChar char="●"/>
              <a:defRPr sz="1600"/>
            </a:lvl7pPr>
            <a:lvl8pPr marL="4876557" lvl="7" indent="-406381">
              <a:lnSpc>
                <a:spcPct val="100000"/>
              </a:lnSpc>
              <a:spcBef>
                <a:spcPts val="0"/>
              </a:spcBef>
              <a:spcAft>
                <a:spcPts val="0"/>
              </a:spcAft>
              <a:buSzPts val="1200"/>
              <a:buChar char="○"/>
              <a:defRPr sz="1600"/>
            </a:lvl8pPr>
            <a:lvl9pPr marL="5486126" lvl="8" indent="-406381">
              <a:lnSpc>
                <a:spcPct val="10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854463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796417" y="4636333"/>
            <a:ext cx="3690400" cy="11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6705151" y="4636333"/>
            <a:ext cx="36904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796417"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6705151"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50559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grpSp>
        <p:nvGrpSpPr>
          <p:cNvPr id="41" name="Google Shape;41;p6"/>
          <p:cNvGrpSpPr/>
          <p:nvPr/>
        </p:nvGrpSpPr>
        <p:grpSpPr>
          <a:xfrm rot="10800000">
            <a:off x="-25700" y="47"/>
            <a:ext cx="12243400" cy="5120223"/>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87756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grpSp>
        <p:nvGrpSpPr>
          <p:cNvPr id="46" name="Google Shape;46;p7"/>
          <p:cNvGrpSpPr/>
          <p:nvPr/>
        </p:nvGrpSpPr>
        <p:grpSpPr>
          <a:xfrm flipH="1">
            <a:off x="-25700" y="1737781"/>
            <a:ext cx="12243400" cy="5120223"/>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960000" y="1943767"/>
            <a:ext cx="5144800" cy="4148000"/>
          </a:xfrm>
          <a:prstGeom prst="rect">
            <a:avLst/>
          </a:prstGeom>
        </p:spPr>
        <p:txBody>
          <a:bodyPr spcFirstLastPara="1" wrap="square" lIns="91425" tIns="91425" rIns="91425" bIns="91425" anchor="ctr" anchorCtr="0">
            <a:noAutofit/>
          </a:bodyPr>
          <a:lstStyle>
            <a:lvl1pPr marL="609570" lvl="0" indent="-440245" rtl="0">
              <a:lnSpc>
                <a:spcPct val="100000"/>
              </a:lnSpc>
              <a:spcBef>
                <a:spcPts val="0"/>
              </a:spcBef>
              <a:spcAft>
                <a:spcPts val="0"/>
              </a:spcAft>
              <a:buClr>
                <a:srgbClr val="142850"/>
              </a:buClr>
              <a:buSzPts val="1600"/>
              <a:buFont typeface="Barlow"/>
              <a:buChar char="●"/>
              <a:defRPr/>
            </a:lvl1pPr>
            <a:lvl2pPr marL="1219140" lvl="1" indent="-440245" rtl="0">
              <a:lnSpc>
                <a:spcPct val="100000"/>
              </a:lnSpc>
              <a:spcBef>
                <a:spcPts val="1333"/>
              </a:spcBef>
              <a:spcAft>
                <a:spcPts val="0"/>
              </a:spcAft>
              <a:buClr>
                <a:srgbClr val="142850"/>
              </a:buClr>
              <a:buSzPts val="1600"/>
              <a:buFont typeface="Barlow"/>
              <a:buChar char="○"/>
              <a:defRPr/>
            </a:lvl2pPr>
            <a:lvl3pPr marL="1828709" lvl="2" indent="-440245" rtl="0">
              <a:lnSpc>
                <a:spcPct val="100000"/>
              </a:lnSpc>
              <a:spcBef>
                <a:spcPts val="0"/>
              </a:spcBef>
              <a:spcAft>
                <a:spcPts val="0"/>
              </a:spcAft>
              <a:buClr>
                <a:srgbClr val="142850"/>
              </a:buClr>
              <a:buSzPts val="1600"/>
              <a:buFont typeface="Barlow"/>
              <a:buChar char="■"/>
              <a:defRPr/>
            </a:lvl3pPr>
            <a:lvl4pPr marL="2438278" lvl="3" indent="-440245" rtl="0">
              <a:lnSpc>
                <a:spcPct val="100000"/>
              </a:lnSpc>
              <a:spcBef>
                <a:spcPts val="0"/>
              </a:spcBef>
              <a:spcAft>
                <a:spcPts val="0"/>
              </a:spcAft>
              <a:buClr>
                <a:srgbClr val="142850"/>
              </a:buClr>
              <a:buSzPts val="1600"/>
              <a:buFont typeface="Barlow"/>
              <a:buChar char="●"/>
              <a:defRPr/>
            </a:lvl4pPr>
            <a:lvl5pPr marL="3047848" lvl="4" indent="-440245" rtl="0">
              <a:lnSpc>
                <a:spcPct val="100000"/>
              </a:lnSpc>
              <a:spcBef>
                <a:spcPts val="0"/>
              </a:spcBef>
              <a:spcAft>
                <a:spcPts val="0"/>
              </a:spcAft>
              <a:buClr>
                <a:srgbClr val="142850"/>
              </a:buClr>
              <a:buSzPts val="1600"/>
              <a:buFont typeface="Barlow"/>
              <a:buChar char="○"/>
              <a:defRPr/>
            </a:lvl5pPr>
            <a:lvl6pPr marL="3657418" lvl="5" indent="-440245" rtl="0">
              <a:lnSpc>
                <a:spcPct val="100000"/>
              </a:lnSpc>
              <a:spcBef>
                <a:spcPts val="0"/>
              </a:spcBef>
              <a:spcAft>
                <a:spcPts val="0"/>
              </a:spcAft>
              <a:buClr>
                <a:srgbClr val="142850"/>
              </a:buClr>
              <a:buSzPts val="1600"/>
              <a:buFont typeface="Barlow"/>
              <a:buChar char="■"/>
              <a:defRPr/>
            </a:lvl6pPr>
            <a:lvl7pPr marL="4266987" lvl="6" indent="-440245" rtl="0">
              <a:lnSpc>
                <a:spcPct val="100000"/>
              </a:lnSpc>
              <a:spcBef>
                <a:spcPts val="0"/>
              </a:spcBef>
              <a:spcAft>
                <a:spcPts val="0"/>
              </a:spcAft>
              <a:buClr>
                <a:srgbClr val="142850"/>
              </a:buClr>
              <a:buSzPts val="1600"/>
              <a:buFont typeface="Barlow"/>
              <a:buChar char="●"/>
              <a:defRPr/>
            </a:lvl7pPr>
            <a:lvl8pPr marL="4876557" lvl="7" indent="-440245" rtl="0">
              <a:lnSpc>
                <a:spcPct val="100000"/>
              </a:lnSpc>
              <a:spcBef>
                <a:spcPts val="0"/>
              </a:spcBef>
              <a:spcAft>
                <a:spcPts val="0"/>
              </a:spcAft>
              <a:buClr>
                <a:srgbClr val="142850"/>
              </a:buClr>
              <a:buSzPts val="1600"/>
              <a:buFont typeface="Barlow"/>
              <a:buChar char="○"/>
              <a:defRPr/>
            </a:lvl8pPr>
            <a:lvl9pPr marL="5486126" lvl="8" indent="-440245" rtl="0">
              <a:lnSpc>
                <a:spcPct val="100000"/>
              </a:lnSpc>
              <a:spcBef>
                <a:spcPts val="0"/>
              </a:spcBef>
              <a:spcAft>
                <a:spcPts val="0"/>
              </a:spcAft>
              <a:buClr>
                <a:srgbClr val="142850"/>
              </a:buClr>
              <a:buSzPts val="1600"/>
              <a:buFont typeface="Barlow"/>
              <a:buChar char="■"/>
              <a:defRPr/>
            </a:lvl9pPr>
          </a:lstStyle>
          <a:p>
            <a:endParaRPr/>
          </a:p>
        </p:txBody>
      </p:sp>
    </p:spTree>
    <p:extLst>
      <p:ext uri="{BB962C8B-B14F-4D97-AF65-F5344CB8AC3E}">
        <p14:creationId xmlns:p14="http://schemas.microsoft.com/office/powerpoint/2010/main" val="2929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31578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960000" y="4289567"/>
            <a:ext cx="10272000" cy="166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9021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960000" y="1523484"/>
            <a:ext cx="5136000" cy="248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5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 name="Google Shape;56;p9"/>
          <p:cNvSpPr txBox="1">
            <a:spLocks noGrp="1"/>
          </p:cNvSpPr>
          <p:nvPr>
            <p:ph type="subTitle" idx="1"/>
          </p:nvPr>
        </p:nvSpPr>
        <p:spPr>
          <a:xfrm>
            <a:off x="960000" y="4126529"/>
            <a:ext cx="4787600" cy="1208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rgbClr val="142850"/>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7" name="Google Shape;57;p9"/>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4688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960000" y="2167800"/>
            <a:ext cx="4716800" cy="27092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600"/>
              <a:buNone/>
              <a:defRPr sz="5067">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111141" y="-172905"/>
            <a:ext cx="6867864" cy="7213680"/>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2855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1"/>
          <p:cNvSpPr txBox="1">
            <a:spLocks noGrp="1"/>
          </p:cNvSpPr>
          <p:nvPr>
            <p:ph type="title" hasCustomPrompt="1"/>
          </p:nvPr>
        </p:nvSpPr>
        <p:spPr>
          <a:xfrm>
            <a:off x="960233" y="1309267"/>
            <a:ext cx="10272000" cy="15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4" name="Google Shape;64;p11"/>
          <p:cNvSpPr txBox="1">
            <a:spLocks noGrp="1"/>
          </p:cNvSpPr>
          <p:nvPr>
            <p:ph type="subTitle" idx="1"/>
          </p:nvPr>
        </p:nvSpPr>
        <p:spPr>
          <a:xfrm>
            <a:off x="2325100" y="2721467"/>
            <a:ext cx="7542400" cy="51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389537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637638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25700" y="1662693"/>
            <a:ext cx="12243400" cy="524292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1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3581800"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2" name="Google Shape;72;p13"/>
          <p:cNvSpPr txBox="1">
            <a:spLocks noGrp="1"/>
          </p:cNvSpPr>
          <p:nvPr>
            <p:ph type="subTitle" idx="1"/>
          </p:nvPr>
        </p:nvSpPr>
        <p:spPr>
          <a:xfrm>
            <a:off x="964700" y="2440967"/>
            <a:ext cx="2508400" cy="586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a:spcBef>
                <a:spcPts val="0"/>
              </a:spcBef>
              <a:spcAft>
                <a:spcPts val="0"/>
              </a:spcAft>
              <a:buSzPts val="2300"/>
              <a:buFont typeface="Bubblegum Sans"/>
              <a:buNone/>
              <a:defRPr sz="3067">
                <a:latin typeface="Bubblegum Sans"/>
                <a:ea typeface="Bubblegum Sans"/>
                <a:cs typeface="Bubblegum Sans"/>
                <a:sym typeface="Bubblegum Sans"/>
              </a:defRPr>
            </a:lvl2pPr>
            <a:lvl3pPr lvl="2" algn="r">
              <a:spcBef>
                <a:spcPts val="0"/>
              </a:spcBef>
              <a:spcAft>
                <a:spcPts val="0"/>
              </a:spcAft>
              <a:buSzPts val="2300"/>
              <a:buFont typeface="Bubblegum Sans"/>
              <a:buNone/>
              <a:defRPr sz="3067">
                <a:latin typeface="Bubblegum Sans"/>
                <a:ea typeface="Bubblegum Sans"/>
                <a:cs typeface="Bubblegum Sans"/>
                <a:sym typeface="Bubblegum Sans"/>
              </a:defRPr>
            </a:lvl3pPr>
            <a:lvl4pPr lvl="3" algn="r">
              <a:spcBef>
                <a:spcPts val="0"/>
              </a:spcBef>
              <a:spcAft>
                <a:spcPts val="0"/>
              </a:spcAft>
              <a:buSzPts val="2300"/>
              <a:buFont typeface="Bubblegum Sans"/>
              <a:buNone/>
              <a:defRPr sz="3067">
                <a:latin typeface="Bubblegum Sans"/>
                <a:ea typeface="Bubblegum Sans"/>
                <a:cs typeface="Bubblegum Sans"/>
                <a:sym typeface="Bubblegum Sans"/>
              </a:defRPr>
            </a:lvl4pPr>
            <a:lvl5pPr lvl="4" algn="r">
              <a:spcBef>
                <a:spcPts val="0"/>
              </a:spcBef>
              <a:spcAft>
                <a:spcPts val="0"/>
              </a:spcAft>
              <a:buSzPts val="2300"/>
              <a:buFont typeface="Bubblegum Sans"/>
              <a:buNone/>
              <a:defRPr sz="3067">
                <a:latin typeface="Bubblegum Sans"/>
                <a:ea typeface="Bubblegum Sans"/>
                <a:cs typeface="Bubblegum Sans"/>
                <a:sym typeface="Bubblegum Sans"/>
              </a:defRPr>
            </a:lvl5pPr>
            <a:lvl6pPr lvl="5" algn="r">
              <a:spcBef>
                <a:spcPts val="0"/>
              </a:spcBef>
              <a:spcAft>
                <a:spcPts val="0"/>
              </a:spcAft>
              <a:buSzPts val="2300"/>
              <a:buFont typeface="Bubblegum Sans"/>
              <a:buNone/>
              <a:defRPr sz="3067">
                <a:latin typeface="Bubblegum Sans"/>
                <a:ea typeface="Bubblegum Sans"/>
                <a:cs typeface="Bubblegum Sans"/>
                <a:sym typeface="Bubblegum Sans"/>
              </a:defRPr>
            </a:lvl6pPr>
            <a:lvl7pPr lvl="6" algn="r">
              <a:spcBef>
                <a:spcPts val="0"/>
              </a:spcBef>
              <a:spcAft>
                <a:spcPts val="0"/>
              </a:spcAft>
              <a:buSzPts val="2300"/>
              <a:buFont typeface="Bubblegum Sans"/>
              <a:buNone/>
              <a:defRPr sz="3067">
                <a:latin typeface="Bubblegum Sans"/>
                <a:ea typeface="Bubblegum Sans"/>
                <a:cs typeface="Bubblegum Sans"/>
                <a:sym typeface="Bubblegum Sans"/>
              </a:defRPr>
            </a:lvl7pPr>
            <a:lvl8pPr lvl="7" algn="r">
              <a:spcBef>
                <a:spcPts val="0"/>
              </a:spcBef>
              <a:spcAft>
                <a:spcPts val="0"/>
              </a:spcAft>
              <a:buSzPts val="2300"/>
              <a:buFont typeface="Bubblegum Sans"/>
              <a:buNone/>
              <a:defRPr sz="3067">
                <a:latin typeface="Bubblegum Sans"/>
                <a:ea typeface="Bubblegum Sans"/>
                <a:cs typeface="Bubblegum Sans"/>
                <a:sym typeface="Bubblegum Sans"/>
              </a:defRPr>
            </a:lvl8pPr>
            <a:lvl9pPr lvl="8" algn="r">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964700" y="2941867"/>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3581800"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5" name="Google Shape;75;p13"/>
          <p:cNvSpPr txBox="1">
            <a:spLocks noGrp="1"/>
          </p:cNvSpPr>
          <p:nvPr>
            <p:ph type="subTitle" idx="5"/>
          </p:nvPr>
        </p:nvSpPr>
        <p:spPr>
          <a:xfrm>
            <a:off x="964700" y="4689584"/>
            <a:ext cx="2508400" cy="58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964700" y="5190505"/>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6745567"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8" name="Google Shape;78;p13"/>
          <p:cNvSpPr txBox="1">
            <a:spLocks noGrp="1"/>
          </p:cNvSpPr>
          <p:nvPr>
            <p:ph type="subTitle" idx="8"/>
          </p:nvPr>
        </p:nvSpPr>
        <p:spPr>
          <a:xfrm>
            <a:off x="8723600" y="2440967"/>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8723600" y="2941867"/>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6745567"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1" name="Google Shape;81;p13"/>
          <p:cNvSpPr txBox="1">
            <a:spLocks noGrp="1"/>
          </p:cNvSpPr>
          <p:nvPr>
            <p:ph type="subTitle" idx="14"/>
          </p:nvPr>
        </p:nvSpPr>
        <p:spPr>
          <a:xfrm>
            <a:off x="8723600" y="4689584"/>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8723600" y="5190505"/>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1550837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4"/>
          <p:cNvSpPr/>
          <p:nvPr/>
        </p:nvSpPr>
        <p:spPr>
          <a:xfrm>
            <a:off x="-25700" y="0"/>
            <a:ext cx="12243384" cy="566510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4"/>
          <p:cNvSpPr txBox="1">
            <a:spLocks noGrp="1"/>
          </p:cNvSpPr>
          <p:nvPr>
            <p:ph type="title"/>
          </p:nvPr>
        </p:nvSpPr>
        <p:spPr>
          <a:xfrm>
            <a:off x="3499600" y="2458700"/>
            <a:ext cx="7732400" cy="20860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733">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3943600" y="4754867"/>
            <a:ext cx="7288400" cy="6168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19672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4827215" y="5017467"/>
            <a:ext cx="3114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4827200" y="4345833"/>
            <a:ext cx="3114000" cy="6268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rtl="0">
              <a:spcBef>
                <a:spcPts val="0"/>
              </a:spcBef>
              <a:spcAft>
                <a:spcPts val="0"/>
              </a:spcAft>
              <a:buSzPts val="2300"/>
              <a:buFont typeface="Bubblegum Sans"/>
              <a:buNone/>
              <a:defRPr sz="3067">
                <a:latin typeface="Bubblegum Sans"/>
                <a:ea typeface="Bubblegum Sans"/>
                <a:cs typeface="Bubblegum Sans"/>
                <a:sym typeface="Bubblegum Sans"/>
              </a:defRPr>
            </a:lvl2pPr>
            <a:lvl3pPr lvl="2" rtl="0">
              <a:spcBef>
                <a:spcPts val="0"/>
              </a:spcBef>
              <a:spcAft>
                <a:spcPts val="0"/>
              </a:spcAft>
              <a:buSzPts val="2300"/>
              <a:buFont typeface="Bubblegum Sans"/>
              <a:buNone/>
              <a:defRPr sz="3067">
                <a:latin typeface="Bubblegum Sans"/>
                <a:ea typeface="Bubblegum Sans"/>
                <a:cs typeface="Bubblegum Sans"/>
                <a:sym typeface="Bubblegum Sans"/>
              </a:defRPr>
            </a:lvl3pPr>
            <a:lvl4pPr lvl="3" rtl="0">
              <a:spcBef>
                <a:spcPts val="0"/>
              </a:spcBef>
              <a:spcAft>
                <a:spcPts val="0"/>
              </a:spcAft>
              <a:buSzPts val="2300"/>
              <a:buFont typeface="Bubblegum Sans"/>
              <a:buNone/>
              <a:defRPr sz="3067">
                <a:latin typeface="Bubblegum Sans"/>
                <a:ea typeface="Bubblegum Sans"/>
                <a:cs typeface="Bubblegum Sans"/>
                <a:sym typeface="Bubblegum Sans"/>
              </a:defRPr>
            </a:lvl4pPr>
            <a:lvl5pPr lvl="4" rtl="0">
              <a:spcBef>
                <a:spcPts val="0"/>
              </a:spcBef>
              <a:spcAft>
                <a:spcPts val="0"/>
              </a:spcAft>
              <a:buSzPts val="2300"/>
              <a:buFont typeface="Bubblegum Sans"/>
              <a:buNone/>
              <a:defRPr sz="3067">
                <a:latin typeface="Bubblegum Sans"/>
                <a:ea typeface="Bubblegum Sans"/>
                <a:cs typeface="Bubblegum Sans"/>
                <a:sym typeface="Bubblegum Sans"/>
              </a:defRPr>
            </a:lvl5pPr>
            <a:lvl6pPr lvl="5" rtl="0">
              <a:spcBef>
                <a:spcPts val="0"/>
              </a:spcBef>
              <a:spcAft>
                <a:spcPts val="0"/>
              </a:spcAft>
              <a:buSzPts val="2300"/>
              <a:buFont typeface="Bubblegum Sans"/>
              <a:buNone/>
              <a:defRPr sz="3067">
                <a:latin typeface="Bubblegum Sans"/>
                <a:ea typeface="Bubblegum Sans"/>
                <a:cs typeface="Bubblegum Sans"/>
                <a:sym typeface="Bubblegum Sans"/>
              </a:defRPr>
            </a:lvl6pPr>
            <a:lvl7pPr lvl="6" rtl="0">
              <a:spcBef>
                <a:spcPts val="0"/>
              </a:spcBef>
              <a:spcAft>
                <a:spcPts val="0"/>
              </a:spcAft>
              <a:buSzPts val="2300"/>
              <a:buFont typeface="Bubblegum Sans"/>
              <a:buNone/>
              <a:defRPr sz="3067">
                <a:latin typeface="Bubblegum Sans"/>
                <a:ea typeface="Bubblegum Sans"/>
                <a:cs typeface="Bubblegum Sans"/>
                <a:sym typeface="Bubblegum Sans"/>
              </a:defRPr>
            </a:lvl7pPr>
            <a:lvl8pPr lvl="7" rtl="0">
              <a:spcBef>
                <a:spcPts val="0"/>
              </a:spcBef>
              <a:spcAft>
                <a:spcPts val="0"/>
              </a:spcAft>
              <a:buSzPts val="2300"/>
              <a:buFont typeface="Bubblegum Sans"/>
              <a:buNone/>
              <a:defRPr sz="3067">
                <a:latin typeface="Bubblegum Sans"/>
                <a:ea typeface="Bubblegum Sans"/>
                <a:cs typeface="Bubblegum Sans"/>
                <a:sym typeface="Bubblegum Sans"/>
              </a:defRPr>
            </a:lvl8pPr>
            <a:lvl9pPr lvl="8"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92" name="Google Shape;92;p15"/>
          <p:cNvSpPr txBox="1">
            <a:spLocks noGrp="1"/>
          </p:cNvSpPr>
          <p:nvPr>
            <p:ph type="subTitle" idx="3"/>
          </p:nvPr>
        </p:nvSpPr>
        <p:spPr>
          <a:xfrm>
            <a:off x="4250803" y="2899800"/>
            <a:ext cx="3114000" cy="81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4250800" y="2228167"/>
            <a:ext cx="3114000" cy="6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270431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sp>
        <p:nvSpPr>
          <p:cNvPr id="95" name="Google Shape;95;p16"/>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 name="Google Shape;97;p16"/>
          <p:cNvSpPr txBox="1">
            <a:spLocks noGrp="1"/>
          </p:cNvSpPr>
          <p:nvPr>
            <p:ph type="subTitle" idx="1"/>
          </p:nvPr>
        </p:nvSpPr>
        <p:spPr>
          <a:xfrm>
            <a:off x="1126000"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8" name="Google Shape;98;p16"/>
          <p:cNvSpPr txBox="1">
            <a:spLocks noGrp="1"/>
          </p:cNvSpPr>
          <p:nvPr>
            <p:ph type="subTitle" idx="2"/>
          </p:nvPr>
        </p:nvSpPr>
        <p:spPr>
          <a:xfrm>
            <a:off x="4652616"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6"/>
          <p:cNvSpPr txBox="1">
            <a:spLocks noGrp="1"/>
          </p:cNvSpPr>
          <p:nvPr>
            <p:ph type="subTitle" idx="3"/>
          </p:nvPr>
        </p:nvSpPr>
        <p:spPr>
          <a:xfrm>
            <a:off x="1126000"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0" name="Google Shape;100;p16"/>
          <p:cNvSpPr txBox="1">
            <a:spLocks noGrp="1"/>
          </p:cNvSpPr>
          <p:nvPr>
            <p:ph type="subTitle" idx="4"/>
          </p:nvPr>
        </p:nvSpPr>
        <p:spPr>
          <a:xfrm>
            <a:off x="46526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1" name="Google Shape;101;p16"/>
          <p:cNvSpPr txBox="1">
            <a:spLocks noGrp="1"/>
          </p:cNvSpPr>
          <p:nvPr>
            <p:ph type="subTitle" idx="5"/>
          </p:nvPr>
        </p:nvSpPr>
        <p:spPr>
          <a:xfrm>
            <a:off x="8179167"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6"/>
          <p:cNvSpPr txBox="1">
            <a:spLocks noGrp="1"/>
          </p:cNvSpPr>
          <p:nvPr>
            <p:ph type="subTitle" idx="6"/>
          </p:nvPr>
        </p:nvSpPr>
        <p:spPr>
          <a:xfrm>
            <a:off x="81792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484641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882384" y="3459817"/>
            <a:ext cx="2672000" cy="8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7637633" y="4909033"/>
            <a:ext cx="2750400" cy="11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882384" y="2902317"/>
            <a:ext cx="2672000" cy="62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9" name="Google Shape;109;p17"/>
          <p:cNvSpPr txBox="1">
            <a:spLocks noGrp="1"/>
          </p:cNvSpPr>
          <p:nvPr>
            <p:ph type="subTitle" idx="4"/>
          </p:nvPr>
        </p:nvSpPr>
        <p:spPr>
          <a:xfrm>
            <a:off x="7637633" y="4351533"/>
            <a:ext cx="27504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0" name="Google Shape;110;p17"/>
          <p:cNvSpPr txBox="1">
            <a:spLocks noGrp="1"/>
          </p:cNvSpPr>
          <p:nvPr>
            <p:ph type="title" idx="5" hasCustomPrompt="1"/>
          </p:nvPr>
        </p:nvSpPr>
        <p:spPr>
          <a:xfrm>
            <a:off x="1229184" y="1890317"/>
            <a:ext cx="3325200" cy="10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title" idx="6" hasCustomPrompt="1"/>
          </p:nvPr>
        </p:nvSpPr>
        <p:spPr>
          <a:xfrm>
            <a:off x="7637617" y="3339533"/>
            <a:ext cx="33252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2316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83864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1126000"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4652616"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1126000"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8" name="Google Shape;118;p18"/>
          <p:cNvSpPr txBox="1">
            <a:spLocks noGrp="1"/>
          </p:cNvSpPr>
          <p:nvPr>
            <p:ph type="subTitle" idx="4"/>
          </p:nvPr>
        </p:nvSpPr>
        <p:spPr>
          <a:xfrm>
            <a:off x="46526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9" name="Google Shape;119;p18"/>
          <p:cNvSpPr txBox="1">
            <a:spLocks noGrp="1"/>
          </p:cNvSpPr>
          <p:nvPr>
            <p:ph type="subTitle" idx="5"/>
          </p:nvPr>
        </p:nvSpPr>
        <p:spPr>
          <a:xfrm>
            <a:off x="8179167"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81792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1" name="Google Shape;121;p18"/>
          <p:cNvSpPr txBox="1">
            <a:spLocks noGrp="1"/>
          </p:cNvSpPr>
          <p:nvPr>
            <p:ph type="subTitle" idx="7"/>
          </p:nvPr>
        </p:nvSpPr>
        <p:spPr>
          <a:xfrm>
            <a:off x="1126000"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4652616"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1126000"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4" name="Google Shape;124;p18"/>
          <p:cNvSpPr txBox="1">
            <a:spLocks noGrp="1"/>
          </p:cNvSpPr>
          <p:nvPr>
            <p:ph type="subTitle" idx="13"/>
          </p:nvPr>
        </p:nvSpPr>
        <p:spPr>
          <a:xfrm>
            <a:off x="46526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5" name="Google Shape;125;p18"/>
          <p:cNvSpPr txBox="1">
            <a:spLocks noGrp="1"/>
          </p:cNvSpPr>
          <p:nvPr>
            <p:ph type="subTitle" idx="14"/>
          </p:nvPr>
        </p:nvSpPr>
        <p:spPr>
          <a:xfrm>
            <a:off x="8179167"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81792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85256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3264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4"/>
        <p:cNvGrpSpPr/>
        <p:nvPr/>
      </p:nvGrpSpPr>
      <p:grpSpPr>
        <a:xfrm>
          <a:off x="0" y="0"/>
          <a:ext cx="0" cy="0"/>
          <a:chOff x="0" y="0"/>
          <a:chExt cx="0" cy="0"/>
        </a:xfrm>
      </p:grpSpPr>
      <p:sp>
        <p:nvSpPr>
          <p:cNvPr id="135" name="Google Shape;135;p20"/>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0"/>
          <p:cNvSpPr txBox="1">
            <a:spLocks noGrp="1"/>
          </p:cNvSpPr>
          <p:nvPr>
            <p:ph type="title" hasCustomPrompt="1"/>
          </p:nvPr>
        </p:nvSpPr>
        <p:spPr>
          <a:xfrm>
            <a:off x="82784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7" name="Google Shape;137;p20"/>
          <p:cNvSpPr txBox="1">
            <a:spLocks noGrp="1"/>
          </p:cNvSpPr>
          <p:nvPr>
            <p:ph type="subTitle" idx="1"/>
          </p:nvPr>
        </p:nvSpPr>
        <p:spPr>
          <a:xfrm>
            <a:off x="78332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38" name="Google Shape;138;p20"/>
          <p:cNvSpPr txBox="1">
            <a:spLocks noGrp="1"/>
          </p:cNvSpPr>
          <p:nvPr>
            <p:ph type="subTitle" idx="2"/>
          </p:nvPr>
        </p:nvSpPr>
        <p:spPr>
          <a:xfrm>
            <a:off x="81572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39" name="Google Shape;139;p20"/>
          <p:cNvSpPr txBox="1">
            <a:spLocks noGrp="1"/>
          </p:cNvSpPr>
          <p:nvPr>
            <p:ph type="title" idx="3" hasCustomPrompt="1"/>
          </p:nvPr>
        </p:nvSpPr>
        <p:spPr>
          <a:xfrm>
            <a:off x="4841833"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0" name="Google Shape;140;p20"/>
          <p:cNvSpPr txBox="1">
            <a:spLocks noGrp="1"/>
          </p:cNvSpPr>
          <p:nvPr>
            <p:ph type="subTitle" idx="4"/>
          </p:nvPr>
        </p:nvSpPr>
        <p:spPr>
          <a:xfrm>
            <a:off x="4528633" y="4771900"/>
            <a:ext cx="3134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1" name="Google Shape;141;p20"/>
          <p:cNvSpPr txBox="1">
            <a:spLocks noGrp="1"/>
          </p:cNvSpPr>
          <p:nvPr>
            <p:ph type="subTitle" idx="5"/>
          </p:nvPr>
        </p:nvSpPr>
        <p:spPr>
          <a:xfrm>
            <a:off x="4720633"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2" name="Google Shape;142;p20"/>
          <p:cNvSpPr txBox="1">
            <a:spLocks noGrp="1"/>
          </p:cNvSpPr>
          <p:nvPr>
            <p:ph type="title" idx="6" hasCustomPrompt="1"/>
          </p:nvPr>
        </p:nvSpPr>
        <p:spPr>
          <a:xfrm>
            <a:off x="14052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3" name="Google Shape;143;p20"/>
          <p:cNvSpPr txBox="1">
            <a:spLocks noGrp="1"/>
          </p:cNvSpPr>
          <p:nvPr>
            <p:ph type="subTitle" idx="7"/>
          </p:nvPr>
        </p:nvSpPr>
        <p:spPr>
          <a:xfrm>
            <a:off x="9600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4" name="Google Shape;144;p20"/>
          <p:cNvSpPr txBox="1">
            <a:spLocks noGrp="1"/>
          </p:cNvSpPr>
          <p:nvPr>
            <p:ph type="subTitle" idx="8"/>
          </p:nvPr>
        </p:nvSpPr>
        <p:spPr>
          <a:xfrm>
            <a:off x="12840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5" name="Google Shape;145;p20"/>
          <p:cNvSpPr txBox="1">
            <a:spLocks noGrp="1"/>
          </p:cNvSpPr>
          <p:nvPr>
            <p:ph type="title" idx="9"/>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90884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25700" y="1737781"/>
            <a:ext cx="12243400" cy="5120223"/>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6085867" y="2570867"/>
            <a:ext cx="5146000" cy="35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579003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22"/>
          <p:cNvGrpSpPr/>
          <p:nvPr/>
        </p:nvGrpSpPr>
        <p:grpSpPr>
          <a:xfrm rot="10800000">
            <a:off x="-25700" y="14"/>
            <a:ext cx="12243400" cy="5120223"/>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960000" y="2570867"/>
            <a:ext cx="5146000" cy="35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34565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
        <p:cNvGrpSpPr/>
        <p:nvPr/>
      </p:nvGrpSpPr>
      <p:grpSpPr>
        <a:xfrm>
          <a:off x="0" y="0"/>
          <a:ext cx="0" cy="0"/>
          <a:chOff x="0" y="0"/>
          <a:chExt cx="0" cy="0"/>
        </a:xfrm>
      </p:grpSpPr>
      <p:sp>
        <p:nvSpPr>
          <p:cNvPr id="159" name="Google Shape;159;p23"/>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23"/>
          <p:cNvSpPr txBox="1">
            <a:spLocks noGrp="1"/>
          </p:cNvSpPr>
          <p:nvPr>
            <p:ph type="subTitle" idx="1"/>
          </p:nvPr>
        </p:nvSpPr>
        <p:spPr>
          <a:xfrm>
            <a:off x="2943384"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3"/>
          <p:cNvSpPr txBox="1">
            <a:spLocks noGrp="1"/>
          </p:cNvSpPr>
          <p:nvPr>
            <p:ph type="subTitle" idx="2"/>
          </p:nvPr>
        </p:nvSpPr>
        <p:spPr>
          <a:xfrm>
            <a:off x="8498415"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3" name="Google Shape;163;p23"/>
          <p:cNvSpPr txBox="1">
            <a:spLocks noGrp="1"/>
          </p:cNvSpPr>
          <p:nvPr>
            <p:ph type="subTitle" idx="3"/>
          </p:nvPr>
        </p:nvSpPr>
        <p:spPr>
          <a:xfrm>
            <a:off x="2943384"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4" name="Google Shape;164;p23"/>
          <p:cNvSpPr txBox="1">
            <a:spLocks noGrp="1"/>
          </p:cNvSpPr>
          <p:nvPr>
            <p:ph type="subTitle" idx="4"/>
          </p:nvPr>
        </p:nvSpPr>
        <p:spPr>
          <a:xfrm>
            <a:off x="8498415"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5" name="Google Shape;165;p23"/>
          <p:cNvSpPr txBox="1">
            <a:spLocks noGrp="1"/>
          </p:cNvSpPr>
          <p:nvPr>
            <p:ph type="subTitle" idx="5"/>
          </p:nvPr>
        </p:nvSpPr>
        <p:spPr>
          <a:xfrm>
            <a:off x="2943384"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3"/>
          <p:cNvSpPr txBox="1">
            <a:spLocks noGrp="1"/>
          </p:cNvSpPr>
          <p:nvPr>
            <p:ph type="subTitle" idx="6"/>
          </p:nvPr>
        </p:nvSpPr>
        <p:spPr>
          <a:xfrm>
            <a:off x="8498415"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3"/>
          <p:cNvSpPr txBox="1">
            <a:spLocks noGrp="1"/>
          </p:cNvSpPr>
          <p:nvPr>
            <p:ph type="subTitle" idx="7"/>
          </p:nvPr>
        </p:nvSpPr>
        <p:spPr>
          <a:xfrm>
            <a:off x="2943384"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8" name="Google Shape;168;p23"/>
          <p:cNvSpPr txBox="1">
            <a:spLocks noGrp="1"/>
          </p:cNvSpPr>
          <p:nvPr>
            <p:ph type="subTitle" idx="8"/>
          </p:nvPr>
        </p:nvSpPr>
        <p:spPr>
          <a:xfrm>
            <a:off x="8498415"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40371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69"/>
        <p:cNvGrpSpPr/>
        <p:nvPr/>
      </p:nvGrpSpPr>
      <p:grpSpPr>
        <a:xfrm>
          <a:off x="0" y="0"/>
          <a:ext cx="0" cy="0"/>
          <a:chOff x="0" y="0"/>
          <a:chExt cx="0" cy="0"/>
        </a:xfrm>
      </p:grpSpPr>
      <p:grpSp>
        <p:nvGrpSpPr>
          <p:cNvPr id="170" name="Google Shape;170;p24"/>
          <p:cNvGrpSpPr/>
          <p:nvPr/>
        </p:nvGrpSpPr>
        <p:grpSpPr>
          <a:xfrm rot="-5400000">
            <a:off x="4693652" y="-630580"/>
            <a:ext cx="6877149" cy="811956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 name="Google Shape;173;p24"/>
          <p:cNvSpPr txBox="1">
            <a:spLocks noGrp="1"/>
          </p:cNvSpPr>
          <p:nvPr>
            <p:ph type="ctrTitle"/>
          </p:nvPr>
        </p:nvSpPr>
        <p:spPr>
          <a:xfrm>
            <a:off x="6081033" y="2066667"/>
            <a:ext cx="5136000" cy="1356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6933">
                <a:solidFill>
                  <a:srgbClr val="0C1D3F"/>
                </a:solidFill>
              </a:defRPr>
            </a:lvl2pPr>
            <a:lvl3pPr lvl="2" algn="r" rtl="0">
              <a:spcBef>
                <a:spcPts val="0"/>
              </a:spcBef>
              <a:spcAft>
                <a:spcPts val="0"/>
              </a:spcAft>
              <a:buClr>
                <a:srgbClr val="0C1D3F"/>
              </a:buClr>
              <a:buSzPts val="5200"/>
              <a:buNone/>
              <a:defRPr sz="6933">
                <a:solidFill>
                  <a:srgbClr val="0C1D3F"/>
                </a:solidFill>
              </a:defRPr>
            </a:lvl3pPr>
            <a:lvl4pPr lvl="3" algn="r" rtl="0">
              <a:spcBef>
                <a:spcPts val="0"/>
              </a:spcBef>
              <a:spcAft>
                <a:spcPts val="0"/>
              </a:spcAft>
              <a:buClr>
                <a:srgbClr val="0C1D3F"/>
              </a:buClr>
              <a:buSzPts val="5200"/>
              <a:buNone/>
              <a:defRPr sz="6933">
                <a:solidFill>
                  <a:srgbClr val="0C1D3F"/>
                </a:solidFill>
              </a:defRPr>
            </a:lvl4pPr>
            <a:lvl5pPr lvl="4" algn="r" rtl="0">
              <a:spcBef>
                <a:spcPts val="0"/>
              </a:spcBef>
              <a:spcAft>
                <a:spcPts val="0"/>
              </a:spcAft>
              <a:buClr>
                <a:srgbClr val="0C1D3F"/>
              </a:buClr>
              <a:buSzPts val="5200"/>
              <a:buNone/>
              <a:defRPr sz="6933">
                <a:solidFill>
                  <a:srgbClr val="0C1D3F"/>
                </a:solidFill>
              </a:defRPr>
            </a:lvl5pPr>
            <a:lvl6pPr lvl="5" algn="r" rtl="0">
              <a:spcBef>
                <a:spcPts val="0"/>
              </a:spcBef>
              <a:spcAft>
                <a:spcPts val="0"/>
              </a:spcAft>
              <a:buClr>
                <a:srgbClr val="0C1D3F"/>
              </a:buClr>
              <a:buSzPts val="5200"/>
              <a:buNone/>
              <a:defRPr sz="6933">
                <a:solidFill>
                  <a:srgbClr val="0C1D3F"/>
                </a:solidFill>
              </a:defRPr>
            </a:lvl6pPr>
            <a:lvl7pPr lvl="6" algn="r" rtl="0">
              <a:spcBef>
                <a:spcPts val="0"/>
              </a:spcBef>
              <a:spcAft>
                <a:spcPts val="0"/>
              </a:spcAft>
              <a:buClr>
                <a:srgbClr val="0C1D3F"/>
              </a:buClr>
              <a:buSzPts val="5200"/>
              <a:buNone/>
              <a:defRPr sz="6933">
                <a:solidFill>
                  <a:srgbClr val="0C1D3F"/>
                </a:solidFill>
              </a:defRPr>
            </a:lvl7pPr>
            <a:lvl8pPr lvl="7" algn="r" rtl="0">
              <a:spcBef>
                <a:spcPts val="0"/>
              </a:spcBef>
              <a:spcAft>
                <a:spcPts val="0"/>
              </a:spcAft>
              <a:buClr>
                <a:srgbClr val="0C1D3F"/>
              </a:buClr>
              <a:buSzPts val="5200"/>
              <a:buNone/>
              <a:defRPr sz="6933">
                <a:solidFill>
                  <a:srgbClr val="0C1D3F"/>
                </a:solidFill>
              </a:defRPr>
            </a:lvl8pPr>
            <a:lvl9pPr lvl="8" algn="r" rtl="0">
              <a:spcBef>
                <a:spcPts val="0"/>
              </a:spcBef>
              <a:spcAft>
                <a:spcPts val="0"/>
              </a:spcAft>
              <a:buClr>
                <a:srgbClr val="0C1D3F"/>
              </a:buClr>
              <a:buSzPts val="5200"/>
              <a:buNone/>
              <a:defRPr sz="6933">
                <a:solidFill>
                  <a:srgbClr val="0C1D3F"/>
                </a:solidFill>
              </a:defRPr>
            </a:lvl9pPr>
          </a:lstStyle>
          <a:p>
            <a:endParaRPr/>
          </a:p>
        </p:txBody>
      </p:sp>
      <p:sp>
        <p:nvSpPr>
          <p:cNvPr id="174" name="Google Shape;174;p24"/>
          <p:cNvSpPr txBox="1">
            <a:spLocks noGrp="1"/>
          </p:cNvSpPr>
          <p:nvPr>
            <p:ph type="subTitle" idx="1"/>
          </p:nvPr>
        </p:nvSpPr>
        <p:spPr>
          <a:xfrm>
            <a:off x="6096000" y="3516633"/>
            <a:ext cx="5136000" cy="135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extLst>
      <p:ext uri="{BB962C8B-B14F-4D97-AF65-F5344CB8AC3E}">
        <p14:creationId xmlns:p14="http://schemas.microsoft.com/office/powerpoint/2010/main" val="3371908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25700" y="298778"/>
            <a:ext cx="12243400" cy="6147460"/>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3" name="Google Shape;183;p25"/>
          <p:cNvSpPr txBox="1">
            <a:spLocks noGrp="1"/>
          </p:cNvSpPr>
          <p:nvPr>
            <p:ph type="ctrTitle"/>
          </p:nvPr>
        </p:nvSpPr>
        <p:spPr>
          <a:xfrm>
            <a:off x="960000" y="720000"/>
            <a:ext cx="5136000" cy="1029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6933">
                <a:solidFill>
                  <a:srgbClr val="0C1D3F"/>
                </a:solidFill>
              </a:defRPr>
            </a:lvl2pPr>
            <a:lvl3pPr lvl="2" algn="ctr" rtl="0">
              <a:spcBef>
                <a:spcPts val="0"/>
              </a:spcBef>
              <a:spcAft>
                <a:spcPts val="0"/>
              </a:spcAft>
              <a:buClr>
                <a:srgbClr val="0C1D3F"/>
              </a:buClr>
              <a:buSzPts val="5200"/>
              <a:buNone/>
              <a:defRPr sz="6933">
                <a:solidFill>
                  <a:srgbClr val="0C1D3F"/>
                </a:solidFill>
              </a:defRPr>
            </a:lvl3pPr>
            <a:lvl4pPr lvl="3" algn="ctr" rtl="0">
              <a:spcBef>
                <a:spcPts val="0"/>
              </a:spcBef>
              <a:spcAft>
                <a:spcPts val="0"/>
              </a:spcAft>
              <a:buClr>
                <a:srgbClr val="0C1D3F"/>
              </a:buClr>
              <a:buSzPts val="5200"/>
              <a:buNone/>
              <a:defRPr sz="6933">
                <a:solidFill>
                  <a:srgbClr val="0C1D3F"/>
                </a:solidFill>
              </a:defRPr>
            </a:lvl4pPr>
            <a:lvl5pPr lvl="4" algn="ctr" rtl="0">
              <a:spcBef>
                <a:spcPts val="0"/>
              </a:spcBef>
              <a:spcAft>
                <a:spcPts val="0"/>
              </a:spcAft>
              <a:buClr>
                <a:srgbClr val="0C1D3F"/>
              </a:buClr>
              <a:buSzPts val="5200"/>
              <a:buNone/>
              <a:defRPr sz="6933">
                <a:solidFill>
                  <a:srgbClr val="0C1D3F"/>
                </a:solidFill>
              </a:defRPr>
            </a:lvl5pPr>
            <a:lvl6pPr lvl="5" algn="ctr" rtl="0">
              <a:spcBef>
                <a:spcPts val="0"/>
              </a:spcBef>
              <a:spcAft>
                <a:spcPts val="0"/>
              </a:spcAft>
              <a:buClr>
                <a:srgbClr val="0C1D3F"/>
              </a:buClr>
              <a:buSzPts val="5200"/>
              <a:buNone/>
              <a:defRPr sz="6933">
                <a:solidFill>
                  <a:srgbClr val="0C1D3F"/>
                </a:solidFill>
              </a:defRPr>
            </a:lvl6pPr>
            <a:lvl7pPr lvl="6" algn="ctr" rtl="0">
              <a:spcBef>
                <a:spcPts val="0"/>
              </a:spcBef>
              <a:spcAft>
                <a:spcPts val="0"/>
              </a:spcAft>
              <a:buClr>
                <a:srgbClr val="0C1D3F"/>
              </a:buClr>
              <a:buSzPts val="5200"/>
              <a:buNone/>
              <a:defRPr sz="6933">
                <a:solidFill>
                  <a:srgbClr val="0C1D3F"/>
                </a:solidFill>
              </a:defRPr>
            </a:lvl7pPr>
            <a:lvl8pPr lvl="7" algn="ctr" rtl="0">
              <a:spcBef>
                <a:spcPts val="0"/>
              </a:spcBef>
              <a:spcAft>
                <a:spcPts val="0"/>
              </a:spcAft>
              <a:buClr>
                <a:srgbClr val="0C1D3F"/>
              </a:buClr>
              <a:buSzPts val="5200"/>
              <a:buNone/>
              <a:defRPr sz="6933">
                <a:solidFill>
                  <a:srgbClr val="0C1D3F"/>
                </a:solidFill>
              </a:defRPr>
            </a:lvl8pPr>
            <a:lvl9pPr lvl="8" algn="ctr" rtl="0">
              <a:spcBef>
                <a:spcPts val="0"/>
              </a:spcBef>
              <a:spcAft>
                <a:spcPts val="0"/>
              </a:spcAft>
              <a:buClr>
                <a:srgbClr val="0C1D3F"/>
              </a:buClr>
              <a:buSzPts val="5200"/>
              <a:buNone/>
              <a:defRPr sz="6933">
                <a:solidFill>
                  <a:srgbClr val="0C1D3F"/>
                </a:solidFill>
              </a:defRPr>
            </a:lvl9pPr>
          </a:lstStyle>
          <a:p>
            <a:endParaRPr/>
          </a:p>
        </p:txBody>
      </p:sp>
      <p:sp>
        <p:nvSpPr>
          <p:cNvPr id="184" name="Google Shape;184;p25"/>
          <p:cNvSpPr txBox="1">
            <a:spLocks noGrp="1"/>
          </p:cNvSpPr>
          <p:nvPr>
            <p:ph type="subTitle" idx="1"/>
          </p:nvPr>
        </p:nvSpPr>
        <p:spPr>
          <a:xfrm>
            <a:off x="960000" y="1936233"/>
            <a:ext cx="5563600" cy="57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960000" y="2696067"/>
            <a:ext cx="5136000" cy="121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
        <p:nvSpPr>
          <p:cNvPr id="186" name="Google Shape;186;p25"/>
          <p:cNvSpPr txBox="1"/>
          <p:nvPr/>
        </p:nvSpPr>
        <p:spPr>
          <a:xfrm>
            <a:off x="960000" y="4852533"/>
            <a:ext cx="5010800" cy="5508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b="1">
                <a:solidFill>
                  <a:srgbClr val="142850"/>
                </a:solidFill>
                <a:latin typeface="Abel"/>
                <a:ea typeface="Abel"/>
                <a:cs typeface="Abel"/>
                <a:sym typeface="Abel"/>
              </a:rPr>
              <a:t>CREDITS:</a:t>
            </a:r>
            <a:r>
              <a:rPr lang="en" sz="1333">
                <a:solidFill>
                  <a:srgbClr val="142850"/>
                </a:solidFill>
                <a:latin typeface="Abel"/>
                <a:ea typeface="Abel"/>
                <a:cs typeface="Abel"/>
                <a:sym typeface="Abel"/>
              </a:rPr>
              <a:t> This presentation template was created by </a:t>
            </a:r>
            <a:r>
              <a:rPr lang="en" sz="1333" b="1">
                <a:solidFill>
                  <a:srgbClr val="142850"/>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333">
                <a:solidFill>
                  <a:srgbClr val="142850"/>
                </a:solidFill>
                <a:latin typeface="Abel"/>
                <a:ea typeface="Abel"/>
                <a:cs typeface="Abel"/>
                <a:sym typeface="Abel"/>
              </a:rPr>
              <a:t>, including icons by </a:t>
            </a:r>
            <a:r>
              <a:rPr lang="en" sz="1333" b="1">
                <a:solidFill>
                  <a:srgbClr val="142850"/>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333">
                <a:solidFill>
                  <a:srgbClr val="142850"/>
                </a:solidFill>
                <a:latin typeface="Abel"/>
                <a:ea typeface="Abel"/>
                <a:cs typeface="Abel"/>
                <a:sym typeface="Abel"/>
              </a:rPr>
              <a:t>, infographics &amp; images by </a:t>
            </a:r>
            <a:r>
              <a:rPr lang="en" sz="1333" b="1">
                <a:solidFill>
                  <a:srgbClr val="142850"/>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333">
                <a:solidFill>
                  <a:srgbClr val="142850"/>
                </a:solidFill>
                <a:latin typeface="Abel"/>
                <a:ea typeface="Abel"/>
                <a:cs typeface="Abel"/>
                <a:sym typeface="Abel"/>
              </a:rPr>
              <a:t> </a:t>
            </a:r>
            <a:endParaRPr sz="1333" b="1">
              <a:solidFill>
                <a:srgbClr val="142850"/>
              </a:solidFill>
              <a:latin typeface="Abel"/>
              <a:ea typeface="Abel"/>
              <a:cs typeface="Abel"/>
              <a:sym typeface="Abel"/>
            </a:endParaRPr>
          </a:p>
        </p:txBody>
      </p:sp>
    </p:spTree>
    <p:extLst>
      <p:ext uri="{BB962C8B-B14F-4D97-AF65-F5344CB8AC3E}">
        <p14:creationId xmlns:p14="http://schemas.microsoft.com/office/powerpoint/2010/main" val="3753171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352056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8"/>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1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092702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9530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81"/>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0010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726978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26013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512576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23152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332982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559065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8059644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66941603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536541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397331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29200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016070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74033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4810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54934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p:txBody>
          <a:bodyPr/>
          <a:lstStyle/>
          <a:p>
            <a:fld id="{802F8AE8-F8A7-4447-8CBC-02263E10E28B}" type="datetimeFigureOut">
              <a:rPr lang="en-US" smtClean="0"/>
              <a:t>9/19/2024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0701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E29EE-106E-462A-A64D-71CE5F041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8FC87-8650-4E08-8E6F-5E0E64CFC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77F0A-05AC-46A2-8AA9-FFB5ED2D6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F8AE8-F8A7-4447-8CBC-02263E10E28B}" type="datetimeFigureOut">
              <a:rPr lang="en-US" smtClean="0"/>
              <a:t>9/19/2024</a:t>
            </a:fld>
            <a:endParaRPr lang="en-US"/>
          </a:p>
        </p:txBody>
      </p:sp>
      <p:sp>
        <p:nvSpPr>
          <p:cNvPr id="5" name="Footer Placeholder 4">
            <a:extLst>
              <a:ext uri="{FF2B5EF4-FFF2-40B4-BE49-F238E27FC236}">
                <a16:creationId xmlns:a16="http://schemas.microsoft.com/office/drawing/2014/main" id="{71DCC844-C5A7-441F-8BBD-43B647665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4D445-7901-4049-A372-AC9CBBC87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1317A-7210-4576-8426-C08EBE7B123E}" type="slidenum">
              <a:rPr lang="en-US" smtClean="0"/>
              <a:t>‹#›</a:t>
            </a:fld>
            <a:endParaRPr lang="en-US"/>
          </a:p>
        </p:txBody>
      </p:sp>
    </p:spTree>
    <p:extLst>
      <p:ext uri="{BB962C8B-B14F-4D97-AF65-F5344CB8AC3E}">
        <p14:creationId xmlns:p14="http://schemas.microsoft.com/office/powerpoint/2010/main" val="121387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477BC8-61B1-4525-A860-7AAB92BF0613}"/>
              </a:ext>
            </a:extLst>
          </p:cNvPr>
          <p:cNvSpPr/>
          <p:nvPr userDrawn="1"/>
        </p:nvSpPr>
        <p:spPr>
          <a:xfrm>
            <a:off x="308226" y="277403"/>
            <a:ext cx="11575550" cy="630119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4AB56F-446B-4AA5-AB3B-5BFFE12AB4EC}"/>
              </a:ext>
            </a:extLst>
          </p:cNvPr>
          <p:cNvSpPr/>
          <p:nvPr userDrawn="1"/>
        </p:nvSpPr>
        <p:spPr>
          <a:xfrm>
            <a:off x="139700" y="148976"/>
            <a:ext cx="11899900" cy="6607424"/>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930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9/19/2024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36362004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312523639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15968"/>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AE67326-1BCB-49F4-A1D4-D5FAA9004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18819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E77A-EF4D-E0FA-1DBC-DFB66EC9DEFB}"/>
              </a:ext>
            </a:extLst>
          </p:cNvPr>
          <p:cNvSpPr>
            <a:spLocks noGrp="1"/>
          </p:cNvSpPr>
          <p:nvPr>
            <p:ph type="title"/>
          </p:nvPr>
        </p:nvSpPr>
        <p:spPr>
          <a:xfrm>
            <a:off x="2458386" y="365125"/>
            <a:ext cx="8895413" cy="1325563"/>
          </a:xfrm>
        </p:spPr>
        <p:txBody>
          <a:bodyPr/>
          <a:lstStyle/>
          <a:p>
            <a:r>
              <a:rPr lang="en-US" b="1"/>
              <a:t>EM CÓ BIẾT</a:t>
            </a:r>
          </a:p>
        </p:txBody>
      </p:sp>
      <p:pic>
        <p:nvPicPr>
          <p:cNvPr id="4" name="Content Placeholder 3">
            <a:extLst>
              <a:ext uri="{FF2B5EF4-FFF2-40B4-BE49-F238E27FC236}">
                <a16:creationId xmlns:a16="http://schemas.microsoft.com/office/drawing/2014/main" id="{26982BF1-5309-13B5-E111-4FB9547ED0A6}"/>
              </a:ext>
            </a:extLst>
          </p:cNvPr>
          <p:cNvPicPr>
            <a:picLocks noGrp="1" noChangeAspect="1"/>
          </p:cNvPicPr>
          <p:nvPr>
            <p:ph idx="1"/>
          </p:nvPr>
        </p:nvPicPr>
        <p:blipFill>
          <a:blip r:embed="rId2"/>
          <a:stretch>
            <a:fillRect/>
          </a:stretch>
        </p:blipFill>
        <p:spPr>
          <a:xfrm>
            <a:off x="573019" y="1916073"/>
            <a:ext cx="5046709" cy="3025853"/>
          </a:xfrm>
          <a:prstGeom prst="rect">
            <a:avLst/>
          </a:prstGeom>
        </p:spPr>
      </p:pic>
      <p:pic>
        <p:nvPicPr>
          <p:cNvPr id="4098" name="Picture 2" descr="Tự hào là người con của Thủ đô ngàn năm văn hiến">
            <a:extLst>
              <a:ext uri="{FF2B5EF4-FFF2-40B4-BE49-F238E27FC236}">
                <a16:creationId xmlns:a16="http://schemas.microsoft.com/office/drawing/2014/main" id="{67FC82AD-A858-651F-7F9A-35C668697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916073"/>
            <a:ext cx="4876800" cy="30258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estion mark ">
            <a:extLst>
              <a:ext uri="{FF2B5EF4-FFF2-40B4-BE49-F238E27FC236}">
                <a16:creationId xmlns:a16="http://schemas.microsoft.com/office/drawing/2014/main" id="{F03D0413-7FE6-5082-8471-31B4605FF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83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8075B73-79AC-A516-9274-535820C484F3}"/>
              </a:ext>
            </a:extLst>
          </p:cNvPr>
          <p:cNvSpPr txBox="1">
            <a:spLocks/>
          </p:cNvSpPr>
          <p:nvPr/>
        </p:nvSpPr>
        <p:spPr>
          <a:xfrm>
            <a:off x="1053058" y="5307585"/>
            <a:ext cx="10085883" cy="155041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400" b="0" i="0">
                <a:solidFill>
                  <a:srgbClr val="000000"/>
                </a:solidFill>
                <a:effectLst/>
                <a:highlight>
                  <a:srgbClr val="FFFFFF"/>
                </a:highlight>
                <a:latin typeface="times new roman" panose="02020603050405020304" pitchFamily="18" charset="0"/>
              </a:rPr>
              <a:t>* ĐBSH – vùng có mật độ dân số cao nhất cả nước do </a:t>
            </a:r>
          </a:p>
          <a:p>
            <a:pPr algn="l"/>
            <a:r>
              <a:rPr lang="vi-VN" sz="4400" b="0" i="0">
                <a:solidFill>
                  <a:srgbClr val="000000"/>
                </a:solidFill>
                <a:effectLst/>
                <a:highlight>
                  <a:srgbClr val="FFFFFF"/>
                </a:highlight>
                <a:latin typeface="times new roman" panose="02020603050405020304" pitchFamily="18" charset="0"/>
              </a:rPr>
              <a:t>- Điều kiện tự nhiên thuận lợi.</a:t>
            </a:r>
            <a:endParaRPr lang="vi-VN" b="0" i="0">
              <a:solidFill>
                <a:srgbClr val="000000"/>
              </a:solidFill>
              <a:effectLst/>
              <a:highlight>
                <a:srgbClr val="FFFFFF"/>
              </a:highlight>
              <a:latin typeface="Roboto" panose="02000000000000000000" pitchFamily="2" charset="0"/>
            </a:endParaRPr>
          </a:p>
          <a:p>
            <a:pPr algn="l"/>
            <a:r>
              <a:rPr lang="vi-VN" sz="4400" b="0" i="0">
                <a:solidFill>
                  <a:srgbClr val="000000"/>
                </a:solidFill>
                <a:effectLst/>
                <a:highlight>
                  <a:srgbClr val="FFFFFF"/>
                </a:highlight>
                <a:latin typeface="times new roman" panose="02020603050405020304" pitchFamily="18" charset="0"/>
              </a:rPr>
              <a:t>- Lịch sử khai thác lãnh thổ lâu đời.</a:t>
            </a:r>
            <a:endParaRPr lang="vi-VN" b="0" i="0">
              <a:solidFill>
                <a:srgbClr val="000000"/>
              </a:solidFill>
              <a:effectLst/>
              <a:highlight>
                <a:srgbClr val="FFFFFF"/>
              </a:highlight>
              <a:latin typeface="Roboto" panose="02000000000000000000" pitchFamily="2" charset="0"/>
            </a:endParaRPr>
          </a:p>
          <a:p>
            <a:pPr algn="l"/>
            <a:r>
              <a:rPr lang="vi-VN" sz="4400" b="0" i="0">
                <a:solidFill>
                  <a:srgbClr val="000000"/>
                </a:solidFill>
                <a:effectLst/>
                <a:highlight>
                  <a:srgbClr val="FFFFFF"/>
                </a:highlight>
                <a:latin typeface="times new roman" panose="02020603050405020304" pitchFamily="18" charset="0"/>
              </a:rPr>
              <a:t>- Nền nông nghiệp thâm canh lúa nước cao, đòi hỏi nhiều lao động…</a:t>
            </a:r>
            <a:endParaRPr lang="vi-VN" b="0" i="0">
              <a:solidFill>
                <a:srgbClr val="000000"/>
              </a:solidFill>
              <a:effectLst/>
              <a:highlight>
                <a:srgbClr val="FFFFFF"/>
              </a:highlight>
              <a:latin typeface="Roboto" panose="02000000000000000000" pitchFamily="2" charset="0"/>
            </a:endParaRPr>
          </a:p>
        </p:txBody>
      </p:sp>
    </p:spTree>
    <p:extLst>
      <p:ext uri="{BB962C8B-B14F-4D97-AF65-F5344CB8AC3E}">
        <p14:creationId xmlns:p14="http://schemas.microsoft.com/office/powerpoint/2010/main" val="308152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5" name="TextBox 4">
            <a:extLst>
              <a:ext uri="{FF2B5EF4-FFF2-40B4-BE49-F238E27FC236}">
                <a16:creationId xmlns:a16="http://schemas.microsoft.com/office/drawing/2014/main" id="{873D76F2-BC1B-3B3D-836E-E981C9EF8FC2}"/>
              </a:ext>
            </a:extLst>
          </p:cNvPr>
          <p:cNvSpPr txBox="1"/>
          <p:nvPr/>
        </p:nvSpPr>
        <p:spPr>
          <a:xfrm>
            <a:off x="393861" y="3627699"/>
            <a:ext cx="6633146"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6</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các đô thị có quy mô dân số trên 1.000.000 người</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 Nội, Hải Phòng, Đà Nẵng, Hồ Chí Minh, Biên Hoà, Cần Thơ.</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7433428-3AF1-92AF-724C-57E42359C0A8}"/>
              </a:ext>
            </a:extLst>
          </p:cNvPr>
          <p:cNvSpPr txBox="1"/>
          <p:nvPr/>
        </p:nvSpPr>
        <p:spPr>
          <a:xfrm>
            <a:off x="418916" y="2349789"/>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5</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có mật độ dân số thấp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Lai Châu, Điện Biên, Sơn La, Cao Bằng, Lạng Sơn.</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555DED08-0D03-FCD8-6897-01FA6CB692B5}"/>
              </a:ext>
            </a:extLst>
          </p:cNvPr>
          <p:cNvSpPr txBox="1"/>
          <p:nvPr/>
        </p:nvSpPr>
        <p:spPr>
          <a:xfrm>
            <a:off x="418916" y="874453"/>
            <a:ext cx="66331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4</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(thành phố) có mật độ dân số cao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 Nội, TP. Hồ Chí Minh, Thái Bình, Nam Định, Hải Phòng</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66F5D68C-FB98-9192-1C5C-CA51541A9F90}"/>
              </a:ext>
            </a:extLst>
          </p:cNvPr>
          <p:cNvSpPr txBox="1"/>
          <p:nvPr/>
        </p:nvSpPr>
        <p:spPr>
          <a:xfrm>
            <a:off x="418916" y="5149920"/>
            <a:ext cx="663314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=&gt; Kết luận: Như vậy, mật độ dân số nước ta (7</a:t>
            </a:r>
            <a:r>
              <a:rPr lang="en-US" sz="280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cao</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và phân bố (8</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không đồng đều</a:t>
            </a:r>
            <a:endParaRPr kumimoji="0" lang="vi-VN"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10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D702DB-B54F-4EC9-87D7-DCB76C57E715}"/>
              </a:ext>
            </a:extLst>
          </p:cNvPr>
          <p:cNvSpPr txBox="1">
            <a:spLocks/>
          </p:cNvSpPr>
          <p:nvPr/>
        </p:nvSpPr>
        <p:spPr>
          <a:xfrm>
            <a:off x="4153592" y="418033"/>
            <a:ext cx="4840506"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Phân</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bố dân cư không đều</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2879833" y="5196435"/>
            <a:ext cx="8865459"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D</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o tác động của những nhân tố như: vị trí địa lí, điều kiện tự nhiên và tài nguyên thiên nhiên, chính sách dân số, trình độ phát triển kinh tế,...</a:t>
            </a: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1026" name="Picture 2" descr="Quy hoạch vùng đồng bằng sông Hồng thời kỳ 2021 - 2030, tầm nhìn 2050">
            <a:extLst>
              <a:ext uri="{FF2B5EF4-FFF2-40B4-BE49-F238E27FC236}">
                <a16:creationId xmlns:a16="http://schemas.microsoft.com/office/drawing/2014/main" id="{4679CEA9-9D0F-4E85-AFEB-0CB15410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54" y="1361026"/>
            <a:ext cx="5202603" cy="30026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F07177-A97C-48BA-864F-042C6CC714A4}"/>
              </a:ext>
            </a:extLst>
          </p:cNvPr>
          <p:cNvPicPr>
            <a:picLocks noChangeAspect="1"/>
          </p:cNvPicPr>
          <p:nvPr/>
        </p:nvPicPr>
        <p:blipFill rotWithShape="1">
          <a:blip r:embed="rId3"/>
          <a:srcRect b="21504"/>
          <a:stretch/>
        </p:blipFill>
        <p:spPr>
          <a:xfrm>
            <a:off x="6001442" y="1361027"/>
            <a:ext cx="5743852" cy="3002675"/>
          </a:xfrm>
          <a:prstGeom prst="rect">
            <a:avLst/>
          </a:prstGeom>
        </p:spPr>
      </p:pic>
      <p:sp>
        <p:nvSpPr>
          <p:cNvPr id="6" name="Rectangle: Rounded Corners 5">
            <a:extLst>
              <a:ext uri="{FF2B5EF4-FFF2-40B4-BE49-F238E27FC236}">
                <a16:creationId xmlns:a16="http://schemas.microsoft.com/office/drawing/2014/main" id="{998B0270-066D-400B-BC9D-7EBF94EC6C81}"/>
              </a:ext>
            </a:extLst>
          </p:cNvPr>
          <p:cNvSpPr/>
          <p:nvPr/>
        </p:nvSpPr>
        <p:spPr>
          <a:xfrm>
            <a:off x="446708" y="5261761"/>
            <a:ext cx="2279579" cy="1036199"/>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IcielCadena" panose="02000503000000020004" pitchFamily="2" charset="0"/>
                <a:ea typeface="+mn-ea"/>
                <a:cs typeface="+mn-cs"/>
              </a:rPr>
              <a:t>Nguyên nhân</a:t>
            </a:r>
          </a:p>
        </p:txBody>
      </p:sp>
    </p:spTree>
    <p:extLst>
      <p:ext uri="{BB962C8B-B14F-4D97-AF65-F5344CB8AC3E}">
        <p14:creationId xmlns:p14="http://schemas.microsoft.com/office/powerpoint/2010/main" val="40665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9DFFBE4-066A-40B2-A856-B1BD871A76B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14677D7-D109-4752-AECC-52D5F6E8051E}"/>
              </a:ext>
            </a:extLst>
          </p:cNvPr>
          <p:cNvSpPr txBox="1">
            <a:spLocks/>
          </p:cNvSpPr>
          <p:nvPr/>
        </p:nvSpPr>
        <p:spPr>
          <a:xfrm>
            <a:off x="5162551" y="61874"/>
            <a:ext cx="6734174" cy="1166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II. CÁC LOẠI HÌNH QUẦN CƯ</a:t>
            </a:r>
          </a:p>
        </p:txBody>
      </p:sp>
      <p:pic>
        <p:nvPicPr>
          <p:cNvPr id="3074" name="Picture 2" descr="Mua bảo hiểm sức khỏe Bảo Việt tại thành phố Hồ Chí Minh - ibaoviet.vn">
            <a:extLst>
              <a:ext uri="{FF2B5EF4-FFF2-40B4-BE49-F238E27FC236}">
                <a16:creationId xmlns:a16="http://schemas.microsoft.com/office/drawing/2014/main" id="{226E0E8A-40E6-4025-9C2D-E9EF8A7A9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73" y="494712"/>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Tour Du Lịch Hà Giang 3 Ngày 2 Đêm – East Sea Travel">
            <a:extLst>
              <a:ext uri="{FF2B5EF4-FFF2-40B4-BE49-F238E27FC236}">
                <a16:creationId xmlns:a16="http://schemas.microsoft.com/office/drawing/2014/main" id="{262314CE-8CB0-42C9-BE83-DC18DDEF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4" y="3526573"/>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F2EA179-1365-4C3E-ABED-4D4FFAD8BD9A}"/>
              </a:ext>
            </a:extLst>
          </p:cNvPr>
          <p:cNvSpPr txBox="1">
            <a:spLocks/>
          </p:cNvSpPr>
          <p:nvPr/>
        </p:nvSpPr>
        <p:spPr>
          <a:xfrm>
            <a:off x="-400526" y="494712"/>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Thành</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525811" y="3371236"/>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Nông</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thôn</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6625652" y="2399686"/>
            <a:ext cx="5271073"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Nhiệm vụ: Hoạt động nhóm vẽ 2 bức tranh thể hiện khung cảnh và hoạt động kinh tế ở thành thị và nông thôn.</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1: Thành thị</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2: Nông thôn</a:t>
            </a:r>
          </a:p>
          <a:p>
            <a:pPr lvl="0" algn="just">
              <a:lnSpc>
                <a:spcPct val="114000"/>
              </a:lnSpc>
            </a:pP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720BCFE0-052F-459B-B6F6-41D84228F274}"/>
              </a:ext>
            </a:extLst>
          </p:cNvPr>
          <p:cNvSpPr txBox="1">
            <a:spLocks/>
          </p:cNvSpPr>
          <p:nvPr/>
        </p:nvSpPr>
        <p:spPr>
          <a:xfrm>
            <a:off x="6625652" y="3709374"/>
            <a:ext cx="4685825"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Thời</a:t>
            </a:r>
            <a:r>
              <a:rPr kumimoji="0" lang="en-US" sz="2600" b="0" i="0" u="none" strike="noStrike" kern="1200" cap="none" spc="0" normalizeH="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 gian: 20 phút</a:t>
            </a:r>
            <a:endParaRPr kumimoji="0" lang="en-US" sz="2600" b="0" i="0" u="none" strike="noStrike" kern="1200" cap="none" spc="0" normalizeH="0" baseline="0" noProof="0" dirty="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5122" name="Picture 2" descr="Color palette ">
            <a:extLst>
              <a:ext uri="{FF2B5EF4-FFF2-40B4-BE49-F238E27FC236}">
                <a16:creationId xmlns:a16="http://schemas.microsoft.com/office/drawing/2014/main" id="{C08C7063-09A3-673A-02D9-E1857280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49" y="1290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ông có mô tả ảnh.">
            <a:extLst>
              <a:ext uri="{FF2B5EF4-FFF2-40B4-BE49-F238E27FC236}">
                <a16:creationId xmlns:a16="http://schemas.microsoft.com/office/drawing/2014/main" id="{74D7D533-94FB-AA53-6642-E6AFE7069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687" y="1034375"/>
            <a:ext cx="6264056" cy="48488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hông có mô tả ảnh.">
            <a:extLst>
              <a:ext uri="{FF2B5EF4-FFF2-40B4-BE49-F238E27FC236}">
                <a16:creationId xmlns:a16="http://schemas.microsoft.com/office/drawing/2014/main" id="{7271E2F3-E8C0-FC99-4BFB-05B896F53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36" y="997005"/>
            <a:ext cx="6576114" cy="4356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A4B99C-7850-1A29-BCCB-6CC1D898CB39}"/>
              </a:ext>
            </a:extLst>
          </p:cNvPr>
          <p:cNvPicPr>
            <a:picLocks noChangeAspect="1"/>
          </p:cNvPicPr>
          <p:nvPr/>
        </p:nvPicPr>
        <p:blipFill>
          <a:blip r:embed="rId4"/>
          <a:stretch>
            <a:fillRect/>
          </a:stretch>
        </p:blipFill>
        <p:spPr>
          <a:xfrm>
            <a:off x="2481304" y="997005"/>
            <a:ext cx="6793459" cy="4356676"/>
          </a:xfrm>
          <a:prstGeom prst="rect">
            <a:avLst/>
          </a:prstGeom>
        </p:spPr>
      </p:pic>
      <p:pic>
        <p:nvPicPr>
          <p:cNvPr id="5" name="Picture 4">
            <a:extLst>
              <a:ext uri="{FF2B5EF4-FFF2-40B4-BE49-F238E27FC236}">
                <a16:creationId xmlns:a16="http://schemas.microsoft.com/office/drawing/2014/main" id="{754FD656-1230-E45E-FC92-24D682741FFE}"/>
              </a:ext>
            </a:extLst>
          </p:cNvPr>
          <p:cNvPicPr>
            <a:picLocks noChangeAspect="1"/>
          </p:cNvPicPr>
          <p:nvPr/>
        </p:nvPicPr>
        <p:blipFill>
          <a:blip r:embed="rId5"/>
          <a:stretch>
            <a:fillRect/>
          </a:stretch>
        </p:blipFill>
        <p:spPr>
          <a:xfrm>
            <a:off x="3213708" y="914400"/>
            <a:ext cx="5306865" cy="4968819"/>
          </a:xfrm>
          <a:prstGeom prst="rect">
            <a:avLst/>
          </a:prstGeom>
        </p:spPr>
      </p:pic>
      <p:pic>
        <p:nvPicPr>
          <p:cNvPr id="6" name="Picture 5">
            <a:extLst>
              <a:ext uri="{FF2B5EF4-FFF2-40B4-BE49-F238E27FC236}">
                <a16:creationId xmlns:a16="http://schemas.microsoft.com/office/drawing/2014/main" id="{9C12A029-884D-BFCE-BF6C-08C807A94757}"/>
              </a:ext>
            </a:extLst>
          </p:cNvPr>
          <p:cNvPicPr>
            <a:picLocks noChangeAspect="1"/>
          </p:cNvPicPr>
          <p:nvPr/>
        </p:nvPicPr>
        <p:blipFill>
          <a:blip r:embed="rId6"/>
          <a:stretch>
            <a:fillRect/>
          </a:stretch>
        </p:blipFill>
        <p:spPr>
          <a:xfrm>
            <a:off x="2534554" y="997005"/>
            <a:ext cx="6729317" cy="4772695"/>
          </a:xfrm>
          <a:prstGeom prst="rect">
            <a:avLst/>
          </a:prstGeom>
        </p:spPr>
      </p:pic>
      <p:pic>
        <p:nvPicPr>
          <p:cNvPr id="7" name="Picture 6">
            <a:extLst>
              <a:ext uri="{FF2B5EF4-FFF2-40B4-BE49-F238E27FC236}">
                <a16:creationId xmlns:a16="http://schemas.microsoft.com/office/drawing/2014/main" id="{A6F58373-D6B3-AD6E-5A64-D3B49C8A82C4}"/>
              </a:ext>
            </a:extLst>
          </p:cNvPr>
          <p:cNvPicPr>
            <a:picLocks noChangeAspect="1"/>
          </p:cNvPicPr>
          <p:nvPr/>
        </p:nvPicPr>
        <p:blipFill>
          <a:blip r:embed="rId7"/>
          <a:stretch>
            <a:fillRect/>
          </a:stretch>
        </p:blipFill>
        <p:spPr>
          <a:xfrm>
            <a:off x="2470411" y="997004"/>
            <a:ext cx="6793459" cy="4886215"/>
          </a:xfrm>
          <a:prstGeom prst="rect">
            <a:avLst/>
          </a:prstGeom>
        </p:spPr>
      </p:pic>
      <p:pic>
        <p:nvPicPr>
          <p:cNvPr id="8" name="Picture 7">
            <a:extLst>
              <a:ext uri="{FF2B5EF4-FFF2-40B4-BE49-F238E27FC236}">
                <a16:creationId xmlns:a16="http://schemas.microsoft.com/office/drawing/2014/main" id="{4B1C8398-28C5-017B-07C1-B47B37A12DCA}"/>
              </a:ext>
            </a:extLst>
          </p:cNvPr>
          <p:cNvPicPr>
            <a:picLocks noChangeAspect="1"/>
          </p:cNvPicPr>
          <p:nvPr/>
        </p:nvPicPr>
        <p:blipFill>
          <a:blip r:embed="rId8"/>
          <a:stretch>
            <a:fillRect/>
          </a:stretch>
        </p:blipFill>
        <p:spPr>
          <a:xfrm>
            <a:off x="1379722" y="1093054"/>
            <a:ext cx="9356355" cy="4683102"/>
          </a:xfrm>
          <a:prstGeom prst="rect">
            <a:avLst/>
          </a:prstGeom>
        </p:spPr>
      </p:pic>
      <p:sp>
        <p:nvSpPr>
          <p:cNvPr id="9" name="TextBox 8">
            <a:extLst>
              <a:ext uri="{FF2B5EF4-FFF2-40B4-BE49-F238E27FC236}">
                <a16:creationId xmlns:a16="http://schemas.microsoft.com/office/drawing/2014/main" id="{DBBB23D8-B5B2-3C1D-278E-37EE2CF305DC}"/>
              </a:ext>
            </a:extLst>
          </p:cNvPr>
          <p:cNvSpPr txBox="1"/>
          <p:nvPr/>
        </p:nvSpPr>
        <p:spPr>
          <a:xfrm>
            <a:off x="4482060" y="32847"/>
            <a:ext cx="5381469" cy="523220"/>
          </a:xfrm>
          <a:prstGeom prst="rect">
            <a:avLst/>
          </a:prstGeom>
          <a:noFill/>
        </p:spPr>
        <p:txBody>
          <a:bodyPr wrap="square" rtlCol="0">
            <a:spAutoFit/>
          </a:bodyPr>
          <a:lstStyle/>
          <a:p>
            <a:r>
              <a:rPr lang="en-US" sz="2800" b="1">
                <a:solidFill>
                  <a:srgbClr val="FF0000"/>
                </a:solidFill>
              </a:rPr>
              <a:t>QUẦN CƯ NÔNG THÔN</a:t>
            </a:r>
          </a:p>
        </p:txBody>
      </p:sp>
    </p:spTree>
    <p:extLst>
      <p:ext uri="{BB962C8B-B14F-4D97-AF65-F5344CB8AC3E}">
        <p14:creationId xmlns:p14="http://schemas.microsoft.com/office/powerpoint/2010/main" val="39444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nodeType="clickEffect">
                                  <p:stCondLst>
                                    <p:cond delay="0"/>
                                  </p:stCondLst>
                                  <p:childTnLst>
                                    <p:animEffect transition="out" filter="box(out)">
                                      <p:cBhvr>
                                        <p:cTn id="26" dur="2000"/>
                                        <p:tgtEl>
                                          <p:spTgt spid="4"/>
                                        </p:tgtEl>
                                      </p:cBhvr>
                                    </p:animEffect>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000"/>
                                        <p:tgtEl>
                                          <p:spTgt spid="6148"/>
                                        </p:tgtEl>
                                      </p:cBhvr>
                                    </p:animEffect>
                                    <p:set>
                                      <p:cBhvr>
                                        <p:cTn id="32" dur="1" fill="hold">
                                          <p:stCondLst>
                                            <p:cond delay="1999"/>
                                          </p:stCondLst>
                                        </p:cTn>
                                        <p:tgtEl>
                                          <p:spTgt spid="61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nodeType="clickEffect">
                                  <p:stCondLst>
                                    <p:cond delay="0"/>
                                  </p:stCondLst>
                                  <p:childTnLst>
                                    <p:animEffect transition="out" filter="box(out)">
                                      <p:cBhvr>
                                        <p:cTn id="36" dur="2000"/>
                                        <p:tgtEl>
                                          <p:spTgt spid="6146"/>
                                        </p:tgtEl>
                                      </p:cBhvr>
                                    </p:animEffect>
                                    <p:set>
                                      <p:cBhvr>
                                        <p:cTn id="37"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662B9-C4C1-437E-943B-1C1EB09CF098}"/>
              </a:ext>
            </a:extLst>
          </p:cNvPr>
          <p:cNvPicPr>
            <a:picLocks noChangeAspect="1"/>
          </p:cNvPicPr>
          <p:nvPr/>
        </p:nvPicPr>
        <p:blipFill rotWithShape="1">
          <a:blip r:embed="rId3"/>
          <a:srcRect b="43448"/>
          <a:stretch/>
        </p:blipFill>
        <p:spPr>
          <a:xfrm>
            <a:off x="210207" y="155027"/>
            <a:ext cx="5724524" cy="6547430"/>
          </a:xfrm>
          <a:prstGeom prst="rect">
            <a:avLst/>
          </a:prstGeom>
        </p:spPr>
      </p:pic>
      <p:pic>
        <p:nvPicPr>
          <p:cNvPr id="3" name="Picture 2">
            <a:extLst>
              <a:ext uri="{FF2B5EF4-FFF2-40B4-BE49-F238E27FC236}">
                <a16:creationId xmlns:a16="http://schemas.microsoft.com/office/drawing/2014/main" id="{60E9D1D1-F905-4E23-A5B1-52A2A03C4D7C}"/>
              </a:ext>
            </a:extLst>
          </p:cNvPr>
          <p:cNvPicPr>
            <a:picLocks noChangeAspect="1"/>
          </p:cNvPicPr>
          <p:nvPr/>
        </p:nvPicPr>
        <p:blipFill rotWithShape="1">
          <a:blip r:embed="rId3"/>
          <a:srcRect t="56628"/>
          <a:stretch/>
        </p:blipFill>
        <p:spPr>
          <a:xfrm>
            <a:off x="5987283" y="155027"/>
            <a:ext cx="5994510" cy="6547430"/>
          </a:xfrm>
          <a:prstGeom prst="rect">
            <a:avLst/>
          </a:prstGeom>
        </p:spPr>
      </p:pic>
    </p:spTree>
    <p:extLst>
      <p:ext uri="{BB962C8B-B14F-4D97-AF65-F5344CB8AC3E}">
        <p14:creationId xmlns:p14="http://schemas.microsoft.com/office/powerpoint/2010/main" val="1551351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Rectangle 718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EC0CB-8C06-2256-A84C-2456831A2463}"/>
              </a:ext>
            </a:extLst>
          </p:cNvPr>
          <p:cNvSpPr>
            <a:spLocks noGrp="1"/>
          </p:cNvSpPr>
          <p:nvPr>
            <p:ph type="title"/>
          </p:nvPr>
        </p:nvSpPr>
        <p:spPr>
          <a:xfrm>
            <a:off x="261653" y="4544570"/>
            <a:ext cx="4148881" cy="1703830"/>
          </a:xfrm>
        </p:spPr>
        <p:txBody>
          <a:bodyPr anchor="ctr">
            <a:normAutofit/>
          </a:bodyPr>
          <a:lstStyle/>
          <a:p>
            <a:r>
              <a:rPr lang="en-US" sz="4800">
                <a:latin typeface="Times New Roman" panose="02020603050405020304" pitchFamily="18" charset="0"/>
                <a:cs typeface="Times New Roman" panose="02020603050405020304" pitchFamily="18" charset="0"/>
              </a:rPr>
              <a:t>Quần cư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thành thị</a:t>
            </a:r>
          </a:p>
        </p:txBody>
      </p:sp>
      <p:pic>
        <p:nvPicPr>
          <p:cNvPr id="7170" name="Picture 2" descr="TMT - QLNT">
            <a:extLst>
              <a:ext uri="{FF2B5EF4-FFF2-40B4-BE49-F238E27FC236}">
                <a16:creationId xmlns:a16="http://schemas.microsoft.com/office/drawing/2014/main" id="{DFD67457-B982-349E-1B93-0A3F6161AD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3" r="20194" b="-2"/>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A08D1B-D8D3-868C-24C2-251664AFB6B3}"/>
              </a:ext>
            </a:extLst>
          </p:cNvPr>
          <p:cNvPicPr>
            <a:picLocks noChangeAspect="1"/>
          </p:cNvPicPr>
          <p:nvPr/>
        </p:nvPicPr>
        <p:blipFill rotWithShape="1">
          <a:blip r:embed="rId3"/>
          <a:srcRect r="3" b="9927"/>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Content Placeholder 3">
            <a:extLst>
              <a:ext uri="{FF2B5EF4-FFF2-40B4-BE49-F238E27FC236}">
                <a16:creationId xmlns:a16="http://schemas.microsoft.com/office/drawing/2014/main" id="{7588A37B-0AE0-7F94-1FD1-CD95126746D5}"/>
              </a:ext>
            </a:extLst>
          </p:cNvPr>
          <p:cNvPicPr>
            <a:picLocks noChangeAspect="1"/>
          </p:cNvPicPr>
          <p:nvPr/>
        </p:nvPicPr>
        <p:blipFill rotWithShape="1">
          <a:blip r:embed="rId4"/>
          <a:srcRect l="21996" r="30439"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718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Content Placeholder 7173">
            <a:extLst>
              <a:ext uri="{FF2B5EF4-FFF2-40B4-BE49-F238E27FC236}">
                <a16:creationId xmlns:a16="http://schemas.microsoft.com/office/drawing/2014/main" id="{43D2811C-E0EB-B91D-6DD8-26C2024184FD}"/>
              </a:ext>
            </a:extLst>
          </p:cNvPr>
          <p:cNvSpPr>
            <a:spLocks noGrp="1"/>
          </p:cNvSpPr>
          <p:nvPr>
            <p:ph idx="1"/>
          </p:nvPr>
        </p:nvSpPr>
        <p:spPr>
          <a:xfrm>
            <a:off x="4413582" y="4544570"/>
            <a:ext cx="7147481" cy="1703830"/>
          </a:xfrm>
        </p:spPr>
        <p:txBody>
          <a:bodyPr anchor="ctr">
            <a:normAutofit/>
          </a:bodyPr>
          <a:lstStyle/>
          <a:p>
            <a:endParaRPr lang="en-US" sz="2200"/>
          </a:p>
        </p:txBody>
      </p:sp>
    </p:spTree>
    <p:extLst>
      <p:ext uri="{BB962C8B-B14F-4D97-AF65-F5344CB8AC3E}">
        <p14:creationId xmlns:p14="http://schemas.microsoft.com/office/powerpoint/2010/main" val="102941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2CE69567-5046-5EFB-4C2E-FDEC2FA0E579}"/>
              </a:ext>
            </a:extLst>
          </p:cNvPr>
          <p:cNvGraphicFramePr>
            <a:graphicFrameLocks noGrp="1"/>
          </p:cNvGraphicFramePr>
          <p:nvPr>
            <p:ph idx="1"/>
            <p:extLst>
              <p:ext uri="{D42A27DB-BD31-4B8C-83A1-F6EECF244321}">
                <p14:modId xmlns:p14="http://schemas.microsoft.com/office/powerpoint/2010/main" val="2864549436"/>
              </p:ext>
            </p:extLst>
          </p:nvPr>
        </p:nvGraphicFramePr>
        <p:xfrm>
          <a:off x="643467" y="686389"/>
          <a:ext cx="10905068" cy="5485224"/>
        </p:xfrm>
        <a:graphic>
          <a:graphicData uri="http://schemas.openxmlformats.org/drawingml/2006/table">
            <a:tbl>
              <a:tblPr firstRow="1" firstCol="1" bandRow="1">
                <a:tableStyleId>{5C22544A-7EE6-4342-B048-85BDC9FD1C3A}</a:tableStyleId>
              </a:tblPr>
              <a:tblGrid>
                <a:gridCol w="2682728">
                  <a:extLst>
                    <a:ext uri="{9D8B030D-6E8A-4147-A177-3AD203B41FA5}">
                      <a16:colId xmlns:a16="http://schemas.microsoft.com/office/drawing/2014/main" val="478761215"/>
                    </a:ext>
                  </a:extLst>
                </a:gridCol>
                <a:gridCol w="4586402">
                  <a:extLst>
                    <a:ext uri="{9D8B030D-6E8A-4147-A177-3AD203B41FA5}">
                      <a16:colId xmlns:a16="http://schemas.microsoft.com/office/drawing/2014/main" val="2637273721"/>
                    </a:ext>
                  </a:extLst>
                </a:gridCol>
                <a:gridCol w="3635938">
                  <a:extLst>
                    <a:ext uri="{9D8B030D-6E8A-4147-A177-3AD203B41FA5}">
                      <a16:colId xmlns:a16="http://schemas.microsoft.com/office/drawing/2014/main" val="1473958506"/>
                    </a:ext>
                  </a:extLst>
                </a:gridCol>
              </a:tblGrid>
              <a:tr h="432489">
                <a:tc>
                  <a:txBody>
                    <a:bodyPr/>
                    <a:lstStyle/>
                    <a:p>
                      <a:pPr algn="just"/>
                      <a:r>
                        <a:rPr lang="vi-VN" sz="2400">
                          <a:effectLst/>
                        </a:rPr>
                        <a:t>Tiêu chí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nông thôn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thành thị</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568282865"/>
                  </a:ext>
                </a:extLst>
              </a:tr>
              <a:tr h="801687">
                <a:tc>
                  <a:txBody>
                    <a:bodyPr/>
                    <a:lstStyle/>
                    <a:p>
                      <a:pPr algn="just"/>
                      <a:r>
                        <a:rPr lang="vi-VN" sz="2400">
                          <a:effectLst/>
                        </a:rPr>
                        <a:t>Mật độ</a:t>
                      </a:r>
                      <a:endParaRPr lang="en-US" sz="2400">
                        <a:effectLst/>
                      </a:endParaRPr>
                    </a:p>
                    <a:p>
                      <a:pPr algn="just"/>
                      <a:r>
                        <a:rPr lang="vi-VN" sz="2400">
                          <a:effectLst/>
                        </a:rPr>
                        <a:t>dân số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thấp.</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cao.</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276607700"/>
                  </a:ext>
                </a:extLst>
              </a:tr>
              <a:tr h="1170884">
                <a:tc>
                  <a:txBody>
                    <a:bodyPr/>
                    <a:lstStyle/>
                    <a:p>
                      <a:pPr algn="just"/>
                      <a:r>
                        <a:rPr lang="vi-VN" sz="2400">
                          <a:effectLst/>
                        </a:rPr>
                        <a:t>Cấu trúc quần cư</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xã, làng, xóm, bản</a:t>
                      </a:r>
                      <a:r>
                        <a:rPr lang="en-US" sz="2400">
                          <a:effectLst/>
                        </a:rPr>
                        <a:t>,.</a:t>
                      </a:r>
                      <a:r>
                        <a:rPr lang="vi-VN"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phường, thị trấn, tổ dân phố,...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477780002"/>
                  </a:ext>
                </a:extLst>
              </a:tr>
              <a:tr h="1540082">
                <a:tc>
                  <a:txBody>
                    <a:bodyPr/>
                    <a:lstStyle/>
                    <a:p>
                      <a:pPr algn="just"/>
                      <a:r>
                        <a:rPr lang="vi-VN" sz="2400">
                          <a:effectLst/>
                        </a:rPr>
                        <a:t>Hoạt động kinh tế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Nông nghiệp là chủ yếu; chuyển dịch về cơ cấu kinh tế, phát triển thủ công nghiệp, dịch vụ,</a:t>
                      </a:r>
                      <a:r>
                        <a:rPr lang="en-US"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Công nghiệp, dịch vụ là hoạt động kinh tế chủ yếu.</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612040200"/>
                  </a:ext>
                </a:extLst>
              </a:tr>
              <a:tr h="1540082">
                <a:tc>
                  <a:txBody>
                    <a:bodyPr/>
                    <a:lstStyle/>
                    <a:p>
                      <a:pPr algn="just"/>
                      <a:r>
                        <a:rPr lang="vi-VN" sz="2400">
                          <a:effectLst/>
                        </a:rPr>
                        <a:t>Chức năng</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Hành chính, văn hoá, xã hội; chức năng quần cư nông thôn đang thay đổi theo hướng đa dạng hoá.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Đa chức năng: trung tâm kinh tế, văn hoá, chính trị, đổi mới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2806947696"/>
                  </a:ext>
                </a:extLst>
              </a:tr>
            </a:tbl>
          </a:graphicData>
        </a:graphic>
      </p:graphicFrame>
    </p:spTree>
    <p:extLst>
      <p:ext uri="{BB962C8B-B14F-4D97-AF65-F5344CB8AC3E}">
        <p14:creationId xmlns:p14="http://schemas.microsoft.com/office/powerpoint/2010/main" val="225658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BC5F0CE-93D5-5463-C9DD-0BE8F9FCF276}"/>
              </a:ext>
            </a:extLst>
          </p:cNvPr>
          <p:cNvGraphicFramePr>
            <a:graphicFrameLocks noGrp="1"/>
          </p:cNvGraphicFramePr>
          <p:nvPr>
            <p:ph idx="1"/>
            <p:extLst>
              <p:ext uri="{D42A27DB-BD31-4B8C-83A1-F6EECF244321}">
                <p14:modId xmlns:p14="http://schemas.microsoft.com/office/powerpoint/2010/main" val="869883875"/>
              </p:ext>
            </p:extLst>
          </p:nvPr>
        </p:nvGraphicFramePr>
        <p:xfrm>
          <a:off x="643467" y="1266467"/>
          <a:ext cx="10905068" cy="5390864"/>
        </p:xfrm>
        <a:graphic>
          <a:graphicData uri="http://schemas.openxmlformats.org/drawingml/2006/table">
            <a:tbl>
              <a:tblPr firstRow="1" firstCol="1" bandRow="1"/>
              <a:tblGrid>
                <a:gridCol w="1601571">
                  <a:extLst>
                    <a:ext uri="{9D8B030D-6E8A-4147-A177-3AD203B41FA5}">
                      <a16:colId xmlns:a16="http://schemas.microsoft.com/office/drawing/2014/main" val="2188015167"/>
                    </a:ext>
                  </a:extLst>
                </a:gridCol>
                <a:gridCol w="2335115">
                  <a:extLst>
                    <a:ext uri="{9D8B030D-6E8A-4147-A177-3AD203B41FA5}">
                      <a16:colId xmlns:a16="http://schemas.microsoft.com/office/drawing/2014/main" val="1688776019"/>
                    </a:ext>
                  </a:extLst>
                </a:gridCol>
                <a:gridCol w="2264035">
                  <a:extLst>
                    <a:ext uri="{9D8B030D-6E8A-4147-A177-3AD203B41FA5}">
                      <a16:colId xmlns:a16="http://schemas.microsoft.com/office/drawing/2014/main" val="3946701247"/>
                    </a:ext>
                  </a:extLst>
                </a:gridCol>
                <a:gridCol w="2079227">
                  <a:extLst>
                    <a:ext uri="{9D8B030D-6E8A-4147-A177-3AD203B41FA5}">
                      <a16:colId xmlns:a16="http://schemas.microsoft.com/office/drawing/2014/main" val="1595553683"/>
                    </a:ext>
                  </a:extLst>
                </a:gridCol>
                <a:gridCol w="2625120">
                  <a:extLst>
                    <a:ext uri="{9D8B030D-6E8A-4147-A177-3AD203B41FA5}">
                      <a16:colId xmlns:a16="http://schemas.microsoft.com/office/drawing/2014/main" val="384792147"/>
                    </a:ext>
                  </a:extLst>
                </a:gridCol>
              </a:tblGrid>
              <a:tr h="334360">
                <a:tc rowSpan="2">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0335611"/>
                  </a:ext>
                </a:extLst>
              </a:tr>
              <a:tr h="261006">
                <a:tc vMerge="1">
                  <a:txBody>
                    <a:bodyPr/>
                    <a:lstStyle/>
                    <a:p>
                      <a:endParaRPr lang="en-US"/>
                    </a:p>
                  </a:txBody>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758682"/>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Đầy đủ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1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2 – 3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từ 4 nội dung trở lên hoặc không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765453"/>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Thời gian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nhất, sớm hơn thời gian quy định.</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thứ 2, đảm bảo thời gian quy định.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trên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729251"/>
                  </a:ext>
                </a:extLst>
              </a:tr>
              <a:tr h="1367349">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Sự phối hợp hoạt động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Tất cả các thành viên trong nhóm đều tham gia thảo luận. Tinh thần thảo luận sôi nổi, có sự phối hợp nhịp nhàng giữa các thành viên	</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Hầu hết các thành viên đều tham gia thảo luận. Có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1 – 2 thành viên hời hợt, thiếu tích cực trong làm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Nhiều thành viên không thảo luận chung, làm việc cá nhân. Tinh thần phối hợp chưa </a:t>
                      </a:r>
                      <a:endParaRPr lang="vi-VN" sz="1500" b="0" i="0" u="none" strike="noStrike">
                        <a:effectLst/>
                        <a:latin typeface="Arial" panose="020B0604020202020204" pitchFamily="34" charset="0"/>
                      </a:endParaRPr>
                    </a:p>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hiệu quả.</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không phối hợp với nhau trong làm việc nhóm, làm việc độc lập, đơn lẻ.</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72243"/>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Tính kỉ luật</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giữ gìn trật tự, tôn trọng nhau trong quá trình thảo luận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Nhóm giữ gìn trật tự tương đối tốt, nhưng thảo luận lớn, gây ồn.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Một số thành viên có sự tranh cãi, mâu thuẫn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trong nhóm không tập trung, mâu thuẫn và tranh cãi nhiều lần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499079"/>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  thể hiện sự sáng tạo, phương thức thể hiện mới, nhiều yếu tố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Có ý tưởng sáng tạo, phương thức thể hiện mới nhưng thiếu sự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ý tưởng trình bày, sử dụng hình thức thể hiện chưa hấp dẫn, nhàm chán.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Không có ý tưởng trình bày, xử lí tình huống thiếu tính logic, không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926363"/>
                  </a:ext>
                </a:extLst>
              </a:tr>
            </a:tbl>
          </a:graphicData>
        </a:graphic>
      </p:graphicFrame>
      <p:sp>
        <p:nvSpPr>
          <p:cNvPr id="6" name="TextBox 5">
            <a:extLst>
              <a:ext uri="{FF2B5EF4-FFF2-40B4-BE49-F238E27FC236}">
                <a16:creationId xmlns:a16="http://schemas.microsoft.com/office/drawing/2014/main" id="{B6442696-E150-A438-B4B2-0A6C69F938A8}"/>
              </a:ext>
            </a:extLst>
          </p:cNvPr>
          <p:cNvSpPr txBox="1"/>
          <p:nvPr/>
        </p:nvSpPr>
        <p:spPr>
          <a:xfrm>
            <a:off x="2266014" y="97093"/>
            <a:ext cx="6100996" cy="1015663"/>
          </a:xfrm>
          <a:prstGeom prst="rect">
            <a:avLst/>
          </a:prstGeom>
          <a:noFill/>
        </p:spPr>
        <p:txBody>
          <a:bodyPr wrap="square">
            <a:spAutoFit/>
          </a:bodyPr>
          <a:lstStyle/>
          <a:p>
            <a:pPr algn="just"/>
            <a:r>
              <a:rPr lang="en-US" sz="1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Phiếu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Nhóm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Đánh giá nhóm:………………</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15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A6DE7-A4C8-C589-6A84-11B094B739EA}"/>
              </a:ext>
            </a:extLst>
          </p:cNvPr>
          <p:cNvPicPr>
            <a:picLocks noChangeAspect="1"/>
          </p:cNvPicPr>
          <p:nvPr/>
        </p:nvPicPr>
        <p:blipFill rotWithShape="1">
          <a:blip r:embed="rId2"/>
          <a:srcRect t="19355"/>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C92C5A5D-B3DA-3654-5955-8521DF142685}"/>
              </a:ext>
            </a:extLst>
          </p:cNvPr>
          <p:cNvSpPr txBox="1"/>
          <p:nvPr/>
        </p:nvSpPr>
        <p:spPr>
          <a:xfrm>
            <a:off x="3324260" y="2536672"/>
            <a:ext cx="666808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5322386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562A431-426D-4DE9-BC11-F16392F3982D}"/>
              </a:ext>
            </a:extLst>
          </p:cNvPr>
          <p:cNvSpPr txBox="1">
            <a:spLocks/>
          </p:cNvSpPr>
          <p:nvPr/>
        </p:nvSpPr>
        <p:spPr>
          <a:xfrm>
            <a:off x="10578076" y="1510501"/>
            <a:ext cx="1233365" cy="3560818"/>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a:ln>
                  <a:noFill/>
                </a:ln>
                <a:solidFill>
                  <a:srgbClr val="0000FF"/>
                </a:solidFill>
                <a:effectLst/>
                <a:uLnTx/>
                <a:uFillTx/>
                <a:latin typeface="#9Slide07 IcielBaliho Script" pitchFamily="2" charset="0"/>
                <a:ea typeface="+mn-ea"/>
                <a:cs typeface="+mn-cs"/>
              </a:rPr>
              <a:t>    </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Hãy </a:t>
            </a:r>
            <a:r>
              <a:rPr kumimoji="0" lang="vi-VN" sz="3300" b="0" i="0" u="none" strike="noStrike" kern="1200" cap="none" spc="0" normalizeH="0" baseline="0" noProof="0">
                <a:ln>
                  <a:noFill/>
                </a:ln>
                <a:solidFill>
                  <a:srgbClr val="0000FF"/>
                </a:solidFill>
                <a:effectLst/>
                <a:uLnTx/>
                <a:uFillTx/>
                <a:latin typeface="#9Slide07 IcielBaliho Script" pitchFamily="2" charset="0"/>
                <a:ea typeface="+mn-ea"/>
                <a:cs typeface="+mn-cs"/>
              </a:rPr>
              <a:t>sắp xếp </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các</a:t>
            </a:r>
            <a:r>
              <a:rPr kumimoji="0" lang="vi-VN" sz="3300" b="0" i="0" u="none" strike="noStrike" kern="1200" cap="none" spc="0" normalizeH="0" baseline="0" noProof="0">
                <a:ln>
                  <a:noFill/>
                </a:ln>
                <a:solidFill>
                  <a:srgbClr val="0000FF"/>
                </a:solidFill>
                <a:effectLst/>
                <a:uLnTx/>
                <a:uFillTx/>
                <a:latin typeface="#9Slide07 IcielBaliho Script" pitchFamily="2" charset="0"/>
                <a:ea typeface="+mn-ea"/>
                <a:cs typeface="+mn-cs"/>
              </a:rPr>
              <a:t> bức ảnh  thành 2 nhóm</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 thành thị và nông thôn sao cho phù hợp</a:t>
            </a:r>
            <a:endParaRPr kumimoji="0" lang="en-US" sz="3300" b="0" i="0" u="none" strike="noStrike" kern="1200" cap="none" spc="0" normalizeH="0" baseline="0" noProof="0" dirty="0">
              <a:ln>
                <a:noFill/>
              </a:ln>
              <a:solidFill>
                <a:srgbClr val="0000FF"/>
              </a:solidFill>
              <a:effectLst/>
              <a:uLnTx/>
              <a:uFillTx/>
              <a:latin typeface="#9Slide07 IcielBaliho Script" pitchFamily="2" charset="0"/>
              <a:ea typeface="+mn-ea"/>
              <a:cs typeface="+mn-cs"/>
            </a:endParaRPr>
          </a:p>
        </p:txBody>
      </p:sp>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558625" y="3597639"/>
            <a:ext cx="4850169" cy="2983828"/>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625" y="312998"/>
            <a:ext cx="4850169" cy="3116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57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390525" y="134829"/>
            <a:ext cx="6115050" cy="1071810"/>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rPr>
              <a:t>EM LÀ CHUYÊN GIA BẢN ĐỒ</a:t>
            </a:r>
            <a:endParaRPr kumimoji="0" lang="en-US" sz="4000" b="0" i="0" u="none" strike="noStrike" kern="1200" cap="none" spc="0" normalizeH="0" baseline="0" noProof="0" dirty="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481010" y="1206639"/>
            <a:ext cx="6414465" cy="862004"/>
          </a:xfrm>
          <a:prstGeom prst="rect">
            <a:avLst/>
          </a:prstGeom>
          <a:noFill/>
          <a:ln w="19050">
            <a:solidFill>
              <a:srgbClr val="FF0000"/>
            </a:solidFill>
            <a:prstDash val="sysDot"/>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1000"/>
              </a:spcAft>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Quan </a:t>
            </a:r>
            <a:r>
              <a:rPr kumimoji="0" lang="en-US" sz="2800" b="0" i="0" u="none" strike="noStrike" kern="1200" cap="none" spc="0" normalizeH="0" baseline="0" noProof="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sát</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bản</a:t>
            </a:r>
            <a:r>
              <a:rPr kumimoji="0" lang="en-US" sz="2800" b="0" i="0" u="none" strike="noStrike" kern="1200" cap="none" spc="0" normalizeH="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đồ</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kern="100">
                <a:latin typeface="Times New Roman" panose="02020603050405020304" pitchFamily="18" charset="0"/>
                <a:ea typeface="Calibri" panose="020F0502020204030204" pitchFamily="34" charset="0"/>
                <a:cs typeface="Times New Roman" panose="02020603050405020304" pitchFamily="18" charset="0"/>
              </a:rPr>
              <a:t>hãy ghép các thông tin ở cột A sao cho phù hợp với cột B</a:t>
            </a:r>
          </a:p>
        </p:txBody>
      </p:sp>
      <p:pic>
        <p:nvPicPr>
          <p:cNvPr id="2" name="Picture 1" descr="A map of the country&#10;&#10;Description automatically generated">
            <a:extLst>
              <a:ext uri="{FF2B5EF4-FFF2-40B4-BE49-F238E27FC236}">
                <a16:creationId xmlns:a16="http://schemas.microsoft.com/office/drawing/2014/main" id="{5F72756E-19A6-9D21-1556-3A440AEC4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732" y="438462"/>
            <a:ext cx="4741743" cy="5981076"/>
          </a:xfrm>
          <a:prstGeom prst="rect">
            <a:avLst/>
          </a:prstGeom>
        </p:spPr>
      </p:pic>
      <p:graphicFrame>
        <p:nvGraphicFramePr>
          <p:cNvPr id="3" name="Table 2">
            <a:extLst>
              <a:ext uri="{FF2B5EF4-FFF2-40B4-BE49-F238E27FC236}">
                <a16:creationId xmlns:a16="http://schemas.microsoft.com/office/drawing/2014/main" id="{DF583BEF-9123-356B-8A39-61737DE087D3}"/>
              </a:ext>
            </a:extLst>
          </p:cNvPr>
          <p:cNvGraphicFramePr>
            <a:graphicFrameLocks noGrp="1"/>
          </p:cNvGraphicFramePr>
          <p:nvPr>
            <p:extLst>
              <p:ext uri="{D42A27DB-BD31-4B8C-83A1-F6EECF244321}">
                <p14:modId xmlns:p14="http://schemas.microsoft.com/office/powerpoint/2010/main" val="944130007"/>
              </p:ext>
            </p:extLst>
          </p:nvPr>
        </p:nvGraphicFramePr>
        <p:xfrm>
          <a:off x="481012" y="2514596"/>
          <a:ext cx="6578721" cy="2513838"/>
        </p:xfrm>
        <a:graphic>
          <a:graphicData uri="http://schemas.openxmlformats.org/drawingml/2006/table">
            <a:tbl>
              <a:tblPr firstRow="1" firstCol="1" bandRow="1"/>
              <a:tblGrid>
                <a:gridCol w="2936745">
                  <a:extLst>
                    <a:ext uri="{9D8B030D-6E8A-4147-A177-3AD203B41FA5}">
                      <a16:colId xmlns:a16="http://schemas.microsoft.com/office/drawing/2014/main" val="1831967530"/>
                    </a:ext>
                  </a:extLst>
                </a:gridCol>
                <a:gridCol w="1449069">
                  <a:extLst>
                    <a:ext uri="{9D8B030D-6E8A-4147-A177-3AD203B41FA5}">
                      <a16:colId xmlns:a16="http://schemas.microsoft.com/office/drawing/2014/main" val="1241758358"/>
                    </a:ext>
                  </a:extLst>
                </a:gridCol>
                <a:gridCol w="2192907">
                  <a:extLst>
                    <a:ext uri="{9D8B030D-6E8A-4147-A177-3AD203B41FA5}">
                      <a16:colId xmlns:a16="http://schemas.microsoft.com/office/drawing/2014/main" val="3839769429"/>
                    </a:ext>
                  </a:extLst>
                </a:gridCol>
              </a:tblGrid>
              <a:tr h="0">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Mật độ dân số (người/km</a:t>
                      </a:r>
                      <a:r>
                        <a:rPr lang="en-US" sz="2200" b="1" kern="100" baseline="30000">
                          <a:effectLst/>
                          <a:latin typeface="Times New Roman" panose="02020603050405020304" pitchFamily="18" charset="0"/>
                          <a:ea typeface="Calibri" panose="020F0502020204030204" pitchFamily="34" charset="0"/>
                          <a:cs typeface="Times New Roman" panose="02020603050405020304" pitchFamily="18" charset="0"/>
                        </a:rPr>
                        <a:t>2</a:t>
                      </a: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Ghép nối</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Tỉnh (thành phố)</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54669"/>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1. Dưới 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a. Đồng 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5450092"/>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2. Từ 100 đến dưới 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b. Hà Nội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6642927"/>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3. Từ 200 đế dưới 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c. Yên Bái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97573"/>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4. Từ 500 đến dưới 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d. Lạng Sơn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0025634"/>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5. Từ 1000 trở lên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e. Bình Định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9558792"/>
                  </a:ext>
                </a:extLst>
              </a:tr>
            </a:tbl>
          </a:graphicData>
        </a:graphic>
      </p:graphicFrame>
      <p:sp>
        <p:nvSpPr>
          <p:cNvPr id="5" name="TextBox 4">
            <a:extLst>
              <a:ext uri="{FF2B5EF4-FFF2-40B4-BE49-F238E27FC236}">
                <a16:creationId xmlns:a16="http://schemas.microsoft.com/office/drawing/2014/main" id="{09BDE93E-9C17-0954-B122-07828B98A3B6}"/>
              </a:ext>
            </a:extLst>
          </p:cNvPr>
          <p:cNvSpPr txBox="1"/>
          <p:nvPr/>
        </p:nvSpPr>
        <p:spPr>
          <a:xfrm>
            <a:off x="3912432" y="321355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1- d</a:t>
            </a:r>
          </a:p>
        </p:txBody>
      </p:sp>
      <p:sp>
        <p:nvSpPr>
          <p:cNvPr id="6" name="TextBox 5">
            <a:extLst>
              <a:ext uri="{FF2B5EF4-FFF2-40B4-BE49-F238E27FC236}">
                <a16:creationId xmlns:a16="http://schemas.microsoft.com/office/drawing/2014/main" id="{8EA5750A-7E77-EB57-6853-96F910F1F019}"/>
              </a:ext>
            </a:extLst>
          </p:cNvPr>
          <p:cNvSpPr txBox="1"/>
          <p:nvPr/>
        </p:nvSpPr>
        <p:spPr>
          <a:xfrm>
            <a:off x="3912431" y="3556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2- c</a:t>
            </a:r>
          </a:p>
        </p:txBody>
      </p:sp>
      <p:sp>
        <p:nvSpPr>
          <p:cNvPr id="7" name="TextBox 6">
            <a:extLst>
              <a:ext uri="{FF2B5EF4-FFF2-40B4-BE49-F238E27FC236}">
                <a16:creationId xmlns:a16="http://schemas.microsoft.com/office/drawing/2014/main" id="{C3AE2796-A34E-85F2-7B82-C394FBE8AFC5}"/>
              </a:ext>
            </a:extLst>
          </p:cNvPr>
          <p:cNvSpPr txBox="1"/>
          <p:nvPr/>
        </p:nvSpPr>
        <p:spPr>
          <a:xfrm>
            <a:off x="3913707" y="3961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3- e</a:t>
            </a:r>
          </a:p>
        </p:txBody>
      </p:sp>
      <p:sp>
        <p:nvSpPr>
          <p:cNvPr id="8" name="TextBox 7">
            <a:extLst>
              <a:ext uri="{FF2B5EF4-FFF2-40B4-BE49-F238E27FC236}">
                <a16:creationId xmlns:a16="http://schemas.microsoft.com/office/drawing/2014/main" id="{167A888E-CD05-343B-8F7C-21B22D718E84}"/>
              </a:ext>
            </a:extLst>
          </p:cNvPr>
          <p:cNvSpPr txBox="1"/>
          <p:nvPr/>
        </p:nvSpPr>
        <p:spPr>
          <a:xfrm>
            <a:off x="3912432" y="4303586"/>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4- a</a:t>
            </a:r>
          </a:p>
        </p:txBody>
      </p:sp>
      <p:sp>
        <p:nvSpPr>
          <p:cNvPr id="11" name="TextBox 10">
            <a:extLst>
              <a:ext uri="{FF2B5EF4-FFF2-40B4-BE49-F238E27FC236}">
                <a16:creationId xmlns:a16="http://schemas.microsoft.com/office/drawing/2014/main" id="{365E86A9-B0B5-BEB5-2243-831659ADDFE7}"/>
              </a:ext>
            </a:extLst>
          </p:cNvPr>
          <p:cNvSpPr txBox="1"/>
          <p:nvPr/>
        </p:nvSpPr>
        <p:spPr>
          <a:xfrm>
            <a:off x="3896401" y="466770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5- b</a:t>
            </a:r>
          </a:p>
        </p:txBody>
      </p:sp>
    </p:spTree>
    <p:extLst>
      <p:ext uri="{BB962C8B-B14F-4D97-AF65-F5344CB8AC3E}">
        <p14:creationId xmlns:p14="http://schemas.microsoft.com/office/powerpoint/2010/main" val="42444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4" name="Google Shape;1204;p37"/>
          <p:cNvGrpSpPr/>
          <p:nvPr/>
        </p:nvGrpSpPr>
        <p:grpSpPr>
          <a:xfrm>
            <a:off x="0" y="1243169"/>
            <a:ext cx="3041803" cy="5649697"/>
            <a:chOff x="101500" y="932376"/>
            <a:chExt cx="2281352" cy="4237273"/>
          </a:xfrm>
        </p:grpSpPr>
        <p:sp>
          <p:nvSpPr>
            <p:cNvPr id="1205" name="Google Shape;1205;p37"/>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37"/>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37"/>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37"/>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37"/>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37"/>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1" name="Google Shape;1211;p37"/>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37"/>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37"/>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7"/>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7"/>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7"/>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7"/>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7"/>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7"/>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7"/>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7"/>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7"/>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7"/>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7"/>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7"/>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7"/>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7"/>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7"/>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7"/>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7"/>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7"/>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7"/>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7"/>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7"/>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7"/>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7"/>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7"/>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7"/>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7"/>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7"/>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7"/>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7"/>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7"/>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7"/>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7"/>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7"/>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7"/>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7"/>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7"/>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7"/>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7"/>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7"/>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7"/>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7"/>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7"/>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7"/>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7"/>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7"/>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7"/>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7"/>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7"/>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7"/>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7"/>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7"/>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7"/>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7"/>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7"/>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7"/>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7"/>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7"/>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1" name="Google Shape;1271;p37"/>
          <p:cNvGrpSpPr/>
          <p:nvPr/>
        </p:nvGrpSpPr>
        <p:grpSpPr>
          <a:xfrm>
            <a:off x="2295830" y="5621631"/>
            <a:ext cx="935767" cy="1263635"/>
            <a:chOff x="1826672" y="4216223"/>
            <a:chExt cx="701825" cy="947726"/>
          </a:xfrm>
        </p:grpSpPr>
        <p:sp>
          <p:nvSpPr>
            <p:cNvPr id="1272" name="Google Shape;1272;p37"/>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7"/>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7"/>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37"/>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7"/>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7"/>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7"/>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7"/>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7"/>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7"/>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7"/>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7"/>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7"/>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7"/>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7"/>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 name="TextBox 90">
            <a:extLst>
              <a:ext uri="{FF2B5EF4-FFF2-40B4-BE49-F238E27FC236}">
                <a16:creationId xmlns:a16="http://schemas.microsoft.com/office/drawing/2014/main" id="{B7BB7E9F-9B8D-4786-A003-C766DAD5A61F}"/>
              </a:ext>
            </a:extLst>
          </p:cNvPr>
          <p:cNvSpPr txBox="1"/>
          <p:nvPr/>
        </p:nvSpPr>
        <p:spPr>
          <a:xfrm>
            <a:off x="2942357" y="1842863"/>
            <a:ext cx="8425859"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a:ln>
                  <a:noFill/>
                </a:ln>
                <a:solidFill>
                  <a:srgbClr val="ED7D31">
                    <a:lumMod val="75000"/>
                  </a:srgbClr>
                </a:solidFill>
                <a:effectLst/>
                <a:uLnTx/>
                <a:uFillTx/>
                <a:latin typeface="#9Slide05 Gullever Font" panose="02000507000000020004" pitchFamily="2" charset="0"/>
                <a:ea typeface="#9Slide05 HLT Boulevard" panose="00000400000000000000" pitchFamily="2" charset="0"/>
                <a:cs typeface="#9Slide05 HLT Boulevard" panose="00000400000000000000" pitchFamily="2" charset="0"/>
              </a:rPr>
              <a:t>Vận dụng</a:t>
            </a:r>
            <a:endParaRPr kumimoji="0" lang="en-US" sz="10666" b="1" i="0" u="none" strike="noStrike" kern="1200" cap="none" spc="0" normalizeH="0" baseline="0" noProof="0" dirty="0">
              <a:ln>
                <a:noFill/>
              </a:ln>
              <a:solidFill>
                <a:srgbClr val="ED7D31">
                  <a:lumMod val="75000"/>
                </a:srgbClr>
              </a:solidFill>
              <a:effectLst/>
              <a:uLnTx/>
              <a:uFillTx/>
              <a:latin typeface="#9Slide05 Gullever Font" panose="02000507000000020004" pitchFamily="2" charset="0"/>
              <a:ea typeface="#9Slide05 HLT Boulevard" panose="00000400000000000000" pitchFamily="2" charset="0"/>
              <a:cs typeface="#9Slide05 HLT Boulevard" panose="000004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38E7FE16-1DB4-46F1-B9A4-E871801B0D14}"/>
              </a:ext>
            </a:extLst>
          </p:cNvPr>
          <p:cNvSpPr txBox="1">
            <a:spLocks/>
          </p:cNvSpPr>
          <p:nvPr/>
        </p:nvSpPr>
        <p:spPr>
          <a:xfrm>
            <a:off x="1222747" y="4706240"/>
            <a:ext cx="10071536" cy="90507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rPr>
              <a:t>Nơi em đang sinh sống thuộc loại hình quần cư nào?</a:t>
            </a:r>
            <a:r>
              <a:rPr lang="vi-VN" sz="5200" b="1">
                <a:solidFill>
                  <a:srgbClr val="0000FF"/>
                </a:solidFill>
                <a:latin typeface="#9Slide07 HLT Fall For You" panose="02000506000000020003" pitchFamily="2" charset="0"/>
              </a:rPr>
              <a:t> Hãy tìm hiểu và viết báo cáo ngắn về các đặc điểm của loại hình quần cư đó. </a:t>
            </a:r>
            <a:endPar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endParaRPr>
          </a:p>
        </p:txBody>
      </p:sp>
      <p:pic>
        <p:nvPicPr>
          <p:cNvPr id="5" name="Picture 4">
            <a:extLst>
              <a:ext uri="{FF2B5EF4-FFF2-40B4-BE49-F238E27FC236}">
                <a16:creationId xmlns:a16="http://schemas.microsoft.com/office/drawing/2014/main" id="{B2E9F4C0-8ABF-434B-9EE9-B94BCC1921B3}"/>
              </a:ext>
            </a:extLst>
          </p:cNvPr>
          <p:cNvPicPr>
            <a:picLocks noChangeAspect="1"/>
          </p:cNvPicPr>
          <p:nvPr/>
        </p:nvPicPr>
        <p:blipFill rotWithShape="1">
          <a:blip r:embed="rId2"/>
          <a:srcRect l="5725" r="3" b="3"/>
          <a:stretch/>
        </p:blipFill>
        <p:spPr>
          <a:xfrm>
            <a:off x="897717" y="621323"/>
            <a:ext cx="5069590" cy="3024814"/>
          </a:xfrm>
          <a:prstGeom prst="rect">
            <a:avLst/>
          </a:prstGeom>
        </p:spPr>
      </p:pic>
      <p:pic>
        <p:nvPicPr>
          <p:cNvPr id="4" name="Picture 3">
            <a:extLst>
              <a:ext uri="{FF2B5EF4-FFF2-40B4-BE49-F238E27FC236}">
                <a16:creationId xmlns:a16="http://schemas.microsoft.com/office/drawing/2014/main" id="{0FD1A15E-4F1F-489A-9C13-2A2CD372C1C3}"/>
              </a:ext>
            </a:extLst>
          </p:cNvPr>
          <p:cNvPicPr>
            <a:picLocks noChangeAspect="1"/>
          </p:cNvPicPr>
          <p:nvPr/>
        </p:nvPicPr>
        <p:blipFill rotWithShape="1">
          <a:blip r:embed="rId3"/>
          <a:srcRect r="14591" b="3"/>
          <a:stretch/>
        </p:blipFill>
        <p:spPr>
          <a:xfrm>
            <a:off x="6228507" y="621323"/>
            <a:ext cx="5065776" cy="3024814"/>
          </a:xfrm>
          <a:prstGeom prst="rect">
            <a:avLst/>
          </a:prstGeom>
        </p:spPr>
      </p:pic>
      <p:sp>
        <p:nvSpPr>
          <p:cNvPr id="7" name="TextBox 6">
            <a:extLst>
              <a:ext uri="{FF2B5EF4-FFF2-40B4-BE49-F238E27FC236}">
                <a16:creationId xmlns:a16="http://schemas.microsoft.com/office/drawing/2014/main" id="{9056CF0A-8223-4809-8BE5-32ADF48EA072}"/>
              </a:ext>
            </a:extLst>
          </p:cNvPr>
          <p:cNvSpPr txBox="1"/>
          <p:nvPr/>
        </p:nvSpPr>
        <p:spPr>
          <a:xfrm>
            <a:off x="2753712" y="3822324"/>
            <a:ext cx="2207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THÀNH THỊ</a:t>
            </a:r>
          </a:p>
        </p:txBody>
      </p:sp>
      <p:sp>
        <p:nvSpPr>
          <p:cNvPr id="16" name="TextBox 15">
            <a:extLst>
              <a:ext uri="{FF2B5EF4-FFF2-40B4-BE49-F238E27FC236}">
                <a16:creationId xmlns:a16="http://schemas.microsoft.com/office/drawing/2014/main" id="{2A47446C-2E73-459A-9E41-2C195860BB13}"/>
              </a:ext>
            </a:extLst>
          </p:cNvPr>
          <p:cNvSpPr txBox="1"/>
          <p:nvPr/>
        </p:nvSpPr>
        <p:spPr>
          <a:xfrm>
            <a:off x="8030130" y="3660962"/>
            <a:ext cx="3176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NÔNG THÔN</a:t>
            </a:r>
          </a:p>
        </p:txBody>
      </p:sp>
    </p:spTree>
    <p:extLst>
      <p:ext uri="{BB962C8B-B14F-4D97-AF65-F5344CB8AC3E}">
        <p14:creationId xmlns:p14="http://schemas.microsoft.com/office/powerpoint/2010/main" val="3980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678546" y="312998"/>
            <a:ext cx="4850169" cy="3116002"/>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545" y="3597638"/>
            <a:ext cx="4850169" cy="2947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4B23DEC-3E21-A8F8-B464-E1A31236778E}"/>
              </a:ext>
            </a:extLst>
          </p:cNvPr>
          <p:cNvSpPr txBox="1">
            <a:spLocks/>
          </p:cNvSpPr>
          <p:nvPr/>
        </p:nvSpPr>
        <p:spPr>
          <a:xfrm>
            <a:off x="10393802" y="750713"/>
            <a:ext cx="1645626" cy="168435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a:t>
            </a:r>
            <a:r>
              <a:rPr lang="en-US" sz="4000">
                <a:solidFill>
                  <a:srgbClr val="F80460"/>
                </a:solidFill>
                <a:latin typeface="#9Slide07 IcielBaliho Script" pitchFamily="2" charset="0"/>
              </a:rPr>
              <a:t>NÔNG THÔN</a:t>
            </a:r>
            <a:endParaRPr lang="en-US" sz="4000" dirty="0">
              <a:solidFill>
                <a:srgbClr val="F80460"/>
              </a:solidFill>
              <a:latin typeface="#9Slide07 IcielBaliho Script" pitchFamily="2" charset="0"/>
            </a:endParaRPr>
          </a:p>
        </p:txBody>
      </p:sp>
      <p:sp>
        <p:nvSpPr>
          <p:cNvPr id="4" name="Subtitle 2">
            <a:extLst>
              <a:ext uri="{FF2B5EF4-FFF2-40B4-BE49-F238E27FC236}">
                <a16:creationId xmlns:a16="http://schemas.microsoft.com/office/drawing/2014/main" id="{A3858AD0-0FEB-6844-EF39-9E6C844FC798}"/>
              </a:ext>
            </a:extLst>
          </p:cNvPr>
          <p:cNvSpPr txBox="1">
            <a:spLocks/>
          </p:cNvSpPr>
          <p:nvPr/>
        </p:nvSpPr>
        <p:spPr>
          <a:xfrm>
            <a:off x="10393802" y="3866715"/>
            <a:ext cx="1645626" cy="168435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THÀNH </a:t>
            </a:r>
          </a:p>
          <a:p>
            <a:pPr marL="0" indent="0" algn="ctr">
              <a:buNone/>
            </a:pPr>
            <a:r>
              <a:rPr lang="vi-VN" sz="4000">
                <a:solidFill>
                  <a:srgbClr val="F80460"/>
                </a:solidFill>
                <a:latin typeface="#9Slide07 IcielBaliho Script" pitchFamily="2" charset="0"/>
              </a:rPr>
              <a:t>THỊ</a:t>
            </a:r>
            <a:endParaRPr lang="en-US" sz="4000" dirty="0">
              <a:solidFill>
                <a:srgbClr val="F80460"/>
              </a:solidFill>
              <a:latin typeface="#9Slide07 IcielBaliho Script" pitchFamily="2" charset="0"/>
            </a:endParaRPr>
          </a:p>
        </p:txBody>
      </p:sp>
    </p:spTree>
    <p:extLst>
      <p:ext uri="{BB962C8B-B14F-4D97-AF65-F5344CB8AC3E}">
        <p14:creationId xmlns:p14="http://schemas.microsoft.com/office/powerpoint/2010/main" val="298251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Du Thuyền Sông Sài Gòn &amp;amp; Ăn Tối Trên Tàu Saigon Princess">
            <a:extLst>
              <a:ext uri="{FF2B5EF4-FFF2-40B4-BE49-F238E27FC236}">
                <a16:creationId xmlns:a16="http://schemas.microsoft.com/office/drawing/2014/main" id="{C5AA3B7A-F32A-42AE-B1A6-9AF733776B0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304" r="1" b="1"/>
          <a:stretch/>
        </p:blipFill>
        <p:spPr bwMode="auto">
          <a:xfrm>
            <a:off x="-6" y="-4"/>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8" name="Picture 10" descr="Cần Thơ vững tin tiến bước - Báo Cần Thơ Online">
            <a:extLst>
              <a:ext uri="{FF2B5EF4-FFF2-40B4-BE49-F238E27FC236}">
                <a16:creationId xmlns:a16="http://schemas.microsoft.com/office/drawing/2014/main" id="{B378A148-ED68-42C1-A0B6-A3D32F911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6" r="3794" b="-1"/>
          <a:stretch/>
        </p:blipFill>
        <p:spPr bwMode="auto">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Oval 146">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Đà Nẵng trong sương mây - VnExpress Du lịch">
            <a:extLst>
              <a:ext uri="{FF2B5EF4-FFF2-40B4-BE49-F238E27FC236}">
                <a16:creationId xmlns:a16="http://schemas.microsoft.com/office/drawing/2014/main" id="{C2C68D5D-8A5B-4768-BBA6-30C9C5930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1" r="15717"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9" name="Oval 148">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CDAC7D13-8855-4267-ADB4-5FDFE3065499}"/>
              </a:ext>
            </a:extLst>
          </p:cNvPr>
          <p:cNvSpPr txBox="1">
            <a:spLocks/>
          </p:cNvSpPr>
          <p:nvPr/>
        </p:nvSpPr>
        <p:spPr>
          <a:xfrm>
            <a:off x="236642" y="3630349"/>
            <a:ext cx="11755927" cy="16693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BÀI</a:t>
            </a:r>
            <a:r>
              <a:rPr kumimoji="0" lang="en-US" sz="4000" b="0" i="0" u="none" strike="noStrike" kern="1200" cap="none" spc="0" normalizeH="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2. PHÂN BỐ DÂN CƯ VÀ CÁC LOẠI HÌNH QUẦN CƯ</a:t>
            </a:r>
            <a:endParaRPr kumimoji="0" lang="en-US" sz="40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7FDF911-934C-2775-4B49-1091D963AA60}"/>
              </a:ext>
            </a:extLst>
          </p:cNvPr>
          <p:cNvPicPr>
            <a:picLocks noChangeAspect="1"/>
          </p:cNvPicPr>
          <p:nvPr/>
        </p:nvPicPr>
        <p:blipFill>
          <a:blip r:embed="rId5"/>
          <a:stretch>
            <a:fillRect/>
          </a:stretch>
        </p:blipFill>
        <p:spPr>
          <a:xfrm>
            <a:off x="8937714" y="725661"/>
            <a:ext cx="2853175" cy="2853175"/>
          </a:xfrm>
          <a:prstGeom prst="rect">
            <a:avLst/>
          </a:prstGeom>
        </p:spPr>
      </p:pic>
      <p:pic>
        <p:nvPicPr>
          <p:cNvPr id="7" name="Picture 6">
            <a:extLst>
              <a:ext uri="{FF2B5EF4-FFF2-40B4-BE49-F238E27FC236}">
                <a16:creationId xmlns:a16="http://schemas.microsoft.com/office/drawing/2014/main" id="{88599BD0-A27F-0C98-DCEE-9FB5C87EFD04}"/>
              </a:ext>
            </a:extLst>
          </p:cNvPr>
          <p:cNvPicPr>
            <a:picLocks noChangeAspect="1"/>
          </p:cNvPicPr>
          <p:nvPr/>
        </p:nvPicPr>
        <p:blipFill>
          <a:blip r:embed="rId6"/>
          <a:stretch>
            <a:fillRect/>
          </a:stretch>
        </p:blipFill>
        <p:spPr>
          <a:xfrm>
            <a:off x="82827" y="777174"/>
            <a:ext cx="1597290" cy="2853175"/>
          </a:xfrm>
          <a:prstGeom prst="rect">
            <a:avLst/>
          </a:prstGeom>
        </p:spPr>
      </p:pic>
    </p:spTree>
    <p:extLst>
      <p:ext uri="{BB962C8B-B14F-4D97-AF65-F5344CB8AC3E}">
        <p14:creationId xmlns:p14="http://schemas.microsoft.com/office/powerpoint/2010/main" val="21167182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3D6B64-3CCD-4101-9A6C-1C5BB6F0BC95}"/>
              </a:ext>
            </a:extLst>
          </p:cNvPr>
          <p:cNvSpPr/>
          <p:nvPr/>
        </p:nvSpPr>
        <p:spPr>
          <a:xfrm>
            <a:off x="186335" y="231623"/>
            <a:ext cx="11858520" cy="1148124"/>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white"/>
                </a:solidFill>
                <a:effectLst/>
                <a:uLnTx/>
                <a:uFillTx/>
                <a:latin typeface="#9Slide07 IcielBaliho Script" pitchFamily="2" charset="0"/>
                <a:ea typeface="+mn-ea"/>
                <a:cs typeface="+mn-cs"/>
              </a:rPr>
              <a:t>NỘI DUNG CHÍNH</a:t>
            </a:r>
          </a:p>
        </p:txBody>
      </p:sp>
      <p:sp>
        <p:nvSpPr>
          <p:cNvPr id="5" name="Rectangle: Rounded Corners 4">
            <a:extLst>
              <a:ext uri="{FF2B5EF4-FFF2-40B4-BE49-F238E27FC236}">
                <a16:creationId xmlns:a16="http://schemas.microsoft.com/office/drawing/2014/main" id="{49D89846-5BDF-4543-9EFA-097338A672AD}"/>
              </a:ext>
            </a:extLst>
          </p:cNvPr>
          <p:cNvSpPr/>
          <p:nvPr/>
        </p:nvSpPr>
        <p:spPr>
          <a:xfrm>
            <a:off x="7002282" y="4465122"/>
            <a:ext cx="2806261"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II. Các loại hình quần cư</a:t>
            </a:r>
          </a:p>
        </p:txBody>
      </p:sp>
      <p:pic>
        <p:nvPicPr>
          <p:cNvPr id="6" name="Picture 2" descr="CỘNG ĐỒNG DÂN CƯ … LÀM CHỦ - Remaps – Tin tức &amp; Kiến thức Bất động sản">
            <a:extLst>
              <a:ext uri="{FF2B5EF4-FFF2-40B4-BE49-F238E27FC236}">
                <a16:creationId xmlns:a16="http://schemas.microsoft.com/office/drawing/2014/main" id="{7DBDAFEA-16A0-4215-910A-EB245BADD7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3324" y="2457295"/>
            <a:ext cx="3055951" cy="21026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CD9FA20-4645-4FF4-9EFE-8B15A74428EC}"/>
              </a:ext>
            </a:extLst>
          </p:cNvPr>
          <p:cNvSpPr/>
          <p:nvPr/>
        </p:nvSpPr>
        <p:spPr>
          <a:xfrm>
            <a:off x="2201326" y="4465122"/>
            <a:ext cx="2913463"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 </a:t>
            </a:r>
            <a:r>
              <a:rPr lang="en-US" sz="2800" b="1" noProof="0">
                <a:solidFill>
                  <a:prstClr val="white"/>
                </a:solidFill>
                <a:latin typeface="#9Slide07 IcielBaliho Script" pitchFamily="2" charset="0"/>
              </a:rPr>
              <a:t>P</a:t>
            </a: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hân bố dân cư</a:t>
            </a:r>
          </a:p>
        </p:txBody>
      </p:sp>
      <p:pic>
        <p:nvPicPr>
          <p:cNvPr id="11" name="Picture 10">
            <a:extLst>
              <a:ext uri="{FF2B5EF4-FFF2-40B4-BE49-F238E27FC236}">
                <a16:creationId xmlns:a16="http://schemas.microsoft.com/office/drawing/2014/main" id="{C1E9A022-2120-4244-9FF6-77E229073AD0}"/>
              </a:ext>
            </a:extLst>
          </p:cNvPr>
          <p:cNvPicPr>
            <a:picLocks noChangeAspect="1"/>
          </p:cNvPicPr>
          <p:nvPr/>
        </p:nvPicPr>
        <p:blipFill>
          <a:blip r:embed="rId4"/>
          <a:stretch>
            <a:fillRect/>
          </a:stretch>
        </p:blipFill>
        <p:spPr>
          <a:xfrm>
            <a:off x="7566979" y="2558478"/>
            <a:ext cx="1676865" cy="1676865"/>
          </a:xfrm>
          <a:prstGeom prst="rect">
            <a:avLst/>
          </a:prstGeom>
        </p:spPr>
      </p:pic>
    </p:spTree>
    <p:extLst>
      <p:ext uri="{BB962C8B-B14F-4D97-AF65-F5344CB8AC3E}">
        <p14:creationId xmlns:p14="http://schemas.microsoft.com/office/powerpoint/2010/main" val="16240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375257" y="1379354"/>
            <a:ext cx="6799313" cy="121813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vi-VN" sz="2200">
                <a:solidFill>
                  <a:prstClr val="black"/>
                </a:solidFill>
                <a:latin typeface="#9Slide07 IcielBaliho Script" pitchFamily="2" charset="0"/>
                <a:ea typeface="Tahoma" panose="020B0604030504040204" pitchFamily="34" charset="0"/>
                <a:cs typeface="Tahoma" panose="020B0604030504040204" pitchFamily="34" charset="0"/>
              </a:rPr>
              <a:t>Nhiệm vụ: Quan sát bản đồ dân số Việt Nam + thông tin mục 1 SGK hoàn thành phiếu học tập để tìm hiểu đặc điểm phân bố dân cư nước ta</a:t>
            </a:r>
            <a:endParaRPr kumimoji="0" lang="en-US" sz="22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2378529" y="868837"/>
            <a:ext cx="331228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0F0"/>
                </a:solidFill>
                <a:effectLst/>
                <a:uLnTx/>
                <a:uFillTx/>
                <a:latin typeface="#9Slide05 IcielCiaobella" pitchFamily="2" charset="0"/>
                <a:ea typeface="+mn-ea"/>
                <a:cs typeface="+mn-cs"/>
              </a:rPr>
              <a:t>Thảo luận nhóm</a:t>
            </a:r>
          </a:p>
        </p:txBody>
      </p:sp>
      <p:sp>
        <p:nvSpPr>
          <p:cNvPr id="8" name="Title 1">
            <a:extLst>
              <a:ext uri="{FF2B5EF4-FFF2-40B4-BE49-F238E27FC236}">
                <a16:creationId xmlns:a16="http://schemas.microsoft.com/office/drawing/2014/main" id="{CF0393B7-B780-65D9-17C6-94EE93E2B1F9}"/>
              </a:ext>
            </a:extLst>
          </p:cNvPr>
          <p:cNvSpPr txBox="1">
            <a:spLocks/>
          </p:cNvSpPr>
          <p:nvPr/>
        </p:nvSpPr>
        <p:spPr>
          <a:xfrm>
            <a:off x="375257" y="2728650"/>
            <a:ext cx="6863375" cy="382205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1</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Mật độ dân số nước ta……………..</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2</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Các khu vực đồng bằng có mật độ dân số…………. Ví dụ: ……</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3</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Các khu vực miền núi có mật độ dân số……………… Ví dụ: ……</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4</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5 tỉnh (thành phố) có mật độ dân số cao nhất…………</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5</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5 tỉnh có mật độ dân số thấp nhất…………………..</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6</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các đô thị có quy mô dân số trên 1.000.000 người:………</a:t>
            </a:r>
          </a:p>
          <a:p>
            <a:pPr algn="just">
              <a:lnSpc>
                <a:spcPct val="100000"/>
              </a:lnSpc>
            </a:pPr>
            <a:r>
              <a:rPr lang="vi-VN" sz="2400">
                <a:latin typeface="#9Slide07 IcielBaliho Script" pitchFamily="2" charset="0"/>
                <a:ea typeface="Tahoma" panose="020B0604030504040204" pitchFamily="34" charset="0"/>
                <a:cs typeface="Tahoma" panose="020B0604030504040204" pitchFamily="34" charset="0"/>
              </a:rPr>
              <a:t>=&gt; Kết luận: Như vậy, mật độ dân số nước ta (7)……………… và phân bố (8)…………………</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9</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Nguyên nhân:………………</a:t>
            </a:r>
            <a:endParaRPr lang="vi-VN" sz="2400" dirty="0">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53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13" name="TextBox 12">
            <a:extLst>
              <a:ext uri="{FF2B5EF4-FFF2-40B4-BE49-F238E27FC236}">
                <a16:creationId xmlns:a16="http://schemas.microsoft.com/office/drawing/2014/main" id="{1F320E21-6E12-6DB9-D0D7-23EA8AC1A2B8}"/>
              </a:ext>
            </a:extLst>
          </p:cNvPr>
          <p:cNvSpPr txBox="1"/>
          <p:nvPr/>
        </p:nvSpPr>
        <p:spPr>
          <a:xfrm>
            <a:off x="308541" y="1058399"/>
            <a:ext cx="64008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1</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Mật độ dân số nước ta</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cao (297 người/km2, năm 2021), đứng thứ 48 trên thế giới, thứ 3 trong khu vực Đông Nam Á</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8A264541-5243-2F5C-1D36-957CB03AB288}"/>
              </a:ext>
            </a:extLst>
          </p:cNvPr>
          <p:cNvSpPr txBox="1"/>
          <p:nvPr/>
        </p:nvSpPr>
        <p:spPr>
          <a:xfrm>
            <a:off x="308541" y="2600234"/>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2</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đồng bằng có mật độ dân số</a:t>
            </a:r>
            <a:r>
              <a:rPr lang="en-US" sz="280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cao.</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Đồng bằng sông Hồng</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114B7C6-3F95-BE02-D42C-8D1D251E870F}"/>
              </a:ext>
            </a:extLst>
          </p:cNvPr>
          <p:cNvSpPr txBox="1"/>
          <p:nvPr/>
        </p:nvSpPr>
        <p:spPr>
          <a:xfrm>
            <a:off x="308541" y="3711181"/>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3</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miền núi có mật độ dân số</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thấp.</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Tây Nguyên</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497AD557-6CF2-B57E-88BF-BF832F06A0C8}"/>
              </a:ext>
            </a:extLst>
          </p:cNvPr>
          <p:cNvSpPr/>
          <p:nvPr/>
        </p:nvSpPr>
        <p:spPr>
          <a:xfrm>
            <a:off x="8559384" y="1214203"/>
            <a:ext cx="584616" cy="494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64E565-C53B-7F0E-A2BF-843708CC2AC4}"/>
              </a:ext>
            </a:extLst>
          </p:cNvPr>
          <p:cNvSpPr/>
          <p:nvPr/>
        </p:nvSpPr>
        <p:spPr>
          <a:xfrm>
            <a:off x="9264729" y="3084628"/>
            <a:ext cx="344774" cy="15923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5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4677D7-D109-4752-AECC-52D5F6E8051E}"/>
              </a:ext>
            </a:extLst>
          </p:cNvPr>
          <p:cNvSpPr txBox="1">
            <a:spLocks/>
          </p:cNvSpPr>
          <p:nvPr/>
        </p:nvSpPr>
        <p:spPr>
          <a:xfrm>
            <a:off x="390525" y="61874"/>
            <a:ext cx="11506200" cy="1166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PHÂN </a:t>
            </a:r>
            <a:r>
              <a:rPr kumimoji="0" lang="en-US" sz="4000" b="0" i="0" u="none" strike="noStrike" kern="1200" cap="none" spc="0" normalizeH="0" baseline="0" noProof="0" dirty="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BỐ </a:t>
            </a:r>
            <a:r>
              <a:rPr kumimoji="0" lang="en-US"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DÂN CƯ</a:t>
            </a:r>
            <a:r>
              <a:rPr kumimoji="0" lang="vi-VN"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 KHÔNG ĐỒNG ĐỀU</a:t>
            </a:r>
            <a:endParaRPr kumimoji="0" lang="en-US" sz="4000" b="0" i="0" u="none" strike="noStrike" kern="1200" cap="none" spc="0" normalizeH="0" baseline="0" noProof="0" dirty="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1815005" y="1471924"/>
            <a:ext cx="4280995"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rPr>
              <a:t>Đồng bằng, ven biển</a:t>
            </a:r>
            <a:endParaRPr kumimoji="0" lang="en-US" sz="3200" b="0" i="0" u="none" strike="noStrike" kern="1200" cap="none" spc="0" normalizeH="0" baseline="0" noProof="0" dirty="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4" name="Title 1">
            <a:extLst>
              <a:ext uri="{FF2B5EF4-FFF2-40B4-BE49-F238E27FC236}">
                <a16:creationId xmlns:a16="http://schemas.microsoft.com/office/drawing/2014/main" id="{0EA3BE8B-61F7-4324-A2CE-965BEA165F9D}"/>
              </a:ext>
            </a:extLst>
          </p:cNvPr>
          <p:cNvSpPr txBox="1">
            <a:spLocks/>
          </p:cNvSpPr>
          <p:nvPr/>
        </p:nvSpPr>
        <p:spPr>
          <a:xfrm>
            <a:off x="6768663" y="1376245"/>
            <a:ext cx="3680262"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rPr>
              <a:t>Miền núi</a:t>
            </a:r>
            <a:endParaRPr kumimoji="0" lang="en-US" sz="3200" b="0" i="0" u="none" strike="noStrike" kern="1200" cap="none" spc="0" normalizeH="0" baseline="0" noProof="0" dirty="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5" name="Title 1">
            <a:extLst>
              <a:ext uri="{FF2B5EF4-FFF2-40B4-BE49-F238E27FC236}">
                <a16:creationId xmlns:a16="http://schemas.microsoft.com/office/drawing/2014/main" id="{C34B4153-F19A-49AB-B54B-843F3301D389}"/>
              </a:ext>
            </a:extLst>
          </p:cNvPr>
          <p:cNvSpPr txBox="1">
            <a:spLocks/>
          </p:cNvSpPr>
          <p:nvPr/>
        </p:nvSpPr>
        <p:spPr>
          <a:xfrm>
            <a:off x="1599871" y="2550237"/>
            <a:ext cx="3771900"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Địa</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hình</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bằng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phẳng</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Khai</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thác</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lâu</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đời</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tầng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phát</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triển</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a:t>
            </a:r>
          </a:p>
        </p:txBody>
      </p:sp>
      <p:sp>
        <p:nvSpPr>
          <p:cNvPr id="16" name="Title 1">
            <a:extLst>
              <a:ext uri="{FF2B5EF4-FFF2-40B4-BE49-F238E27FC236}">
                <a16:creationId xmlns:a16="http://schemas.microsoft.com/office/drawing/2014/main" id="{2CA89D95-A769-44A0-B380-F8F1B89C793D}"/>
              </a:ext>
            </a:extLst>
          </p:cNvPr>
          <p:cNvSpPr txBox="1">
            <a:spLocks/>
          </p:cNvSpPr>
          <p:nvPr/>
        </p:nvSpPr>
        <p:spPr>
          <a:xfrm>
            <a:off x="7200900" y="2716781"/>
            <a:ext cx="3771900"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Địa</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hình</a:t>
            </a:r>
            <a:r>
              <a:rPr kumimoji="0" lang="en-US" sz="28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cao, dốc</a:t>
            </a: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Kinh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tế</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chậm</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phát</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triển</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tầng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hạn</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chế</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a:t>
            </a:r>
          </a:p>
        </p:txBody>
      </p:sp>
      <p:sp>
        <p:nvSpPr>
          <p:cNvPr id="17" name="Title 1">
            <a:extLst>
              <a:ext uri="{FF2B5EF4-FFF2-40B4-BE49-F238E27FC236}">
                <a16:creationId xmlns:a16="http://schemas.microsoft.com/office/drawing/2014/main" id="{B33F2F94-A7A4-4E96-8530-26AE14D73AA6}"/>
              </a:ext>
            </a:extLst>
          </p:cNvPr>
          <p:cNvSpPr txBox="1">
            <a:spLocks/>
          </p:cNvSpPr>
          <p:nvPr/>
        </p:nvSpPr>
        <p:spPr>
          <a:xfrm>
            <a:off x="2984752" y="5345049"/>
            <a:ext cx="6593972" cy="86483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Mật</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độ dân số: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Nông </a:t>
            </a:r>
            <a:r>
              <a:rPr kumimoji="0" lang="en-US" sz="36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thôn</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thành </a:t>
            </a:r>
            <a:r>
              <a:rPr kumimoji="0" lang="en-US" sz="36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0" name="Arrow: Down 9">
            <a:extLst>
              <a:ext uri="{FF2B5EF4-FFF2-40B4-BE49-F238E27FC236}">
                <a16:creationId xmlns:a16="http://schemas.microsoft.com/office/drawing/2014/main" id="{D888630C-5241-4EC6-A6CD-EF689A844477}"/>
              </a:ext>
            </a:extLst>
          </p:cNvPr>
          <p:cNvSpPr/>
          <p:nvPr/>
        </p:nvSpPr>
        <p:spPr>
          <a:xfrm>
            <a:off x="2847975" y="2134092"/>
            <a:ext cx="742950" cy="501117"/>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2B5748EE-E22A-4D40-A11D-43FEEB88E1D3}"/>
              </a:ext>
            </a:extLst>
          </p:cNvPr>
          <p:cNvSpPr/>
          <p:nvPr/>
        </p:nvSpPr>
        <p:spPr>
          <a:xfrm>
            <a:off x="8343900" y="2052522"/>
            <a:ext cx="742950" cy="593616"/>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263F6E5B-7BD6-45C0-A8FC-5B066E3DAC49}"/>
              </a:ext>
            </a:extLst>
          </p:cNvPr>
          <p:cNvCxnSpPr>
            <a:cxnSpLocks/>
            <a:endCxn id="9" idx="0"/>
          </p:cNvCxnSpPr>
          <p:nvPr/>
        </p:nvCxnSpPr>
        <p:spPr>
          <a:xfrm flipH="1">
            <a:off x="3955503" y="962025"/>
            <a:ext cx="2229397" cy="509899"/>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F43BF64A-620C-4E53-B7AA-C9E7319D78CC}"/>
              </a:ext>
            </a:extLst>
          </p:cNvPr>
          <p:cNvCxnSpPr>
            <a:cxnSpLocks/>
            <a:endCxn id="14" idx="0"/>
          </p:cNvCxnSpPr>
          <p:nvPr/>
        </p:nvCxnSpPr>
        <p:spPr>
          <a:xfrm>
            <a:off x="6096001" y="962025"/>
            <a:ext cx="2512793" cy="414220"/>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25F0528-FCFA-4E04-A2BD-F82E2BBF5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016" y="1082424"/>
            <a:ext cx="1263918" cy="1263918"/>
          </a:xfrm>
          <a:prstGeom prst="rect">
            <a:avLst/>
          </a:prstGeom>
        </p:spPr>
      </p:pic>
      <p:pic>
        <p:nvPicPr>
          <p:cNvPr id="6" name="Picture 5">
            <a:extLst>
              <a:ext uri="{FF2B5EF4-FFF2-40B4-BE49-F238E27FC236}">
                <a16:creationId xmlns:a16="http://schemas.microsoft.com/office/drawing/2014/main" id="{23D9453C-2614-4B24-8A36-CA68F6380ACC}"/>
              </a:ext>
            </a:extLst>
          </p:cNvPr>
          <p:cNvPicPr>
            <a:picLocks noChangeAspect="1"/>
          </p:cNvPicPr>
          <p:nvPr/>
        </p:nvPicPr>
        <p:blipFill>
          <a:blip r:embed="rId3"/>
          <a:stretch>
            <a:fillRect/>
          </a:stretch>
        </p:blipFill>
        <p:spPr>
          <a:xfrm>
            <a:off x="1600200" y="4297358"/>
            <a:ext cx="1619250" cy="1113692"/>
          </a:xfrm>
          <a:prstGeom prst="rect">
            <a:avLst/>
          </a:prstGeom>
        </p:spPr>
      </p:pic>
      <p:sp>
        <p:nvSpPr>
          <p:cNvPr id="8" name="Arrow: Chevron 7">
            <a:extLst>
              <a:ext uri="{FF2B5EF4-FFF2-40B4-BE49-F238E27FC236}">
                <a16:creationId xmlns:a16="http://schemas.microsoft.com/office/drawing/2014/main" id="{7EC431FC-559F-43D7-B328-F6F6F2B24E35}"/>
              </a:ext>
            </a:extLst>
          </p:cNvPr>
          <p:cNvSpPr/>
          <p:nvPr/>
        </p:nvSpPr>
        <p:spPr>
          <a:xfrm>
            <a:off x="6874422" y="4645994"/>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C63214B-4D0F-435A-A853-7B4EFD7DC458}"/>
              </a:ext>
            </a:extLst>
          </p:cNvPr>
          <p:cNvPicPr>
            <a:picLocks noChangeAspect="1"/>
          </p:cNvPicPr>
          <p:nvPr/>
        </p:nvPicPr>
        <p:blipFill>
          <a:blip r:embed="rId4"/>
          <a:stretch>
            <a:fillRect/>
          </a:stretch>
        </p:blipFill>
        <p:spPr>
          <a:xfrm>
            <a:off x="704426" y="1169135"/>
            <a:ext cx="1240690" cy="1166852"/>
          </a:xfrm>
          <a:prstGeom prst="ellipse">
            <a:avLst/>
          </a:prstGeom>
        </p:spPr>
      </p:pic>
      <p:sp>
        <p:nvSpPr>
          <p:cNvPr id="2" name="Rectangle 1">
            <a:extLst>
              <a:ext uri="{FF2B5EF4-FFF2-40B4-BE49-F238E27FC236}">
                <a16:creationId xmlns:a16="http://schemas.microsoft.com/office/drawing/2014/main" id="{C4BEB9CD-3D14-9DA9-8C3C-BE3501263274}"/>
              </a:ext>
            </a:extLst>
          </p:cNvPr>
          <p:cNvSpPr/>
          <p:nvPr/>
        </p:nvSpPr>
        <p:spPr>
          <a:xfrm>
            <a:off x="2413243" y="4230246"/>
            <a:ext cx="843995" cy="331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62,9%</a:t>
            </a:r>
          </a:p>
        </p:txBody>
      </p:sp>
      <p:sp>
        <p:nvSpPr>
          <p:cNvPr id="3" name="Rectangle 2">
            <a:extLst>
              <a:ext uri="{FF2B5EF4-FFF2-40B4-BE49-F238E27FC236}">
                <a16:creationId xmlns:a16="http://schemas.microsoft.com/office/drawing/2014/main" id="{3B628D23-0A34-8245-291D-A487910684C1}"/>
              </a:ext>
            </a:extLst>
          </p:cNvPr>
          <p:cNvSpPr/>
          <p:nvPr/>
        </p:nvSpPr>
        <p:spPr>
          <a:xfrm>
            <a:off x="1441330" y="4494141"/>
            <a:ext cx="812539" cy="331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37,1%</a:t>
            </a:r>
          </a:p>
        </p:txBody>
      </p:sp>
      <p:sp>
        <p:nvSpPr>
          <p:cNvPr id="4" name="Title 1">
            <a:extLst>
              <a:ext uri="{FF2B5EF4-FFF2-40B4-BE49-F238E27FC236}">
                <a16:creationId xmlns:a16="http://schemas.microsoft.com/office/drawing/2014/main" id="{6667E71F-57D2-962D-724F-A8D4BB7437BD}"/>
              </a:ext>
            </a:extLst>
          </p:cNvPr>
          <p:cNvSpPr txBox="1">
            <a:spLocks/>
          </p:cNvSpPr>
          <p:nvPr/>
        </p:nvSpPr>
        <p:spPr>
          <a:xfrm>
            <a:off x="3484622" y="4344740"/>
            <a:ext cx="5722626"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Số</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dân: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Nông </a:t>
            </a:r>
            <a:r>
              <a:rPr kumimoji="0" lang="en-US" sz="36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thôn</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thành </a:t>
            </a:r>
            <a:r>
              <a:rPr kumimoji="0" lang="en-US" sz="36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7" name="Arrow: Chevron 6">
            <a:extLst>
              <a:ext uri="{FF2B5EF4-FFF2-40B4-BE49-F238E27FC236}">
                <a16:creationId xmlns:a16="http://schemas.microsoft.com/office/drawing/2014/main" id="{6AC0D785-37FB-8B60-511A-85C5D91F6B40}"/>
              </a:ext>
            </a:extLst>
          </p:cNvPr>
          <p:cNvSpPr/>
          <p:nvPr/>
        </p:nvSpPr>
        <p:spPr>
          <a:xfrm rot="10520466">
            <a:off x="7376327" y="5570616"/>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Graphic 11" descr="Group of people with solid fill">
            <a:extLst>
              <a:ext uri="{FF2B5EF4-FFF2-40B4-BE49-F238E27FC236}">
                <a16:creationId xmlns:a16="http://schemas.microsoft.com/office/drawing/2014/main" id="{C743658C-C9CF-0F09-97A5-FD3AD5CA8A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8016" y="5737536"/>
            <a:ext cx="914400" cy="914400"/>
          </a:xfrm>
          <a:prstGeom prst="rect">
            <a:avLst/>
          </a:prstGeom>
        </p:spPr>
      </p:pic>
      <p:pic>
        <p:nvPicPr>
          <p:cNvPr id="13" name="Graphic 12" descr="Group success with solid fill">
            <a:extLst>
              <a:ext uri="{FF2B5EF4-FFF2-40B4-BE49-F238E27FC236}">
                <a16:creationId xmlns:a16="http://schemas.microsoft.com/office/drawing/2014/main" id="{CE7D35C7-A09B-B3F0-4122-9FE161A5A1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23085" y="5881658"/>
            <a:ext cx="914400" cy="914400"/>
          </a:xfrm>
          <a:prstGeom prst="rect">
            <a:avLst/>
          </a:prstGeom>
        </p:spPr>
      </p:pic>
      <p:pic>
        <p:nvPicPr>
          <p:cNvPr id="18" name="Graphic 17" descr="Right pointing backhand index outline">
            <a:extLst>
              <a:ext uri="{FF2B5EF4-FFF2-40B4-BE49-F238E27FC236}">
                <a16:creationId xmlns:a16="http://schemas.microsoft.com/office/drawing/2014/main" id="{15076E99-63DC-7895-4994-40F5ABC113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975" y="4981575"/>
            <a:ext cx="1619250" cy="1619250"/>
          </a:xfrm>
          <a:prstGeom prst="rect">
            <a:avLst/>
          </a:prstGeom>
        </p:spPr>
      </p:pic>
    </p:spTree>
    <p:extLst>
      <p:ext uri="{BB962C8B-B14F-4D97-AF65-F5344CB8AC3E}">
        <p14:creationId xmlns:p14="http://schemas.microsoft.com/office/powerpoint/2010/main" val="28782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par>
                                <p:cTn id="69" presetID="42"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6" grpId="0"/>
      <p:bldP spid="17" grpId="0"/>
      <p:bldP spid="8" grpId="0" animBg="1"/>
      <p:bldP spid="2" grpId="0" animBg="1"/>
      <p:bldP spid="3" grpId="0" animBg="1"/>
      <p:bldP spid="4"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389744" y="1138623"/>
            <a:ext cx="74167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Mật độ dân số phân theo vùng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ở nước ta năm 2021</a:t>
            </a:r>
          </a:p>
        </p:txBody>
      </p:sp>
      <p:graphicFrame>
        <p:nvGraphicFramePr>
          <p:cNvPr id="5" name="Table 4">
            <a:extLst>
              <a:ext uri="{FF2B5EF4-FFF2-40B4-BE49-F238E27FC236}">
                <a16:creationId xmlns:a16="http://schemas.microsoft.com/office/drawing/2014/main" id="{2C2DB13B-77D0-748A-94E7-EDF8652527C1}"/>
              </a:ext>
            </a:extLst>
          </p:cNvPr>
          <p:cNvGraphicFramePr>
            <a:graphicFrameLocks noGrp="1"/>
          </p:cNvGraphicFramePr>
          <p:nvPr>
            <p:extLst>
              <p:ext uri="{D42A27DB-BD31-4B8C-83A1-F6EECF244321}">
                <p14:modId xmlns:p14="http://schemas.microsoft.com/office/powerpoint/2010/main" val="3931229092"/>
              </p:ext>
            </p:extLst>
          </p:nvPr>
        </p:nvGraphicFramePr>
        <p:xfrm>
          <a:off x="300685" y="2094500"/>
          <a:ext cx="7027006" cy="3368040"/>
        </p:xfrm>
        <a:graphic>
          <a:graphicData uri="http://schemas.openxmlformats.org/drawingml/2006/table">
            <a:tbl>
              <a:tblPr>
                <a:tableStyleId>{5940675A-B579-460E-94D1-54222C63F5DA}</a:tableStyleId>
              </a:tblPr>
              <a:tblGrid>
                <a:gridCol w="5050804">
                  <a:extLst>
                    <a:ext uri="{9D8B030D-6E8A-4147-A177-3AD203B41FA5}">
                      <a16:colId xmlns:a16="http://schemas.microsoft.com/office/drawing/2014/main" val="730314610"/>
                    </a:ext>
                  </a:extLst>
                </a:gridCol>
                <a:gridCol w="1976202">
                  <a:extLst>
                    <a:ext uri="{9D8B030D-6E8A-4147-A177-3AD203B41FA5}">
                      <a16:colId xmlns:a16="http://schemas.microsoft.com/office/drawing/2014/main" val="2514483656"/>
                    </a:ext>
                  </a:extLst>
                </a:gridCol>
              </a:tblGrid>
              <a:tr h="190500">
                <a:tc>
                  <a:txBody>
                    <a:bodyPr/>
                    <a:lstStyle/>
                    <a:p>
                      <a:pPr algn="l" fontAlgn="b"/>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vi-VN" sz="2400" u="none" strike="noStrike">
                          <a:effectLst/>
                          <a:latin typeface="Times New Roman" panose="02020603050405020304" pitchFamily="18" charset="0"/>
                          <a:cs typeface="Times New Roman" panose="02020603050405020304" pitchFamily="18" charset="0"/>
                        </a:rPr>
                        <a:t>Mật độ dân số (Người/km2)</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438095775"/>
                  </a:ext>
                </a:extLst>
              </a:tr>
              <a:tr h="190500">
                <a:tc>
                  <a:txBody>
                    <a:bodyPr/>
                    <a:lstStyle/>
                    <a:p>
                      <a:pPr algn="l" fontAlgn="b"/>
                      <a:r>
                        <a:rPr lang="vi-VN" sz="2400" u="none" strike="noStrike">
                          <a:effectLst/>
                          <a:latin typeface="Times New Roman" panose="02020603050405020304" pitchFamily="18" charset="0"/>
                          <a:cs typeface="Times New Roman" panose="02020603050405020304" pitchFamily="18" charset="0"/>
                        </a:rPr>
                        <a:t>CẢ NƯỚC</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297</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69233558"/>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Hồng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b="1" u="none" strike="noStrike">
                          <a:solidFill>
                            <a:srgbClr val="FF0000"/>
                          </a:solidFill>
                          <a:effectLst/>
                          <a:latin typeface="Times New Roman" panose="02020603050405020304" pitchFamily="18" charset="0"/>
                          <a:cs typeface="Times New Roman" panose="02020603050405020304" pitchFamily="18" charset="0"/>
                        </a:rPr>
                        <a:t>1091</a:t>
                      </a:r>
                      <a:endParaRPr lang="en-US" sz="2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91800634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Trung du và miền núi phía Bắc</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136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388151861"/>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Bắc Trung Bộ và Duyên hải miền Trung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215</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32984939"/>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Tây Nguyên</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111</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957294542"/>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Đông Nam Bộ</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778</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59569496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Cửu Long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426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777631422"/>
                  </a:ext>
                </a:extLst>
              </a:tr>
            </a:tbl>
          </a:graphicData>
        </a:graphic>
      </p:graphicFrame>
      <p:sp>
        <p:nvSpPr>
          <p:cNvPr id="9" name="TextBox 8">
            <a:extLst>
              <a:ext uri="{FF2B5EF4-FFF2-40B4-BE49-F238E27FC236}">
                <a16:creationId xmlns:a16="http://schemas.microsoft.com/office/drawing/2014/main" id="{73A09AE0-B3F5-DD1B-9E46-92D1C598BF40}"/>
              </a:ext>
            </a:extLst>
          </p:cNvPr>
          <p:cNvSpPr txBox="1"/>
          <p:nvPr/>
        </p:nvSpPr>
        <p:spPr>
          <a:xfrm>
            <a:off x="1649728" y="5546900"/>
            <a:ext cx="74167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Nguồn: Niên giám thống kê VN</a:t>
            </a:r>
          </a:p>
        </p:txBody>
      </p:sp>
    </p:spTree>
    <p:extLst>
      <p:ext uri="{BB962C8B-B14F-4D97-AF65-F5344CB8AC3E}">
        <p14:creationId xmlns:p14="http://schemas.microsoft.com/office/powerpoint/2010/main" val="16379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TotalTime>
  <Words>1471</Words>
  <Application>Microsoft Office PowerPoint</Application>
  <PresentationFormat>Widescreen</PresentationFormat>
  <Paragraphs>168</Paragraphs>
  <Slides>22</Slides>
  <Notes>4</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22</vt:i4>
      </vt:variant>
    </vt:vector>
  </HeadingPairs>
  <TitlesOfParts>
    <vt:vector size="51" baseType="lpstr">
      <vt:lpstr>微软雅黑</vt:lpstr>
      <vt:lpstr>宋体</vt:lpstr>
      <vt:lpstr>#9Slide02 Noi dung rat dai</vt:lpstr>
      <vt:lpstr>#9Slide03 AmpleSoft Bold</vt:lpstr>
      <vt:lpstr>#9Slide05 Gullever Font</vt:lpstr>
      <vt:lpstr>#9Slide05 HLT Boulevard</vt:lpstr>
      <vt:lpstr>#9Slide05 IcielCiaobella</vt:lpstr>
      <vt:lpstr>#9Slide07 Cadena</vt:lpstr>
      <vt:lpstr>#9Slide07 HLT Fall For You</vt:lpstr>
      <vt:lpstr>#9Slide07 IcielBaliho Script</vt:lpstr>
      <vt:lpstr>#9Slide07 IcielBC Cubano Normal</vt:lpstr>
      <vt:lpstr>#9Slide07 IcielCadena</vt:lpstr>
      <vt:lpstr>Abel</vt:lpstr>
      <vt:lpstr>Aptos</vt:lpstr>
      <vt:lpstr>Arial</vt:lpstr>
      <vt:lpstr>Barlow</vt:lpstr>
      <vt:lpstr>Bubblegum Sans</vt:lpstr>
      <vt:lpstr>Calibri</vt:lpstr>
      <vt:lpstr>Calibri Light</vt:lpstr>
      <vt:lpstr>Roboto</vt:lpstr>
      <vt:lpstr>Tahoma</vt:lpstr>
      <vt:lpstr>Times New Roman</vt:lpstr>
      <vt:lpstr>Times New Roman</vt:lpstr>
      <vt:lpstr>Wingdings</vt:lpstr>
      <vt:lpstr>1_Office Theme</vt:lpstr>
      <vt:lpstr>2_Office Theme</vt:lpstr>
      <vt:lpstr>1_Chủ đề Office</vt:lpstr>
      <vt:lpstr>Climate and Water Lesson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PowerPoint Presentation</vt:lpstr>
      <vt:lpstr>PowerPoint Presentation</vt:lpstr>
      <vt:lpstr>Quần cư  thành thị</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Administrator</cp:lastModifiedBy>
  <cp:revision>6</cp:revision>
  <dcterms:created xsi:type="dcterms:W3CDTF">2024-06-13T08:16:08Z</dcterms:created>
  <dcterms:modified xsi:type="dcterms:W3CDTF">2024-09-19T09:20:43Z</dcterms:modified>
</cp:coreProperties>
</file>