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71" r:id="rId2"/>
    <p:sldId id="256" r:id="rId3"/>
    <p:sldId id="279" r:id="rId4"/>
    <p:sldId id="316" r:id="rId5"/>
    <p:sldId id="347" r:id="rId6"/>
    <p:sldId id="283" r:id="rId7"/>
    <p:sldId id="276" r:id="rId8"/>
    <p:sldId id="298" r:id="rId9"/>
    <p:sldId id="352" r:id="rId10"/>
    <p:sldId id="351" r:id="rId11"/>
    <p:sldId id="327" r:id="rId12"/>
    <p:sldId id="348" r:id="rId13"/>
    <p:sldId id="313" r:id="rId14"/>
    <p:sldId id="314" r:id="rId15"/>
    <p:sldId id="330" r:id="rId16"/>
    <p:sldId id="35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0087B2"/>
    <a:srgbClr val="F26648"/>
    <a:srgbClr val="6D9FB1"/>
    <a:srgbClr val="F7931D"/>
    <a:srgbClr val="FBC864"/>
    <a:srgbClr val="F8B417"/>
    <a:srgbClr val="FEE3AF"/>
    <a:srgbClr val="77ADC0"/>
    <a:srgbClr val="F16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5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11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980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9346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14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083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258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6935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39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059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17/6/2024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07298" y="1217916"/>
            <a:ext cx="998816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Write a word or phrase in the box under the correct picture.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04692" y="121078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7477" y="1090535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3E4164B4-0D67-CA3F-510F-346531C75D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5161" y="2242910"/>
            <a:ext cx="2613057" cy="328273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6E553FC-6441-4829-9B37-C987ACAA1281}"/>
              </a:ext>
            </a:extLst>
          </p:cNvPr>
          <p:cNvSpPr txBox="1"/>
          <p:nvPr/>
        </p:nvSpPr>
        <p:spPr>
          <a:xfrm>
            <a:off x="3924248" y="4804122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handicraft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0405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311441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Fill in each blank with a word or phrase from the box.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ED6E744-46AA-F162-8EC9-38D35EF81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887" y="1809767"/>
            <a:ext cx="11887882" cy="485326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100" b="1" dirty="0">
                <a:solidFill>
                  <a:srgbClr val="F26648"/>
                </a:solidFill>
              </a:rPr>
              <a:t>1.</a:t>
            </a:r>
            <a:r>
              <a:rPr lang="en-US" sz="3100" b="1" dirty="0">
                <a:solidFill>
                  <a:srgbClr val="0070C0"/>
                </a:solidFill>
              </a:rPr>
              <a:t> </a:t>
            </a:r>
            <a:r>
              <a:rPr lang="en-US" sz="3100" dirty="0"/>
              <a:t>Skilled local ____________ made these beautiful flower vases.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100" b="1" dirty="0">
                <a:solidFill>
                  <a:srgbClr val="F26648"/>
                </a:solidFill>
              </a:rPr>
              <a:t>2. </a:t>
            </a:r>
            <a:r>
              <a:rPr lang="en-US" sz="3100" dirty="0"/>
              <a:t>The electrical wires in our </a:t>
            </a:r>
            <a:r>
              <a:rPr lang="en-US" sz="3100" dirty="0" err="1"/>
              <a:t>neighbourhood</a:t>
            </a:r>
            <a:r>
              <a:rPr lang="en-US" sz="3100" dirty="0"/>
              <a:t> broke down yesterday, so we had to call a(n) ______________.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100" b="1" dirty="0">
                <a:solidFill>
                  <a:srgbClr val="F26648"/>
                </a:solidFill>
              </a:rPr>
              <a:t>3. </a:t>
            </a:r>
            <a:r>
              <a:rPr lang="en-US" sz="3100" i="1" dirty="0"/>
              <a:t>Bun cha, pho</a:t>
            </a:r>
            <a:r>
              <a:rPr lang="en-US" sz="3100" dirty="0"/>
              <a:t>, and </a:t>
            </a:r>
            <a:r>
              <a:rPr lang="en-US" sz="3100" i="1" dirty="0"/>
              <a:t>hu </a:t>
            </a:r>
            <a:r>
              <a:rPr lang="en-US" sz="3100" i="1" dirty="0" err="1"/>
              <a:t>tieu</a:t>
            </a:r>
            <a:r>
              <a:rPr lang="en-US" sz="3100" i="1" dirty="0"/>
              <a:t> </a:t>
            </a:r>
            <a:r>
              <a:rPr lang="en-US" sz="3100" dirty="0"/>
              <a:t>are examples of famous Vietnamese ________________.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100" b="1" dirty="0">
                <a:solidFill>
                  <a:srgbClr val="F26648"/>
                </a:solidFill>
              </a:rPr>
              <a:t>4. </a:t>
            </a:r>
            <a:r>
              <a:rPr lang="en-US" sz="3100" dirty="0"/>
              <a:t>The _________________ in our street usually comes at 6 p.m. to take the rubbish away.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100" b="1" dirty="0">
                <a:solidFill>
                  <a:srgbClr val="F26648"/>
                </a:solidFill>
              </a:rPr>
              <a:t>5. </a:t>
            </a:r>
            <a:r>
              <a:rPr lang="en-US" sz="3100" dirty="0"/>
              <a:t>Tourists to Hoi An usually buy traditional ______________ such as lanterns as souvenirs.</a:t>
            </a:r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id="{696FCE47-94A3-C30A-894D-2C7C8F7673AB}"/>
              </a:ext>
            </a:extLst>
          </p:cNvPr>
          <p:cNvSpPr txBox="1"/>
          <p:nvPr/>
        </p:nvSpPr>
        <p:spPr>
          <a:xfrm>
            <a:off x="1855279" y="1789296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artisans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87C1C2CD-A47D-D7E2-39EA-00E10DDC03AD}"/>
              </a:ext>
            </a:extLst>
          </p:cNvPr>
          <p:cNvSpPr txBox="1"/>
          <p:nvPr/>
        </p:nvSpPr>
        <p:spPr>
          <a:xfrm>
            <a:off x="2680469" y="2844225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electrician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49114468-C5D8-B8BB-BE2D-8D46B6E35F3B}"/>
              </a:ext>
            </a:extLst>
          </p:cNvPr>
          <p:cNvSpPr txBox="1"/>
          <p:nvPr/>
        </p:nvSpPr>
        <p:spPr>
          <a:xfrm>
            <a:off x="-1172" y="3944013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speciality</a:t>
            </a:r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food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25C73493-DF78-9BE0-452B-DF9D2AA96703}"/>
              </a:ext>
            </a:extLst>
          </p:cNvPr>
          <p:cNvSpPr txBox="1"/>
          <p:nvPr/>
        </p:nvSpPr>
        <p:spPr>
          <a:xfrm>
            <a:off x="1002316" y="4509696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garbage collector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">
            <a:extLst>
              <a:ext uri="{FF2B5EF4-FFF2-40B4-BE49-F238E27FC236}">
                <a16:creationId xmlns:a16="http://schemas.microsoft.com/office/drawing/2014/main" id="{E0E680ED-D4CE-542A-28A0-72079F84F394}"/>
              </a:ext>
            </a:extLst>
          </p:cNvPr>
          <p:cNvSpPr txBox="1"/>
          <p:nvPr/>
        </p:nvSpPr>
        <p:spPr>
          <a:xfrm>
            <a:off x="6633682" y="5583288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handicrafts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850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4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0417" y="1270078"/>
            <a:ext cx="1106041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Listen and number the words you hear. Then listen again and repeat.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27236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1790116" y="2356178"/>
            <a:ext cx="7755328" cy="3565120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100" dirty="0"/>
              <a:t>______ pack 			______ park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3100" dirty="0"/>
              <a:t>______ kettle 			______ cattle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3100" dirty="0"/>
              <a:t>______ marry 			______ merry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3100" dirty="0"/>
              <a:t>______ chart 			______ chat</a:t>
            </a: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FF0653C9-D3B8-A8BC-AB07-21E1AF228C93}"/>
              </a:ext>
            </a:extLst>
          </p:cNvPr>
          <p:cNvSpPr txBox="1"/>
          <p:nvPr/>
        </p:nvSpPr>
        <p:spPr>
          <a:xfrm>
            <a:off x="1130417" y="4981122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1D05A88C-ED7C-4269-4DE6-B3893D5BB759}"/>
              </a:ext>
            </a:extLst>
          </p:cNvPr>
          <p:cNvSpPr txBox="1"/>
          <p:nvPr/>
        </p:nvSpPr>
        <p:spPr>
          <a:xfrm>
            <a:off x="5667780" y="4138738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id="{31FA58D0-37FD-17BE-D4F9-54EE2CF2E2E8}"/>
              </a:ext>
            </a:extLst>
          </p:cNvPr>
          <p:cNvSpPr txBox="1"/>
          <p:nvPr/>
        </p:nvSpPr>
        <p:spPr>
          <a:xfrm>
            <a:off x="1245138" y="2467863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F0C797D8-7325-D76D-BB8B-F36BFC95F763}"/>
              </a:ext>
            </a:extLst>
          </p:cNvPr>
          <p:cNvSpPr txBox="1"/>
          <p:nvPr/>
        </p:nvSpPr>
        <p:spPr>
          <a:xfrm>
            <a:off x="5791624" y="3334705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6208A679-C604-C9DC-1EF5-A305500286EE}"/>
              </a:ext>
            </a:extLst>
          </p:cNvPr>
          <p:cNvSpPr txBox="1"/>
          <p:nvPr/>
        </p:nvSpPr>
        <p:spPr>
          <a:xfrm>
            <a:off x="5791625" y="2480679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1">
            <a:extLst>
              <a:ext uri="{FF2B5EF4-FFF2-40B4-BE49-F238E27FC236}">
                <a16:creationId xmlns:a16="http://schemas.microsoft.com/office/drawing/2014/main" id="{81C24C20-902A-6E79-33A5-5CEDAAD9D950}"/>
              </a:ext>
            </a:extLst>
          </p:cNvPr>
          <p:cNvSpPr txBox="1"/>
          <p:nvPr/>
        </p:nvSpPr>
        <p:spPr>
          <a:xfrm>
            <a:off x="5791624" y="4962780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1">
            <a:extLst>
              <a:ext uri="{FF2B5EF4-FFF2-40B4-BE49-F238E27FC236}">
                <a16:creationId xmlns:a16="http://schemas.microsoft.com/office/drawing/2014/main" id="{88D2E665-94BF-2329-9654-6DD5F7DDC473}"/>
              </a:ext>
            </a:extLst>
          </p:cNvPr>
          <p:cNvSpPr txBox="1"/>
          <p:nvPr/>
        </p:nvSpPr>
        <p:spPr>
          <a:xfrm>
            <a:off x="1245137" y="3334706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41860FD4-52FC-9CAD-B41B-6219D7F0E6C3}"/>
              </a:ext>
            </a:extLst>
          </p:cNvPr>
          <p:cNvSpPr txBox="1"/>
          <p:nvPr/>
        </p:nvSpPr>
        <p:spPr>
          <a:xfrm>
            <a:off x="1130416" y="4172110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Track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48731" y="2316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92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556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  <p:bldP spid="10" grpId="0"/>
      <p:bldP spid="13" grpId="0"/>
      <p:bldP spid="14" grpId="0"/>
      <p:bldP spid="20" grpId="0"/>
      <p:bldP spid="22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3" y="1306988"/>
            <a:ext cx="10596524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/>
              <a:t>Listen and </a:t>
            </a:r>
            <a:r>
              <a:rPr lang="en-US" sz="2400" b="1" dirty="0" err="1"/>
              <a:t>practise</a:t>
            </a:r>
            <a:r>
              <a:rPr lang="en-US" sz="2400" b="1" dirty="0"/>
              <a:t> the sentences. Underline the bold words with /æ/, circle the bold words with /ɑ:/, and tick the bold words with /e/. 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217E92E7-5072-E410-5A0C-95061CEDAB38}"/>
              </a:ext>
            </a:extLst>
          </p:cNvPr>
          <p:cNvSpPr txBox="1"/>
          <p:nvPr/>
        </p:nvSpPr>
        <p:spPr>
          <a:xfrm>
            <a:off x="827500" y="2369284"/>
            <a:ext cx="10961649" cy="37061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0087B2"/>
                </a:solidFill>
              </a:rPr>
              <a:t>1. </a:t>
            </a:r>
            <a:r>
              <a:rPr lang="en-US" sz="3200" b="1" dirty="0">
                <a:solidFill>
                  <a:srgbClr val="0087B2"/>
                </a:solidFill>
              </a:rPr>
              <a:t>Thanks</a:t>
            </a:r>
            <a:r>
              <a:rPr lang="en-US" sz="3200" dirty="0">
                <a:solidFill>
                  <a:srgbClr val="0087B2"/>
                </a:solidFill>
              </a:rPr>
              <a:t> to </a:t>
            </a:r>
            <a:r>
              <a:rPr lang="en-US" sz="3200" b="1" dirty="0">
                <a:solidFill>
                  <a:srgbClr val="0087B2"/>
                </a:solidFill>
              </a:rPr>
              <a:t>garbage</a:t>
            </a:r>
            <a:r>
              <a:rPr lang="en-US" sz="3200" dirty="0">
                <a:solidFill>
                  <a:srgbClr val="0087B2"/>
                </a:solidFill>
              </a:rPr>
              <a:t> collectors, our streets are clean.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0087B2"/>
                </a:solidFill>
              </a:rPr>
              <a:t>2. My </a:t>
            </a:r>
            <a:r>
              <a:rPr lang="en-US" sz="3200" b="1" dirty="0">
                <a:solidFill>
                  <a:srgbClr val="0087B2"/>
                </a:solidFill>
              </a:rPr>
              <a:t>grandmother</a:t>
            </a:r>
            <a:r>
              <a:rPr lang="en-US" sz="3200" dirty="0">
                <a:solidFill>
                  <a:srgbClr val="0087B2"/>
                </a:solidFill>
              </a:rPr>
              <a:t> is a well-known artist.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0087B2"/>
                </a:solidFill>
              </a:rPr>
              <a:t>3. </a:t>
            </a:r>
            <a:r>
              <a:rPr lang="en-US" sz="3200" b="1" dirty="0">
                <a:solidFill>
                  <a:srgbClr val="0087B2"/>
                </a:solidFill>
              </a:rPr>
              <a:t>That </a:t>
            </a:r>
            <a:r>
              <a:rPr lang="en-US" sz="3200" dirty="0">
                <a:solidFill>
                  <a:srgbClr val="0087B2"/>
                </a:solidFill>
              </a:rPr>
              <a:t>bakery makes the best </a:t>
            </a:r>
            <a:r>
              <a:rPr lang="en-US" sz="3200" b="1" dirty="0">
                <a:solidFill>
                  <a:srgbClr val="0087B2"/>
                </a:solidFill>
              </a:rPr>
              <a:t>bread</a:t>
            </a:r>
            <a:r>
              <a:rPr lang="en-US" sz="3200" dirty="0">
                <a:solidFill>
                  <a:srgbClr val="0087B2"/>
                </a:solidFill>
              </a:rPr>
              <a:t> in our </a:t>
            </a:r>
            <a:r>
              <a:rPr lang="en-US" sz="3200" dirty="0" err="1">
                <a:solidFill>
                  <a:srgbClr val="0087B2"/>
                </a:solidFill>
              </a:rPr>
              <a:t>neighbourhood</a:t>
            </a:r>
            <a:r>
              <a:rPr lang="en-US" sz="3200" dirty="0">
                <a:solidFill>
                  <a:srgbClr val="0087B2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0087B2"/>
                </a:solidFill>
              </a:rPr>
              <a:t>4. Do you know where to buy </a:t>
            </a:r>
            <a:r>
              <a:rPr lang="en-US" sz="3200" b="1" dirty="0">
                <a:solidFill>
                  <a:srgbClr val="0087B2"/>
                </a:solidFill>
              </a:rPr>
              <a:t>bamboo</a:t>
            </a:r>
            <a:r>
              <a:rPr lang="en-US" sz="3200" dirty="0">
                <a:solidFill>
                  <a:srgbClr val="0087B2"/>
                </a:solidFill>
              </a:rPr>
              <a:t> </a:t>
            </a:r>
            <a:r>
              <a:rPr lang="en-US" sz="3200" b="1" dirty="0">
                <a:solidFill>
                  <a:srgbClr val="0087B2"/>
                </a:solidFill>
              </a:rPr>
              <a:t>beds</a:t>
            </a:r>
            <a:r>
              <a:rPr lang="en-US" sz="3200" dirty="0">
                <a:solidFill>
                  <a:srgbClr val="0087B2"/>
                </a:solidFill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0087B2"/>
                </a:solidFill>
              </a:rPr>
              <a:t>5. We sometimes go to the </a:t>
            </a:r>
            <a:r>
              <a:rPr lang="en-US" sz="3200" b="1" dirty="0">
                <a:solidFill>
                  <a:srgbClr val="0087B2"/>
                </a:solidFill>
              </a:rPr>
              <a:t>park</a:t>
            </a:r>
            <a:r>
              <a:rPr lang="en-US" sz="3200" dirty="0">
                <a:solidFill>
                  <a:srgbClr val="0087B2"/>
                </a:solidFill>
              </a:rPr>
              <a:t> to </a:t>
            </a:r>
            <a:r>
              <a:rPr lang="en-US" sz="3200" b="1" dirty="0">
                <a:solidFill>
                  <a:srgbClr val="0087B2"/>
                </a:solidFill>
              </a:rPr>
              <a:t>relax</a:t>
            </a:r>
            <a:r>
              <a:rPr lang="en-US" sz="3200" dirty="0">
                <a:solidFill>
                  <a:srgbClr val="0087B2"/>
                </a:solidFill>
              </a:rPr>
              <a:t>.</a:t>
            </a:r>
            <a:endParaRPr lang="vi-VN" sz="3200" dirty="0">
              <a:solidFill>
                <a:srgbClr val="0087B2"/>
              </a:solidFill>
            </a:endParaRPr>
          </a:p>
        </p:txBody>
      </p:sp>
      <p:cxnSp>
        <p:nvCxnSpPr>
          <p:cNvPr id="6" name="Đường nối Thẳng 5">
            <a:extLst>
              <a:ext uri="{FF2B5EF4-FFF2-40B4-BE49-F238E27FC236}">
                <a16:creationId xmlns:a16="http://schemas.microsoft.com/office/drawing/2014/main" id="{345A991D-C360-FC12-1415-4128F2BC42FE}"/>
              </a:ext>
            </a:extLst>
          </p:cNvPr>
          <p:cNvCxnSpPr>
            <a:cxnSpLocks/>
          </p:cNvCxnSpPr>
          <p:nvPr/>
        </p:nvCxnSpPr>
        <p:spPr>
          <a:xfrm>
            <a:off x="1343508" y="3077736"/>
            <a:ext cx="1087458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Đường nối Thẳng 7">
            <a:extLst>
              <a:ext uri="{FF2B5EF4-FFF2-40B4-BE49-F238E27FC236}">
                <a16:creationId xmlns:a16="http://schemas.microsoft.com/office/drawing/2014/main" id="{8B351406-3268-33B9-F0F7-B00CD174F36A}"/>
              </a:ext>
            </a:extLst>
          </p:cNvPr>
          <p:cNvCxnSpPr>
            <a:cxnSpLocks/>
          </p:cNvCxnSpPr>
          <p:nvPr/>
        </p:nvCxnSpPr>
        <p:spPr>
          <a:xfrm>
            <a:off x="1998749" y="3802566"/>
            <a:ext cx="2046677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Đường nối Thẳng 9">
            <a:extLst>
              <a:ext uri="{FF2B5EF4-FFF2-40B4-BE49-F238E27FC236}">
                <a16:creationId xmlns:a16="http://schemas.microsoft.com/office/drawing/2014/main" id="{A1269B7A-0CE8-8439-EB65-4A58274377B2}"/>
              </a:ext>
            </a:extLst>
          </p:cNvPr>
          <p:cNvCxnSpPr>
            <a:cxnSpLocks/>
          </p:cNvCxnSpPr>
          <p:nvPr/>
        </p:nvCxnSpPr>
        <p:spPr>
          <a:xfrm>
            <a:off x="1346109" y="4538547"/>
            <a:ext cx="652640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Đường nối Thẳng 21">
            <a:extLst>
              <a:ext uri="{FF2B5EF4-FFF2-40B4-BE49-F238E27FC236}">
                <a16:creationId xmlns:a16="http://schemas.microsoft.com/office/drawing/2014/main" id="{5B73DB18-C710-77AA-02FE-03CC15C99540}"/>
              </a:ext>
            </a:extLst>
          </p:cNvPr>
          <p:cNvCxnSpPr>
            <a:cxnSpLocks/>
          </p:cNvCxnSpPr>
          <p:nvPr/>
        </p:nvCxnSpPr>
        <p:spPr>
          <a:xfrm>
            <a:off x="5895806" y="5263376"/>
            <a:ext cx="1330184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Đường nối Thẳng 23">
            <a:extLst>
              <a:ext uri="{FF2B5EF4-FFF2-40B4-BE49-F238E27FC236}">
                <a16:creationId xmlns:a16="http://schemas.microsoft.com/office/drawing/2014/main" id="{7E712F1D-86D4-76B5-47B0-003C5B2B2E7B}"/>
              </a:ext>
            </a:extLst>
          </p:cNvPr>
          <p:cNvCxnSpPr>
            <a:cxnSpLocks/>
          </p:cNvCxnSpPr>
          <p:nvPr/>
        </p:nvCxnSpPr>
        <p:spPr>
          <a:xfrm>
            <a:off x="6732148" y="5977053"/>
            <a:ext cx="750320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" name="Hình Bầu dục 25">
            <a:extLst>
              <a:ext uri="{FF2B5EF4-FFF2-40B4-BE49-F238E27FC236}">
                <a16:creationId xmlns:a16="http://schemas.microsoft.com/office/drawing/2014/main" id="{7991822A-982B-B511-74B3-2DA774DF3B99}"/>
              </a:ext>
            </a:extLst>
          </p:cNvPr>
          <p:cNvSpPr/>
          <p:nvPr/>
        </p:nvSpPr>
        <p:spPr>
          <a:xfrm>
            <a:off x="2939013" y="2452047"/>
            <a:ext cx="1398812" cy="708444"/>
          </a:xfrm>
          <a:prstGeom prst="ellipse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7" name="Hình Bầu dục 26">
            <a:extLst>
              <a:ext uri="{FF2B5EF4-FFF2-40B4-BE49-F238E27FC236}">
                <a16:creationId xmlns:a16="http://schemas.microsoft.com/office/drawing/2014/main" id="{27102F41-11E2-4364-76BD-D78232F84DCA}"/>
              </a:ext>
            </a:extLst>
          </p:cNvPr>
          <p:cNvSpPr/>
          <p:nvPr/>
        </p:nvSpPr>
        <p:spPr>
          <a:xfrm>
            <a:off x="5395422" y="5418786"/>
            <a:ext cx="882715" cy="708444"/>
          </a:xfrm>
          <a:prstGeom prst="ellipse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" name="Text Box 32">
            <a:extLst>
              <a:ext uri="{FF2B5EF4-FFF2-40B4-BE49-F238E27FC236}">
                <a16:creationId xmlns:a16="http://schemas.microsoft.com/office/drawing/2014/main" id="{D6B9E6C0-2A2D-D3FD-EBE0-49F81483E0C6}"/>
              </a:ext>
            </a:extLst>
          </p:cNvPr>
          <p:cNvSpPr txBox="1"/>
          <p:nvPr/>
        </p:nvSpPr>
        <p:spPr>
          <a:xfrm>
            <a:off x="6586360" y="3541551"/>
            <a:ext cx="961390" cy="10534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sz="7200" b="1" dirty="0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</a:p>
        </p:txBody>
      </p:sp>
      <p:sp>
        <p:nvSpPr>
          <p:cNvPr id="3" name="Text Box 32">
            <a:extLst>
              <a:ext uri="{FF2B5EF4-FFF2-40B4-BE49-F238E27FC236}">
                <a16:creationId xmlns:a16="http://schemas.microsoft.com/office/drawing/2014/main" id="{9EBABB20-D69E-A7D1-7C1E-DC750026A37B}"/>
              </a:ext>
            </a:extLst>
          </p:cNvPr>
          <p:cNvSpPr txBox="1"/>
          <p:nvPr/>
        </p:nvSpPr>
        <p:spPr>
          <a:xfrm>
            <a:off x="7757609" y="4209911"/>
            <a:ext cx="961390" cy="105346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r>
              <a:rPr lang="en-US" sz="7200" b="1" dirty="0">
                <a:ln>
                  <a:noFill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</a:p>
        </p:txBody>
      </p:sp>
      <p:pic>
        <p:nvPicPr>
          <p:cNvPr id="5" name="Track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60928" y="13465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616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6" grpId="0" animBg="1"/>
      <p:bldP spid="27" grpId="0" animBg="1"/>
      <p:bldP spid="2" grpId="0"/>
      <p:bldP spid="2" grpId="1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7375" y="1289230"/>
            <a:ext cx="189838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Wrap-up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5D3B7-A40A-4421-9C5F-777653C71BC7}"/>
              </a:ext>
            </a:extLst>
          </p:cNvPr>
          <p:cNvSpPr txBox="1"/>
          <p:nvPr/>
        </p:nvSpPr>
        <p:spPr>
          <a:xfrm>
            <a:off x="487067" y="2344581"/>
            <a:ext cx="11445622" cy="41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/>
              <a:t>Use the lexical items related to the topic Local community;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/>
              <a:t>Pronounce the vowel sounds /æ/, /ɑ:/, and /e/ in words and sentences correctly;</a:t>
            </a:r>
          </a:p>
        </p:txBody>
      </p:sp>
      <p:pic>
        <p:nvPicPr>
          <p:cNvPr id="2050" name="Picture 2" descr="Recruiting Action Plan Wrap-Up – firecrackers">
            <a:extLst>
              <a:ext uri="{FF2B5EF4-FFF2-40B4-BE49-F238E27FC236}">
                <a16:creationId xmlns:a16="http://schemas.microsoft.com/office/drawing/2014/main" id="{FE7FA83B-BF66-4478-AC2F-3619125C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588" y="1436567"/>
            <a:ext cx="3203942" cy="21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5" y="1278761"/>
            <a:ext cx="199850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8673" y="11864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6198" y="2591527"/>
            <a:ext cx="8149852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- Do exercises in the Workbook.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0651" y="2395778"/>
            <a:ext cx="3044282" cy="304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597019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Website: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hoclieu.vn</a:t>
            </a:r>
            <a:endParaRPr lang="en-GB">
              <a:solidFill>
                <a:schemeClr val="bg1"/>
              </a:solidFill>
            </a:endParaRPr>
          </a:p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Fanpage: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facebook.com/www.tienganhglobalsuccess.vn/</a:t>
            </a:r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337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61781" y="112190"/>
            <a:ext cx="712319" cy="709214"/>
            <a:chOff x="2180974" y="148629"/>
            <a:chExt cx="712319" cy="709214"/>
          </a:xfrm>
        </p:grpSpPr>
        <p:sp>
          <p:nvSpPr>
            <p:cNvPr id="30" name="Oval 2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77ADC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Chord 3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008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4" name="Rounded Rectangle 33"/>
          <p:cNvSpPr/>
          <p:nvPr/>
        </p:nvSpPr>
        <p:spPr>
          <a:xfrm>
            <a:off x="3311098" y="1904878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3836656" y="1940421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2: A CLOSER LOOK 1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28438" y="132929"/>
            <a:ext cx="12523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50251" y="88279"/>
            <a:ext cx="6521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Myriad Pro" pitchFamily="34" charset="0"/>
              </a:rPr>
              <a:t>LOCAL COMMUNITY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76300" y="3793403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43706" y="95637"/>
            <a:ext cx="730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766630" y="1753239"/>
            <a:ext cx="990895" cy="941618"/>
            <a:chOff x="2766630" y="1746890"/>
            <a:chExt cx="990895" cy="941618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  <p:pic>
        <p:nvPicPr>
          <p:cNvPr id="4" name="Hình ảnh 3">
            <a:extLst>
              <a:ext uri="{FF2B5EF4-FFF2-40B4-BE49-F238E27FC236}">
                <a16:creationId xmlns:a16="http://schemas.microsoft.com/office/drawing/2014/main" id="{241DDAE9-C9B2-E4A9-6902-E9AF52CE7C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931" y="2872228"/>
            <a:ext cx="3773794" cy="2910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8AC8E79-ECD6-4F34-BE5A-9F5E850E850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2BE1BB-2AB2-4D7E-9E27-8D245181B51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A1615C-2156-4B15-BF3E-39794B37905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80997"/>
            <a:ext cx="5378624" cy="6402614"/>
            <a:chOff x="-19221" y="197691"/>
            <a:chExt cx="5378624" cy="6402614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0AAA4B8-4E08-4663-9835-BA403F00612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4869D1-3E13-4881-A292-2F38ECC07BD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FEDB7CE-BB3D-4A0D-A73F-3117044F329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6E0C6E1-7FBF-471E-849C-A54AF1D41FF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2BFAA38-D910-41AD-BBED-0608E4AE713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97691"/>
              <a:ext cx="5378623" cy="6402614"/>
            </a:xfrm>
            <a:custGeom>
              <a:avLst/>
              <a:gdLst>
                <a:gd name="connsiteX0" fmla="*/ 2220349 w 5378623"/>
                <a:gd name="connsiteY0" fmla="*/ 67 h 6402614"/>
                <a:gd name="connsiteX1" fmla="*/ 3018161 w 5378623"/>
                <a:gd name="connsiteY1" fmla="*/ 108191 h 6402614"/>
                <a:gd name="connsiteX2" fmla="*/ 5265831 w 5378623"/>
                <a:gd name="connsiteY2" fmla="*/ 4066338 h 6402614"/>
                <a:gd name="connsiteX3" fmla="*/ 2912752 w 5378623"/>
                <a:gd name="connsiteY3" fmla="*/ 6386691 h 6402614"/>
                <a:gd name="connsiteX4" fmla="*/ 2840648 w 5378623"/>
                <a:gd name="connsiteY4" fmla="*/ 6402614 h 6402614"/>
                <a:gd name="connsiteX5" fmla="*/ 1474249 w 5378623"/>
                <a:gd name="connsiteY5" fmla="*/ 6402614 h 6402614"/>
                <a:gd name="connsiteX6" fmla="*/ 1340218 w 5378623"/>
                <a:gd name="connsiteY6" fmla="*/ 6370360 h 6402614"/>
                <a:gd name="connsiteX7" fmla="*/ 204687 w 5378623"/>
                <a:gd name="connsiteY7" fmla="*/ 5802379 h 6402614"/>
                <a:gd name="connsiteX8" fmla="*/ 0 w 5378623"/>
                <a:gd name="connsiteY8" fmla="*/ 5624181 h 6402614"/>
                <a:gd name="connsiteX9" fmla="*/ 0 w 5378623"/>
                <a:gd name="connsiteY9" fmla="*/ 5197118 h 6402614"/>
                <a:gd name="connsiteX10" fmla="*/ 120950 w 5378623"/>
                <a:gd name="connsiteY10" fmla="*/ 5327736 h 6402614"/>
                <a:gd name="connsiteX11" fmla="*/ 553277 w 5378623"/>
                <a:gd name="connsiteY11" fmla="*/ 5674143 h 6402614"/>
                <a:gd name="connsiteX12" fmla="*/ 1048951 w 5378623"/>
                <a:gd name="connsiteY12" fmla="*/ 5913372 h 6402614"/>
                <a:gd name="connsiteX13" fmla="*/ 1114406 w 5378623"/>
                <a:gd name="connsiteY13" fmla="*/ 5935664 h 6402614"/>
                <a:gd name="connsiteX14" fmla="*/ 1180375 w 5378623"/>
                <a:gd name="connsiteY14" fmla="*/ 5956470 h 6402614"/>
                <a:gd name="connsiteX15" fmla="*/ 1247107 w 5378623"/>
                <a:gd name="connsiteY15" fmla="*/ 5975278 h 6402614"/>
                <a:gd name="connsiteX16" fmla="*/ 1313053 w 5378623"/>
                <a:gd name="connsiteY16" fmla="*/ 5991905 h 6402614"/>
                <a:gd name="connsiteX17" fmla="*/ 1578771 w 5378623"/>
                <a:gd name="connsiteY17" fmla="*/ 6035400 h 6402614"/>
                <a:gd name="connsiteX18" fmla="*/ 2116969 w 5378623"/>
                <a:gd name="connsiteY18" fmla="*/ 6005033 h 6402614"/>
                <a:gd name="connsiteX19" fmla="*/ 2648341 w 5378623"/>
                <a:gd name="connsiteY19" fmla="*/ 5837212 h 6402614"/>
                <a:gd name="connsiteX20" fmla="*/ 3166862 w 5378623"/>
                <a:gd name="connsiteY20" fmla="*/ 5582136 h 6402614"/>
                <a:gd name="connsiteX21" fmla="*/ 3295551 w 5378623"/>
                <a:gd name="connsiteY21" fmla="*/ 5510900 h 6402614"/>
                <a:gd name="connsiteX22" fmla="*/ 3426292 w 5378623"/>
                <a:gd name="connsiteY22" fmla="*/ 5437546 h 6402614"/>
                <a:gd name="connsiteX23" fmla="*/ 3693498 w 5378623"/>
                <a:gd name="connsiteY23" fmla="*/ 5296779 h 6402614"/>
                <a:gd name="connsiteX24" fmla="*/ 3957511 w 5378623"/>
                <a:gd name="connsiteY24" fmla="*/ 5162806 h 6402614"/>
                <a:gd name="connsiteX25" fmla="*/ 4212170 w 5378623"/>
                <a:gd name="connsiteY25" fmla="*/ 5024936 h 6402614"/>
                <a:gd name="connsiteX26" fmla="*/ 4449651 w 5378623"/>
                <a:gd name="connsiteY26" fmla="*/ 4870986 h 6402614"/>
                <a:gd name="connsiteX27" fmla="*/ 4659728 w 5378623"/>
                <a:gd name="connsiteY27" fmla="*/ 4689640 h 6402614"/>
                <a:gd name="connsiteX28" fmla="*/ 4830457 w 5378623"/>
                <a:gd name="connsiteY28" fmla="*/ 4472596 h 6402614"/>
                <a:gd name="connsiteX29" fmla="*/ 4955705 w 5378623"/>
                <a:gd name="connsiteY29" fmla="*/ 4222268 h 6402614"/>
                <a:gd name="connsiteX30" fmla="*/ 4968352 w 5378623"/>
                <a:gd name="connsiteY30" fmla="*/ 4189141 h 6402614"/>
                <a:gd name="connsiteX31" fmla="*/ 4979564 w 5378623"/>
                <a:gd name="connsiteY31" fmla="*/ 4155400 h 6402614"/>
                <a:gd name="connsiteX32" fmla="*/ 4990913 w 5378623"/>
                <a:gd name="connsiteY32" fmla="*/ 4121577 h 6402614"/>
                <a:gd name="connsiteX33" fmla="*/ 5000865 w 5378623"/>
                <a:gd name="connsiteY33" fmla="*/ 4086570 h 6402614"/>
                <a:gd name="connsiteX34" fmla="*/ 5020612 w 5378623"/>
                <a:gd name="connsiteY34" fmla="*/ 4016281 h 6402614"/>
                <a:gd name="connsiteX35" fmla="*/ 5030486 w 5378623"/>
                <a:gd name="connsiteY35" fmla="*/ 3981137 h 6402614"/>
                <a:gd name="connsiteX36" fmla="*/ 5035423 w 5378623"/>
                <a:gd name="connsiteY36" fmla="*/ 3963565 h 6402614"/>
                <a:gd name="connsiteX37" fmla="*/ 5039507 w 5378623"/>
                <a:gd name="connsiteY37" fmla="*/ 3945765 h 6402614"/>
                <a:gd name="connsiteX38" fmla="*/ 5071597 w 5378623"/>
                <a:gd name="connsiteY38" fmla="*/ 3802972 h 6402614"/>
                <a:gd name="connsiteX39" fmla="*/ 5096108 w 5378623"/>
                <a:gd name="connsiteY39" fmla="*/ 3658610 h 6402614"/>
                <a:gd name="connsiteX40" fmla="*/ 5113299 w 5378623"/>
                <a:gd name="connsiteY40" fmla="*/ 3512985 h 6402614"/>
                <a:gd name="connsiteX41" fmla="*/ 5115328 w 5378623"/>
                <a:gd name="connsiteY41" fmla="*/ 3494749 h 6402614"/>
                <a:gd name="connsiteX42" fmla="*/ 5116446 w 5378623"/>
                <a:gd name="connsiteY42" fmla="*/ 3476502 h 6402614"/>
                <a:gd name="connsiteX43" fmla="*/ 5118711 w 5378623"/>
                <a:gd name="connsiteY43" fmla="*/ 3439898 h 6402614"/>
                <a:gd name="connsiteX44" fmla="*/ 5123270 w 5378623"/>
                <a:gd name="connsiteY44" fmla="*/ 3366583 h 6402614"/>
                <a:gd name="connsiteX45" fmla="*/ 5121172 w 5378623"/>
                <a:gd name="connsiteY45" fmla="*/ 3072860 h 6402614"/>
                <a:gd name="connsiteX46" fmla="*/ 5119473 w 5378623"/>
                <a:gd name="connsiteY46" fmla="*/ 3036121 h 6402614"/>
                <a:gd name="connsiteX47" fmla="*/ 5116244 w 5378623"/>
                <a:gd name="connsiteY47" fmla="*/ 2999552 h 6402614"/>
                <a:gd name="connsiteX48" fmla="*/ 5109221 w 5378623"/>
                <a:gd name="connsiteY48" fmla="*/ 2926379 h 6402614"/>
                <a:gd name="connsiteX49" fmla="*/ 5089643 w 5378623"/>
                <a:gd name="connsiteY49" fmla="*/ 2780639 h 6402614"/>
                <a:gd name="connsiteX50" fmla="*/ 5084078 w 5378623"/>
                <a:gd name="connsiteY50" fmla="*/ 2744255 h 6402614"/>
                <a:gd name="connsiteX51" fmla="*/ 5077785 w 5378623"/>
                <a:gd name="connsiteY51" fmla="*/ 2708026 h 6402614"/>
                <a:gd name="connsiteX52" fmla="*/ 5063128 w 5378623"/>
                <a:gd name="connsiteY52" fmla="*/ 2636053 h 6402614"/>
                <a:gd name="connsiteX53" fmla="*/ 5047530 w 5378623"/>
                <a:gd name="connsiteY53" fmla="*/ 2564176 h 6402614"/>
                <a:gd name="connsiteX54" fmla="*/ 5028967 w 5378623"/>
                <a:gd name="connsiteY54" fmla="*/ 2493127 h 6402614"/>
                <a:gd name="connsiteX55" fmla="*/ 4822623 w 5378623"/>
                <a:gd name="connsiteY55" fmla="*/ 1944830 h 6402614"/>
                <a:gd name="connsiteX56" fmla="*/ 4108183 w 5378623"/>
                <a:gd name="connsiteY56" fmla="*/ 1038170 h 6402614"/>
                <a:gd name="connsiteX57" fmla="*/ 3638213 w 5378623"/>
                <a:gd name="connsiteY57" fmla="*/ 712395 h 6402614"/>
                <a:gd name="connsiteX58" fmla="*/ 3575480 w 5378623"/>
                <a:gd name="connsiteY58" fmla="*/ 678662 h 6402614"/>
                <a:gd name="connsiteX59" fmla="*/ 3512574 w 5378623"/>
                <a:gd name="connsiteY59" fmla="*/ 645577 h 6402614"/>
                <a:gd name="connsiteX60" fmla="*/ 3448603 w 5378623"/>
                <a:gd name="connsiteY60" fmla="*/ 614757 h 6402614"/>
                <a:gd name="connsiteX61" fmla="*/ 3416617 w 5378623"/>
                <a:gd name="connsiteY61" fmla="*/ 599347 h 6402614"/>
                <a:gd name="connsiteX62" fmla="*/ 3384352 w 5378623"/>
                <a:gd name="connsiteY62" fmla="*/ 584559 h 6402614"/>
                <a:gd name="connsiteX63" fmla="*/ 3254088 w 5378623"/>
                <a:gd name="connsiteY63" fmla="*/ 529021 h 6402614"/>
                <a:gd name="connsiteX64" fmla="*/ 3121640 w 5378623"/>
                <a:gd name="connsiteY64" fmla="*/ 479505 h 6402614"/>
                <a:gd name="connsiteX65" fmla="*/ 2987193 w 5378623"/>
                <a:gd name="connsiteY65" fmla="*/ 436176 h 6402614"/>
                <a:gd name="connsiteX66" fmla="*/ 2851296 w 5378623"/>
                <a:gd name="connsiteY66" fmla="*/ 398256 h 6402614"/>
                <a:gd name="connsiteX67" fmla="*/ 2573611 w 5378623"/>
                <a:gd name="connsiteY67" fmla="*/ 336717 h 6402614"/>
                <a:gd name="connsiteX68" fmla="*/ 2014208 w 5378623"/>
                <a:gd name="connsiteY68" fmla="*/ 276896 h 6402614"/>
                <a:gd name="connsiteX69" fmla="*/ 1457097 w 5378623"/>
                <a:gd name="connsiteY69" fmla="*/ 322828 h 6402614"/>
                <a:gd name="connsiteX70" fmla="*/ 914684 w 5378623"/>
                <a:gd name="connsiteY70" fmla="*/ 486648 h 6402614"/>
                <a:gd name="connsiteX71" fmla="*/ 848661 w 5378623"/>
                <a:gd name="connsiteY71" fmla="*/ 515093 h 6402614"/>
                <a:gd name="connsiteX72" fmla="*/ 782834 w 5378623"/>
                <a:gd name="connsiteY72" fmla="*/ 544519 h 6402614"/>
                <a:gd name="connsiteX73" fmla="*/ 717715 w 5378623"/>
                <a:gd name="connsiteY73" fmla="*/ 575988 h 6402614"/>
                <a:gd name="connsiteX74" fmla="*/ 653112 w 5378623"/>
                <a:gd name="connsiteY74" fmla="*/ 608523 h 6402614"/>
                <a:gd name="connsiteX75" fmla="*/ 406671 w 5378623"/>
                <a:gd name="connsiteY75" fmla="*/ 756246 h 6402614"/>
                <a:gd name="connsiteX76" fmla="*/ 191033 w 5378623"/>
                <a:gd name="connsiteY76" fmla="*/ 942131 h 6402614"/>
                <a:gd name="connsiteX77" fmla="*/ 143339 w 5378623"/>
                <a:gd name="connsiteY77" fmla="*/ 996006 h 6402614"/>
                <a:gd name="connsiteX78" fmla="*/ 98848 w 5378623"/>
                <a:gd name="connsiteY78" fmla="*/ 1053288 h 6402614"/>
                <a:gd name="connsiteX79" fmla="*/ 56083 w 5378623"/>
                <a:gd name="connsiteY79" fmla="*/ 1112657 h 6402614"/>
                <a:gd name="connsiteX80" fmla="*/ 14889 w 5378623"/>
                <a:gd name="connsiteY80" fmla="*/ 1173837 h 6402614"/>
                <a:gd name="connsiteX81" fmla="*/ 0 w 5378623"/>
                <a:gd name="connsiteY81" fmla="*/ 1198088 h 6402614"/>
                <a:gd name="connsiteX82" fmla="*/ 0 w 5378623"/>
                <a:gd name="connsiteY82" fmla="*/ 888809 h 6402614"/>
                <a:gd name="connsiteX83" fmla="*/ 88781 w 5378623"/>
                <a:gd name="connsiteY83" fmla="*/ 802825 h 6402614"/>
                <a:gd name="connsiteX84" fmla="*/ 2220349 w 5378623"/>
                <a:gd name="connsiteY84" fmla="*/ 67 h 640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378623" h="6402614">
                  <a:moveTo>
                    <a:pt x="2220349" y="67"/>
                  </a:moveTo>
                  <a:cubicBezTo>
                    <a:pt x="2484151" y="1784"/>
                    <a:pt x="2751801" y="36820"/>
                    <a:pt x="3018161" y="108191"/>
                  </a:cubicBezTo>
                  <a:cubicBezTo>
                    <a:pt x="4722867" y="564965"/>
                    <a:pt x="5729192" y="2337049"/>
                    <a:pt x="5265831" y="4066338"/>
                  </a:cubicBezTo>
                  <a:cubicBezTo>
                    <a:pt x="4947269" y="5255224"/>
                    <a:pt x="4017004" y="6114300"/>
                    <a:pt x="2912752" y="6386691"/>
                  </a:cubicBezTo>
                  <a:lnTo>
                    <a:pt x="2840648" y="6402614"/>
                  </a:lnTo>
                  <a:lnTo>
                    <a:pt x="1474249" y="6402614"/>
                  </a:lnTo>
                  <a:lnTo>
                    <a:pt x="1340218" y="6370360"/>
                  </a:lnTo>
                  <a:cubicBezTo>
                    <a:pt x="914042" y="6256167"/>
                    <a:pt x="531514" y="6059766"/>
                    <a:pt x="204687" y="5802379"/>
                  </a:cubicBezTo>
                  <a:lnTo>
                    <a:pt x="0" y="5624181"/>
                  </a:lnTo>
                  <a:lnTo>
                    <a:pt x="0" y="5197118"/>
                  </a:lnTo>
                  <a:lnTo>
                    <a:pt x="120950" y="5327736"/>
                  </a:lnTo>
                  <a:cubicBezTo>
                    <a:pt x="253827" y="5458395"/>
                    <a:pt x="397634" y="5575985"/>
                    <a:pt x="553277" y="5674143"/>
                  </a:cubicBezTo>
                  <a:cubicBezTo>
                    <a:pt x="708978" y="5772084"/>
                    <a:pt x="875421" y="5851690"/>
                    <a:pt x="1048951" y="5913372"/>
                  </a:cubicBezTo>
                  <a:cubicBezTo>
                    <a:pt x="1070860" y="5920750"/>
                    <a:pt x="1092382" y="5928719"/>
                    <a:pt x="1114406" y="5935664"/>
                  </a:cubicBezTo>
                  <a:lnTo>
                    <a:pt x="1180375" y="5956470"/>
                  </a:lnTo>
                  <a:lnTo>
                    <a:pt x="1247107" y="5975278"/>
                  </a:lnTo>
                  <a:cubicBezTo>
                    <a:pt x="1269462" y="5981848"/>
                    <a:pt x="1291029" y="5986236"/>
                    <a:pt x="1313053" y="5991905"/>
                  </a:cubicBezTo>
                  <a:cubicBezTo>
                    <a:pt x="1400808" y="6012869"/>
                    <a:pt x="1489584" y="6027036"/>
                    <a:pt x="1578771" y="6035400"/>
                  </a:cubicBezTo>
                  <a:cubicBezTo>
                    <a:pt x="1757312" y="6051941"/>
                    <a:pt x="1937844" y="6040152"/>
                    <a:pt x="2116969" y="6005033"/>
                  </a:cubicBezTo>
                  <a:cubicBezTo>
                    <a:pt x="2296104" y="5969454"/>
                    <a:pt x="2473717" y="5910978"/>
                    <a:pt x="2648341" y="5837212"/>
                  </a:cubicBezTo>
                  <a:cubicBezTo>
                    <a:pt x="2823148" y="5763610"/>
                    <a:pt x="2995347" y="5675863"/>
                    <a:pt x="3166862" y="5582136"/>
                  </a:cubicBezTo>
                  <a:cubicBezTo>
                    <a:pt x="3209843" y="5558645"/>
                    <a:pt x="3252667" y="5534880"/>
                    <a:pt x="3295551" y="5510900"/>
                  </a:cubicBezTo>
                  <a:lnTo>
                    <a:pt x="3426292" y="5437546"/>
                  </a:lnTo>
                  <a:cubicBezTo>
                    <a:pt x="3515217" y="5388460"/>
                    <a:pt x="3604599" y="5341930"/>
                    <a:pt x="3693498" y="5296779"/>
                  </a:cubicBezTo>
                  <a:lnTo>
                    <a:pt x="3957511" y="5162806"/>
                  </a:lnTo>
                  <a:cubicBezTo>
                    <a:pt x="4044259" y="5118005"/>
                    <a:pt x="4129592" y="5072941"/>
                    <a:pt x="4212170" y="5024936"/>
                  </a:cubicBezTo>
                  <a:cubicBezTo>
                    <a:pt x="4294563" y="4976766"/>
                    <a:pt x="4374532" y="4926554"/>
                    <a:pt x="4449651" y="4870986"/>
                  </a:cubicBezTo>
                  <a:cubicBezTo>
                    <a:pt x="4524973" y="4815937"/>
                    <a:pt x="4596075" y="4756163"/>
                    <a:pt x="4659728" y="4689640"/>
                  </a:cubicBezTo>
                  <a:cubicBezTo>
                    <a:pt x="4723566" y="4623283"/>
                    <a:pt x="4780828" y="4550758"/>
                    <a:pt x="4830457" y="4472596"/>
                  </a:cubicBezTo>
                  <a:cubicBezTo>
                    <a:pt x="4880087" y="4394434"/>
                    <a:pt x="4921716" y="4310302"/>
                    <a:pt x="4955705" y="4222268"/>
                  </a:cubicBezTo>
                  <a:lnTo>
                    <a:pt x="4968352" y="4189141"/>
                  </a:lnTo>
                  <a:lnTo>
                    <a:pt x="4979564" y="4155400"/>
                  </a:lnTo>
                  <a:lnTo>
                    <a:pt x="4990913" y="4121577"/>
                  </a:lnTo>
                  <a:cubicBezTo>
                    <a:pt x="4994441" y="4110119"/>
                    <a:pt x="4997522" y="4098194"/>
                    <a:pt x="5000865" y="4086570"/>
                  </a:cubicBezTo>
                  <a:lnTo>
                    <a:pt x="5020612" y="4016281"/>
                  </a:lnTo>
                  <a:lnTo>
                    <a:pt x="5030486" y="3981137"/>
                  </a:lnTo>
                  <a:lnTo>
                    <a:pt x="5035423" y="3963565"/>
                  </a:lnTo>
                  <a:lnTo>
                    <a:pt x="5039507" y="3945765"/>
                  </a:lnTo>
                  <a:cubicBezTo>
                    <a:pt x="5050088" y="3898175"/>
                    <a:pt x="5061308" y="3850756"/>
                    <a:pt x="5071597" y="3802972"/>
                  </a:cubicBezTo>
                  <a:lnTo>
                    <a:pt x="5096108" y="3658610"/>
                  </a:lnTo>
                  <a:cubicBezTo>
                    <a:pt x="5102684" y="3610180"/>
                    <a:pt x="5107604" y="3561536"/>
                    <a:pt x="5113299" y="3512985"/>
                  </a:cubicBezTo>
                  <a:lnTo>
                    <a:pt x="5115328" y="3494749"/>
                  </a:lnTo>
                  <a:lnTo>
                    <a:pt x="5116446" y="3476502"/>
                  </a:lnTo>
                  <a:lnTo>
                    <a:pt x="5118711" y="3439898"/>
                  </a:lnTo>
                  <a:lnTo>
                    <a:pt x="5123270" y="3366583"/>
                  </a:lnTo>
                  <a:cubicBezTo>
                    <a:pt x="5126606" y="3268829"/>
                    <a:pt x="5127431" y="3170634"/>
                    <a:pt x="5121172" y="3072860"/>
                  </a:cubicBezTo>
                  <a:lnTo>
                    <a:pt x="5119473" y="3036121"/>
                  </a:lnTo>
                  <a:cubicBezTo>
                    <a:pt x="5118968" y="3023930"/>
                    <a:pt x="5117310" y="3011778"/>
                    <a:pt x="5116244" y="2999552"/>
                  </a:cubicBezTo>
                  <a:lnTo>
                    <a:pt x="5109221" y="2926379"/>
                  </a:lnTo>
                  <a:cubicBezTo>
                    <a:pt x="5105544" y="2877404"/>
                    <a:pt x="5096760" y="2829145"/>
                    <a:pt x="5089643" y="2780639"/>
                  </a:cubicBezTo>
                  <a:lnTo>
                    <a:pt x="5084078" y="2744255"/>
                  </a:lnTo>
                  <a:cubicBezTo>
                    <a:pt x="5082420" y="2732104"/>
                    <a:pt x="5080412" y="2719974"/>
                    <a:pt x="5077785" y="2708026"/>
                  </a:cubicBezTo>
                  <a:lnTo>
                    <a:pt x="5063128" y="2636053"/>
                  </a:lnTo>
                  <a:cubicBezTo>
                    <a:pt x="5057902" y="2612048"/>
                    <a:pt x="5053511" y="2587920"/>
                    <a:pt x="5047530" y="2564176"/>
                  </a:cubicBezTo>
                  <a:lnTo>
                    <a:pt x="5028967" y="2493127"/>
                  </a:lnTo>
                  <a:cubicBezTo>
                    <a:pt x="4979424" y="2303537"/>
                    <a:pt x="4909775" y="2119458"/>
                    <a:pt x="4822623" y="1944830"/>
                  </a:cubicBezTo>
                  <a:cubicBezTo>
                    <a:pt x="4648947" y="1594931"/>
                    <a:pt x="4401749" y="1285261"/>
                    <a:pt x="4108183" y="1038170"/>
                  </a:cubicBezTo>
                  <a:cubicBezTo>
                    <a:pt x="3961444" y="914460"/>
                    <a:pt x="3803854" y="805232"/>
                    <a:pt x="3638213" y="712395"/>
                  </a:cubicBezTo>
                  <a:lnTo>
                    <a:pt x="3575480" y="678662"/>
                  </a:lnTo>
                  <a:cubicBezTo>
                    <a:pt x="3554450" y="667578"/>
                    <a:pt x="3534194" y="655311"/>
                    <a:pt x="3512574" y="645577"/>
                  </a:cubicBezTo>
                  <a:lnTo>
                    <a:pt x="3448603" y="614757"/>
                  </a:lnTo>
                  <a:lnTo>
                    <a:pt x="3416617" y="599347"/>
                  </a:lnTo>
                  <a:cubicBezTo>
                    <a:pt x="3406000" y="594185"/>
                    <a:pt x="3395413" y="588913"/>
                    <a:pt x="3384352" y="584559"/>
                  </a:cubicBezTo>
                  <a:cubicBezTo>
                    <a:pt x="3340850" y="566062"/>
                    <a:pt x="3297707" y="547083"/>
                    <a:pt x="3254088" y="529021"/>
                  </a:cubicBezTo>
                  <a:cubicBezTo>
                    <a:pt x="3209736" y="512847"/>
                    <a:pt x="3165607" y="496270"/>
                    <a:pt x="3121640" y="479505"/>
                  </a:cubicBezTo>
                  <a:lnTo>
                    <a:pt x="2987193" y="436176"/>
                  </a:lnTo>
                  <a:cubicBezTo>
                    <a:pt x="2942116" y="422708"/>
                    <a:pt x="2896575" y="410968"/>
                    <a:pt x="2851296" y="398256"/>
                  </a:cubicBezTo>
                  <a:cubicBezTo>
                    <a:pt x="2759507" y="375285"/>
                    <a:pt x="2666373" y="353923"/>
                    <a:pt x="2573611" y="336717"/>
                  </a:cubicBezTo>
                  <a:cubicBezTo>
                    <a:pt x="2387776" y="301762"/>
                    <a:pt x="2200839" y="280304"/>
                    <a:pt x="2014208" y="276896"/>
                  </a:cubicBezTo>
                  <a:cubicBezTo>
                    <a:pt x="1827605" y="273381"/>
                    <a:pt x="1641223" y="288238"/>
                    <a:pt x="1457097" y="322828"/>
                  </a:cubicBezTo>
                  <a:cubicBezTo>
                    <a:pt x="1272912" y="357634"/>
                    <a:pt x="1091595" y="413727"/>
                    <a:pt x="914684" y="486648"/>
                  </a:cubicBezTo>
                  <a:lnTo>
                    <a:pt x="848661" y="515093"/>
                  </a:lnTo>
                  <a:cubicBezTo>
                    <a:pt x="826573" y="524592"/>
                    <a:pt x="804281" y="533573"/>
                    <a:pt x="782834" y="544519"/>
                  </a:cubicBezTo>
                  <a:lnTo>
                    <a:pt x="717715" y="575988"/>
                  </a:lnTo>
                  <a:cubicBezTo>
                    <a:pt x="696005" y="586632"/>
                    <a:pt x="673986" y="596729"/>
                    <a:pt x="653112" y="608523"/>
                  </a:cubicBezTo>
                  <a:cubicBezTo>
                    <a:pt x="568070" y="653782"/>
                    <a:pt x="483901" y="700897"/>
                    <a:pt x="406671" y="756246"/>
                  </a:cubicBezTo>
                  <a:cubicBezTo>
                    <a:pt x="327441" y="809669"/>
                    <a:pt x="256836" y="872706"/>
                    <a:pt x="191033" y="942131"/>
                  </a:cubicBezTo>
                  <a:cubicBezTo>
                    <a:pt x="175048" y="959988"/>
                    <a:pt x="159064" y="977846"/>
                    <a:pt x="143339" y="996006"/>
                  </a:cubicBezTo>
                  <a:lnTo>
                    <a:pt x="98848" y="1053288"/>
                  </a:lnTo>
                  <a:cubicBezTo>
                    <a:pt x="83542" y="1072023"/>
                    <a:pt x="70312" y="1092822"/>
                    <a:pt x="56083" y="1112657"/>
                  </a:cubicBezTo>
                  <a:cubicBezTo>
                    <a:pt x="42010" y="1132765"/>
                    <a:pt x="27965" y="1152765"/>
                    <a:pt x="14889" y="1173837"/>
                  </a:cubicBezTo>
                  <a:lnTo>
                    <a:pt x="0" y="1198088"/>
                  </a:lnTo>
                  <a:lnTo>
                    <a:pt x="0" y="888809"/>
                  </a:lnTo>
                  <a:lnTo>
                    <a:pt x="88781" y="802825"/>
                  </a:lnTo>
                  <a:cubicBezTo>
                    <a:pt x="672175" y="289643"/>
                    <a:pt x="1428944" y="-5083"/>
                    <a:pt x="2220349" y="6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7A5E1E-3CA0-4464-8CDD-31E8FAFCE4DB}"/>
              </a:ext>
            </a:extLst>
          </p:cNvPr>
          <p:cNvSpPr txBox="1"/>
          <p:nvPr/>
        </p:nvSpPr>
        <p:spPr>
          <a:xfrm>
            <a:off x="487067" y="3665910"/>
            <a:ext cx="3586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HOT SEAT</a:t>
            </a:r>
          </a:p>
        </p:txBody>
      </p:sp>
      <p:pic>
        <p:nvPicPr>
          <p:cNvPr id="9" name="Hình ảnh 8">
            <a:extLst>
              <a:ext uri="{FF2B5EF4-FFF2-40B4-BE49-F238E27FC236}">
                <a16:creationId xmlns:a16="http://schemas.microsoft.com/office/drawing/2014/main" id="{45BBEA3C-01C9-F975-EF7D-106B874D8E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439" y="1206165"/>
            <a:ext cx="1989496" cy="33579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Hình ảnh 10">
            <a:extLst>
              <a:ext uri="{FF2B5EF4-FFF2-40B4-BE49-F238E27FC236}">
                <a16:creationId xmlns:a16="http://schemas.microsoft.com/office/drawing/2014/main" id="{B4875B5C-2E47-6F26-5809-6027CEB728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7886" y="2719387"/>
            <a:ext cx="2948727" cy="19658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Hình ảnh 12">
            <a:extLst>
              <a:ext uri="{FF2B5EF4-FFF2-40B4-BE49-F238E27FC236}">
                <a16:creationId xmlns:a16="http://schemas.microsoft.com/office/drawing/2014/main" id="{36DF9EE0-4014-2D10-E0F1-C94799C07D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467" y="4414447"/>
            <a:ext cx="2931176" cy="2931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Hình ảnh 15">
            <a:extLst>
              <a:ext uri="{FF2B5EF4-FFF2-40B4-BE49-F238E27FC236}">
                <a16:creationId xmlns:a16="http://schemas.microsoft.com/office/drawing/2014/main" id="{512FD226-D881-67D4-0C55-28DC4B0A1A8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" t="-1014" r="-32" b="7192"/>
          <a:stretch/>
        </p:blipFill>
        <p:spPr>
          <a:xfrm>
            <a:off x="6192171" y="4452712"/>
            <a:ext cx="2401005" cy="2609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Hình ảnh 6">
            <a:extLst>
              <a:ext uri="{FF2B5EF4-FFF2-40B4-BE49-F238E27FC236}">
                <a16:creationId xmlns:a16="http://schemas.microsoft.com/office/drawing/2014/main" id="{94E97890-CC23-9137-E662-3A02C3063A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373" y="854765"/>
            <a:ext cx="2798253" cy="20252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4" name="Round Single Corner Rectangle 13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ound Single Corner Rectangle 15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774800" y="1412287"/>
            <a:ext cx="5231128" cy="2310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garbage collector</a:t>
            </a:r>
            <a:r>
              <a:rPr lang="en-US" sz="6000" b="1" dirty="0">
                <a:solidFill>
                  <a:srgbClr val="AD4F0F"/>
                </a:solidFill>
              </a:rPr>
              <a:t> </a:t>
            </a:r>
            <a:r>
              <a:rPr lang="en-US" sz="6000" b="1" dirty="0">
                <a:solidFill>
                  <a:srgbClr val="AD4F0F"/>
                </a:solidFill>
                <a:cs typeface="Calibri" panose="020F0502020204030204" pitchFamily="34" charset="0"/>
              </a:rPr>
              <a:t>(n)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64918" y="4718983"/>
            <a:ext cx="40508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nhân</a:t>
            </a:r>
            <a:r>
              <a:rPr lang="en-US" sz="4800" dirty="0"/>
              <a:t> </a:t>
            </a:r>
            <a:r>
              <a:rPr lang="en-US" sz="4800" dirty="0" err="1"/>
              <a:t>viên</a:t>
            </a:r>
            <a:r>
              <a:rPr lang="en-US" sz="4800" dirty="0"/>
              <a:t> </a:t>
            </a:r>
            <a:r>
              <a:rPr lang="en-US" sz="4800" dirty="0" err="1"/>
              <a:t>dọn</a:t>
            </a:r>
            <a:r>
              <a:rPr lang="en-US" sz="4800" dirty="0"/>
              <a:t> </a:t>
            </a:r>
            <a:r>
              <a:rPr lang="en-US" sz="4800" dirty="0" err="1"/>
              <a:t>vệ</a:t>
            </a:r>
            <a:r>
              <a:rPr lang="en-US" sz="4800" dirty="0"/>
              <a:t> </a:t>
            </a:r>
            <a:r>
              <a:rPr lang="en-US" sz="4800" dirty="0" err="1"/>
              <a:t>sinh</a:t>
            </a:r>
            <a:endParaRPr lang="en-US" sz="6600" dirty="0"/>
          </a:p>
        </p:txBody>
      </p:sp>
      <p:sp>
        <p:nvSpPr>
          <p:cNvPr id="2" name="Rectangle 1"/>
          <p:cNvSpPr/>
          <p:nvPr/>
        </p:nvSpPr>
        <p:spPr>
          <a:xfrm>
            <a:off x="784441" y="3761137"/>
            <a:ext cx="488646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/ˈ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ɡɑːbɪdʒ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kəlektə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DCC1DD4D-0F80-F665-968F-69263EEC27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5"/>
          <a:stretch/>
        </p:blipFill>
        <p:spPr>
          <a:xfrm>
            <a:off x="6657278" y="1575991"/>
            <a:ext cx="4370526" cy="4370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7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174316" y="1312813"/>
            <a:ext cx="6459566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artisan</a:t>
            </a:r>
            <a:r>
              <a:rPr lang="en-US" sz="6600" b="1" dirty="0"/>
              <a:t> </a:t>
            </a:r>
            <a:r>
              <a:rPr lang="en-US" sz="6000" b="1" dirty="0">
                <a:solidFill>
                  <a:srgbClr val="AD4F0F"/>
                </a:solidFill>
              </a:rPr>
              <a:t>(n)</a:t>
            </a:r>
            <a:endParaRPr lang="en-US" sz="4800" b="1" dirty="0">
              <a:solidFill>
                <a:srgbClr val="AD4F0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20322" y="4417019"/>
            <a:ext cx="40508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thợ</a:t>
            </a:r>
            <a:r>
              <a:rPr lang="en-US" sz="4800" dirty="0"/>
              <a:t> </a:t>
            </a:r>
            <a:r>
              <a:rPr lang="en-US" sz="4800" dirty="0" err="1"/>
              <a:t>làm</a:t>
            </a:r>
            <a:r>
              <a:rPr lang="en-US" sz="4800" dirty="0"/>
              <a:t> </a:t>
            </a:r>
            <a:r>
              <a:rPr lang="en-US" sz="4800" dirty="0" err="1"/>
              <a:t>nghề</a:t>
            </a:r>
            <a:r>
              <a:rPr lang="en-US" sz="4800" dirty="0"/>
              <a:t> </a:t>
            </a:r>
            <a:r>
              <a:rPr lang="en-US" sz="4800" dirty="0" err="1"/>
              <a:t>thủ</a:t>
            </a:r>
            <a:r>
              <a:rPr lang="en-US" sz="4800" dirty="0"/>
              <a:t> </a:t>
            </a:r>
            <a:r>
              <a:rPr lang="en-US" sz="4800" dirty="0" err="1"/>
              <a:t>công</a:t>
            </a:r>
            <a:endParaRPr lang="en-US" sz="6600" dirty="0"/>
          </a:p>
        </p:txBody>
      </p:sp>
      <p:sp>
        <p:nvSpPr>
          <p:cNvPr id="2" name="Rectangle 1"/>
          <p:cNvSpPr/>
          <p:nvPr/>
        </p:nvSpPr>
        <p:spPr>
          <a:xfrm>
            <a:off x="1686670" y="3130480"/>
            <a:ext cx="30317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/ˌ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ɑːtɪˈzæn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6080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965893B2-0803-2FD5-1070-51A08310C5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375" y="1471960"/>
            <a:ext cx="3508346" cy="4560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149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7" name="Round Single Corner Rectangle 16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ound Single Corner Rectangle 17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345601"/>
              </p:ext>
            </p:extLst>
          </p:nvPr>
        </p:nvGraphicFramePr>
        <p:xfrm>
          <a:off x="757084" y="1988181"/>
          <a:ext cx="11071122" cy="318979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562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0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081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5406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New words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Pronunciation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5595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 garbage collector  (n) 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ɡɑːbɪdʒ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kəlektə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nhân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viên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dọn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vệ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sinh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595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 artisan (n) 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/ˌ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ɑːtɪˈzæn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thợ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làm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nghề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thủ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công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2917693607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9767" y="193087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986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32799" y="1132484"/>
            <a:ext cx="11087133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Match the community helpers with their responsibilities.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82978" y="115230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5764" y="104966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38035367-AD78-5157-5DDA-35D31F02A9A0}"/>
              </a:ext>
            </a:extLst>
          </p:cNvPr>
          <p:cNvSpPr txBox="1"/>
          <p:nvPr/>
        </p:nvSpPr>
        <p:spPr>
          <a:xfrm>
            <a:off x="8960754" y="2204643"/>
            <a:ext cx="275917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chemeClr val="accent2">
                    <a:lumMod val="75000"/>
                  </a:schemeClr>
                </a:solidFill>
              </a:rPr>
              <a:t>1. c	</a:t>
            </a:r>
          </a:p>
          <a:p>
            <a:pPr algn="ctr"/>
            <a:r>
              <a:rPr lang="pt-BR" sz="3600" b="1" dirty="0">
                <a:solidFill>
                  <a:schemeClr val="accent2">
                    <a:lumMod val="75000"/>
                  </a:schemeClr>
                </a:solidFill>
              </a:rPr>
              <a:t>2. e	</a:t>
            </a:r>
          </a:p>
          <a:p>
            <a:pPr algn="ctr"/>
            <a:r>
              <a:rPr lang="pt-BR" sz="3600" b="1" dirty="0">
                <a:solidFill>
                  <a:schemeClr val="accent2">
                    <a:lumMod val="75000"/>
                  </a:schemeClr>
                </a:solidFill>
              </a:rPr>
              <a:t>3. a	</a:t>
            </a:r>
          </a:p>
          <a:p>
            <a:pPr algn="ctr"/>
            <a:r>
              <a:rPr lang="pt-BR" sz="3600" b="1" dirty="0">
                <a:solidFill>
                  <a:schemeClr val="accent2">
                    <a:lumMod val="75000"/>
                  </a:schemeClr>
                </a:solidFill>
              </a:rPr>
              <a:t>4. b	</a:t>
            </a:r>
          </a:p>
          <a:p>
            <a:pPr algn="ctr"/>
            <a:r>
              <a:rPr lang="pt-BR" sz="3600" b="1" dirty="0">
                <a:solidFill>
                  <a:schemeClr val="accent2">
                    <a:lumMod val="75000"/>
                  </a:schemeClr>
                </a:solidFill>
              </a:rPr>
              <a:t>5. 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FFE36C-7BD1-904D-06E7-45E07A5F7A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876" y="1725236"/>
            <a:ext cx="7399179" cy="4754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07298" y="1217916"/>
            <a:ext cx="998816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Write a word or phrase in the box under the correct picture.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04692" y="121078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7477" y="1090535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39D14853-45D5-D54A-79EE-2636C699CF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9916" y="2230537"/>
            <a:ext cx="8565786" cy="340954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6E553FC-6441-4829-9B37-C987ACAA1281}"/>
              </a:ext>
            </a:extLst>
          </p:cNvPr>
          <p:cNvSpPr txBox="1"/>
          <p:nvPr/>
        </p:nvSpPr>
        <p:spPr>
          <a:xfrm>
            <a:off x="2231765" y="4934010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tourist attraction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6E76D4C8-6C9B-6A77-5CEC-CD5530956F92}"/>
              </a:ext>
            </a:extLst>
          </p:cNvPr>
          <p:cNvSpPr txBox="1"/>
          <p:nvPr/>
        </p:nvSpPr>
        <p:spPr>
          <a:xfrm>
            <a:off x="6053553" y="4934010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pottery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315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07298" y="1217916"/>
            <a:ext cx="998816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Write a word or phrase in the box under the correct picture.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04692" y="121078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7477" y="1090535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8D151869-383E-37D5-EF97-F12806403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512" y="2157254"/>
            <a:ext cx="8512143" cy="34828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6E553FC-6441-4829-9B37-C987ACAA1281}"/>
              </a:ext>
            </a:extLst>
          </p:cNvPr>
          <p:cNvSpPr txBox="1"/>
          <p:nvPr/>
        </p:nvSpPr>
        <p:spPr>
          <a:xfrm>
            <a:off x="1520742" y="4859036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artisan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6E76D4C8-6C9B-6A77-5CEC-CD5530956F92}"/>
              </a:ext>
            </a:extLst>
          </p:cNvPr>
          <p:cNvSpPr txBox="1"/>
          <p:nvPr/>
        </p:nvSpPr>
        <p:spPr>
          <a:xfrm>
            <a:off x="5633421" y="4859035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speciality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572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3708</TotalTime>
  <Words>451</Words>
  <Application>Microsoft Office PowerPoint</Application>
  <PresentationFormat>Widescreen</PresentationFormat>
  <Paragraphs>111</Paragraphs>
  <Slides>16</Slides>
  <Notes>14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</cp:lastModifiedBy>
  <cp:revision>230</cp:revision>
  <dcterms:created xsi:type="dcterms:W3CDTF">2020-12-09T02:04:09Z</dcterms:created>
  <dcterms:modified xsi:type="dcterms:W3CDTF">2024-06-17T09:36:55Z</dcterms:modified>
</cp:coreProperties>
</file>