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 id="2147483715" r:id="rId2"/>
    <p:sldMasterId id="2147483727" r:id="rId3"/>
    <p:sldMasterId id="2147483739" r:id="rId4"/>
    <p:sldMasterId id="2147483751" r:id="rId5"/>
    <p:sldMasterId id="2147483763" r:id="rId6"/>
    <p:sldMasterId id="2147483775" r:id="rId7"/>
  </p:sldMasterIdLst>
  <p:notesMasterIdLst>
    <p:notesMasterId r:id="rId29"/>
  </p:notesMasterIdLst>
  <p:sldIdLst>
    <p:sldId id="365" r:id="rId8"/>
    <p:sldId id="366" r:id="rId9"/>
    <p:sldId id="367" r:id="rId10"/>
    <p:sldId id="368" r:id="rId11"/>
    <p:sldId id="369" r:id="rId12"/>
    <p:sldId id="370" r:id="rId13"/>
    <p:sldId id="371" r:id="rId14"/>
    <p:sldId id="372" r:id="rId15"/>
    <p:sldId id="375" r:id="rId16"/>
    <p:sldId id="376" r:id="rId17"/>
    <p:sldId id="388" r:id="rId18"/>
    <p:sldId id="389" r:id="rId19"/>
    <p:sldId id="390" r:id="rId20"/>
    <p:sldId id="379" r:id="rId21"/>
    <p:sldId id="391" r:id="rId22"/>
    <p:sldId id="378" r:id="rId23"/>
    <p:sldId id="384" r:id="rId24"/>
    <p:sldId id="393" r:id="rId25"/>
    <p:sldId id="394" r:id="rId26"/>
    <p:sldId id="392" r:id="rId27"/>
    <p:sldId id="386" r:id="rId28"/>
  </p:sldIdLst>
  <p:sldSz cx="9144000" cy="5143500" type="screen16x9"/>
  <p:notesSz cx="6858000" cy="9144000"/>
  <p:embeddedFontLst>
    <p:embeddedFont>
      <p:font typeface="#9Slide07 IcielSoup of Justice" panose="020B0604020202020204" charset="0"/>
      <p:regular r:id="rId30"/>
    </p:embeddedFont>
    <p:embeddedFont>
      <p:font typeface="#9Slide07 SVNBango" panose="02000000000000000000" charset="0"/>
      <p:regular r:id="rId31"/>
    </p:embeddedFont>
    <p:embeddedFont>
      <p:font typeface="#9Slide07 SVNGuerrilla" panose="00000500000000000000" charset="0"/>
      <p:regular r:id="rId32"/>
    </p:embeddedFont>
    <p:embeddedFont>
      <p:font typeface="Segoe UI Semibold" panose="020B0702040204020203" pitchFamily="34" charset="0"/>
      <p:bold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EC9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CDA487-4273-467D-A875-C8748591B622}">
  <a:tblStyle styleId="{3DCDA487-4273-467D-A875-C8748591B62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font" Target="fonts/font5.fntdata"/><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2.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font" Target="fonts/font1.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363251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3696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152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9264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6195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2054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338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3F6755-E250-4529-81B2-D27EF6FDE0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029333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733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261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2304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3370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5334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246815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3F6755-E250-4529-81B2-D27EF6FDE0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08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extLst>
      <p:ext uri="{BB962C8B-B14F-4D97-AF65-F5344CB8AC3E}">
        <p14:creationId xmlns:p14="http://schemas.microsoft.com/office/powerpoint/2010/main" val="3859484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3193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857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8771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5435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532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283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0454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72457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1231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50321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2176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4727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1084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5069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99482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07324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7170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52853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9880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34351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65632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46098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90433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5849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9157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2776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187603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0991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34113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717213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957595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22632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03928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59483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17795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109715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14108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137525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778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337318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81838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589544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447949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6376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14077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54547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313823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27747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42171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12596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336094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4207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443490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82839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10567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345659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498287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19314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77665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5841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4255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70917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83595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2891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83369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81046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60587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7196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031295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9/26/2024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355906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9/26/2024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465694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9/26/2024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39938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135269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9/26/2024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423030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9/26/2024</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6002831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9/26/2024</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9777227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9/26/2024</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6685911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9/26/2024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415190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9/26/2024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6911714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9/26/2024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850155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9/26/2024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90197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8671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587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2142242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2928306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5374455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443622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2355868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8739753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9/26/2024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7184020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9.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13" Type="http://schemas.microsoft.com/office/2007/relationships/hdphoto" Target="../media/hdphoto7.wdp"/><Relationship Id="rId18" Type="http://schemas.openxmlformats.org/officeDocument/2006/relationships/image" Target="../media/image13.png"/><Relationship Id="rId26" Type="http://schemas.microsoft.com/office/2007/relationships/hdphoto" Target="../media/hdphoto13.wdp"/><Relationship Id="rId39" Type="http://schemas.microsoft.com/office/2007/relationships/hdphoto" Target="../media/hdphoto18.wdp"/><Relationship Id="rId3" Type="http://schemas.openxmlformats.org/officeDocument/2006/relationships/image" Target="../media/image5.jpg"/><Relationship Id="rId21" Type="http://schemas.openxmlformats.org/officeDocument/2006/relationships/image" Target="../media/image15.png"/><Relationship Id="rId34" Type="http://schemas.openxmlformats.org/officeDocument/2006/relationships/slide" Target="slide8.xml"/><Relationship Id="rId42" Type="http://schemas.microsoft.com/office/2007/relationships/hdphoto" Target="../media/hdphoto19.wdp"/><Relationship Id="rId47" Type="http://schemas.openxmlformats.org/officeDocument/2006/relationships/image" Target="../media/image26.png"/><Relationship Id="rId50" Type="http://schemas.openxmlformats.org/officeDocument/2006/relationships/image" Target="../media/image27.png"/><Relationship Id="rId7" Type="http://schemas.microsoft.com/office/2007/relationships/hdphoto" Target="../media/hdphoto4.wdp"/><Relationship Id="rId12" Type="http://schemas.openxmlformats.org/officeDocument/2006/relationships/image" Target="../media/image10.png"/><Relationship Id="rId17" Type="http://schemas.microsoft.com/office/2007/relationships/hdphoto" Target="../media/hdphoto9.wdp"/><Relationship Id="rId25" Type="http://schemas.openxmlformats.org/officeDocument/2006/relationships/image" Target="../media/image17.png"/><Relationship Id="rId33" Type="http://schemas.microsoft.com/office/2007/relationships/hdphoto" Target="../media/hdphoto16.wdp"/><Relationship Id="rId38" Type="http://schemas.openxmlformats.org/officeDocument/2006/relationships/image" Target="../media/image23.png"/><Relationship Id="rId46"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image" Target="../media/image12.png"/><Relationship Id="rId20" Type="http://schemas.openxmlformats.org/officeDocument/2006/relationships/image" Target="../media/image14.png"/><Relationship Id="rId29" Type="http://schemas.openxmlformats.org/officeDocument/2006/relationships/image" Target="../media/image19.png"/><Relationship Id="rId41"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6.wdp"/><Relationship Id="rId24" Type="http://schemas.microsoft.com/office/2007/relationships/hdphoto" Target="../media/hdphoto12.wdp"/><Relationship Id="rId32" Type="http://schemas.openxmlformats.org/officeDocument/2006/relationships/image" Target="../media/image21.png"/><Relationship Id="rId37" Type="http://schemas.openxmlformats.org/officeDocument/2006/relationships/slide" Target="slide3.xml"/><Relationship Id="rId40" Type="http://schemas.openxmlformats.org/officeDocument/2006/relationships/slide" Target="slide4.xml"/><Relationship Id="rId45" Type="http://schemas.microsoft.com/office/2007/relationships/hdphoto" Target="../media/hdphoto20.wdp"/><Relationship Id="rId5" Type="http://schemas.microsoft.com/office/2007/relationships/hdphoto" Target="../media/hdphoto3.wdp"/><Relationship Id="rId15" Type="http://schemas.microsoft.com/office/2007/relationships/hdphoto" Target="../media/hdphoto8.wdp"/><Relationship Id="rId23" Type="http://schemas.openxmlformats.org/officeDocument/2006/relationships/image" Target="../media/image16.png"/><Relationship Id="rId28" Type="http://schemas.microsoft.com/office/2007/relationships/hdphoto" Target="../media/hdphoto14.wdp"/><Relationship Id="rId36" Type="http://schemas.microsoft.com/office/2007/relationships/hdphoto" Target="../media/hdphoto17.wdp"/><Relationship Id="rId49" Type="http://schemas.openxmlformats.org/officeDocument/2006/relationships/slide" Target="slide7.xml"/><Relationship Id="rId10" Type="http://schemas.openxmlformats.org/officeDocument/2006/relationships/image" Target="../media/image9.png"/><Relationship Id="rId19" Type="http://schemas.microsoft.com/office/2007/relationships/hdphoto" Target="../media/hdphoto10.wdp"/><Relationship Id="rId31" Type="http://schemas.microsoft.com/office/2007/relationships/hdphoto" Target="../media/hdphoto15.wdp"/><Relationship Id="rId44" Type="http://schemas.openxmlformats.org/officeDocument/2006/relationships/image" Target="../media/image25.png"/><Relationship Id="rId52" Type="http://schemas.openxmlformats.org/officeDocument/2006/relationships/slide" Target="slide9.xml"/><Relationship Id="rId4" Type="http://schemas.openxmlformats.org/officeDocument/2006/relationships/image" Target="../media/image6.png"/><Relationship Id="rId9" Type="http://schemas.microsoft.com/office/2007/relationships/hdphoto" Target="../media/hdphoto5.wdp"/><Relationship Id="rId14" Type="http://schemas.openxmlformats.org/officeDocument/2006/relationships/image" Target="../media/image11.png"/><Relationship Id="rId22" Type="http://schemas.microsoft.com/office/2007/relationships/hdphoto" Target="../media/hdphoto11.wdp"/><Relationship Id="rId27" Type="http://schemas.openxmlformats.org/officeDocument/2006/relationships/image" Target="../media/image18.png"/><Relationship Id="rId30" Type="http://schemas.openxmlformats.org/officeDocument/2006/relationships/image" Target="../media/image20.png"/><Relationship Id="rId35" Type="http://schemas.openxmlformats.org/officeDocument/2006/relationships/image" Target="../media/image22.png"/><Relationship Id="rId43" Type="http://schemas.openxmlformats.org/officeDocument/2006/relationships/slide" Target="slide5.xml"/><Relationship Id="rId48" Type="http://schemas.microsoft.com/office/2007/relationships/hdphoto" Target="../media/hdphoto21.wdp"/><Relationship Id="rId8" Type="http://schemas.openxmlformats.org/officeDocument/2006/relationships/image" Target="../media/image8.png"/><Relationship Id="rId51" Type="http://schemas.microsoft.com/office/2007/relationships/hdphoto" Target="../media/hdphoto22.wdp"/></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73.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23.wdp"/><Relationship Id="rId5" Type="http://schemas.openxmlformats.org/officeDocument/2006/relationships/image" Target="../media/image29.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8.jpg"/><Relationship Id="rId7" Type="http://schemas.microsoft.com/office/2007/relationships/hdphoto" Target="../media/hdphoto23.wdp"/><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slide" Target="slide2.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28.jpg"/><Relationship Id="rId7" Type="http://schemas.microsoft.com/office/2007/relationships/hdphoto" Target="../media/hdphoto23.wdp"/><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29.png"/><Relationship Id="rId5" Type="http://schemas.openxmlformats.org/officeDocument/2006/relationships/slide" Target="slide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28.jpg"/><Relationship Id="rId7" Type="http://schemas.microsoft.com/office/2007/relationships/hdphoto" Target="../media/hdphoto23.wdp"/><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29.png"/><Relationship Id="rId5" Type="http://schemas.openxmlformats.org/officeDocument/2006/relationships/slide" Target="slide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7" Type="http://schemas.microsoft.com/office/2007/relationships/hdphoto" Target="../media/hdphoto23.wdp"/><Relationship Id="rId2" Type="http://schemas.openxmlformats.org/officeDocument/2006/relationships/notesSlide" Target="../notesSlides/notesSlide7.xml"/><Relationship Id="rId1" Type="http://schemas.openxmlformats.org/officeDocument/2006/relationships/slideLayout" Target="../slideLayouts/slideLayout45.xml"/><Relationship Id="rId6" Type="http://schemas.openxmlformats.org/officeDocument/2006/relationships/image" Target="../media/image29.png"/><Relationship Id="rId5" Type="http://schemas.openxmlformats.org/officeDocument/2006/relationships/slide" Target="slide2.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7" Type="http://schemas.microsoft.com/office/2007/relationships/hdphoto" Target="../media/hdphoto23.wdp"/><Relationship Id="rId2" Type="http://schemas.openxmlformats.org/officeDocument/2006/relationships/notesSlide" Target="../notesSlides/notesSlide8.xml"/><Relationship Id="rId1" Type="http://schemas.openxmlformats.org/officeDocument/2006/relationships/slideLayout" Target="../slideLayouts/slideLayout56.xml"/><Relationship Id="rId6" Type="http://schemas.openxmlformats.org/officeDocument/2006/relationships/image" Target="../media/image29.png"/><Relationship Id="rId5" Type="http://schemas.openxmlformats.org/officeDocument/2006/relationships/slide" Target="slide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3075" name="Picture 3" descr="C:\Users\ADMIN\Desktop\Tai nguyen thiet ke tro choi\Bảng gỗ\canstock6432558.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47333" y1="88732" x2="44667" y2="93662"/>
                        <a14:backgroundMark x1="37333" y1="90141" x2="38667" y2="9154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715000" y="2154864"/>
            <a:ext cx="3200400" cy="29408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43600" y="3009096"/>
            <a:ext cx="243658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Segoe UI Semibold" pitchFamily="34" charset="0"/>
                <a:ea typeface="+mn-ea"/>
                <a:cs typeface="+mn-cs"/>
              </a:rPr>
              <a:t>NÔNG TRẠI CỦA TÔI</a:t>
            </a:r>
          </a:p>
        </p:txBody>
      </p:sp>
      <p:pic>
        <p:nvPicPr>
          <p:cNvPr id="3076" name="Picture 4" descr="C:\Users\ADMIN\Desktop\Tai nguyen thiet ke tro choi\Bảng gỗ\bat dau.png">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315200" y="16246"/>
            <a:ext cx="1709737" cy="72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98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gtEl>
                                        <p:attrNameLst>
                                          <p:attrName>style.visibility</p:attrName>
                                        </p:attrNameLst>
                                      </p:cBhvr>
                                      <p:to>
                                        <p:strVal val="visible"/>
                                      </p:to>
                                    </p:set>
                                    <p:anim calcmode="lin" valueType="num">
                                      <p:cBhvr additive="base">
                                        <p:cTn id="11" dur="500" fill="hold"/>
                                        <p:tgtEl>
                                          <p:spTgt spid="3075"/>
                                        </p:tgtEl>
                                        <p:attrNameLst>
                                          <p:attrName>ppt_x</p:attrName>
                                        </p:attrNameLst>
                                      </p:cBhvr>
                                      <p:tavLst>
                                        <p:tav tm="0">
                                          <p:val>
                                            <p:strVal val="#ppt_x"/>
                                          </p:val>
                                        </p:tav>
                                        <p:tav tm="100000">
                                          <p:val>
                                            <p:strVal val="#ppt_x"/>
                                          </p:val>
                                        </p:tav>
                                      </p:tavLst>
                                    </p:anim>
                                    <p:anim calcmode="lin" valueType="num">
                                      <p:cBhvr additive="base">
                                        <p:cTn id="1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635017" y="514350"/>
            <a:ext cx="241333" cy="24133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7" name="TextBox 7"/>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8" name="Group 8"/>
          <p:cNvGrpSpPr/>
          <p:nvPr/>
        </p:nvGrpSpPr>
        <p:grpSpPr>
          <a:xfrm>
            <a:off x="926773" y="514350"/>
            <a:ext cx="241333" cy="24133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0" name="TextBox 10"/>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1" name="Group 11"/>
          <p:cNvGrpSpPr/>
          <p:nvPr/>
        </p:nvGrpSpPr>
        <p:grpSpPr>
          <a:xfrm>
            <a:off x="1216044" y="514350"/>
            <a:ext cx="241333" cy="24133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3" name="TextBox 13"/>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4" name="Group 14"/>
          <p:cNvGrpSpPr/>
          <p:nvPr/>
        </p:nvGrpSpPr>
        <p:grpSpPr>
          <a:xfrm>
            <a:off x="1505315" y="514350"/>
            <a:ext cx="241333" cy="24133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6" name="TextBox 16"/>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sp>
        <p:nvSpPr>
          <p:cNvPr id="40" name="TextBox 40"/>
          <p:cNvSpPr txBox="1"/>
          <p:nvPr/>
        </p:nvSpPr>
        <p:spPr>
          <a:xfrm>
            <a:off x="2743200" y="1342038"/>
            <a:ext cx="6574131" cy="1231106"/>
          </a:xfrm>
          <a:prstGeom prst="rect">
            <a:avLst/>
          </a:prstGeom>
        </p:spPr>
        <p:txBody>
          <a:bodyPr wrap="square" lIns="0" tIns="0" rIns="0" bIns="0" rtlCol="0" anchor="t">
            <a:spAutoFit/>
          </a:bodyPr>
          <a:lstStyle/>
          <a:p>
            <a:pPr algn="ctr" defTabSz="457200">
              <a:buClrTx/>
            </a:pPr>
            <a:r>
              <a:rPr lang="en-US" sz="4000" kern="1200" dirty="0">
                <a:solidFill>
                  <a:srgbClr val="605A35"/>
                </a:solidFill>
                <a:latin typeface="#9Slide07 SVNBango" panose="02000000000000000000" pitchFamily="2" charset="0"/>
                <a:ea typeface="+mn-ea"/>
                <a:cs typeface="+mn-cs"/>
              </a:rPr>
              <a:t>I.</a:t>
            </a:r>
          </a:p>
          <a:p>
            <a:pPr algn="ctr" defTabSz="457200">
              <a:buClrTx/>
            </a:pPr>
            <a:r>
              <a:rPr lang="en-US" sz="4000" kern="1200" dirty="0" err="1">
                <a:solidFill>
                  <a:srgbClr val="605A35"/>
                </a:solidFill>
                <a:latin typeface="#9Slide07 SVNBango" panose="02000000000000000000" pitchFamily="2" charset="0"/>
                <a:ea typeface="+mn-ea"/>
                <a:cs typeface="+mn-cs"/>
              </a:rPr>
              <a:t>Lý</a:t>
            </a:r>
            <a:r>
              <a:rPr lang="en-US" sz="4000" kern="1200" dirty="0">
                <a:solidFill>
                  <a:srgbClr val="605A35"/>
                </a:solidFill>
                <a:latin typeface="#9Slide07 SVNBango" panose="02000000000000000000" pitchFamily="2" charset="0"/>
                <a:ea typeface="+mn-ea"/>
                <a:cs typeface="+mn-cs"/>
              </a:rPr>
              <a:t> </a:t>
            </a:r>
            <a:r>
              <a:rPr lang="en-US" sz="4000" kern="1200" dirty="0" err="1">
                <a:solidFill>
                  <a:srgbClr val="605A35"/>
                </a:solidFill>
                <a:latin typeface="#9Slide07 SVNBango" panose="02000000000000000000" pitchFamily="2" charset="0"/>
                <a:ea typeface="+mn-ea"/>
                <a:cs typeface="+mn-cs"/>
              </a:rPr>
              <a:t>thuyết</a:t>
            </a:r>
            <a:endParaRPr lang="en-US" sz="4000" kern="1200" dirty="0">
              <a:solidFill>
                <a:srgbClr val="605A35"/>
              </a:solidFill>
              <a:latin typeface="#9Slide07 SVNBango" panose="02000000000000000000" pitchFamily="2" charset="0"/>
              <a:ea typeface="+mn-ea"/>
              <a:cs typeface="+mn-cs"/>
            </a:endParaRPr>
          </a:p>
        </p:txBody>
      </p:sp>
      <p:sp>
        <p:nvSpPr>
          <p:cNvPr id="2" name="Freeform 2">
            <a:extLst>
              <a:ext uri="{FF2B5EF4-FFF2-40B4-BE49-F238E27FC236}">
                <a16:creationId xmlns:a16="http://schemas.microsoft.com/office/drawing/2014/main" id="{2D994F52-9406-48A6-BD7D-A391C28E9D22}"/>
              </a:ext>
            </a:extLst>
          </p:cNvPr>
          <p:cNvSpPr/>
          <p:nvPr/>
        </p:nvSpPr>
        <p:spPr>
          <a:xfrm>
            <a:off x="190500" y="2099080"/>
            <a:ext cx="3382707" cy="3323509"/>
          </a:xfrm>
          <a:custGeom>
            <a:avLst/>
            <a:gdLst/>
            <a:ahLst/>
            <a:cxnLst/>
            <a:rect l="l" t="t" r="r" b="b"/>
            <a:pathLst>
              <a:path w="5212701" h="5121478">
                <a:moveTo>
                  <a:pt x="0" y="0"/>
                </a:moveTo>
                <a:lnTo>
                  <a:pt x="5212701" y="0"/>
                </a:lnTo>
                <a:lnTo>
                  <a:pt x="5212701" y="5121478"/>
                </a:lnTo>
                <a:lnTo>
                  <a:pt x="0" y="5121478"/>
                </a:lnTo>
                <a:lnTo>
                  <a:pt x="0" y="0"/>
                </a:lnTo>
                <a:close/>
              </a:path>
            </a:pathLst>
          </a:custGeom>
          <a:blipFill>
            <a:blip r:embed="rId3"/>
            <a:stretch>
              <a:fillRect/>
            </a:stretch>
          </a:blipFill>
        </p:spPr>
      </p:sp>
    </p:spTree>
    <p:extLst>
      <p:ext uri="{BB962C8B-B14F-4D97-AF65-F5344CB8AC3E}">
        <p14:creationId xmlns:p14="http://schemas.microsoft.com/office/powerpoint/2010/main" val="837585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03400620"/>
              </p:ext>
            </p:extLst>
          </p:nvPr>
        </p:nvGraphicFramePr>
        <p:xfrm>
          <a:off x="152400" y="171450"/>
          <a:ext cx="8877300" cy="468630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16956892"/>
                    </a:ext>
                  </a:extLst>
                </a:gridCol>
                <a:gridCol w="838200">
                  <a:extLst>
                    <a:ext uri="{9D8B030D-6E8A-4147-A177-3AD203B41FA5}">
                      <a16:colId xmlns:a16="http://schemas.microsoft.com/office/drawing/2014/main" val="13168954"/>
                    </a:ext>
                  </a:extLst>
                </a:gridCol>
                <a:gridCol w="3695700">
                  <a:extLst>
                    <a:ext uri="{9D8B030D-6E8A-4147-A177-3AD203B41FA5}">
                      <a16:colId xmlns:a16="http://schemas.microsoft.com/office/drawing/2014/main" val="3914334327"/>
                    </a:ext>
                  </a:extLst>
                </a:gridCol>
                <a:gridCol w="3581400">
                  <a:extLst>
                    <a:ext uri="{9D8B030D-6E8A-4147-A177-3AD203B41FA5}">
                      <a16:colId xmlns:a16="http://schemas.microsoft.com/office/drawing/2014/main" val="24686893"/>
                    </a:ext>
                  </a:extLst>
                </a:gridCol>
              </a:tblGrid>
              <a:tr h="381000">
                <a:tc>
                  <a:txBody>
                    <a:bodyPr/>
                    <a:lstStyle/>
                    <a:p>
                      <a:pPr algn="ct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Nôm</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ngữ</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extLst>
                  <a:ext uri="{0D108BD9-81ED-4DB2-BD59-A6C34878D82A}">
                    <a16:rowId xmlns:a16="http://schemas.microsoft.com/office/drawing/2014/main" val="3990431121"/>
                  </a:ext>
                </a:extLst>
              </a:tr>
              <a:tr h="647700">
                <a:tc>
                  <a:txBody>
                    <a:bodyPr/>
                    <a:lstStyle/>
                    <a:p>
                      <a:pPr algn="ct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Giống</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nhau</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gridSpan="3">
                  <a:txBody>
                    <a:bodyPr/>
                    <a:lstStyle/>
                    <a:p>
                      <a:pPr algn="just"/>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Đều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lưu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tựu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đóng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góp</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dựng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nền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hoá</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tộc</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hMerge="1">
                  <a:txBody>
                    <a:bodyPr/>
                    <a:lstStyle/>
                    <a:p>
                      <a:endParaRPr lang="en-US" sz="3200" dirty="0">
                        <a:latin typeface="Times New Roman" panose="02020603050405020304" pitchFamily="18" charset="0"/>
                        <a:cs typeface="Times New Roman" panose="02020603050405020304" pitchFamily="18" charset="0"/>
                      </a:endParaRPr>
                    </a:p>
                  </a:txBody>
                  <a:tcPr/>
                </a:tc>
                <a:tc hMerge="1">
                  <a:txBody>
                    <a:bodyPr/>
                    <a:lstStyle/>
                    <a:p>
                      <a:endParaRPr lang="en-US"/>
                    </a:p>
                  </a:txBody>
                  <a:tcPr/>
                </a:tc>
                <a:extLst>
                  <a:ext uri="{0D108BD9-81ED-4DB2-BD59-A6C34878D82A}">
                    <a16:rowId xmlns:a16="http://schemas.microsoft.com/office/drawing/2014/main" val="3085048504"/>
                  </a:ext>
                </a:extLst>
              </a:tr>
              <a:tr h="2240280">
                <a:tc rowSpan="2">
                  <a:txBody>
                    <a:bodyPr/>
                    <a:lstStyle/>
                    <a:p>
                      <a:pPr algn="ct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nhau</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nchor="ctr"/>
                </a:tc>
                <a:tc>
                  <a:txBody>
                    <a:bodyPr/>
                    <a:lstStyle/>
                    <a:p>
                      <a:pPr algn="ct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Hoàn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cảnh</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đời</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indent="0" algn="just">
                        <a:buFontTx/>
                        <a:buNone/>
                      </a:pP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Do bị phong kiến Trung Hoa đô hộ ngay từ trước Công nguyên với chính sách đồng hoá rất khốc liệt</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Việt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phải</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dùng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Hán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vi-VN" sz="18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người Việt Nam đã liên tục đứng lên đấu tranh giành quyền độc lập không chỉ về chính trị, kinh tế mà cả về văn hoá</a:t>
                      </a:r>
                      <a:r>
                        <a:rPr lang="en-US"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 </a:t>
                      </a:r>
                      <a:r>
                        <a:rPr lang="en-US" sz="1800" b="0" i="0" kern="1200" baseline="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chữ</a:t>
                      </a:r>
                      <a:r>
                        <a:rPr lang="en-US"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 </a:t>
                      </a:r>
                      <a:r>
                        <a:rPr lang="en-US" sz="1800" b="0" i="0" kern="1200" baseline="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Nôm</a:t>
                      </a:r>
                      <a:r>
                        <a:rPr lang="en-US"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 </a:t>
                      </a:r>
                      <a:r>
                        <a:rPr lang="en-US" sz="1800" b="0" i="0" kern="1200" baseline="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ra</a:t>
                      </a:r>
                      <a:r>
                        <a:rPr lang="en-US"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 </a:t>
                      </a:r>
                      <a:r>
                        <a:rPr lang="en-US" sz="1800" b="0" i="0" kern="1200" baseline="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đời</a:t>
                      </a:r>
                      <a:endParaRPr lang="en-US" sz="18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txBody>
                  <a:tcPr marL="45720" marR="45720" marT="22860" marB="22860"/>
                </a:tc>
                <a:tc>
                  <a:txBody>
                    <a:bodyPr/>
                    <a:lstStyle/>
                    <a:p>
                      <a:pPr algn="just"/>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Xuất</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nhu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cầu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đạo</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Thiên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chúa</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giáo</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sĩ</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phương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Tây</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minh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La-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tinh</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ghi</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âm</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tiếng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Việt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ngữ</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extLst>
                  <a:ext uri="{0D108BD9-81ED-4DB2-BD59-A6C34878D82A}">
                    <a16:rowId xmlns:a16="http://schemas.microsoft.com/office/drawing/2014/main" val="387233560"/>
                  </a:ext>
                </a:extLst>
              </a:tr>
              <a:tr h="1417320">
                <a:tc vMerge="1">
                  <a:txBody>
                    <a:bodyPr/>
                    <a:lstStyle/>
                    <a:p>
                      <a:pPr algn="just"/>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Quá</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hoàn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thiện</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C</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hữ Nôm manh nha ở Việt Nam vào khoảng từ thế kỉ VIII đến thế kỉ IX, hình thành và hoàn thiện vào khoảng từ cuối thế kỉ X đến thế kỉ XII</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C</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hế tác từ thế kỉ XVII</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được tu chỉnh qua nhiều giai đoạn, được người Việt tích cực tiếp nhận, truyền bá rộng rãi để đạt đến sự hoàn thiện, ổn định và vị thế như hiện nay. </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extLst>
                  <a:ext uri="{0D108BD9-81ED-4DB2-BD59-A6C34878D82A}">
                    <a16:rowId xmlns:a16="http://schemas.microsoft.com/office/drawing/2014/main" val="1621404389"/>
                  </a:ext>
                </a:extLst>
              </a:tr>
            </a:tbl>
          </a:graphicData>
        </a:graphic>
      </p:graphicFrame>
    </p:spTree>
    <p:extLst>
      <p:ext uri="{BB962C8B-B14F-4D97-AF65-F5344CB8AC3E}">
        <p14:creationId xmlns:p14="http://schemas.microsoft.com/office/powerpoint/2010/main" val="2716462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60668172"/>
              </p:ext>
            </p:extLst>
          </p:nvPr>
        </p:nvGraphicFramePr>
        <p:xfrm>
          <a:off x="152400" y="171450"/>
          <a:ext cx="8877300" cy="458724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16956892"/>
                    </a:ext>
                  </a:extLst>
                </a:gridCol>
                <a:gridCol w="838200">
                  <a:extLst>
                    <a:ext uri="{9D8B030D-6E8A-4147-A177-3AD203B41FA5}">
                      <a16:colId xmlns:a16="http://schemas.microsoft.com/office/drawing/2014/main" val="13168954"/>
                    </a:ext>
                  </a:extLst>
                </a:gridCol>
                <a:gridCol w="3086100">
                  <a:extLst>
                    <a:ext uri="{9D8B030D-6E8A-4147-A177-3AD203B41FA5}">
                      <a16:colId xmlns:a16="http://schemas.microsoft.com/office/drawing/2014/main" val="3914334327"/>
                    </a:ext>
                  </a:extLst>
                </a:gridCol>
                <a:gridCol w="4191000">
                  <a:extLst>
                    <a:ext uri="{9D8B030D-6E8A-4147-A177-3AD203B41FA5}">
                      <a16:colId xmlns:a16="http://schemas.microsoft.com/office/drawing/2014/main" val="24686893"/>
                    </a:ext>
                  </a:extLst>
                </a:gridCol>
              </a:tblGrid>
              <a:tr h="381000">
                <a:tc>
                  <a:txBody>
                    <a:bodyPr/>
                    <a:lstStyle/>
                    <a:p>
                      <a:pPr algn="ct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Nôm</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ngữ</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extLst>
                  <a:ext uri="{0D108BD9-81ED-4DB2-BD59-A6C34878D82A}">
                    <a16:rowId xmlns:a16="http://schemas.microsoft.com/office/drawing/2014/main" val="3990431121"/>
                  </a:ext>
                </a:extLst>
              </a:tr>
              <a:tr h="1691640">
                <a:tc rowSpan="2">
                  <a:txBody>
                    <a:bodyPr/>
                    <a:lstStyle/>
                    <a:p>
                      <a:pPr algn="ct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nhau</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nchor="ctr"/>
                </a:tc>
                <a:tc>
                  <a:txBody>
                    <a:bodyPr/>
                    <a:lstStyle/>
                    <a:p>
                      <a:pPr algn="ct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Cấu</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tạo</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Chữ Nôm là chữ viết cổ của tiếng Việt</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C</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hữ Nôm gồm một số chữ mượn y nguyên chữ Hán nhưng phần lớn là những chữ do người Việt tạo ra trên cơ sở chữ Hán</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Chữ Quốc ngữ là chữ viết ghi âm của tiếng Việt</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it-IT" sz="18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it-IT"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D</a:t>
                      </a:r>
                      <a:r>
                        <a:rPr lang="it-IT" sz="18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ựa trên hệ chữ cái La-tinh (Latin).</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extLst>
                  <a:ext uri="{0D108BD9-81ED-4DB2-BD59-A6C34878D82A}">
                    <a16:rowId xmlns:a16="http://schemas.microsoft.com/office/drawing/2014/main" val="3392095850"/>
                  </a:ext>
                </a:extLst>
              </a:tr>
              <a:tr h="2514600">
                <a:tc vMerge="1">
                  <a:txBody>
                    <a:bodyPr/>
                    <a:lstStyle/>
                    <a:p>
                      <a:pPr algn="ct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Hạn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chế</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K</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hó học vì phải biết chữ Hán mới học được</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Dùng nhiều chữ cái khác nhau để biểu thị một âm. Ví dụ, âm /k/ được biểu thị bằng ba chữ cái c, k, g;</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 Dùng một chữ cái để biểu thị nhiều âm khác nhau. Ví dụ, dùng chữ a vừa để ghi âm // (ta, tai...), vừa để ghi âm /ã/ (cau, tay...); </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 Dùng nhiều dấu phụ (như ở các chữ ă, â, ô, ơ...) hoặc ghép nhiều chữ cái để biểu thị một âm (như ở các chữ ch, kh, ng...). </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extLst>
                  <a:ext uri="{0D108BD9-81ED-4DB2-BD59-A6C34878D82A}">
                    <a16:rowId xmlns:a16="http://schemas.microsoft.com/office/drawing/2014/main" val="1924423743"/>
                  </a:ext>
                </a:extLst>
              </a:tr>
            </a:tbl>
          </a:graphicData>
        </a:graphic>
      </p:graphicFrame>
    </p:spTree>
    <p:extLst>
      <p:ext uri="{BB962C8B-B14F-4D97-AF65-F5344CB8AC3E}">
        <p14:creationId xmlns:p14="http://schemas.microsoft.com/office/powerpoint/2010/main" val="3306318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9367396"/>
              </p:ext>
            </p:extLst>
          </p:nvPr>
        </p:nvGraphicFramePr>
        <p:xfrm>
          <a:off x="152400" y="171450"/>
          <a:ext cx="8877300" cy="316992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16956892"/>
                    </a:ext>
                  </a:extLst>
                </a:gridCol>
                <a:gridCol w="838200">
                  <a:extLst>
                    <a:ext uri="{9D8B030D-6E8A-4147-A177-3AD203B41FA5}">
                      <a16:colId xmlns:a16="http://schemas.microsoft.com/office/drawing/2014/main" val="13168954"/>
                    </a:ext>
                  </a:extLst>
                </a:gridCol>
                <a:gridCol w="3695700">
                  <a:extLst>
                    <a:ext uri="{9D8B030D-6E8A-4147-A177-3AD203B41FA5}">
                      <a16:colId xmlns:a16="http://schemas.microsoft.com/office/drawing/2014/main" val="3914334327"/>
                    </a:ext>
                  </a:extLst>
                </a:gridCol>
                <a:gridCol w="3581400">
                  <a:extLst>
                    <a:ext uri="{9D8B030D-6E8A-4147-A177-3AD203B41FA5}">
                      <a16:colId xmlns:a16="http://schemas.microsoft.com/office/drawing/2014/main" val="24686893"/>
                    </a:ext>
                  </a:extLst>
                </a:gridCol>
              </a:tblGrid>
              <a:tr h="381000">
                <a:tc>
                  <a:txBody>
                    <a:bodyPr/>
                    <a:lstStyle/>
                    <a:p>
                      <a:pPr algn="ct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Nôm</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ngữ</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extLst>
                  <a:ext uri="{0D108BD9-81ED-4DB2-BD59-A6C34878D82A}">
                    <a16:rowId xmlns:a16="http://schemas.microsoft.com/office/drawing/2014/main" val="3990431121"/>
                  </a:ext>
                </a:extLst>
              </a:tr>
              <a:tr h="278892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nhau</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nchor="ctr"/>
                </a:tc>
                <a:tc>
                  <a:txBody>
                    <a:bodyPr/>
                    <a:lstStyle/>
                    <a:p>
                      <a:pPr algn="just"/>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Ư</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điểm</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L</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à một thành tựu quan trọng về ngôn ngữ – văn hoá, thể hiện ý chí độc lập, tự chủ, tự cường của dân tộc. </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Được dùng làm phương tiện sáng tác văn học</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i="1" dirty="0">
                          <a:solidFill>
                            <a:schemeClr val="tx1">
                              <a:lumMod val="95000"/>
                              <a:lumOff val="5000"/>
                            </a:schemeClr>
                          </a:solidFill>
                          <a:latin typeface="Times New Roman" panose="02020603050405020304" pitchFamily="18" charset="0"/>
                          <a:cs typeface="Times New Roman" panose="02020603050405020304" pitchFamily="18" charset="0"/>
                        </a:rPr>
                        <a:t>Quốc âm thi tập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(Nguyễn Trãi)</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i="1" dirty="0">
                          <a:solidFill>
                            <a:schemeClr val="tx1">
                              <a:lumMod val="95000"/>
                              <a:lumOff val="5000"/>
                            </a:schemeClr>
                          </a:solidFill>
                          <a:latin typeface="Times New Roman" panose="02020603050405020304" pitchFamily="18" charset="0"/>
                          <a:cs typeface="Times New Roman" panose="02020603050405020304" pitchFamily="18" charset="0"/>
                        </a:rPr>
                        <a:t>Hồng Đức Quốc âm thi tập</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 (Lê Thánh Tông và Hội Tao Đàn)</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i="1" dirty="0">
                          <a:solidFill>
                            <a:schemeClr val="tx1">
                              <a:lumMod val="95000"/>
                              <a:lumOff val="5000"/>
                            </a:schemeClr>
                          </a:solidFill>
                          <a:latin typeface="Times New Roman" panose="02020603050405020304" pitchFamily="18" charset="0"/>
                          <a:cs typeface="Times New Roman" panose="02020603050405020304" pitchFamily="18" charset="0"/>
                        </a:rPr>
                        <a:t>Truyện Kiều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(Nguyễn Du)</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i="1" dirty="0">
                          <a:solidFill>
                            <a:schemeClr val="tx1">
                              <a:lumMod val="95000"/>
                              <a:lumOff val="5000"/>
                            </a:schemeClr>
                          </a:solidFill>
                          <a:latin typeface="Times New Roman" panose="02020603050405020304" pitchFamily="18" charset="0"/>
                          <a:cs typeface="Times New Roman" panose="02020603050405020304" pitchFamily="18" charset="0"/>
                        </a:rPr>
                        <a:t>T</a:t>
                      </a:r>
                      <a:r>
                        <a:rPr lang="vi-VN" sz="1800" i="1" dirty="0">
                          <a:solidFill>
                            <a:schemeClr val="tx1">
                              <a:lumMod val="95000"/>
                              <a:lumOff val="5000"/>
                            </a:schemeClr>
                          </a:solidFill>
                          <a:latin typeface="Times New Roman" panose="02020603050405020304" pitchFamily="18" charset="0"/>
                          <a:cs typeface="Times New Roman" panose="02020603050405020304" pitchFamily="18" charset="0"/>
                        </a:rPr>
                        <a:t>hơ Hồ Xuân Hương</a:t>
                      </a:r>
                      <a:endParaRPr lang="en-US" sz="1800" i="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Đơn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giản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dễ</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học</a:t>
                      </a:r>
                      <a:endPar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Bằng chứng là trong phong trào Bình dân học vụ sau Cách mạng tháng Tám năm 1945 nhằm xoá nạn mù chữ, diệt “giặc dốt", nhờ chữ Quốc ngữ dễ học mà chỉ sau ba tháng, nhiều người dân thất học đã biết đọc, biết viết.</a:t>
                      </a:r>
                      <a:endParaRPr lang="vi-VN" sz="1800" b="0" i="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457200" marR="0" indent="-457200" algn="just" defTabSz="914400" rtl="0" eaLnBrk="1" fontAlgn="auto" latinLnBrk="0" hangingPunct="1">
                        <a:lnSpc>
                          <a:spcPct val="100000"/>
                        </a:lnSpc>
                        <a:spcBef>
                          <a:spcPts val="0"/>
                        </a:spcBef>
                        <a:spcAft>
                          <a:spcPts val="0"/>
                        </a:spcAft>
                        <a:buClrTx/>
                        <a:buSzTx/>
                        <a:buFontTx/>
                        <a:buChar char="-"/>
                        <a:tabLst/>
                        <a:defRPr/>
                      </a:pP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extLst>
                  <a:ext uri="{0D108BD9-81ED-4DB2-BD59-A6C34878D82A}">
                    <a16:rowId xmlns:a16="http://schemas.microsoft.com/office/drawing/2014/main" val="298870599"/>
                  </a:ext>
                </a:extLst>
              </a:tr>
            </a:tbl>
          </a:graphicData>
        </a:graphic>
      </p:graphicFrame>
    </p:spTree>
    <p:extLst>
      <p:ext uri="{BB962C8B-B14F-4D97-AF65-F5344CB8AC3E}">
        <p14:creationId xmlns:p14="http://schemas.microsoft.com/office/powerpoint/2010/main" val="1115451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635017" y="514350"/>
            <a:ext cx="241333" cy="24133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7" name="TextBox 7"/>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8" name="Group 8"/>
          <p:cNvGrpSpPr/>
          <p:nvPr/>
        </p:nvGrpSpPr>
        <p:grpSpPr>
          <a:xfrm>
            <a:off x="926773" y="514350"/>
            <a:ext cx="241333" cy="24133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0" name="TextBox 10"/>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1" name="Group 11"/>
          <p:cNvGrpSpPr/>
          <p:nvPr/>
        </p:nvGrpSpPr>
        <p:grpSpPr>
          <a:xfrm>
            <a:off x="1216044" y="514350"/>
            <a:ext cx="241333" cy="24133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3" name="TextBox 13"/>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4" name="Group 14"/>
          <p:cNvGrpSpPr/>
          <p:nvPr/>
        </p:nvGrpSpPr>
        <p:grpSpPr>
          <a:xfrm>
            <a:off x="1505315" y="514350"/>
            <a:ext cx="241333" cy="24133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6" name="TextBox 16"/>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sp>
        <p:nvSpPr>
          <p:cNvPr id="40" name="TextBox 40"/>
          <p:cNvSpPr txBox="1"/>
          <p:nvPr/>
        </p:nvSpPr>
        <p:spPr>
          <a:xfrm>
            <a:off x="2895600" y="2305050"/>
            <a:ext cx="6574131" cy="1354217"/>
          </a:xfrm>
          <a:prstGeom prst="rect">
            <a:avLst/>
          </a:prstGeom>
        </p:spPr>
        <p:txBody>
          <a:bodyPr wrap="square" lIns="0" tIns="0" rIns="0" bIns="0" rtlCol="0" anchor="t">
            <a:spAutoFit/>
          </a:bodyPr>
          <a:lstStyle/>
          <a:p>
            <a:pPr algn="ctr" defTabSz="457200">
              <a:buClrTx/>
            </a:pPr>
            <a:r>
              <a:rPr lang="en-US" sz="4400" kern="1200" dirty="0">
                <a:solidFill>
                  <a:srgbClr val="605A35"/>
                </a:solidFill>
                <a:latin typeface="#9Slide07 SVNBango" panose="02000000000000000000" pitchFamily="2" charset="0"/>
                <a:ea typeface="+mn-ea"/>
                <a:cs typeface="+mn-cs"/>
              </a:rPr>
              <a:t>II.</a:t>
            </a:r>
          </a:p>
          <a:p>
            <a:pPr algn="ctr" defTabSz="457200">
              <a:buClrTx/>
            </a:pPr>
            <a:r>
              <a:rPr lang="en-US" sz="4400" kern="1200" dirty="0" err="1">
                <a:solidFill>
                  <a:srgbClr val="605A35"/>
                </a:solidFill>
                <a:latin typeface="#9Slide07 SVNBango" panose="02000000000000000000" pitchFamily="2" charset="0"/>
                <a:ea typeface="+mn-ea"/>
                <a:cs typeface="+mn-cs"/>
              </a:rPr>
              <a:t>Thực</a:t>
            </a:r>
            <a:r>
              <a:rPr lang="en-US" sz="4400" kern="1200" dirty="0">
                <a:solidFill>
                  <a:srgbClr val="605A35"/>
                </a:solidFill>
                <a:latin typeface="#9Slide07 SVNBango" panose="02000000000000000000" pitchFamily="2" charset="0"/>
                <a:ea typeface="+mn-ea"/>
                <a:cs typeface="+mn-cs"/>
              </a:rPr>
              <a:t> </a:t>
            </a:r>
            <a:r>
              <a:rPr lang="en-US" sz="4400" kern="1200" dirty="0" err="1">
                <a:solidFill>
                  <a:srgbClr val="605A35"/>
                </a:solidFill>
                <a:latin typeface="#9Slide07 SVNBango" panose="02000000000000000000" pitchFamily="2" charset="0"/>
                <a:ea typeface="+mn-ea"/>
                <a:cs typeface="+mn-cs"/>
              </a:rPr>
              <a:t>hành</a:t>
            </a:r>
            <a:endParaRPr lang="en-US" sz="4400" kern="1200" dirty="0">
              <a:solidFill>
                <a:srgbClr val="605A35"/>
              </a:solidFill>
              <a:latin typeface="#9Slide07 SVNBango" panose="02000000000000000000" pitchFamily="2" charset="0"/>
              <a:ea typeface="+mn-ea"/>
              <a:cs typeface="+mn-cs"/>
            </a:endParaRPr>
          </a:p>
        </p:txBody>
      </p:sp>
      <p:sp>
        <p:nvSpPr>
          <p:cNvPr id="2" name="Freeform 4">
            <a:extLst>
              <a:ext uri="{FF2B5EF4-FFF2-40B4-BE49-F238E27FC236}">
                <a16:creationId xmlns:a16="http://schemas.microsoft.com/office/drawing/2014/main" id="{1FB263BB-3ABA-1CD4-8297-2683017B10C4}"/>
              </a:ext>
            </a:extLst>
          </p:cNvPr>
          <p:cNvSpPr/>
          <p:nvPr/>
        </p:nvSpPr>
        <p:spPr>
          <a:xfrm>
            <a:off x="665749" y="375013"/>
            <a:ext cx="3068051" cy="2844437"/>
          </a:xfrm>
          <a:custGeom>
            <a:avLst/>
            <a:gdLst/>
            <a:ahLst/>
            <a:cxnLst/>
            <a:rect l="l" t="t" r="r" b="b"/>
            <a:pathLst>
              <a:path w="4599878" h="4114800">
                <a:moveTo>
                  <a:pt x="0" y="0"/>
                </a:moveTo>
                <a:lnTo>
                  <a:pt x="4599878" y="0"/>
                </a:lnTo>
                <a:lnTo>
                  <a:pt x="4599878" y="4114800"/>
                </a:lnTo>
                <a:lnTo>
                  <a:pt x="0" y="4114800"/>
                </a:lnTo>
                <a:lnTo>
                  <a:pt x="0" y="0"/>
                </a:lnTo>
                <a:close/>
              </a:path>
            </a:pathLst>
          </a:custGeom>
          <a:blipFill>
            <a:blip r:embed="rId3"/>
            <a:stretch>
              <a:fillRect/>
            </a:stretch>
          </a:blipFill>
        </p:spPr>
      </p:sp>
    </p:spTree>
    <p:extLst>
      <p:ext uri="{BB962C8B-B14F-4D97-AF65-F5344CB8AC3E}">
        <p14:creationId xmlns:p14="http://schemas.microsoft.com/office/powerpoint/2010/main" val="199747128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56A72D5-A3DB-4B28-8831-827CA8B5860C}"/>
              </a:ext>
            </a:extLst>
          </p:cNvPr>
          <p:cNvGrpSpPr/>
          <p:nvPr/>
        </p:nvGrpSpPr>
        <p:grpSpPr>
          <a:xfrm>
            <a:off x="2212153" y="469606"/>
            <a:ext cx="6370738" cy="931811"/>
            <a:chOff x="4495800" y="2130029"/>
            <a:chExt cx="4100351" cy="1863621"/>
          </a:xfrm>
        </p:grpSpPr>
        <p:grpSp>
          <p:nvGrpSpPr>
            <p:cNvPr id="8" name="Group 19"/>
            <p:cNvGrpSpPr/>
            <p:nvPr/>
          </p:nvGrpSpPr>
          <p:grpSpPr>
            <a:xfrm>
              <a:off x="4495800" y="2130029"/>
              <a:ext cx="4100351" cy="1863621"/>
              <a:chOff x="0" y="-57150"/>
              <a:chExt cx="2438449" cy="903582"/>
            </a:xfrm>
          </p:grpSpPr>
          <p:sp>
            <p:nvSpPr>
              <p:cNvPr id="9" name="Freeform 20"/>
              <p:cNvSpPr/>
              <p:nvPr/>
            </p:nvSpPr>
            <p:spPr>
              <a:xfrm>
                <a:off x="0" y="0"/>
                <a:ext cx="2438449" cy="846432"/>
              </a:xfrm>
              <a:custGeom>
                <a:avLst/>
                <a:gdLst/>
                <a:ahLst/>
                <a:cxnLst/>
                <a:rect l="l" t="t" r="r" b="b"/>
                <a:pathLst>
                  <a:path w="1937678" h="593864">
                    <a:moveTo>
                      <a:pt x="21046" y="0"/>
                    </a:moveTo>
                    <a:lnTo>
                      <a:pt x="1916632" y="0"/>
                    </a:lnTo>
                    <a:cubicBezTo>
                      <a:pt x="1928256" y="0"/>
                      <a:pt x="1937678" y="9423"/>
                      <a:pt x="1937678" y="21046"/>
                    </a:cubicBezTo>
                    <a:lnTo>
                      <a:pt x="1937678" y="572818"/>
                    </a:lnTo>
                    <a:cubicBezTo>
                      <a:pt x="1937678" y="578400"/>
                      <a:pt x="1935461" y="583753"/>
                      <a:pt x="1931514" y="587700"/>
                    </a:cubicBezTo>
                    <a:cubicBezTo>
                      <a:pt x="1927567" y="591647"/>
                      <a:pt x="1922214" y="593864"/>
                      <a:pt x="1916632" y="593864"/>
                    </a:cubicBezTo>
                    <a:lnTo>
                      <a:pt x="21046" y="593864"/>
                    </a:lnTo>
                    <a:cubicBezTo>
                      <a:pt x="9423" y="593864"/>
                      <a:pt x="0" y="584441"/>
                      <a:pt x="0" y="572818"/>
                    </a:cubicBezTo>
                    <a:lnTo>
                      <a:pt x="0" y="21046"/>
                    </a:lnTo>
                    <a:cubicBezTo>
                      <a:pt x="0" y="9423"/>
                      <a:pt x="9423" y="0"/>
                      <a:pt x="21046" y="0"/>
                    </a:cubicBezTo>
                    <a:close/>
                  </a:path>
                </a:pathLst>
              </a:custGeom>
              <a:solidFill>
                <a:srgbClr val="7E7853"/>
              </a:solidFill>
            </p:spPr>
          </p:sp>
          <p:sp>
            <p:nvSpPr>
              <p:cNvPr id="10" name="TextBox 21"/>
              <p:cNvSpPr txBox="1"/>
              <p:nvPr/>
            </p:nvSpPr>
            <p:spPr>
              <a:xfrm>
                <a:off x="0" y="-57150"/>
                <a:ext cx="1937678" cy="651014"/>
              </a:xfrm>
              <a:prstGeom prst="rect">
                <a:avLst/>
              </a:prstGeom>
            </p:spPr>
            <p:txBody>
              <a:bodyPr lIns="25400" tIns="25400" rIns="25400" bIns="25400" rtlCol="0" anchor="ctr"/>
              <a:lstStyle/>
              <a:p>
                <a:pPr marL="0" marR="0" lvl="0" indent="0" algn="ctr" defTabSz="457200" rtl="0" eaLnBrk="1" fontAlgn="auto" latinLnBrk="0" hangingPunct="1">
                  <a:lnSpc>
                    <a:spcPts val="1330"/>
                  </a:lnSpc>
                  <a:spcBef>
                    <a:spcPct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1" name="文本框 17">
              <a:extLst>
                <a:ext uri="{FF2B5EF4-FFF2-40B4-BE49-F238E27FC236}">
                  <a16:creationId xmlns:a16="http://schemas.microsoft.com/office/drawing/2014/main" id="{069AB095-F8D2-4BC8-A6FB-89AEAB009398}"/>
                </a:ext>
              </a:extLst>
            </p:cNvPr>
            <p:cNvSpPr txBox="1"/>
            <p:nvPr/>
          </p:nvSpPr>
          <p:spPr>
            <a:xfrm>
              <a:off x="4495800" y="2339717"/>
              <a:ext cx="4100351" cy="153888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altLang="zh-CN" sz="4400" b="1" i="0" u="none" strike="noStrike" kern="1200" cap="none" spc="0" normalizeH="0" baseline="0" noProof="0" dirty="0">
                  <a:ln>
                    <a:noFill/>
                  </a:ln>
                  <a:solidFill>
                    <a:prstClr val="white"/>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NHANH TAY – TINH MẮT</a:t>
              </a:r>
              <a:endParaRPr kumimoji="0" lang="zh-CN" altLang="en-US" sz="4400" b="1" i="0" u="none" strike="noStrike" kern="1200" cap="none" spc="0" normalizeH="0" baseline="0" noProof="0" dirty="0">
                <a:ln>
                  <a:noFill/>
                </a:ln>
                <a:solidFill>
                  <a:prstClr val="white"/>
                </a:solidFill>
                <a:effectLst/>
                <a:uLnTx/>
                <a:uFillTx/>
                <a:latin typeface="#9Slide07 IcielSoup of Justice" pitchFamily="2" charset="0"/>
                <a:ea typeface="黑体"/>
                <a:cs typeface="Times New Roman" panose="02020603050405020304" pitchFamily="18" charset="0"/>
                <a:sym typeface="Arial"/>
              </a:endParaRPr>
            </a:p>
          </p:txBody>
        </p:sp>
      </p:grpSp>
      <p:sp>
        <p:nvSpPr>
          <p:cNvPr id="4" name="Freeform 7">
            <a:extLst>
              <a:ext uri="{FF2B5EF4-FFF2-40B4-BE49-F238E27FC236}">
                <a16:creationId xmlns:a16="http://schemas.microsoft.com/office/drawing/2014/main" id="{47B4B63F-8F97-AECC-C690-AAA4AA43D734}"/>
              </a:ext>
            </a:extLst>
          </p:cNvPr>
          <p:cNvSpPr/>
          <p:nvPr/>
        </p:nvSpPr>
        <p:spPr>
          <a:xfrm>
            <a:off x="401817" y="-10510"/>
            <a:ext cx="1458155" cy="1489617"/>
          </a:xfrm>
          <a:custGeom>
            <a:avLst/>
            <a:gdLst/>
            <a:ahLst/>
            <a:cxnLst/>
            <a:rect l="l" t="t" r="r" b="b"/>
            <a:pathLst>
              <a:path w="3840865" h="4016591">
                <a:moveTo>
                  <a:pt x="0" y="0"/>
                </a:moveTo>
                <a:lnTo>
                  <a:pt x="3840865" y="0"/>
                </a:lnTo>
                <a:lnTo>
                  <a:pt x="3840865" y="4016591"/>
                </a:lnTo>
                <a:lnTo>
                  <a:pt x="0" y="4016591"/>
                </a:lnTo>
                <a:lnTo>
                  <a:pt x="0" y="0"/>
                </a:lnTo>
                <a:close/>
              </a:path>
            </a:pathLst>
          </a:custGeom>
          <a:blipFill>
            <a:blip r:embed="rId3"/>
            <a:stretch>
              <a:fillRect/>
            </a:stretch>
          </a:blipFill>
        </p:spPr>
      </p:sp>
      <p:graphicFrame>
        <p:nvGraphicFramePr>
          <p:cNvPr id="17" name="Table 16"/>
          <p:cNvGraphicFramePr>
            <a:graphicFrameLocks noGrp="1"/>
          </p:cNvGraphicFramePr>
          <p:nvPr/>
        </p:nvGraphicFramePr>
        <p:xfrm>
          <a:off x="578426" y="3471671"/>
          <a:ext cx="8004465" cy="1284143"/>
        </p:xfrm>
        <a:graphic>
          <a:graphicData uri="http://schemas.openxmlformats.org/drawingml/2006/table">
            <a:tbl>
              <a:tblPr firstRow="1" bandRow="1">
                <a:tableStyleId>{3DCDA487-4273-467D-A875-C8748591B622}</a:tableStyleId>
              </a:tblPr>
              <a:tblGrid>
                <a:gridCol w="2668155">
                  <a:extLst>
                    <a:ext uri="{9D8B030D-6E8A-4147-A177-3AD203B41FA5}">
                      <a16:colId xmlns:a16="http://schemas.microsoft.com/office/drawing/2014/main" val="2876165565"/>
                    </a:ext>
                  </a:extLst>
                </a:gridCol>
                <a:gridCol w="2668155">
                  <a:extLst>
                    <a:ext uri="{9D8B030D-6E8A-4147-A177-3AD203B41FA5}">
                      <a16:colId xmlns:a16="http://schemas.microsoft.com/office/drawing/2014/main" val="3818415271"/>
                    </a:ext>
                  </a:extLst>
                </a:gridCol>
                <a:gridCol w="2668155">
                  <a:extLst>
                    <a:ext uri="{9D8B030D-6E8A-4147-A177-3AD203B41FA5}">
                      <a16:colId xmlns:a16="http://schemas.microsoft.com/office/drawing/2014/main" val="527054380"/>
                    </a:ext>
                  </a:extLst>
                </a:gridCol>
              </a:tblGrid>
              <a:tr h="478559">
                <a:tc>
                  <a:txBody>
                    <a:bodyPr/>
                    <a:lstStyle/>
                    <a:p>
                      <a:pPr algn="ct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Hán</a:t>
                      </a:r>
                      <a:endParaRPr lang="en-US" sz="2000" b="1" dirty="0">
                        <a:latin typeface="Times New Roman" panose="02020603050405020304" pitchFamily="18" charset="0"/>
                        <a:cs typeface="Times New Roman" panose="02020603050405020304" pitchFamily="18" charset="0"/>
                      </a:endParaRPr>
                    </a:p>
                  </a:txBody>
                  <a:tcPr>
                    <a:solidFill>
                      <a:srgbClr val="EEC9A4"/>
                    </a:solidFill>
                  </a:tcPr>
                </a:tc>
                <a:tc>
                  <a:txBody>
                    <a:bodyPr/>
                    <a:lstStyle/>
                    <a:p>
                      <a:pPr algn="ct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Nôm</a:t>
                      </a:r>
                      <a:endParaRPr lang="en-US" sz="2000" b="1" dirty="0">
                        <a:latin typeface="Times New Roman" panose="02020603050405020304" pitchFamily="18" charset="0"/>
                        <a:cs typeface="Times New Roman" panose="02020603050405020304" pitchFamily="18" charset="0"/>
                      </a:endParaRPr>
                    </a:p>
                  </a:txBody>
                  <a:tcPr>
                    <a:solidFill>
                      <a:srgbClr val="EEC9A4"/>
                    </a:solidFill>
                  </a:tcPr>
                </a:tc>
                <a:tc>
                  <a:txBody>
                    <a:bodyPr/>
                    <a:lstStyle/>
                    <a:p>
                      <a:pPr algn="ct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Quốc</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ngữ</a:t>
                      </a:r>
                      <a:endParaRPr lang="en-US" sz="2000" b="1" dirty="0">
                        <a:latin typeface="Times New Roman" panose="02020603050405020304" pitchFamily="18" charset="0"/>
                        <a:cs typeface="Times New Roman" panose="02020603050405020304" pitchFamily="18" charset="0"/>
                      </a:endParaRPr>
                    </a:p>
                  </a:txBody>
                  <a:tcPr>
                    <a:solidFill>
                      <a:srgbClr val="EEC9A4"/>
                    </a:solidFill>
                  </a:tcPr>
                </a:tc>
                <a:extLst>
                  <a:ext uri="{0D108BD9-81ED-4DB2-BD59-A6C34878D82A}">
                    <a16:rowId xmlns:a16="http://schemas.microsoft.com/office/drawing/2014/main" val="232824475"/>
                  </a:ext>
                </a:extLst>
              </a:tr>
              <a:tr h="805584">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08655783"/>
                  </a:ext>
                </a:extLst>
              </a:tr>
            </a:tbl>
          </a:graphicData>
        </a:graphic>
      </p:graphicFrame>
      <p:sp>
        <p:nvSpPr>
          <p:cNvPr id="18" name="Rectangle 17"/>
          <p:cNvSpPr/>
          <p:nvPr/>
        </p:nvSpPr>
        <p:spPr>
          <a:xfrm>
            <a:off x="476159" y="1567264"/>
            <a:ext cx="8106732" cy="175432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Trong các tác phẩm dưới đây, tác phẩm nào viết bằng chữ Hán, tác phẩm nào viết bằng chữ Nôm, tác phẩm nào viết bằng chữ Quốc ngữ?</a:t>
            </a:r>
            <a:endParaRPr kumimoji="0" lang="en-US" sz="1800" b="1" i="0" u="none" strike="noStrike" kern="0" cap="none" spc="0" normalizeH="0" baseline="0" noProof="0" dirty="0">
              <a:ln>
                <a:noFill/>
              </a:ln>
              <a:solidFill>
                <a:prstClr val="black"/>
              </a:solidFill>
              <a:effectLst/>
              <a:uLnTx/>
              <a:uFillTx/>
              <a:latin typeface="Calibri"/>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Sông núi nước Nam</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 (khuyết danh),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Hịch tướng sĩ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(Trần Quốc Tuấn),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Quốc âm thi tập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(Nguyễn Trãi),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Truyện Kiều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(Nguyễn Du),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Truyện Lục Vân Tiên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(Nguyễn Đình Chiểu),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Tuyên ngôn Độc lập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(Hồ Chí Minh),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Nhật kí trong tù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(Hồ Chí Minh),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Tắt đèn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(Ngô Tất Tố),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Lão Hạc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(Nam Cao),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Dế Mèn phiêu lưu kí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(Tô Hoài).</a:t>
            </a:r>
          </a:p>
        </p:txBody>
      </p:sp>
    </p:spTree>
    <p:extLst>
      <p:ext uri="{BB962C8B-B14F-4D97-AF65-F5344CB8AC3E}">
        <p14:creationId xmlns:p14="http://schemas.microsoft.com/office/powerpoint/2010/main" val="37886982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260293FA-F302-7B52-ABA2-E11D5D3F7DF5}"/>
              </a:ext>
            </a:extLst>
          </p:cNvPr>
          <p:cNvSpPr/>
          <p:nvPr/>
        </p:nvSpPr>
        <p:spPr>
          <a:xfrm>
            <a:off x="7028158" y="433711"/>
            <a:ext cx="2043105" cy="2266968"/>
          </a:xfrm>
          <a:custGeom>
            <a:avLst/>
            <a:gdLst/>
            <a:ahLst/>
            <a:cxnLst/>
            <a:rect l="l" t="t" r="r" b="b"/>
            <a:pathLst>
              <a:path w="4086210" h="4533936">
                <a:moveTo>
                  <a:pt x="0" y="0"/>
                </a:moveTo>
                <a:lnTo>
                  <a:pt x="4086210" y="0"/>
                </a:lnTo>
                <a:lnTo>
                  <a:pt x="4086210" y="4533936"/>
                </a:lnTo>
                <a:lnTo>
                  <a:pt x="0" y="4533936"/>
                </a:lnTo>
                <a:lnTo>
                  <a:pt x="0" y="0"/>
                </a:lnTo>
                <a:close/>
              </a:path>
            </a:pathLst>
          </a:custGeom>
          <a:blipFill>
            <a:blip r:embed="rId3"/>
            <a:stretch>
              <a:fillRect/>
            </a:stretch>
          </a:blipFill>
        </p:spPr>
      </p:sp>
      <p:graphicFrame>
        <p:nvGraphicFramePr>
          <p:cNvPr id="5" name="Table 4"/>
          <p:cNvGraphicFramePr>
            <a:graphicFrameLocks noGrp="1"/>
          </p:cNvGraphicFramePr>
          <p:nvPr>
            <p:extLst>
              <p:ext uri="{D42A27DB-BD31-4B8C-83A1-F6EECF244321}">
                <p14:modId xmlns:p14="http://schemas.microsoft.com/office/powerpoint/2010/main" val="2256400761"/>
              </p:ext>
            </p:extLst>
          </p:nvPr>
        </p:nvGraphicFramePr>
        <p:xfrm>
          <a:off x="391389" y="716395"/>
          <a:ext cx="6102930" cy="3008399"/>
        </p:xfrm>
        <a:graphic>
          <a:graphicData uri="http://schemas.openxmlformats.org/drawingml/2006/table">
            <a:tbl>
              <a:tblPr firstRow="1" bandRow="1">
                <a:tableStyleId>{3DCDA487-4273-467D-A875-C8748591B622}</a:tableStyleId>
              </a:tblPr>
              <a:tblGrid>
                <a:gridCol w="1738747">
                  <a:extLst>
                    <a:ext uri="{9D8B030D-6E8A-4147-A177-3AD203B41FA5}">
                      <a16:colId xmlns:a16="http://schemas.microsoft.com/office/drawing/2014/main" val="2876165565"/>
                    </a:ext>
                  </a:extLst>
                </a:gridCol>
                <a:gridCol w="2098964">
                  <a:extLst>
                    <a:ext uri="{9D8B030D-6E8A-4147-A177-3AD203B41FA5}">
                      <a16:colId xmlns:a16="http://schemas.microsoft.com/office/drawing/2014/main" val="3818415271"/>
                    </a:ext>
                  </a:extLst>
                </a:gridCol>
                <a:gridCol w="2265219">
                  <a:extLst>
                    <a:ext uri="{9D8B030D-6E8A-4147-A177-3AD203B41FA5}">
                      <a16:colId xmlns:a16="http://schemas.microsoft.com/office/drawing/2014/main" val="527054380"/>
                    </a:ext>
                  </a:extLst>
                </a:gridCol>
              </a:tblGrid>
              <a:tr h="478559">
                <a:tc>
                  <a:txBody>
                    <a:bodyPr/>
                    <a:lstStyle/>
                    <a:p>
                      <a:pPr algn="ctr"/>
                      <a:r>
                        <a:rPr lang="en-US" sz="2000" b="1" dirty="0" err="1">
                          <a:solidFill>
                            <a:schemeClr val="tx1"/>
                          </a:solidFill>
                          <a:latin typeface="Times New Roman" panose="02020603050405020304" pitchFamily="18" charset="0"/>
                          <a:cs typeface="Times New Roman" panose="02020603050405020304" pitchFamily="18" charset="0"/>
                        </a:rPr>
                        <a:t>Chữ</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Hán</a:t>
                      </a:r>
                      <a:endParaRPr lang="en-US" sz="2000" b="1" dirty="0">
                        <a:solidFill>
                          <a:schemeClr val="tx1"/>
                        </a:solidFill>
                        <a:latin typeface="Times New Roman" panose="02020603050405020304" pitchFamily="18" charset="0"/>
                        <a:cs typeface="Times New Roman" panose="02020603050405020304" pitchFamily="18" charset="0"/>
                      </a:endParaRPr>
                    </a:p>
                  </a:txBody>
                  <a:tcPr>
                    <a:solidFill>
                      <a:srgbClr val="EEC9A4"/>
                    </a:solidFill>
                  </a:tcPr>
                </a:tc>
                <a:tc>
                  <a:txBody>
                    <a:bodyPr/>
                    <a:lstStyle/>
                    <a:p>
                      <a:pPr algn="ctr"/>
                      <a:r>
                        <a:rPr lang="en-US" sz="2000" b="1" dirty="0" err="1">
                          <a:solidFill>
                            <a:schemeClr val="tx1"/>
                          </a:solidFill>
                          <a:latin typeface="Times New Roman" panose="02020603050405020304" pitchFamily="18" charset="0"/>
                          <a:cs typeface="Times New Roman" panose="02020603050405020304" pitchFamily="18" charset="0"/>
                        </a:rPr>
                        <a:t>Chữ</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Nôm</a:t>
                      </a:r>
                      <a:endParaRPr lang="en-US" sz="2000" b="1" dirty="0">
                        <a:solidFill>
                          <a:schemeClr val="tx1"/>
                        </a:solidFill>
                        <a:latin typeface="Times New Roman" panose="02020603050405020304" pitchFamily="18" charset="0"/>
                        <a:cs typeface="Times New Roman" panose="02020603050405020304" pitchFamily="18" charset="0"/>
                      </a:endParaRPr>
                    </a:p>
                  </a:txBody>
                  <a:tcPr>
                    <a:solidFill>
                      <a:srgbClr val="EEC9A4"/>
                    </a:solidFill>
                  </a:tcPr>
                </a:tc>
                <a:tc>
                  <a:txBody>
                    <a:bodyPr/>
                    <a:lstStyle/>
                    <a:p>
                      <a:pPr algn="ctr"/>
                      <a:r>
                        <a:rPr lang="en-US" sz="2000" b="1" dirty="0" err="1">
                          <a:solidFill>
                            <a:schemeClr val="tx1"/>
                          </a:solidFill>
                          <a:latin typeface="Times New Roman" panose="02020603050405020304" pitchFamily="18" charset="0"/>
                          <a:cs typeface="Times New Roman" panose="02020603050405020304" pitchFamily="18" charset="0"/>
                        </a:rPr>
                        <a:t>Chữ</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Quốc</a:t>
                      </a:r>
                      <a:r>
                        <a:rPr lang="en-US" sz="2000" b="1" baseline="0" dirty="0">
                          <a:solidFill>
                            <a:schemeClr val="tx1"/>
                          </a:solidFill>
                          <a:latin typeface="Times New Roman" panose="02020603050405020304" pitchFamily="18" charset="0"/>
                          <a:cs typeface="Times New Roman" panose="02020603050405020304" pitchFamily="18" charset="0"/>
                        </a:rPr>
                        <a:t> </a:t>
                      </a:r>
                      <a:r>
                        <a:rPr lang="en-US" sz="2000" b="1" baseline="0" dirty="0" err="1">
                          <a:solidFill>
                            <a:schemeClr val="tx1"/>
                          </a:solidFill>
                          <a:latin typeface="Times New Roman" panose="02020603050405020304" pitchFamily="18" charset="0"/>
                          <a:cs typeface="Times New Roman" panose="02020603050405020304" pitchFamily="18" charset="0"/>
                        </a:rPr>
                        <a:t>ngữ</a:t>
                      </a:r>
                      <a:endParaRPr lang="en-US" sz="2000" b="1" dirty="0">
                        <a:solidFill>
                          <a:schemeClr val="tx1"/>
                        </a:solidFill>
                        <a:latin typeface="Times New Roman" panose="02020603050405020304" pitchFamily="18" charset="0"/>
                        <a:cs typeface="Times New Roman" panose="02020603050405020304" pitchFamily="18" charset="0"/>
                      </a:endParaRPr>
                    </a:p>
                  </a:txBody>
                  <a:tcPr>
                    <a:solidFill>
                      <a:srgbClr val="EEC9A4"/>
                    </a:solidFill>
                  </a:tcPr>
                </a:tc>
                <a:extLst>
                  <a:ext uri="{0D108BD9-81ED-4DB2-BD59-A6C34878D82A}">
                    <a16:rowId xmlns:a16="http://schemas.microsoft.com/office/drawing/2014/main" val="232824475"/>
                  </a:ext>
                </a:extLst>
              </a:tr>
              <a:tr h="805584">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Sông núi nước Nam</a:t>
                      </a:r>
                      <a:endParaRPr lang="en-US" sz="2000" i="1"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i="1" dirty="0">
                          <a:solidFill>
                            <a:schemeClr val="tx1"/>
                          </a:solidFill>
                          <a:latin typeface="Times New Roman" panose="02020603050405020304" pitchFamily="18" charset="0"/>
                          <a:cs typeface="Times New Roman" panose="02020603050405020304" pitchFamily="18" charset="0"/>
                        </a:rPr>
                        <a:t>-</a:t>
                      </a:r>
                      <a:r>
                        <a:rPr lang="vi-VN" sz="2000" i="1" dirty="0">
                          <a:solidFill>
                            <a:schemeClr val="tx1"/>
                          </a:solidFill>
                          <a:latin typeface="Times New Roman" panose="02020603050405020304" pitchFamily="18" charset="0"/>
                          <a:cs typeface="Times New Roman" panose="02020603050405020304" pitchFamily="18" charset="0"/>
                        </a:rPr>
                        <a:t> Hịch tướng sĩ</a:t>
                      </a:r>
                      <a:endParaRPr lang="en-US" sz="2000" i="1"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i="1"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Nhật kí trong tù</a:t>
                      </a:r>
                    </a:p>
                  </a:txBody>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Quốc âm thi tập </a:t>
                      </a:r>
                      <a:r>
                        <a:rPr lang="vi-VN" sz="2000" dirty="0">
                          <a:solidFill>
                            <a:schemeClr val="tx1"/>
                          </a:solidFill>
                          <a:latin typeface="Times New Roman" panose="02020603050405020304" pitchFamily="18" charset="0"/>
                          <a:cs typeface="Times New Roman" panose="02020603050405020304" pitchFamily="18" charset="0"/>
                        </a:rPr>
                        <a:t>(Nguyễn Trãi)</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Truyện Kiều </a:t>
                      </a:r>
                      <a:r>
                        <a:rPr lang="vi-VN" sz="2000" dirty="0">
                          <a:solidFill>
                            <a:schemeClr val="tx1"/>
                          </a:solidFill>
                          <a:latin typeface="Times New Roman" panose="02020603050405020304" pitchFamily="18" charset="0"/>
                          <a:cs typeface="Times New Roman" panose="02020603050405020304" pitchFamily="18" charset="0"/>
                        </a:rPr>
                        <a:t>(Nguyễn Du) </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Truyện Lục Vân Tiên </a:t>
                      </a:r>
                      <a:r>
                        <a:rPr lang="vi-VN" sz="2000" dirty="0">
                          <a:solidFill>
                            <a:schemeClr val="tx1"/>
                          </a:solidFill>
                          <a:latin typeface="Times New Roman" panose="02020603050405020304" pitchFamily="18" charset="0"/>
                          <a:cs typeface="Times New Roman" panose="02020603050405020304" pitchFamily="18" charset="0"/>
                        </a:rPr>
                        <a:t>(Nguyễn Đình Chiểu)</a:t>
                      </a:r>
                    </a:p>
                  </a:txBody>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Tuyên ngôn Độc lập </a:t>
                      </a:r>
                      <a:r>
                        <a:rPr lang="vi-VN" sz="2000" dirty="0">
                          <a:solidFill>
                            <a:schemeClr val="tx1"/>
                          </a:solidFill>
                          <a:latin typeface="Times New Roman" panose="02020603050405020304" pitchFamily="18" charset="0"/>
                          <a:cs typeface="Times New Roman" panose="02020603050405020304" pitchFamily="18" charset="0"/>
                        </a:rPr>
                        <a:t>(Hồ Chí Minh)</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Tắt đèn </a:t>
                      </a:r>
                      <a:r>
                        <a:rPr lang="vi-VN" sz="2000" dirty="0">
                          <a:solidFill>
                            <a:schemeClr val="tx1"/>
                          </a:solidFill>
                          <a:latin typeface="Times New Roman" panose="02020603050405020304" pitchFamily="18" charset="0"/>
                          <a:cs typeface="Times New Roman" panose="02020603050405020304" pitchFamily="18" charset="0"/>
                        </a:rPr>
                        <a:t>(Ngô Tất Tố) </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Lão Hạc</a:t>
                      </a:r>
                      <a:r>
                        <a:rPr lang="vi-VN" sz="2000" dirty="0">
                          <a:solidFill>
                            <a:schemeClr val="tx1"/>
                          </a:solidFill>
                          <a:latin typeface="Times New Roman" panose="02020603050405020304" pitchFamily="18" charset="0"/>
                          <a:cs typeface="Times New Roman" panose="02020603050405020304" pitchFamily="18" charset="0"/>
                        </a:rPr>
                        <a:t> (Nam Cao)</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Dế Mèn phiêu lưu kí </a:t>
                      </a:r>
                      <a:r>
                        <a:rPr lang="vi-VN" sz="2000" dirty="0">
                          <a:solidFill>
                            <a:schemeClr val="tx1"/>
                          </a:solidFill>
                          <a:latin typeface="Times New Roman" panose="02020603050405020304" pitchFamily="18" charset="0"/>
                          <a:cs typeface="Times New Roman" panose="02020603050405020304" pitchFamily="18" charset="0"/>
                        </a:rPr>
                        <a:t>(Tô Hoài).</a:t>
                      </a:r>
                    </a:p>
                  </a:txBody>
                  <a:tcPr/>
                </a:tc>
                <a:extLst>
                  <a:ext uri="{0D108BD9-81ED-4DB2-BD59-A6C34878D82A}">
                    <a16:rowId xmlns:a16="http://schemas.microsoft.com/office/drawing/2014/main" val="808655783"/>
                  </a:ext>
                </a:extLst>
              </a:tr>
            </a:tbl>
          </a:graphicData>
        </a:graphic>
      </p:graphicFrame>
    </p:spTree>
    <p:extLst>
      <p:ext uri="{BB962C8B-B14F-4D97-AF65-F5344CB8AC3E}">
        <p14:creationId xmlns:p14="http://schemas.microsoft.com/office/powerpoint/2010/main" val="313560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7">
            <a:extLst>
              <a:ext uri="{FF2B5EF4-FFF2-40B4-BE49-F238E27FC236}">
                <a16:creationId xmlns:a16="http://schemas.microsoft.com/office/drawing/2014/main" id="{069AB095-F8D2-4BC8-A6FB-89AEAB009398}"/>
              </a:ext>
            </a:extLst>
          </p:cNvPr>
          <p:cNvSpPr txBox="1"/>
          <p:nvPr/>
        </p:nvSpPr>
        <p:spPr>
          <a:xfrm>
            <a:off x="4114800" y="171450"/>
            <a:ext cx="935499" cy="507831"/>
          </a:xfrm>
          <a:prstGeom prst="rect">
            <a:avLst/>
          </a:prstGeom>
          <a:noFill/>
        </p:spPr>
        <p:txBody>
          <a:bodyPr wrap="square" rtlCol="0">
            <a:spAutoFit/>
          </a:bodyPr>
          <a:lstStyle/>
          <a:p>
            <a:pPr algn="ctr" defTabSz="685800">
              <a:buClrTx/>
              <a:defRPr/>
            </a:pPr>
            <a:r>
              <a:rPr lang="en-US" altLang="zh-CN" sz="2700" b="1" kern="12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Bài</a:t>
            </a:r>
            <a:r>
              <a:rPr lang="en-US" altLang="zh-CN" sz="2700" b="1" kern="1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2</a:t>
            </a:r>
            <a:endParaRPr lang="zh-CN" altLang="en-US" sz="2700" b="1" kern="1200" dirty="0">
              <a:solidFill>
                <a:srgbClr val="FF0000"/>
              </a:solidFill>
              <a:latin typeface="Times New Roman" panose="02020603050405020304" pitchFamily="18" charset="0"/>
              <a:ea typeface="黑体"/>
              <a:cs typeface="Times New Roman" panose="02020603050405020304" pitchFamily="18" charset="0"/>
            </a:endParaRPr>
          </a:p>
        </p:txBody>
      </p:sp>
      <p:sp>
        <p:nvSpPr>
          <p:cNvPr id="4" name="Freeform 5">
            <a:extLst>
              <a:ext uri="{FF2B5EF4-FFF2-40B4-BE49-F238E27FC236}">
                <a16:creationId xmlns:a16="http://schemas.microsoft.com/office/drawing/2014/main" id="{4288FA5D-609E-7198-2E9F-63944435DE63}"/>
              </a:ext>
            </a:extLst>
          </p:cNvPr>
          <p:cNvSpPr/>
          <p:nvPr/>
        </p:nvSpPr>
        <p:spPr>
          <a:xfrm rot="704523">
            <a:off x="-905768" y="3717217"/>
            <a:ext cx="3705592" cy="1690677"/>
          </a:xfrm>
          <a:custGeom>
            <a:avLst/>
            <a:gdLst/>
            <a:ahLst/>
            <a:cxnLst/>
            <a:rect l="l" t="t" r="r" b="b"/>
            <a:pathLst>
              <a:path w="7411184" h="3381353">
                <a:moveTo>
                  <a:pt x="0" y="0"/>
                </a:moveTo>
                <a:lnTo>
                  <a:pt x="7411184" y="0"/>
                </a:lnTo>
                <a:lnTo>
                  <a:pt x="7411184" y="3381353"/>
                </a:lnTo>
                <a:lnTo>
                  <a:pt x="0" y="3381353"/>
                </a:lnTo>
                <a:lnTo>
                  <a:pt x="0" y="0"/>
                </a:lnTo>
                <a:close/>
              </a:path>
            </a:pathLst>
          </a:custGeom>
          <a:blipFill>
            <a:blip r:embed="rId3"/>
            <a:stretch>
              <a:fillRect/>
            </a:stretch>
          </a:blipFill>
        </p:spPr>
      </p:sp>
      <p:graphicFrame>
        <p:nvGraphicFramePr>
          <p:cNvPr id="6" name="Table 5"/>
          <p:cNvGraphicFramePr>
            <a:graphicFrameLocks noGrp="1"/>
          </p:cNvGraphicFramePr>
          <p:nvPr>
            <p:extLst>
              <p:ext uri="{D42A27DB-BD31-4B8C-83A1-F6EECF244321}">
                <p14:modId xmlns:p14="http://schemas.microsoft.com/office/powerpoint/2010/main" val="2717818726"/>
              </p:ext>
            </p:extLst>
          </p:nvPr>
        </p:nvGraphicFramePr>
        <p:xfrm>
          <a:off x="4322042" y="1920544"/>
          <a:ext cx="4187825" cy="1828800"/>
        </p:xfrm>
        <a:graphic>
          <a:graphicData uri="http://schemas.openxmlformats.org/drawingml/2006/table">
            <a:tbl>
              <a:tblPr>
                <a:tableStyleId>{5940675A-B579-460E-94D1-54222C63F5DA}</a:tableStyleId>
              </a:tblPr>
              <a:tblGrid>
                <a:gridCol w="4187825">
                  <a:extLst>
                    <a:ext uri="{9D8B030D-6E8A-4147-A177-3AD203B41FA5}">
                      <a16:colId xmlns:a16="http://schemas.microsoft.com/office/drawing/2014/main" val="3899595818"/>
                    </a:ext>
                  </a:extLst>
                </a:gridCol>
              </a:tblGrid>
              <a:tr h="151993">
                <a:tc>
                  <a:txBody>
                    <a:bodyPr/>
                    <a:lstStyle/>
                    <a:p>
                      <a:pPr algn="ctr" fontAlgn="t" latinLnBrk="0"/>
                      <a:r>
                        <a:rPr lang="vi-VN" sz="2400" dirty="0">
                          <a:effectLst/>
                          <a:latin typeface="Times New Roman" panose="02020603050405020304" pitchFamily="18" charset="0"/>
                          <a:cs typeface="Times New Roman" panose="02020603050405020304" pitchFamily="18" charset="0"/>
                        </a:rPr>
                        <a:t>B. Được dịch hay phiên âm</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4">
                        <a:lumMod val="40000"/>
                        <a:lumOff val="60000"/>
                      </a:schemeClr>
                    </a:solidFill>
                  </a:tcPr>
                </a:tc>
                <a:extLst>
                  <a:ext uri="{0D108BD9-81ED-4DB2-BD59-A6C34878D82A}">
                    <a16:rowId xmlns:a16="http://schemas.microsoft.com/office/drawing/2014/main" val="229204098"/>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1) Được phiên âm ra chữ quốc ngữ</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461293423"/>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2) Được dịch sang tiếng Việt</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110035462"/>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3) Được dịch ra chữ Quốc ngữ</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6617657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68371639"/>
              </p:ext>
            </p:extLst>
          </p:nvPr>
        </p:nvGraphicFramePr>
        <p:xfrm>
          <a:off x="545824" y="1920544"/>
          <a:ext cx="3356841" cy="1828800"/>
        </p:xfrm>
        <a:graphic>
          <a:graphicData uri="http://schemas.openxmlformats.org/drawingml/2006/table">
            <a:tbl>
              <a:tblPr>
                <a:tableStyleId>{5940675A-B579-460E-94D1-54222C63F5DA}</a:tableStyleId>
              </a:tblPr>
              <a:tblGrid>
                <a:gridCol w="3356841">
                  <a:extLst>
                    <a:ext uri="{9D8B030D-6E8A-4147-A177-3AD203B41FA5}">
                      <a16:colId xmlns:a16="http://schemas.microsoft.com/office/drawing/2014/main" val="3502993483"/>
                    </a:ext>
                  </a:extLst>
                </a:gridCol>
              </a:tblGrid>
              <a:tr h="151993">
                <a:tc>
                  <a:txBody>
                    <a:bodyPr/>
                    <a:lstStyle/>
                    <a:p>
                      <a:pPr algn="ctr" fontAlgn="t" latinLnBrk="0"/>
                      <a:r>
                        <a:rPr lang="en-US" sz="2400" dirty="0">
                          <a:effectLst/>
                          <a:latin typeface="Times New Roman" panose="02020603050405020304" pitchFamily="18" charset="0"/>
                          <a:cs typeface="Times New Roman" panose="02020603050405020304" pitchFamily="18" charset="0"/>
                        </a:rPr>
                        <a:t>A.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2522638844"/>
                  </a:ext>
                </a:extLst>
              </a:tr>
              <a:tr h="151993">
                <a:tc>
                  <a:txBody>
                    <a:bodyPr/>
                    <a:lstStyle/>
                    <a:p>
                      <a:pPr algn="just" fontAlgn="t" latinLnBrk="0"/>
                      <a:r>
                        <a:rPr lang="en-US" sz="2400" dirty="0">
                          <a:effectLst/>
                          <a:latin typeface="Times New Roman" panose="02020603050405020304" pitchFamily="18" charset="0"/>
                          <a:cs typeface="Times New Roman" panose="02020603050405020304" pitchFamily="18" charset="0"/>
                        </a:rPr>
                        <a:t>a.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Hán</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19406693"/>
                  </a:ext>
                </a:extLst>
              </a:tr>
              <a:tr h="303986">
                <a:tc>
                  <a:txBody>
                    <a:bodyPr/>
                    <a:lstStyle/>
                    <a:p>
                      <a:pPr algn="just" fontAlgn="t" latinLnBrk="0"/>
                      <a:r>
                        <a:rPr lang="en-US" sz="2400" dirty="0">
                          <a:effectLst/>
                          <a:latin typeface="Times New Roman" panose="02020603050405020304" pitchFamily="18" charset="0"/>
                          <a:cs typeface="Times New Roman" panose="02020603050405020304" pitchFamily="18" charset="0"/>
                        </a:rPr>
                        <a:t>b.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Nôm</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19346877"/>
                  </a:ext>
                </a:extLst>
              </a:tr>
            </a:tbl>
          </a:graphicData>
        </a:graphic>
      </p:graphicFrame>
      <p:sp>
        <p:nvSpPr>
          <p:cNvPr id="8" name="Rectangle 7"/>
          <p:cNvSpPr/>
          <p:nvPr/>
        </p:nvSpPr>
        <p:spPr>
          <a:xfrm>
            <a:off x="545824" y="884414"/>
            <a:ext cx="8073449" cy="830997"/>
          </a:xfrm>
          <a:prstGeom prst="rect">
            <a:avLst/>
          </a:prstGeom>
        </p:spPr>
        <p:txBody>
          <a:bodyPr wrap="square">
            <a:spAutoFit/>
          </a:bodyPr>
          <a:lstStyle/>
          <a:p>
            <a:pPr algn="just" latinLnBrk="0"/>
            <a:r>
              <a:rPr lang="en-US" sz="2400" b="1" dirty="0" err="1">
                <a:solidFill>
                  <a:schemeClr val="tx1"/>
                </a:solidFill>
                <a:latin typeface="Times New Roman" panose="02020603050405020304" pitchFamily="18" charset="0"/>
                <a:cs typeface="Times New Roman" panose="02020603050405020304" pitchFamily="18" charset="0"/>
              </a:rPr>
              <a:t>Tìm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cách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diễn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đạt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phù</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hợp</a:t>
            </a:r>
            <a:r>
              <a:rPr lang="en-US" sz="2400" b="1" dirty="0">
                <a:solidFill>
                  <a:schemeClr val="tx1"/>
                </a:solidFill>
                <a:latin typeface="Times New Roman" panose="02020603050405020304" pitchFamily="18" charset="0"/>
                <a:cs typeface="Times New Roman" panose="02020603050405020304" pitchFamily="18" charset="0"/>
              </a:rPr>
              <a:t> ở </a:t>
            </a:r>
            <a:r>
              <a:rPr lang="en-US" sz="2400" b="1" dirty="0" err="1">
                <a:solidFill>
                  <a:schemeClr val="tx1"/>
                </a:solidFill>
                <a:latin typeface="Times New Roman" panose="02020603050405020304" pitchFamily="18" charset="0"/>
                <a:cs typeface="Times New Roman" panose="02020603050405020304" pitchFamily="18" charset="0"/>
              </a:rPr>
              <a:t>bên</a:t>
            </a:r>
            <a:r>
              <a:rPr lang="en-US" sz="2400" b="1" dirty="0">
                <a:solidFill>
                  <a:schemeClr val="tx1"/>
                </a:solidFill>
                <a:latin typeface="Times New Roman" panose="02020603050405020304" pitchFamily="18" charset="0"/>
                <a:cs typeface="Times New Roman" panose="02020603050405020304" pitchFamily="18" charset="0"/>
              </a:rPr>
              <a:t> B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giải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thích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vì</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sao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cách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diễn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đạt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đó</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phù</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hợp</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với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mỗi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loại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phẩm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nêu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bên</a:t>
            </a:r>
            <a:r>
              <a:rPr lang="en-US" sz="2400" b="1" dirty="0">
                <a:solidFill>
                  <a:schemeClr val="tx1"/>
                </a:solidFill>
                <a:latin typeface="Times New Roman" panose="02020603050405020304" pitchFamily="18" charset="0"/>
                <a:cs typeface="Times New Roman" panose="02020603050405020304" pitchFamily="18" charset="0"/>
              </a:rPr>
              <a:t> A.</a:t>
            </a:r>
          </a:p>
        </p:txBody>
      </p:sp>
    </p:spTree>
    <p:extLst>
      <p:ext uri="{BB962C8B-B14F-4D97-AF65-F5344CB8AC3E}">
        <p14:creationId xmlns:p14="http://schemas.microsoft.com/office/powerpoint/2010/main" val="738957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5AF50A4A-133A-B6DF-2E3E-0544609854EA}"/>
              </a:ext>
            </a:extLst>
          </p:cNvPr>
          <p:cNvSpPr/>
          <p:nvPr/>
        </p:nvSpPr>
        <p:spPr>
          <a:xfrm>
            <a:off x="3766219" y="3745923"/>
            <a:ext cx="1527577" cy="1518838"/>
          </a:xfrm>
          <a:custGeom>
            <a:avLst/>
            <a:gdLst/>
            <a:ahLst/>
            <a:cxnLst/>
            <a:rect l="l" t="t" r="r" b="b"/>
            <a:pathLst>
              <a:path w="3914204" h="4114800">
                <a:moveTo>
                  <a:pt x="0" y="0"/>
                </a:moveTo>
                <a:lnTo>
                  <a:pt x="3914203" y="0"/>
                </a:lnTo>
                <a:lnTo>
                  <a:pt x="3914203" y="4114800"/>
                </a:lnTo>
                <a:lnTo>
                  <a:pt x="0" y="4114800"/>
                </a:lnTo>
                <a:lnTo>
                  <a:pt x="0" y="0"/>
                </a:lnTo>
                <a:close/>
              </a:path>
            </a:pathLst>
          </a:custGeom>
          <a:blipFill>
            <a:blip r:embed="rId3"/>
            <a:stretch>
              <a:fillRect/>
            </a:stretch>
          </a:blipFill>
        </p:spPr>
      </p:sp>
      <p:graphicFrame>
        <p:nvGraphicFramePr>
          <p:cNvPr id="3" name="Table 2"/>
          <p:cNvGraphicFramePr>
            <a:graphicFrameLocks noGrp="1"/>
          </p:cNvGraphicFramePr>
          <p:nvPr>
            <p:extLst>
              <p:ext uri="{D42A27DB-BD31-4B8C-83A1-F6EECF244321}">
                <p14:modId xmlns:p14="http://schemas.microsoft.com/office/powerpoint/2010/main" val="4149823543"/>
              </p:ext>
            </p:extLst>
          </p:nvPr>
        </p:nvGraphicFramePr>
        <p:xfrm>
          <a:off x="4540250" y="290079"/>
          <a:ext cx="4187825" cy="1828800"/>
        </p:xfrm>
        <a:graphic>
          <a:graphicData uri="http://schemas.openxmlformats.org/drawingml/2006/table">
            <a:tbl>
              <a:tblPr>
                <a:tableStyleId>{5940675A-B579-460E-94D1-54222C63F5DA}</a:tableStyleId>
              </a:tblPr>
              <a:tblGrid>
                <a:gridCol w="4187825">
                  <a:extLst>
                    <a:ext uri="{9D8B030D-6E8A-4147-A177-3AD203B41FA5}">
                      <a16:colId xmlns:a16="http://schemas.microsoft.com/office/drawing/2014/main" val="3899595818"/>
                    </a:ext>
                  </a:extLst>
                </a:gridCol>
              </a:tblGrid>
              <a:tr h="151993">
                <a:tc>
                  <a:txBody>
                    <a:bodyPr/>
                    <a:lstStyle/>
                    <a:p>
                      <a:pPr algn="ctr" fontAlgn="t" latinLnBrk="0"/>
                      <a:r>
                        <a:rPr lang="vi-VN" sz="2400" dirty="0">
                          <a:effectLst/>
                          <a:latin typeface="Times New Roman" panose="02020603050405020304" pitchFamily="18" charset="0"/>
                          <a:cs typeface="Times New Roman" panose="02020603050405020304" pitchFamily="18" charset="0"/>
                        </a:rPr>
                        <a:t>B. Được dịch hay phiên âm</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4">
                        <a:lumMod val="40000"/>
                        <a:lumOff val="60000"/>
                      </a:schemeClr>
                    </a:solidFill>
                  </a:tcPr>
                </a:tc>
                <a:extLst>
                  <a:ext uri="{0D108BD9-81ED-4DB2-BD59-A6C34878D82A}">
                    <a16:rowId xmlns:a16="http://schemas.microsoft.com/office/drawing/2014/main" val="229204098"/>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1) Được phiên âm ra chữ quốc ngữ</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461293423"/>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2) Được dịch sang tiếng Việt</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110035462"/>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3) Được dịch ra chữ Quốc ngữ</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66176579"/>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268655651"/>
              </p:ext>
            </p:extLst>
          </p:nvPr>
        </p:nvGraphicFramePr>
        <p:xfrm>
          <a:off x="498186" y="290079"/>
          <a:ext cx="3169805" cy="1828800"/>
        </p:xfrm>
        <a:graphic>
          <a:graphicData uri="http://schemas.openxmlformats.org/drawingml/2006/table">
            <a:tbl>
              <a:tblPr>
                <a:tableStyleId>{5940675A-B579-460E-94D1-54222C63F5DA}</a:tableStyleId>
              </a:tblPr>
              <a:tblGrid>
                <a:gridCol w="3169805">
                  <a:extLst>
                    <a:ext uri="{9D8B030D-6E8A-4147-A177-3AD203B41FA5}">
                      <a16:colId xmlns:a16="http://schemas.microsoft.com/office/drawing/2014/main" val="3502993483"/>
                    </a:ext>
                  </a:extLst>
                </a:gridCol>
              </a:tblGrid>
              <a:tr h="151993">
                <a:tc>
                  <a:txBody>
                    <a:bodyPr/>
                    <a:lstStyle/>
                    <a:p>
                      <a:pPr algn="ctr" fontAlgn="t" latinLnBrk="0"/>
                      <a:r>
                        <a:rPr lang="en-US" sz="2400" dirty="0">
                          <a:effectLst/>
                          <a:latin typeface="Times New Roman" panose="02020603050405020304" pitchFamily="18" charset="0"/>
                          <a:cs typeface="Times New Roman" panose="02020603050405020304" pitchFamily="18" charset="0"/>
                        </a:rPr>
                        <a:t>A.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2522638844"/>
                  </a:ext>
                </a:extLst>
              </a:tr>
              <a:tr h="151993">
                <a:tc>
                  <a:txBody>
                    <a:bodyPr/>
                    <a:lstStyle/>
                    <a:p>
                      <a:pPr algn="just" fontAlgn="t" latinLnBrk="0"/>
                      <a:r>
                        <a:rPr lang="en-US" sz="2400" dirty="0">
                          <a:effectLst/>
                          <a:latin typeface="Times New Roman" panose="02020603050405020304" pitchFamily="18" charset="0"/>
                          <a:cs typeface="Times New Roman" panose="02020603050405020304" pitchFamily="18" charset="0"/>
                        </a:rPr>
                        <a:t>a.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Hán</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19406693"/>
                  </a:ext>
                </a:extLst>
              </a:tr>
              <a:tr h="303986">
                <a:tc>
                  <a:txBody>
                    <a:bodyPr/>
                    <a:lstStyle/>
                    <a:p>
                      <a:pPr algn="just" fontAlgn="t" latinLnBrk="0"/>
                      <a:r>
                        <a:rPr lang="en-US" sz="2400" dirty="0">
                          <a:effectLst/>
                          <a:latin typeface="Times New Roman" panose="02020603050405020304" pitchFamily="18" charset="0"/>
                          <a:cs typeface="Times New Roman" panose="02020603050405020304" pitchFamily="18" charset="0"/>
                        </a:rPr>
                        <a:t>b.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Nôm</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19346877"/>
                  </a:ext>
                </a:extLst>
              </a:tr>
            </a:tbl>
          </a:graphicData>
        </a:graphic>
      </p:graphicFrame>
      <p:sp>
        <p:nvSpPr>
          <p:cNvPr id="5" name="Rectangle 4"/>
          <p:cNvSpPr/>
          <p:nvPr/>
        </p:nvSpPr>
        <p:spPr>
          <a:xfrm>
            <a:off x="498185" y="2383430"/>
            <a:ext cx="8229889" cy="12003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latinLnBrk="0"/>
            <a:r>
              <a:rPr lang="vi-VN" sz="2400" dirty="0">
                <a:solidFill>
                  <a:schemeClr val="tx1"/>
                </a:solidFill>
                <a:latin typeface="+mj-lt"/>
              </a:rPr>
              <a:t>a- 1, 2 vì viết bằng chữ Hán cần phải phiên âm sang chữ quốc ngữ để hiểu từ đó và dịch nghĩa sang tiếng Việt để hiểu bài thơ</a:t>
            </a:r>
          </a:p>
          <a:p>
            <a:pPr algn="just" latinLnBrk="0"/>
            <a:r>
              <a:rPr lang="vi-VN" sz="2400" dirty="0">
                <a:solidFill>
                  <a:schemeClr val="tx1"/>
                </a:solidFill>
                <a:latin typeface="+mj-lt"/>
              </a:rPr>
              <a:t>b- 3 vì chữ Nôm chỉ cần được chuyển sang chữ quốc ngữ để hiểu</a:t>
            </a:r>
          </a:p>
        </p:txBody>
      </p:sp>
      <p:cxnSp>
        <p:nvCxnSpPr>
          <p:cNvPr id="6" name="Straight Arrow Connector 5"/>
          <p:cNvCxnSpPr/>
          <p:nvPr/>
        </p:nvCxnSpPr>
        <p:spPr>
          <a:xfrm>
            <a:off x="3667991" y="904009"/>
            <a:ext cx="872259" cy="72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667991" y="904009"/>
            <a:ext cx="872259" cy="644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667991" y="1714500"/>
            <a:ext cx="872259" cy="245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02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430" y="705583"/>
            <a:ext cx="7980219" cy="400110"/>
          </a:xfrm>
          <a:prstGeom prst="rect">
            <a:avLst/>
          </a:prstGeom>
        </p:spPr>
        <p:txBody>
          <a:bodyPr wrap="square">
            <a:spAutoFit/>
          </a:bodyPr>
          <a:lstStyle/>
          <a:p>
            <a:pPr algn="just" latinLnBrk="0"/>
            <a:r>
              <a:rPr lang="vi-VN" sz="2000" b="1" dirty="0">
                <a:solidFill>
                  <a:schemeClr val="tx1"/>
                </a:solidFill>
                <a:latin typeface="+mj-lt"/>
              </a:rPr>
              <a:t>Hãy tìm thêm một số ví dụ về các trường hợp sau trong chữ Quốc ngữ:</a:t>
            </a:r>
          </a:p>
        </p:txBody>
      </p:sp>
      <p:sp>
        <p:nvSpPr>
          <p:cNvPr id="3" name="Rectangle 2"/>
          <p:cNvSpPr/>
          <p:nvPr/>
        </p:nvSpPr>
        <p:spPr>
          <a:xfrm>
            <a:off x="522430" y="162080"/>
            <a:ext cx="7453747" cy="461665"/>
          </a:xfrm>
          <a:prstGeom prst="rect">
            <a:avLst/>
          </a:prstGeom>
        </p:spPr>
        <p:txBody>
          <a:bodyPr wrap="square">
            <a:spAutoFit/>
          </a:bodyPr>
          <a:lstStyle/>
          <a:p>
            <a:pPr algn="ctr" latinLnBrk="0"/>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3</a:t>
            </a:r>
          </a:p>
        </p:txBody>
      </p:sp>
      <p:graphicFrame>
        <p:nvGraphicFramePr>
          <p:cNvPr id="4" name="Table 3"/>
          <p:cNvGraphicFramePr>
            <a:graphicFrameLocks noGrp="1"/>
          </p:cNvGraphicFramePr>
          <p:nvPr>
            <p:extLst>
              <p:ext uri="{D42A27DB-BD31-4B8C-83A1-F6EECF244321}">
                <p14:modId xmlns:p14="http://schemas.microsoft.com/office/powerpoint/2010/main" val="1469697628"/>
              </p:ext>
            </p:extLst>
          </p:nvPr>
        </p:nvGraphicFramePr>
        <p:xfrm>
          <a:off x="600439" y="1322352"/>
          <a:ext cx="7543800" cy="3108960"/>
        </p:xfrm>
        <a:graphic>
          <a:graphicData uri="http://schemas.openxmlformats.org/drawingml/2006/table">
            <a:tbl>
              <a:tblPr firstRow="1" bandRow="1">
                <a:tableStyleId>{3DCDA487-4273-467D-A875-C8748591B622}</a:tableStyleId>
              </a:tblPr>
              <a:tblGrid>
                <a:gridCol w="4343401">
                  <a:extLst>
                    <a:ext uri="{9D8B030D-6E8A-4147-A177-3AD203B41FA5}">
                      <a16:colId xmlns:a16="http://schemas.microsoft.com/office/drawing/2014/main" val="3949594647"/>
                    </a:ext>
                  </a:extLst>
                </a:gridCol>
                <a:gridCol w="3200399">
                  <a:extLst>
                    <a:ext uri="{9D8B030D-6E8A-4147-A177-3AD203B41FA5}">
                      <a16:colId xmlns:a16="http://schemas.microsoft.com/office/drawing/2014/main" val="375696544"/>
                    </a:ext>
                  </a:extLst>
                </a:gridCol>
              </a:tblGrid>
              <a:tr h="370840">
                <a:tc>
                  <a:txBody>
                    <a:bodyPr/>
                    <a:lstStyle/>
                    <a:p>
                      <a:pPr algn="ctr"/>
                      <a:r>
                        <a:rPr lang="en-US" sz="2000" b="1" dirty="0" err="1">
                          <a:latin typeface="Times New Roman" panose="02020603050405020304" pitchFamily="18" charset="0"/>
                          <a:cs typeface="Times New Roman" panose="02020603050405020304" pitchFamily="18" charset="0"/>
                        </a:rPr>
                        <a:t>Các</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trường</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hợp</a:t>
                      </a:r>
                      <a:endParaRPr lang="en-US" sz="2000" b="1"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algn="ctr"/>
                      <a:r>
                        <a:rPr lang="en-US" sz="2000" b="1" dirty="0" err="1">
                          <a:latin typeface="Times New Roman" panose="02020603050405020304" pitchFamily="18" charset="0"/>
                          <a:cs typeface="Times New Roman" panose="02020603050405020304" pitchFamily="18" charset="0"/>
                        </a:rPr>
                        <a:t>Ví</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dụ</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trong</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chữ</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Quốc</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ngữ</a:t>
                      </a:r>
                      <a:endParaRPr lang="en-US" sz="2000" b="1"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extLst>
                  <a:ext uri="{0D108BD9-81ED-4DB2-BD59-A6C34878D82A}">
                    <a16:rowId xmlns:a16="http://schemas.microsoft.com/office/drawing/2014/main" val="1296251236"/>
                  </a:ext>
                </a:extLst>
              </a:tr>
              <a:tr h="370840">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rPr>
                        <a:t>a) Trường hợp dùng nhiều chữ cái khác nhau để ghi cùng một âm. Ví dụ, ghi âm /k/ bằng các chữ c, k, q.....</a:t>
                      </a: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50129109"/>
                  </a:ext>
                </a:extLst>
              </a:tr>
              <a:tr h="370840">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rPr>
                        <a:t>b) Trường hợp dùng một chữ cái để ghi nhiều âm khác nhau. Ví dụ, dùng chữ a vừa để ghi âm /a/, vừa để ghi âm /ă/....</a:t>
                      </a:r>
                    </a:p>
                  </a:txBody>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22324379"/>
                  </a:ext>
                </a:extLst>
              </a:tr>
              <a:tr h="370840">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rPr>
                        <a:t>c) Trường hợp ghép nhiều chữ cái để ghi một âm. Ví dụ: ch, ng, kh…</a:t>
                      </a:r>
                    </a:p>
                  </a:txBody>
                  <a:tcPr/>
                </a:tc>
                <a:tc>
                  <a:txBody>
                    <a:bodyPr/>
                    <a:lstStyle/>
                    <a:p>
                      <a:pPr algn="just"/>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67849136"/>
                  </a:ext>
                </a:extLst>
              </a:tr>
            </a:tbl>
          </a:graphicData>
        </a:graphic>
      </p:graphicFrame>
      <p:sp>
        <p:nvSpPr>
          <p:cNvPr id="5" name="Freeform 5">
            <a:extLst>
              <a:ext uri="{FF2B5EF4-FFF2-40B4-BE49-F238E27FC236}">
                <a16:creationId xmlns:a16="http://schemas.microsoft.com/office/drawing/2014/main" id="{08A938D6-2131-538E-9189-884243561CF5}"/>
              </a:ext>
            </a:extLst>
          </p:cNvPr>
          <p:cNvSpPr/>
          <p:nvPr/>
        </p:nvSpPr>
        <p:spPr>
          <a:xfrm>
            <a:off x="7003473" y="3034145"/>
            <a:ext cx="2281532" cy="2236386"/>
          </a:xfrm>
          <a:custGeom>
            <a:avLst/>
            <a:gdLst/>
            <a:ahLst/>
            <a:cxnLst/>
            <a:rect l="l" t="t" r="r" b="b"/>
            <a:pathLst>
              <a:path w="4549210" h="4329022">
                <a:moveTo>
                  <a:pt x="0" y="0"/>
                </a:moveTo>
                <a:lnTo>
                  <a:pt x="4549210" y="0"/>
                </a:lnTo>
                <a:lnTo>
                  <a:pt x="4549210" y="4329022"/>
                </a:lnTo>
                <a:lnTo>
                  <a:pt x="0" y="4329022"/>
                </a:lnTo>
                <a:lnTo>
                  <a:pt x="0" y="0"/>
                </a:lnTo>
                <a:close/>
              </a:path>
            </a:pathLst>
          </a:custGeom>
          <a:blipFill>
            <a:blip r:embed="rId3"/>
            <a:stretch>
              <a:fillRect/>
            </a:stretch>
          </a:blipFill>
        </p:spPr>
      </p:sp>
      <p:sp>
        <p:nvSpPr>
          <p:cNvPr id="6" name="Rectangle 5"/>
          <p:cNvSpPr/>
          <p:nvPr/>
        </p:nvSpPr>
        <p:spPr>
          <a:xfrm>
            <a:off x="4940105" y="1794816"/>
            <a:ext cx="3264035" cy="400110"/>
          </a:xfrm>
          <a:prstGeom prst="rect">
            <a:avLst/>
          </a:prstGeom>
        </p:spPr>
        <p:txBody>
          <a:bodyPr wrap="none">
            <a:spAutoFit/>
          </a:bodyPr>
          <a:lstStyle/>
          <a:p>
            <a:pPr>
              <a:defRPr/>
            </a:pP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/z/ </a:t>
            </a:r>
            <a:r>
              <a:rPr lang="en-US" sz="2000" b="1" dirty="0" err="1">
                <a:latin typeface="Times New Roman" panose="02020603050405020304" pitchFamily="18" charset="0"/>
                <a:cs typeface="Times New Roman" panose="02020603050405020304" pitchFamily="18" charset="0"/>
              </a:rPr>
              <a:t>bằng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r, d.</a:t>
            </a:r>
            <a:endParaRPr lang="en-US" sz="3200" b="1" dirty="0">
              <a:latin typeface="Times New Roman" panose="02020603050405020304" pitchFamily="18" charset="0"/>
              <a:cs typeface="Times New Roman" panose="02020603050405020304" pitchFamily="18" charset="0"/>
            </a:endParaRPr>
          </a:p>
        </p:txBody>
      </p:sp>
      <p:sp>
        <p:nvSpPr>
          <p:cNvPr id="7" name="Rectangle 6"/>
          <p:cNvSpPr/>
          <p:nvPr/>
        </p:nvSpPr>
        <p:spPr>
          <a:xfrm>
            <a:off x="5009636" y="2817486"/>
            <a:ext cx="3134603" cy="707886"/>
          </a:xfrm>
          <a:prstGeom prst="rect">
            <a:avLst/>
          </a:prstGeom>
        </p:spPr>
        <p:txBody>
          <a:bodyPr wrap="square">
            <a:spAutoFit/>
          </a:bodyPr>
          <a:lstStyle/>
          <a:p>
            <a:pPr algn="just"/>
            <a:r>
              <a:rPr lang="en-US" sz="2000" b="1" dirty="0" err="1">
                <a:latin typeface="Times New Roman" panose="02020603050405020304" pitchFamily="18" charset="0"/>
                <a:cs typeface="Times New Roman" panose="02020603050405020304" pitchFamily="18" charset="0"/>
              </a:rPr>
              <a:t>dùng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vừa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vừa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/i:/</a:t>
            </a:r>
            <a:endParaRPr lang="en-US" sz="3200" b="1" dirty="0">
              <a:latin typeface="Times New Roman" panose="02020603050405020304" pitchFamily="18" charset="0"/>
              <a:cs typeface="Times New Roman" panose="02020603050405020304" pitchFamily="18" charset="0"/>
            </a:endParaRPr>
          </a:p>
        </p:txBody>
      </p:sp>
      <p:sp>
        <p:nvSpPr>
          <p:cNvPr id="8" name="Rectangle 7"/>
          <p:cNvSpPr/>
          <p:nvPr/>
        </p:nvSpPr>
        <p:spPr>
          <a:xfrm>
            <a:off x="5003304" y="3778287"/>
            <a:ext cx="1936749" cy="400110"/>
          </a:xfrm>
          <a:prstGeom prst="rect">
            <a:avLst/>
          </a:prstGeom>
        </p:spPr>
        <p:txBody>
          <a:bodyPr wrap="none">
            <a:spAutoFit/>
          </a:bodyPr>
          <a:lstStyle/>
          <a:p>
            <a:pPr algn="just"/>
            <a:r>
              <a:rPr lang="en-US" sz="2000" b="1" dirty="0">
                <a:latin typeface="Times New Roman" panose="02020603050405020304" pitchFamily="18" charset="0"/>
                <a:cs typeface="Times New Roman" panose="02020603050405020304" pitchFamily="18" charset="0"/>
              </a:rPr>
              <a:t>ng, </a:t>
            </a:r>
            <a:r>
              <a:rPr lang="en-US" sz="2000" b="1" dirty="0" err="1">
                <a:latin typeface="Times New Roman" panose="02020603050405020304" pitchFamily="18" charset="0"/>
                <a:cs typeface="Times New Roman" panose="02020603050405020304" pitchFamily="18" charset="0"/>
              </a:rPr>
              <a:t>ngh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a:t>
            </a:r>
            <a:r>
              <a:rPr lang="en-US" sz="20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894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19" name="Picture 12" descr="C:\Users\ADMIN\Desktop\Nong trai\dep-of-vector-farm-animals (5).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36290" y1="85824" x2="63306" y2="94253"/>
                      </a14:backgroundRemoval>
                    </a14:imgEffect>
                  </a14:imgLayer>
                </a14:imgProps>
              </a:ext>
              <a:ext uri="{28A0092B-C50C-407E-A947-70E740481C1C}">
                <a14:useLocalDpi xmlns:a14="http://schemas.microsoft.com/office/drawing/2010/main" val="0"/>
              </a:ext>
            </a:extLst>
          </a:blip>
          <a:srcRect/>
          <a:stretch>
            <a:fillRect/>
          </a:stretch>
        </p:blipFill>
        <p:spPr bwMode="auto">
          <a:xfrm>
            <a:off x="3780064" y="2290287"/>
            <a:ext cx="961909" cy="101233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5" descr="C:\Users\ADMIN\Desktop\Nong trai\bauernhof-gegenstände-43016029 (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72685" y="2616720"/>
            <a:ext cx="1749415" cy="52453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descr="C:\Users\ADMIN\Desktop\Nong trai\bauernhof-gegenstände-43016029 (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8600" y="3566386"/>
            <a:ext cx="2558143" cy="76702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1" descr="C:\Users\ADMIN\Desktop\Nong trai\dep-of-vector-farm-animals (4).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3030" r="100000">
                        <a14:foregroundMark x1="81818" y1="48630" x2="82727" y2="51712"/>
                        <a14:foregroundMark x1="89394" y1="48630" x2="87879" y2="51370"/>
                        <a14:foregroundMark x1="70000" y1="25342" x2="60909" y2="39726"/>
                        <a14:foregroundMark x1="70000" y1="63699" x2="77273" y2="58219"/>
                        <a14:foregroundMark x1="82424" y1="52740" x2="77273" y2="57534"/>
                        <a14:backgroundMark x1="10909" y1="52055" x2="13939" y2="52397"/>
                        <a14:backgroundMark x1="19091" y1="59932" x2="18182" y2="61986"/>
                        <a14:backgroundMark x1="15152" y1="67123" x2="15455" y2="68493"/>
                        <a14:backgroundMark x1="34545" y1="48288" x2="30606" y2="48288"/>
                        <a14:backgroundMark x1="33636" y1="43836" x2="31818" y2="43493"/>
                        <a14:backgroundMark x1="37576" y1="39726" x2="33939" y2="38356"/>
                        <a14:backgroundMark x1="34848" y1="32534" x2="32121" y2="32534"/>
                        <a14:backgroundMark x1="40000" y1="30137" x2="36667" y2="29110"/>
                        <a14:backgroundMark x1="36364" y1="52740" x2="34848" y2="53082"/>
                        <a14:backgroundMark x1="43030" y1="19521" x2="39394" y2="19178"/>
                        <a14:backgroundMark x1="77576" y1="16438" x2="80303" y2="17123"/>
                        <a14:backgroundMark x1="76364" y1="10616" x2="80606" y2="10616"/>
                        <a14:backgroundMark x1="83939" y1="46233" x2="83333" y2="4691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224977">
            <a:off x="-1042091" y="4028766"/>
            <a:ext cx="1001485" cy="88616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2" descr="C:\Users\ADMIN\Desktop\Nong trai\2.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9220" y1="40559" x2="10638" y2="62937"/>
                        <a14:foregroundMark x1="12766" y1="67133" x2="26241" y2="82517"/>
                        <a14:foregroundMark x1="28369" y1="85315" x2="34752" y2="88112"/>
                        <a14:foregroundMark x1="76596" y1="83916" x2="71631" y2="85315"/>
                        <a14:foregroundMark x1="92908" y1="37063" x2="92908" y2="49650"/>
                        <a14:foregroundMark x1="90780" y1="60839" x2="85816" y2="74126"/>
                        <a14:foregroundMark x1="68085" y1="9790" x2="73050" y2="13287"/>
                        <a14:foregroundMark x1="24113" y1="15385" x2="19858" y2="20979"/>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25914" y="-19050"/>
            <a:ext cx="596871" cy="60533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5" descr="C:\Users\ADMIN\Desktop\Nong trai\bauernhof-gegenstände-43016029 (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2708" y="2560239"/>
            <a:ext cx="1749415" cy="52453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4" descr="C:\Users\ADMIN\Desktop\Nong trai\58fefc29c5857 (3).pn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8271" b="96241" l="0" r="97867">
                        <a14:foregroundMark x1="73600" y1="72932" x2="85333" y2="74436"/>
                        <a14:foregroundMark x1="40267" y1="27444" x2="44267" y2="37970"/>
                        <a14:foregroundMark x1="65867" y1="25188" x2="64800" y2="40226"/>
                      </a14:backgroundRemoval>
                    </a14:imgEffect>
                  </a14:imgLayer>
                </a14:imgProps>
              </a:ext>
              <a:ext uri="{28A0092B-C50C-407E-A947-70E740481C1C}">
                <a14:useLocalDpi xmlns:a14="http://schemas.microsoft.com/office/drawing/2010/main" val="0"/>
              </a:ext>
            </a:extLst>
          </a:blip>
          <a:srcRect/>
          <a:stretch>
            <a:fillRect/>
          </a:stretch>
        </p:blipFill>
        <p:spPr bwMode="auto">
          <a:xfrm>
            <a:off x="193804" y="2952296"/>
            <a:ext cx="1136392" cy="80599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4" descr="C:\Users\ADMIN\Desktop\Nong trai\58fefc29c5857 (3).pn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8271" b="96241" l="0" r="97867">
                        <a14:foregroundMark x1="73600" y1="72932" x2="85333" y2="74436"/>
                        <a14:foregroundMark x1="40267" y1="27444" x2="44267" y2="37970"/>
                        <a14:foregroundMark x1="65867" y1="25188" x2="64800" y2="4022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556162" y="3181350"/>
            <a:ext cx="1066800" cy="73223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0" descr="C:\Users\ADMIN\Desktop\Nong trai\472224296 (4).jp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100000">
                        <a14:foregroundMark x1="26950" y1="13986" x2="9929" y2="34266"/>
                        <a14:foregroundMark x1="31915" y1="10490" x2="46099" y2="6993"/>
                        <a14:foregroundMark x1="59574" y1="8392" x2="81560" y2="18881"/>
                        <a14:foregroundMark x1="68794" y1="9790" x2="73759" y2="13287"/>
                        <a14:foregroundMark x1="86525" y1="27972" x2="92908" y2="37063"/>
                        <a14:foregroundMark x1="93617" y1="44755" x2="90780" y2="63636"/>
                        <a14:foregroundMark x1="87943" y1="71329" x2="70213" y2="88112"/>
                        <a14:foregroundMark x1="70213" y1="88112" x2="41135" y2="90909"/>
                        <a14:foregroundMark x1="14894" y1="67133" x2="32624" y2="86713"/>
                        <a14:foregroundMark x1="9220" y1="39161" x2="10638" y2="61538"/>
                        <a14:foregroundMark x1="15603" y1="72028" x2="19149" y2="75524"/>
                      </a14:backgroundRemoval>
                    </a14:imgEffect>
                  </a14:imgLayer>
                </a14:imgProps>
              </a:ext>
              <a:ext uri="{28A0092B-C50C-407E-A947-70E740481C1C}">
                <a14:useLocalDpi xmlns:a14="http://schemas.microsoft.com/office/drawing/2010/main" val="0"/>
              </a:ext>
            </a:extLst>
          </a:blip>
          <a:srcRect/>
          <a:stretch>
            <a:fillRect/>
          </a:stretch>
        </p:blipFill>
        <p:spPr bwMode="auto">
          <a:xfrm>
            <a:off x="851343" y="-19050"/>
            <a:ext cx="596871" cy="60533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1" descr="C:\Users\ADMIN\Desktop\Nong trai\472224296 (5).jpg"/>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6200" y="-19050"/>
            <a:ext cx="591798" cy="574767"/>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3" descr="C:\Users\ADMIN\Desktop\Nong trai\58fefc29c5857 (2).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660170" y="3284662"/>
            <a:ext cx="1683906" cy="57386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9" descr="C:\Users\ADMIN\Desktop\Nong trai\dep-of-vector-farm-animals (2).jpg"/>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2058" b="97942" l="0" r="100000">
                        <a14:foregroundMark x1="68731" y1="22222" x2="59752" y2="32510"/>
                        <a14:backgroundMark x1="11146" y1="52675" x2="9907" y2="53498"/>
                        <a14:backgroundMark x1="8669" y1="46502" x2="5263" y2="46502"/>
                        <a14:backgroundMark x1="5882" y1="41564" x2="7740" y2="41152"/>
                        <a14:backgroundMark x1="9907" y1="28395" x2="11146" y2="29630"/>
                        <a14:backgroundMark x1="7121" y1="32922" x2="8669" y2="33745"/>
                        <a14:backgroundMark x1="17957" y1="23045" x2="17337" y2="25514"/>
                        <a14:backgroundMark x1="22910" y1="22222" x2="21672" y2="24691"/>
                        <a14:backgroundMark x1="30031" y1="28807" x2="27864" y2="3086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071359" y="4132577"/>
            <a:ext cx="765275" cy="66961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7" descr="C:\Users\ADMIN\Desktop\Nong trai\472224296 (a6).jpg"/>
          <p:cNvPicPr>
            <a:picLocks noChangeAspect="1" noChangeArrowheads="1"/>
          </p:cNvPicPr>
          <p:nvPr/>
        </p:nvPicPr>
        <p:blipFill>
          <a:blip r:embed="rId23">
            <a:extLst>
              <a:ext uri="{BEBA8EAE-BF5A-486C-A8C5-ECC9F3942E4B}">
                <a14:imgProps xmlns:a14="http://schemas.microsoft.com/office/drawing/2010/main">
                  <a14:imgLayer r:embed="rId2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48000" y="-19050"/>
            <a:ext cx="609600" cy="605337"/>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0" descr="C:\Users\ADMIN\Desktop\Nong trai\dep-of-vector-farm-animals (3).jpg"/>
          <p:cNvPicPr>
            <a:picLocks noChangeAspect="1" noChangeArrowheads="1"/>
          </p:cNvPicPr>
          <p:nvPr/>
        </p:nvPicPr>
        <p:blipFill>
          <a:blip r:embed="rId25">
            <a:extLst>
              <a:ext uri="{BEBA8EAE-BF5A-486C-A8C5-ECC9F3942E4B}">
                <a14:imgProps xmlns:a14="http://schemas.microsoft.com/office/drawing/2010/main">
                  <a14:imgLayer r:embed="rId26">
                    <a14:imgEffect>
                      <a14:backgroundRemoval t="1992" b="100000" l="3283" r="97475">
                        <a14:foregroundMark x1="40657" y1="28685" x2="39394" y2="48207"/>
                        <a14:foregroundMark x1="37374" y1="30279" x2="33586" y2="45020"/>
                        <a14:foregroundMark x1="30303" y1="8765" x2="31818" y2="19522"/>
                        <a14:foregroundMark x1="51010" y1="9960" x2="42172" y2="29482"/>
                        <a14:foregroundMark x1="90152" y1="66932" x2="92677" y2="67729"/>
                        <a14:foregroundMark x1="86616" y1="60956" x2="88131" y2="68127"/>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21422606">
            <a:off x="8336560" y="2589699"/>
            <a:ext cx="1964133" cy="131041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9" descr="C:\Users\ADMIN\Desktop\Nong trai\472224296 (3).jpg"/>
          <p:cNvPicPr>
            <a:picLocks noChangeAspect="1" noChangeArrowheads="1"/>
          </p:cNvPicPr>
          <p:nvPr/>
        </p:nvPicPr>
        <p:blipFill>
          <a:blip r:embed="rId27">
            <a:extLst>
              <a:ext uri="{BEBA8EAE-BF5A-486C-A8C5-ECC9F3942E4B}">
                <a14:imgProps xmlns:a14="http://schemas.microsoft.com/office/drawing/2010/main">
                  <a14:imgLayer r:embed="rId28">
                    <a14:imgEffect>
                      <a14:backgroundRemoval t="2143" b="100000" l="0" r="100000"/>
                    </a14:imgEffect>
                  </a14:imgLayer>
                </a14:imgProps>
              </a:ext>
              <a:ext uri="{28A0092B-C50C-407E-A947-70E740481C1C}">
                <a14:useLocalDpi xmlns:a14="http://schemas.microsoft.com/office/drawing/2010/main" val="0"/>
              </a:ext>
            </a:extLst>
          </a:blip>
          <a:srcRect/>
          <a:stretch>
            <a:fillRect/>
          </a:stretch>
        </p:blipFill>
        <p:spPr bwMode="auto">
          <a:xfrm>
            <a:off x="1570533" y="-19050"/>
            <a:ext cx="603071" cy="58227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C:\Users\ADMIN\Desktop\Nong trai\dep-of-vector-farm-animals (3).jpg"/>
          <p:cNvPicPr>
            <a:picLocks noChangeAspect="1" noChangeArrowheads="1"/>
          </p:cNvPicPr>
          <p:nvPr/>
        </p:nvPicPr>
        <p:blipFill>
          <a:blip r:embed="rId29">
            <a:extLst>
              <a:ext uri="{BEBA8EAE-BF5A-486C-A8C5-ECC9F3942E4B}">
                <a14:imgProps xmlns:a14="http://schemas.microsoft.com/office/drawing/2010/main">
                  <a14:imgLayer r:embed="rId26">
                    <a14:imgEffect>
                      <a14:backgroundRemoval t="1992" b="100000" l="3283" r="97475">
                        <a14:foregroundMark x1="40657" y1="28685" x2="39394" y2="48207"/>
                        <a14:foregroundMark x1="37374" y1="30279" x2="33586" y2="45020"/>
                        <a14:foregroundMark x1="30303" y1="8765" x2="31818" y2="19522"/>
                        <a14:foregroundMark x1="51010" y1="9960" x2="42172" y2="29482"/>
                        <a14:foregroundMark x1="90152" y1="66932" x2="92677" y2="67729"/>
                        <a14:foregroundMark x1="86616" y1="60956" x2="88131" y2="68127"/>
                      </a14:backgroundRemoval>
                    </a14:imgEffect>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1422606" flipH="1">
            <a:off x="-979873" y="2722976"/>
            <a:ext cx="1481647" cy="1143564"/>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6" descr="C:\Users\ADMIN\Desktop\Nong trai\il_fullxfull.1073011138_eng3 (2).jpg"/>
          <p:cNvPicPr>
            <a:picLocks noChangeAspect="1" noChangeArrowheads="1"/>
          </p:cNvPicPr>
          <p:nvPr/>
        </p:nvPicPr>
        <p:blipFill>
          <a:blip r:embed="rId30" cstate="print">
            <a:extLst>
              <a:ext uri="{BEBA8EAE-BF5A-486C-A8C5-ECC9F3942E4B}">
                <a14:imgProps xmlns:a14="http://schemas.microsoft.com/office/drawing/2010/main">
                  <a14:imgLayer r:embed="rId31">
                    <a14:imgEffect>
                      <a14:backgroundRemoval t="4531" b="97411" l="2732" r="96995"/>
                    </a14:imgEffect>
                  </a14:imgLayer>
                </a14:imgProps>
              </a:ext>
              <a:ext uri="{28A0092B-C50C-407E-A947-70E740481C1C}">
                <a14:useLocalDpi xmlns:a14="http://schemas.microsoft.com/office/drawing/2010/main" val="0"/>
              </a:ext>
            </a:extLst>
          </a:blip>
          <a:srcRect/>
          <a:stretch>
            <a:fillRect/>
          </a:stretch>
        </p:blipFill>
        <p:spPr bwMode="auto">
          <a:xfrm>
            <a:off x="3683325" y="-19192"/>
            <a:ext cx="812475" cy="68594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C:\Users\ADMIN\Desktop\Nong trai\700_FO32939240_64b4071403327ba8edebdced5b1262a0.jpg"/>
          <p:cNvPicPr>
            <a:picLocks noChangeAspect="1" noChangeArrowheads="1"/>
          </p:cNvPicPr>
          <p:nvPr/>
        </p:nvPicPr>
        <p:blipFill>
          <a:blip r:embed="rId32" cstate="print">
            <a:extLst>
              <a:ext uri="{BEBA8EAE-BF5A-486C-A8C5-ECC9F3942E4B}">
                <a14:imgProps xmlns:a14="http://schemas.microsoft.com/office/drawing/2010/main">
                  <a14:imgLayer r:embed="rId33">
                    <a14:imgEffect>
                      <a14:backgroundRemoval t="178" b="94484" l="0" r="96751">
                        <a14:foregroundMark x1="63478" y1="22714" x2="71594" y2="24000"/>
                        <a14:backgroundMark x1="43333" y1="13143" x2="32174" y2="35571"/>
                        <a14:backgroundMark x1="43188" y1="10571" x2="14058" y2="34714"/>
                        <a14:backgroundMark x1="36087" y1="32143" x2="32754" y2="44714"/>
                        <a14:backgroundMark x1="49710" y1="4714" x2="47101" y2="19000"/>
                        <a14:backgroundMark x1="39420" y1="33429" x2="46087" y2="45143"/>
                        <a14:backgroundMark x1="52609" y1="23857" x2="52464" y2="31000"/>
                        <a14:backgroundMark x1="85507" y1="26286" x2="91304" y2="35429"/>
                        <a14:backgroundMark x1="52029" y1="56000" x2="52464" y2="60143"/>
                        <a14:backgroundMark x1="49565" y1="58857" x2="47391" y2="61000"/>
                        <a14:backgroundMark x1="46957" y1="62000" x2="44928" y2="64857"/>
                        <a14:backgroundMark x1="55217" y1="71286" x2="55797" y2="74714"/>
                        <a14:backgroundMark x1="44928" y1="71714" x2="44928" y2="72429"/>
                        <a14:backgroundMark x1="76232" y1="23714" x2="77246" y2="23714"/>
                      </a14:backgroundRemoval>
                    </a14:imgEffect>
                  </a14:imgLayer>
                </a14:imgProps>
              </a:ext>
              <a:ext uri="{28A0092B-C50C-407E-A947-70E740481C1C}">
                <a14:useLocalDpi xmlns:a14="http://schemas.microsoft.com/office/drawing/2010/main" val="0"/>
              </a:ext>
            </a:extLst>
          </a:blip>
          <a:srcRect/>
          <a:stretch>
            <a:fillRect/>
          </a:stretch>
        </p:blipFill>
        <p:spPr bwMode="auto">
          <a:xfrm>
            <a:off x="8166101" y="3302620"/>
            <a:ext cx="2305050" cy="233845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MIN\Desktop\Tai nguyen thiet ke tro choi\Bảng gỗ\6.jpg">
            <a:hlinkClick r:id="rId34" action="ppaction://hlinksldjump"/>
          </p:cNvPr>
          <p:cNvPicPr>
            <a:picLocks noChangeAspect="1" noChangeArrowheads="1"/>
          </p:cNvPicPr>
          <p:nvPr/>
        </p:nvPicPr>
        <p:blipFill>
          <a:blip r:embed="rId35">
            <a:extLst>
              <a:ext uri="{BEBA8EAE-BF5A-486C-A8C5-ECC9F3942E4B}">
                <a14:imgProps xmlns:a14="http://schemas.microsoft.com/office/drawing/2010/main">
                  <a14:imgLayer r:embed="rId3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784180" y="514350"/>
            <a:ext cx="788574" cy="84440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Tai nguyen thiet ke tro choi\Bảng gỗ\1.jpg">
            <a:hlinkClick r:id="rId37" action="ppaction://hlinksldjump"/>
          </p:cNvPr>
          <p:cNvPicPr>
            <a:picLocks noChangeAspect="1" noChangeArrowheads="1"/>
          </p:cNvPicPr>
          <p:nvPr/>
        </p:nvPicPr>
        <p:blipFill>
          <a:blip r:embed="rId38">
            <a:extLst>
              <a:ext uri="{BEBA8EAE-BF5A-486C-A8C5-ECC9F3942E4B}">
                <a14:imgProps xmlns:a14="http://schemas.microsoft.com/office/drawing/2010/main">
                  <a14:imgLayer r:embed="rId3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6209" y="514350"/>
            <a:ext cx="826241" cy="8444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Tai nguyen thiet ke tro choi\Bảng gỗ\2.jpg">
            <a:hlinkClick r:id="rId40" action="ppaction://hlinksldjump"/>
          </p:cNvPr>
          <p:cNvPicPr>
            <a:picLocks noChangeAspect="1" noChangeArrowheads="1"/>
          </p:cNvPicPr>
          <p:nvPr/>
        </p:nvPicPr>
        <p:blipFill>
          <a:blip r:embed="rId41">
            <a:extLst>
              <a:ext uri="{BEBA8EAE-BF5A-486C-A8C5-ECC9F3942E4B}">
                <a14:imgProps xmlns:a14="http://schemas.microsoft.com/office/drawing/2010/main">
                  <a14:imgLayer r:embed="rId42">
                    <a14:imgEffect>
                      <a14:backgroundRemoval t="0" b="100000" l="0" r="99115"/>
                    </a14:imgEffect>
                  </a14:imgLayer>
                </a14:imgProps>
              </a:ext>
              <a:ext uri="{28A0092B-C50C-407E-A947-70E740481C1C}">
                <a14:useLocalDpi xmlns:a14="http://schemas.microsoft.com/office/drawing/2010/main" val="0"/>
              </a:ext>
            </a:extLst>
          </a:blip>
          <a:srcRect/>
          <a:stretch>
            <a:fillRect/>
          </a:stretch>
        </p:blipFill>
        <p:spPr bwMode="auto">
          <a:xfrm>
            <a:off x="762000" y="540019"/>
            <a:ext cx="781442" cy="83676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Tai nguyen thiet ke tro choi\Bảng gỗ\3.jpg">
            <a:hlinkClick r:id="rId43" action="ppaction://hlinksldjump"/>
          </p:cNvPr>
          <p:cNvPicPr>
            <a:picLocks noChangeAspect="1" noChangeArrowheads="1"/>
          </p:cNvPicPr>
          <p:nvPr/>
        </p:nvPicPr>
        <p:blipFill>
          <a:blip r:embed="rId44">
            <a:extLst>
              <a:ext uri="{BEBA8EAE-BF5A-486C-A8C5-ECC9F3942E4B}">
                <a14:imgProps xmlns:a14="http://schemas.microsoft.com/office/drawing/2010/main">
                  <a14:imgLayer r:embed="rId4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494747" y="487754"/>
            <a:ext cx="791253" cy="8472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Desktop\Tai nguyen thiet ke tro choi\Bảng gỗ\4.jpg">
            <a:hlinkClick r:id="rId46" action="ppaction://hlinksldjump"/>
          </p:cNvPr>
          <p:cNvPicPr>
            <a:picLocks noChangeAspect="1" noChangeArrowheads="1"/>
          </p:cNvPicPr>
          <p:nvPr/>
        </p:nvPicPr>
        <p:blipFill>
          <a:blip r:embed="rId47">
            <a:extLst>
              <a:ext uri="{BEBA8EAE-BF5A-486C-A8C5-ECC9F3942E4B}">
                <a14:imgProps xmlns:a14="http://schemas.microsoft.com/office/drawing/2010/main">
                  <a14:imgLayer r:embed="rId48">
                    <a14:imgEffect>
                      <a14:backgroundRemoval t="0" b="97521" l="0" r="100000"/>
                    </a14:imgEffect>
                  </a14:imgLayer>
                </a14:imgProps>
              </a:ext>
              <a:ext uri="{28A0092B-C50C-407E-A947-70E740481C1C}">
                <a14:useLocalDpi xmlns:a14="http://schemas.microsoft.com/office/drawing/2010/main" val="0"/>
              </a:ext>
            </a:extLst>
          </a:blip>
          <a:srcRect/>
          <a:stretch>
            <a:fillRect/>
          </a:stretch>
        </p:blipFill>
        <p:spPr bwMode="auto">
          <a:xfrm>
            <a:off x="2294164" y="527820"/>
            <a:ext cx="753836" cy="80720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DMIN\Desktop\Tai nguyen thiet ke tro choi\Bảng gỗ\5.jpg">
            <a:hlinkClick r:id="rId49" action="ppaction://hlinksldjump"/>
          </p:cNvPr>
          <p:cNvPicPr>
            <a:picLocks noChangeAspect="1" noChangeArrowheads="1"/>
          </p:cNvPicPr>
          <p:nvPr/>
        </p:nvPicPr>
        <p:blipFill>
          <a:blip r:embed="rId50">
            <a:extLst>
              <a:ext uri="{BEBA8EAE-BF5A-486C-A8C5-ECC9F3942E4B}">
                <a14:imgProps xmlns:a14="http://schemas.microsoft.com/office/drawing/2010/main">
                  <a14:imgLayer r:embed="rId51">
                    <a14:imgEffect>
                      <a14:backgroundRemoval t="3306" b="97521" l="0" r="97345"/>
                    </a14:imgEffect>
                  </a14:imgLayer>
                </a14:imgProps>
              </a:ext>
              <a:ext uri="{28A0092B-C50C-407E-A947-70E740481C1C}">
                <a14:useLocalDpi xmlns:a14="http://schemas.microsoft.com/office/drawing/2010/main" val="0"/>
              </a:ext>
            </a:extLst>
          </a:blip>
          <a:srcRect/>
          <a:stretch>
            <a:fillRect/>
          </a:stretch>
        </p:blipFill>
        <p:spPr bwMode="auto">
          <a:xfrm>
            <a:off x="3056164" y="527821"/>
            <a:ext cx="753836" cy="807205"/>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25">
            <a:hlinkClick r:id="rId52" action="ppaction://hlinksldjump"/>
          </p:cNvPr>
          <p:cNvSpPr/>
          <p:nvPr/>
        </p:nvSpPr>
        <p:spPr>
          <a:xfrm>
            <a:off x="7645400" y="0"/>
            <a:ext cx="1485900"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BÀI MỚI</a:t>
            </a:r>
          </a:p>
        </p:txBody>
      </p:sp>
    </p:spTree>
    <p:extLst>
      <p:ext uri="{BB962C8B-B14F-4D97-AF65-F5344CB8AC3E}">
        <p14:creationId xmlns:p14="http://schemas.microsoft.com/office/powerpoint/2010/main" val="22334925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61"/>
                                        </p:tgtEl>
                                        <p:attrNameLst>
                                          <p:attrName>r</p:attrName>
                                        </p:attrNameLst>
                                      </p:cBhvr>
                                    </p:animRot>
                                    <p:animRot by="-240000">
                                      <p:cBhvr>
                                        <p:cTn id="9" dur="200" fill="hold">
                                          <p:stCondLst>
                                            <p:cond delay="200"/>
                                          </p:stCondLst>
                                        </p:cTn>
                                        <p:tgtEl>
                                          <p:spTgt spid="61"/>
                                        </p:tgtEl>
                                        <p:attrNameLst>
                                          <p:attrName>r</p:attrName>
                                        </p:attrNameLst>
                                      </p:cBhvr>
                                    </p:animRot>
                                    <p:animRot by="240000">
                                      <p:cBhvr>
                                        <p:cTn id="10" dur="200" fill="hold">
                                          <p:stCondLst>
                                            <p:cond delay="400"/>
                                          </p:stCondLst>
                                        </p:cTn>
                                        <p:tgtEl>
                                          <p:spTgt spid="61"/>
                                        </p:tgtEl>
                                        <p:attrNameLst>
                                          <p:attrName>r</p:attrName>
                                        </p:attrNameLst>
                                      </p:cBhvr>
                                    </p:animRot>
                                    <p:animRot by="-240000">
                                      <p:cBhvr>
                                        <p:cTn id="11" dur="200" fill="hold">
                                          <p:stCondLst>
                                            <p:cond delay="600"/>
                                          </p:stCondLst>
                                        </p:cTn>
                                        <p:tgtEl>
                                          <p:spTgt spid="61"/>
                                        </p:tgtEl>
                                        <p:attrNameLst>
                                          <p:attrName>r</p:attrName>
                                        </p:attrNameLst>
                                      </p:cBhvr>
                                    </p:animRot>
                                    <p:animRot by="120000">
                                      <p:cBhvr>
                                        <p:cTn id="12" dur="200" fill="hold">
                                          <p:stCondLst>
                                            <p:cond delay="800"/>
                                          </p:stCondLst>
                                        </p:cTn>
                                        <p:tgtEl>
                                          <p:spTgt spid="61"/>
                                        </p:tgtEl>
                                        <p:attrNameLst>
                                          <p:attrName>r</p:attrName>
                                        </p:attrNameLst>
                                      </p:cBhvr>
                                    </p:animRot>
                                  </p:childTnLst>
                                </p:cTn>
                              </p:par>
                              <p:par>
                                <p:cTn id="13" presetID="63" presetClass="path" presetSubtype="0" repeatCount="indefinite" accel="50000" decel="50000" fill="hold" nodeType="withEffect">
                                  <p:stCondLst>
                                    <p:cond delay="0"/>
                                  </p:stCondLst>
                                  <p:childTnLst>
                                    <p:animMotion origin="layout" path="M -3.46945E-18 -1.97531E-6 L 1.15347 -0.01697 " pathEditMode="relative" rAng="0" ptsTypes="AA">
                                      <p:cBhvr>
                                        <p:cTn id="14" dur="15000" fill="hold"/>
                                        <p:tgtEl>
                                          <p:spTgt spid="61"/>
                                        </p:tgtEl>
                                        <p:attrNameLst>
                                          <p:attrName>ppt_x</p:attrName>
                                          <p:attrName>ppt_y</p:attrName>
                                        </p:attrNameLst>
                                      </p:cBhvr>
                                      <p:rCtr x="57674" y="-864"/>
                                    </p:animMotion>
                                  </p:childTnLst>
                                </p:cTn>
                              </p:par>
                              <p:par>
                                <p:cTn id="15" presetID="1" presetClass="exit" presetSubtype="0" fill="hold" nodeType="withEffect">
                                  <p:stCondLst>
                                    <p:cond delay="0"/>
                                  </p:stCondLst>
                                  <p:childTnLst>
                                    <p:set>
                                      <p:cBhvr>
                                        <p:cTn id="16" dur="1" fill="hold">
                                          <p:stCondLst>
                                            <p:cond delay="0"/>
                                          </p:stCondLst>
                                        </p:cTn>
                                        <p:tgtEl>
                                          <p:spTgt spid="6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054"/>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 restart="whenNotActive" fill="hold" evtFilter="cancelBubble" nodeType="interactiveSeq">
                <p:stCondLst>
                  <p:cond evt="onClick" delay="0">
                    <p:tgtEl>
                      <p:spTgt spid="68"/>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childTnLst>
                                </p:cTn>
                              </p:par>
                              <p:par>
                                <p:cTn id="26" presetID="32" presetClass="emph" presetSubtype="0" repeatCount="indefinite" fill="hold" nodeType="withEffect">
                                  <p:stCondLst>
                                    <p:cond delay="0"/>
                                  </p:stCondLst>
                                  <p:childTnLst>
                                    <p:animRot by="120000">
                                      <p:cBhvr>
                                        <p:cTn id="27" dur="400" fill="hold">
                                          <p:stCondLst>
                                            <p:cond delay="0"/>
                                          </p:stCondLst>
                                        </p:cTn>
                                        <p:tgtEl>
                                          <p:spTgt spid="67"/>
                                        </p:tgtEl>
                                        <p:attrNameLst>
                                          <p:attrName>r</p:attrName>
                                        </p:attrNameLst>
                                      </p:cBhvr>
                                    </p:animRot>
                                    <p:animRot by="-240000">
                                      <p:cBhvr>
                                        <p:cTn id="28" dur="800" fill="hold">
                                          <p:stCondLst>
                                            <p:cond delay="800"/>
                                          </p:stCondLst>
                                        </p:cTn>
                                        <p:tgtEl>
                                          <p:spTgt spid="67"/>
                                        </p:tgtEl>
                                        <p:attrNameLst>
                                          <p:attrName>r</p:attrName>
                                        </p:attrNameLst>
                                      </p:cBhvr>
                                    </p:animRot>
                                    <p:animRot by="240000">
                                      <p:cBhvr>
                                        <p:cTn id="29" dur="800" fill="hold">
                                          <p:stCondLst>
                                            <p:cond delay="1600"/>
                                          </p:stCondLst>
                                        </p:cTn>
                                        <p:tgtEl>
                                          <p:spTgt spid="67"/>
                                        </p:tgtEl>
                                        <p:attrNameLst>
                                          <p:attrName>r</p:attrName>
                                        </p:attrNameLst>
                                      </p:cBhvr>
                                    </p:animRot>
                                    <p:animRot by="-240000">
                                      <p:cBhvr>
                                        <p:cTn id="30" dur="800" fill="hold">
                                          <p:stCondLst>
                                            <p:cond delay="2400"/>
                                          </p:stCondLst>
                                        </p:cTn>
                                        <p:tgtEl>
                                          <p:spTgt spid="67"/>
                                        </p:tgtEl>
                                        <p:attrNameLst>
                                          <p:attrName>r</p:attrName>
                                        </p:attrNameLst>
                                      </p:cBhvr>
                                    </p:animRot>
                                    <p:animRot by="120000">
                                      <p:cBhvr>
                                        <p:cTn id="31" dur="800" fill="hold">
                                          <p:stCondLst>
                                            <p:cond delay="3200"/>
                                          </p:stCondLst>
                                        </p:cTn>
                                        <p:tgtEl>
                                          <p:spTgt spid="67"/>
                                        </p:tgtEl>
                                        <p:attrNameLst>
                                          <p:attrName>r</p:attrName>
                                        </p:attrNameLst>
                                      </p:cBhvr>
                                    </p:animRot>
                                  </p:childTnLst>
                                </p:cTn>
                              </p:par>
                              <p:par>
                                <p:cTn id="32" presetID="32" presetClass="emph" presetSubtype="0" repeatCount="indefinite" fill="hold" nodeType="withEffect">
                                  <p:stCondLst>
                                    <p:cond delay="0"/>
                                  </p:stCondLst>
                                  <p:childTnLst>
                                    <p:animRot by="120000">
                                      <p:cBhvr>
                                        <p:cTn id="33" dur="300" fill="hold">
                                          <p:stCondLst>
                                            <p:cond delay="0"/>
                                          </p:stCondLst>
                                        </p:cTn>
                                        <p:tgtEl>
                                          <p:spTgt spid="66"/>
                                        </p:tgtEl>
                                        <p:attrNameLst>
                                          <p:attrName>r</p:attrName>
                                        </p:attrNameLst>
                                      </p:cBhvr>
                                    </p:animRot>
                                    <p:animRot by="-240000">
                                      <p:cBhvr>
                                        <p:cTn id="34" dur="600" fill="hold">
                                          <p:stCondLst>
                                            <p:cond delay="600"/>
                                          </p:stCondLst>
                                        </p:cTn>
                                        <p:tgtEl>
                                          <p:spTgt spid="66"/>
                                        </p:tgtEl>
                                        <p:attrNameLst>
                                          <p:attrName>r</p:attrName>
                                        </p:attrNameLst>
                                      </p:cBhvr>
                                    </p:animRot>
                                    <p:animRot by="240000">
                                      <p:cBhvr>
                                        <p:cTn id="35" dur="600" fill="hold">
                                          <p:stCondLst>
                                            <p:cond delay="1200"/>
                                          </p:stCondLst>
                                        </p:cTn>
                                        <p:tgtEl>
                                          <p:spTgt spid="66"/>
                                        </p:tgtEl>
                                        <p:attrNameLst>
                                          <p:attrName>r</p:attrName>
                                        </p:attrNameLst>
                                      </p:cBhvr>
                                    </p:animRot>
                                    <p:animRot by="-240000">
                                      <p:cBhvr>
                                        <p:cTn id="36" dur="600" fill="hold">
                                          <p:stCondLst>
                                            <p:cond delay="1800"/>
                                          </p:stCondLst>
                                        </p:cTn>
                                        <p:tgtEl>
                                          <p:spTgt spid="66"/>
                                        </p:tgtEl>
                                        <p:attrNameLst>
                                          <p:attrName>r</p:attrName>
                                        </p:attrNameLst>
                                      </p:cBhvr>
                                    </p:animRot>
                                    <p:animRot by="120000">
                                      <p:cBhvr>
                                        <p:cTn id="37" dur="600" fill="hold">
                                          <p:stCondLst>
                                            <p:cond delay="2400"/>
                                          </p:stCondLst>
                                        </p:cTn>
                                        <p:tgtEl>
                                          <p:spTgt spid="66"/>
                                        </p:tgtEl>
                                        <p:attrNameLst>
                                          <p:attrName>r</p:attrName>
                                        </p:attrNameLst>
                                      </p:cBhvr>
                                    </p:animRot>
                                  </p:childTnLst>
                                </p:cTn>
                              </p:par>
                              <p:par>
                                <p:cTn id="38" presetID="1" presetClass="exit" presetSubtype="0" fill="hold" nodeType="withEffect">
                                  <p:stCondLst>
                                    <p:cond delay="0"/>
                                  </p:stCondLst>
                                  <p:childTnLst>
                                    <p:set>
                                      <p:cBhvr>
                                        <p:cTn id="39" dur="1" fill="hold">
                                          <p:stCondLst>
                                            <p:cond delay="0"/>
                                          </p:stCondLst>
                                        </p:cTn>
                                        <p:tgtEl>
                                          <p:spTgt spid="68"/>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2052"/>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42" restart="whenNotActive" fill="hold" evtFilter="cancelBubble" nodeType="interactiveSeq">
                <p:stCondLst>
                  <p:cond evt="onClick" delay="0">
                    <p:tgtEl>
                      <p:spTgt spid="71"/>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par>
                                <p:cTn id="47" presetID="32" presetClass="emph" presetSubtype="0" repeatCount="indefinite" fill="hold" nodeType="withEffect">
                                  <p:stCondLst>
                                    <p:cond delay="0"/>
                                  </p:stCondLst>
                                  <p:childTnLst>
                                    <p:animRot by="120000">
                                      <p:cBhvr>
                                        <p:cTn id="48" dur="500" fill="hold">
                                          <p:stCondLst>
                                            <p:cond delay="0"/>
                                          </p:stCondLst>
                                        </p:cTn>
                                        <p:tgtEl>
                                          <p:spTgt spid="70"/>
                                        </p:tgtEl>
                                        <p:attrNameLst>
                                          <p:attrName>r</p:attrName>
                                        </p:attrNameLst>
                                      </p:cBhvr>
                                    </p:animRot>
                                    <p:animRot by="-240000">
                                      <p:cBhvr>
                                        <p:cTn id="49" dur="1000" fill="hold">
                                          <p:stCondLst>
                                            <p:cond delay="1000"/>
                                          </p:stCondLst>
                                        </p:cTn>
                                        <p:tgtEl>
                                          <p:spTgt spid="70"/>
                                        </p:tgtEl>
                                        <p:attrNameLst>
                                          <p:attrName>r</p:attrName>
                                        </p:attrNameLst>
                                      </p:cBhvr>
                                    </p:animRot>
                                    <p:animRot by="240000">
                                      <p:cBhvr>
                                        <p:cTn id="50" dur="1000" fill="hold">
                                          <p:stCondLst>
                                            <p:cond delay="2000"/>
                                          </p:stCondLst>
                                        </p:cTn>
                                        <p:tgtEl>
                                          <p:spTgt spid="70"/>
                                        </p:tgtEl>
                                        <p:attrNameLst>
                                          <p:attrName>r</p:attrName>
                                        </p:attrNameLst>
                                      </p:cBhvr>
                                    </p:animRot>
                                    <p:animRot by="-240000">
                                      <p:cBhvr>
                                        <p:cTn id="51" dur="1000" fill="hold">
                                          <p:stCondLst>
                                            <p:cond delay="3000"/>
                                          </p:stCondLst>
                                        </p:cTn>
                                        <p:tgtEl>
                                          <p:spTgt spid="70"/>
                                        </p:tgtEl>
                                        <p:attrNameLst>
                                          <p:attrName>r</p:attrName>
                                        </p:attrNameLst>
                                      </p:cBhvr>
                                    </p:animRot>
                                    <p:animRot by="120000">
                                      <p:cBhvr>
                                        <p:cTn id="52" dur="1000" fill="hold">
                                          <p:stCondLst>
                                            <p:cond delay="4000"/>
                                          </p:stCondLst>
                                        </p:cTn>
                                        <p:tgtEl>
                                          <p:spTgt spid="70"/>
                                        </p:tgtEl>
                                        <p:attrNameLst>
                                          <p:attrName>r</p:attrName>
                                        </p:attrNameLst>
                                      </p:cBhvr>
                                    </p:animRot>
                                  </p:childTnLst>
                                </p:cTn>
                              </p:par>
                              <p:par>
                                <p:cTn id="53" presetID="1" presetClass="exit" presetSubtype="0" fill="hold" nodeType="withEffect">
                                  <p:stCondLst>
                                    <p:cond delay="0"/>
                                  </p:stCondLst>
                                  <p:childTnLst>
                                    <p:set>
                                      <p:cBhvr>
                                        <p:cTn id="54" dur="1" fill="hold">
                                          <p:stCondLst>
                                            <p:cond delay="0"/>
                                          </p:stCondLst>
                                        </p:cTn>
                                        <p:tgtEl>
                                          <p:spTgt spid="71"/>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05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57" restart="whenNotActive" fill="hold" evtFilter="cancelBubble" nodeType="interactiveSeq">
                <p:stCondLst>
                  <p:cond evt="onClick" delay="0">
                    <p:tgtEl>
                      <p:spTgt spid="73"/>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72"/>
                                        </p:tgtEl>
                                        <p:attrNameLst>
                                          <p:attrName>style.visibility</p:attrName>
                                        </p:attrNameLst>
                                      </p:cBhvr>
                                      <p:to>
                                        <p:strVal val="visible"/>
                                      </p:to>
                                    </p:set>
                                  </p:childTnLst>
                                </p:cTn>
                              </p:par>
                              <p:par>
                                <p:cTn id="62" presetID="32" presetClass="emph" presetSubtype="0" repeatCount="indefinite" fill="hold" nodeType="withEffect">
                                  <p:stCondLst>
                                    <p:cond delay="0"/>
                                  </p:stCondLst>
                                  <p:childTnLst>
                                    <p:animRot by="120000">
                                      <p:cBhvr>
                                        <p:cTn id="63" dur="200" fill="hold">
                                          <p:stCondLst>
                                            <p:cond delay="0"/>
                                          </p:stCondLst>
                                        </p:cTn>
                                        <p:tgtEl>
                                          <p:spTgt spid="72"/>
                                        </p:tgtEl>
                                        <p:attrNameLst>
                                          <p:attrName>r</p:attrName>
                                        </p:attrNameLst>
                                      </p:cBhvr>
                                    </p:animRot>
                                    <p:animRot by="-240000">
                                      <p:cBhvr>
                                        <p:cTn id="64" dur="400" fill="hold">
                                          <p:stCondLst>
                                            <p:cond delay="400"/>
                                          </p:stCondLst>
                                        </p:cTn>
                                        <p:tgtEl>
                                          <p:spTgt spid="72"/>
                                        </p:tgtEl>
                                        <p:attrNameLst>
                                          <p:attrName>r</p:attrName>
                                        </p:attrNameLst>
                                      </p:cBhvr>
                                    </p:animRot>
                                    <p:animRot by="240000">
                                      <p:cBhvr>
                                        <p:cTn id="65" dur="400" fill="hold">
                                          <p:stCondLst>
                                            <p:cond delay="800"/>
                                          </p:stCondLst>
                                        </p:cTn>
                                        <p:tgtEl>
                                          <p:spTgt spid="72"/>
                                        </p:tgtEl>
                                        <p:attrNameLst>
                                          <p:attrName>r</p:attrName>
                                        </p:attrNameLst>
                                      </p:cBhvr>
                                    </p:animRot>
                                    <p:animRot by="-240000">
                                      <p:cBhvr>
                                        <p:cTn id="66" dur="400" fill="hold">
                                          <p:stCondLst>
                                            <p:cond delay="1200"/>
                                          </p:stCondLst>
                                        </p:cTn>
                                        <p:tgtEl>
                                          <p:spTgt spid="72"/>
                                        </p:tgtEl>
                                        <p:attrNameLst>
                                          <p:attrName>r</p:attrName>
                                        </p:attrNameLst>
                                      </p:cBhvr>
                                    </p:animRot>
                                    <p:animRot by="120000">
                                      <p:cBhvr>
                                        <p:cTn id="67" dur="400" fill="hold">
                                          <p:stCondLst>
                                            <p:cond delay="1600"/>
                                          </p:stCondLst>
                                        </p:cTn>
                                        <p:tgtEl>
                                          <p:spTgt spid="72"/>
                                        </p:tgtEl>
                                        <p:attrNameLst>
                                          <p:attrName>r</p:attrName>
                                        </p:attrNameLst>
                                      </p:cBhvr>
                                    </p:animRot>
                                  </p:childTnLst>
                                </p:cTn>
                              </p:par>
                              <p:par>
                                <p:cTn id="68" presetID="1" presetClass="exit" presetSubtype="0" fill="hold" nodeType="withEffect">
                                  <p:stCondLst>
                                    <p:cond delay="0"/>
                                  </p:stCondLst>
                                  <p:childTnLst>
                                    <p:set>
                                      <p:cBhvr>
                                        <p:cTn id="69" dur="1" fill="hold">
                                          <p:stCondLst>
                                            <p:cond delay="0"/>
                                          </p:stCondLst>
                                        </p:cTn>
                                        <p:tgtEl>
                                          <p:spTgt spid="73"/>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2055"/>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72" restart="whenNotActive" fill="hold" evtFilter="cancelBubble" nodeType="interactiveSeq">
                <p:stCondLst>
                  <p:cond evt="onClick" delay="0">
                    <p:tgtEl>
                      <p:spTgt spid="75"/>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4"/>
                                        </p:tgtEl>
                                        <p:attrNameLst>
                                          <p:attrName>style.visibility</p:attrName>
                                        </p:attrNameLst>
                                      </p:cBhvr>
                                      <p:to>
                                        <p:strVal val="visible"/>
                                      </p:to>
                                    </p:set>
                                  </p:childTnLst>
                                </p:cTn>
                              </p:par>
                              <p:par>
                                <p:cTn id="77" presetID="32" presetClass="emph" presetSubtype="0" repeatCount="indefinite" fill="hold" nodeType="withEffect">
                                  <p:stCondLst>
                                    <p:cond delay="0"/>
                                  </p:stCondLst>
                                  <p:childTnLst>
                                    <p:animRot by="120000">
                                      <p:cBhvr>
                                        <p:cTn id="78" dur="200" fill="hold">
                                          <p:stCondLst>
                                            <p:cond delay="0"/>
                                          </p:stCondLst>
                                        </p:cTn>
                                        <p:tgtEl>
                                          <p:spTgt spid="74"/>
                                        </p:tgtEl>
                                        <p:attrNameLst>
                                          <p:attrName>r</p:attrName>
                                        </p:attrNameLst>
                                      </p:cBhvr>
                                    </p:animRot>
                                    <p:animRot by="-240000">
                                      <p:cBhvr>
                                        <p:cTn id="79" dur="400" fill="hold">
                                          <p:stCondLst>
                                            <p:cond delay="400"/>
                                          </p:stCondLst>
                                        </p:cTn>
                                        <p:tgtEl>
                                          <p:spTgt spid="74"/>
                                        </p:tgtEl>
                                        <p:attrNameLst>
                                          <p:attrName>r</p:attrName>
                                        </p:attrNameLst>
                                      </p:cBhvr>
                                    </p:animRot>
                                    <p:animRot by="240000">
                                      <p:cBhvr>
                                        <p:cTn id="80" dur="400" fill="hold">
                                          <p:stCondLst>
                                            <p:cond delay="800"/>
                                          </p:stCondLst>
                                        </p:cTn>
                                        <p:tgtEl>
                                          <p:spTgt spid="74"/>
                                        </p:tgtEl>
                                        <p:attrNameLst>
                                          <p:attrName>r</p:attrName>
                                        </p:attrNameLst>
                                      </p:cBhvr>
                                    </p:animRot>
                                    <p:animRot by="-240000">
                                      <p:cBhvr>
                                        <p:cTn id="81" dur="400" fill="hold">
                                          <p:stCondLst>
                                            <p:cond delay="1200"/>
                                          </p:stCondLst>
                                        </p:cTn>
                                        <p:tgtEl>
                                          <p:spTgt spid="74"/>
                                        </p:tgtEl>
                                        <p:attrNameLst>
                                          <p:attrName>r</p:attrName>
                                        </p:attrNameLst>
                                      </p:cBhvr>
                                    </p:animRot>
                                    <p:animRot by="120000">
                                      <p:cBhvr>
                                        <p:cTn id="82" dur="400" fill="hold">
                                          <p:stCondLst>
                                            <p:cond delay="1600"/>
                                          </p:stCondLst>
                                        </p:cTn>
                                        <p:tgtEl>
                                          <p:spTgt spid="74"/>
                                        </p:tgtEl>
                                        <p:attrNameLst>
                                          <p:attrName>r</p:attrName>
                                        </p:attrNameLst>
                                      </p:cBhvr>
                                    </p:animRot>
                                  </p:childTnLst>
                                </p:cTn>
                              </p:par>
                              <p:par>
                                <p:cTn id="83" presetID="35" presetClass="path" presetSubtype="0" repeatCount="indefinite" accel="50000" decel="50000" fill="hold" nodeType="withEffect">
                                  <p:stCondLst>
                                    <p:cond delay="0"/>
                                  </p:stCondLst>
                                  <p:childTnLst>
                                    <p:animMotion origin="layout" path="M -4.16667E-6 4.81481E-6 L -1.21093 0.04814 " pathEditMode="relative" rAng="0" ptsTypes="AA">
                                      <p:cBhvr>
                                        <p:cTn id="84" dur="35000" fill="hold"/>
                                        <p:tgtEl>
                                          <p:spTgt spid="74"/>
                                        </p:tgtEl>
                                        <p:attrNameLst>
                                          <p:attrName>ppt_x</p:attrName>
                                          <p:attrName>ppt_y</p:attrName>
                                        </p:attrNameLst>
                                      </p:cBhvr>
                                      <p:rCtr x="-60556" y="2407"/>
                                    </p:animMotion>
                                  </p:childTnLst>
                                </p:cTn>
                              </p:par>
                              <p:par>
                                <p:cTn id="85" presetID="1" presetClass="entr" presetSubtype="0" fill="hold" nodeType="withEffect">
                                  <p:stCondLst>
                                    <p:cond delay="0"/>
                                  </p:stCondLst>
                                  <p:childTnLst>
                                    <p:set>
                                      <p:cBhvr>
                                        <p:cTn id="86" dur="1" fill="hold">
                                          <p:stCondLst>
                                            <p:cond delay="0"/>
                                          </p:stCondLst>
                                        </p:cTn>
                                        <p:tgtEl>
                                          <p:spTgt spid="76"/>
                                        </p:tgtEl>
                                        <p:attrNameLst>
                                          <p:attrName>style.visibility</p:attrName>
                                        </p:attrNameLst>
                                      </p:cBhvr>
                                      <p:to>
                                        <p:strVal val="visible"/>
                                      </p:to>
                                    </p:set>
                                  </p:childTnLst>
                                </p:cTn>
                              </p:par>
                              <p:par>
                                <p:cTn id="87" presetID="32" presetClass="emph" presetSubtype="0" repeatCount="indefinite" fill="hold" nodeType="withEffect">
                                  <p:stCondLst>
                                    <p:cond delay="0"/>
                                  </p:stCondLst>
                                  <p:childTnLst>
                                    <p:animRot by="120000">
                                      <p:cBhvr>
                                        <p:cTn id="88" dur="200" fill="hold">
                                          <p:stCondLst>
                                            <p:cond delay="0"/>
                                          </p:stCondLst>
                                        </p:cTn>
                                        <p:tgtEl>
                                          <p:spTgt spid="76"/>
                                        </p:tgtEl>
                                        <p:attrNameLst>
                                          <p:attrName>r</p:attrName>
                                        </p:attrNameLst>
                                      </p:cBhvr>
                                    </p:animRot>
                                    <p:animRot by="-240000">
                                      <p:cBhvr>
                                        <p:cTn id="89" dur="400" fill="hold">
                                          <p:stCondLst>
                                            <p:cond delay="400"/>
                                          </p:stCondLst>
                                        </p:cTn>
                                        <p:tgtEl>
                                          <p:spTgt spid="76"/>
                                        </p:tgtEl>
                                        <p:attrNameLst>
                                          <p:attrName>r</p:attrName>
                                        </p:attrNameLst>
                                      </p:cBhvr>
                                    </p:animRot>
                                    <p:animRot by="240000">
                                      <p:cBhvr>
                                        <p:cTn id="90" dur="400" fill="hold">
                                          <p:stCondLst>
                                            <p:cond delay="800"/>
                                          </p:stCondLst>
                                        </p:cTn>
                                        <p:tgtEl>
                                          <p:spTgt spid="76"/>
                                        </p:tgtEl>
                                        <p:attrNameLst>
                                          <p:attrName>r</p:attrName>
                                        </p:attrNameLst>
                                      </p:cBhvr>
                                    </p:animRot>
                                    <p:animRot by="-240000">
                                      <p:cBhvr>
                                        <p:cTn id="91" dur="400" fill="hold">
                                          <p:stCondLst>
                                            <p:cond delay="1200"/>
                                          </p:stCondLst>
                                        </p:cTn>
                                        <p:tgtEl>
                                          <p:spTgt spid="76"/>
                                        </p:tgtEl>
                                        <p:attrNameLst>
                                          <p:attrName>r</p:attrName>
                                        </p:attrNameLst>
                                      </p:cBhvr>
                                    </p:animRot>
                                    <p:animRot by="120000">
                                      <p:cBhvr>
                                        <p:cTn id="92" dur="400" fill="hold">
                                          <p:stCondLst>
                                            <p:cond delay="1600"/>
                                          </p:stCondLst>
                                        </p:cTn>
                                        <p:tgtEl>
                                          <p:spTgt spid="76"/>
                                        </p:tgtEl>
                                        <p:attrNameLst>
                                          <p:attrName>r</p:attrName>
                                        </p:attrNameLst>
                                      </p:cBhvr>
                                    </p:animRot>
                                  </p:childTnLst>
                                </p:cTn>
                              </p:par>
                              <p:par>
                                <p:cTn id="93" presetID="35" presetClass="path" presetSubtype="0" repeatCount="indefinite" accel="50000" decel="50000" fill="hold" nodeType="withEffect">
                                  <p:stCondLst>
                                    <p:cond delay="0"/>
                                  </p:stCondLst>
                                  <p:childTnLst>
                                    <p:animMotion origin="layout" path="M -1.38889E-6 -1.11214E-7 L 1.1908 -0.01483 " pathEditMode="relative" rAng="0" ptsTypes="AA">
                                      <p:cBhvr>
                                        <p:cTn id="94" dur="32000" fill="hold"/>
                                        <p:tgtEl>
                                          <p:spTgt spid="76"/>
                                        </p:tgtEl>
                                        <p:attrNameLst>
                                          <p:attrName>ppt_x</p:attrName>
                                          <p:attrName>ppt_y</p:attrName>
                                        </p:attrNameLst>
                                      </p:cBhvr>
                                      <p:rCtr x="59531" y="-741"/>
                                    </p:animMotion>
                                  </p:childTnLst>
                                </p:cTn>
                              </p:par>
                              <p:par>
                                <p:cTn id="95" presetID="1" presetClass="exit" presetSubtype="0" fill="hold" nodeType="withEffect">
                                  <p:stCondLst>
                                    <p:cond delay="0"/>
                                  </p:stCondLst>
                                  <p:childTnLst>
                                    <p:set>
                                      <p:cBhvr>
                                        <p:cTn id="96" dur="1" fill="hold">
                                          <p:stCondLst>
                                            <p:cond delay="0"/>
                                          </p:stCondLst>
                                        </p:cTn>
                                        <p:tgtEl>
                                          <p:spTgt spid="75"/>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2053"/>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99" restart="whenNotActive" fill="hold" evtFilter="cancelBubble" nodeType="interactiveSeq">
                <p:stCondLst>
                  <p:cond evt="onClick" delay="0">
                    <p:tgtEl>
                      <p:spTgt spid="77"/>
                    </p:tgtEl>
                  </p:cond>
                </p:stCondLst>
                <p:endSync evt="end" delay="0">
                  <p:rtn val="all"/>
                </p:endSync>
                <p:childTnLst>
                  <p:par>
                    <p:cTn id="100" fill="hold">
                      <p:stCondLst>
                        <p:cond delay="0"/>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78"/>
                                        </p:tgtEl>
                                        <p:attrNameLst>
                                          <p:attrName>style.visibility</p:attrName>
                                        </p:attrNameLst>
                                      </p:cBhvr>
                                      <p:to>
                                        <p:strVal val="visible"/>
                                      </p:to>
                                    </p:set>
                                  </p:childTnLst>
                                </p:cTn>
                              </p:par>
                              <p:par>
                                <p:cTn id="104" presetID="32" presetClass="emph" presetSubtype="0" repeatCount="indefinite" fill="hold" nodeType="withEffect">
                                  <p:stCondLst>
                                    <p:cond delay="0"/>
                                  </p:stCondLst>
                                  <p:childTnLst>
                                    <p:animRot by="120000">
                                      <p:cBhvr>
                                        <p:cTn id="105" dur="200" fill="hold">
                                          <p:stCondLst>
                                            <p:cond delay="0"/>
                                          </p:stCondLst>
                                        </p:cTn>
                                        <p:tgtEl>
                                          <p:spTgt spid="78"/>
                                        </p:tgtEl>
                                        <p:attrNameLst>
                                          <p:attrName>r</p:attrName>
                                        </p:attrNameLst>
                                      </p:cBhvr>
                                    </p:animRot>
                                    <p:animRot by="-240000">
                                      <p:cBhvr>
                                        <p:cTn id="106" dur="400" fill="hold">
                                          <p:stCondLst>
                                            <p:cond delay="400"/>
                                          </p:stCondLst>
                                        </p:cTn>
                                        <p:tgtEl>
                                          <p:spTgt spid="78"/>
                                        </p:tgtEl>
                                        <p:attrNameLst>
                                          <p:attrName>r</p:attrName>
                                        </p:attrNameLst>
                                      </p:cBhvr>
                                    </p:animRot>
                                    <p:animRot by="240000">
                                      <p:cBhvr>
                                        <p:cTn id="107" dur="400" fill="hold">
                                          <p:stCondLst>
                                            <p:cond delay="800"/>
                                          </p:stCondLst>
                                        </p:cTn>
                                        <p:tgtEl>
                                          <p:spTgt spid="78"/>
                                        </p:tgtEl>
                                        <p:attrNameLst>
                                          <p:attrName>r</p:attrName>
                                        </p:attrNameLst>
                                      </p:cBhvr>
                                    </p:animRot>
                                    <p:animRot by="-240000">
                                      <p:cBhvr>
                                        <p:cTn id="108" dur="400" fill="hold">
                                          <p:stCondLst>
                                            <p:cond delay="1200"/>
                                          </p:stCondLst>
                                        </p:cTn>
                                        <p:tgtEl>
                                          <p:spTgt spid="78"/>
                                        </p:tgtEl>
                                        <p:attrNameLst>
                                          <p:attrName>r</p:attrName>
                                        </p:attrNameLst>
                                      </p:cBhvr>
                                    </p:animRot>
                                    <p:animRot by="120000">
                                      <p:cBhvr>
                                        <p:cTn id="109" dur="400" fill="hold">
                                          <p:stCondLst>
                                            <p:cond delay="1600"/>
                                          </p:stCondLst>
                                        </p:cTn>
                                        <p:tgtEl>
                                          <p:spTgt spid="78"/>
                                        </p:tgtEl>
                                        <p:attrNameLst>
                                          <p:attrName>r</p:attrName>
                                        </p:attrNameLst>
                                      </p:cBhvr>
                                    </p:animRot>
                                  </p:childTnLst>
                                </p:cTn>
                              </p:par>
                              <p:par>
                                <p:cTn id="110" presetID="35" presetClass="path" presetSubtype="0" repeatCount="indefinite" accel="50000" decel="50000" fill="hold" nodeType="withEffect">
                                  <p:stCondLst>
                                    <p:cond delay="0"/>
                                  </p:stCondLst>
                                  <p:childTnLst>
                                    <p:animMotion origin="layout" path="M -2.77778E-7 2.86067E-6 L -1.19184 0.02471 " pathEditMode="relative" rAng="0" ptsTypes="AA">
                                      <p:cBhvr>
                                        <p:cTn id="111" dur="25000" fill="hold"/>
                                        <p:tgtEl>
                                          <p:spTgt spid="78"/>
                                        </p:tgtEl>
                                        <p:attrNameLst>
                                          <p:attrName>ppt_x</p:attrName>
                                          <p:attrName>ppt_y</p:attrName>
                                        </p:attrNameLst>
                                      </p:cBhvr>
                                      <p:rCtr x="-59601" y="1236"/>
                                    </p:animMotion>
                                  </p:childTnLst>
                                </p:cTn>
                              </p:par>
                              <p:par>
                                <p:cTn id="112" presetID="1" presetClass="exit" presetSubtype="0" fill="hold" nodeType="withEffect">
                                  <p:stCondLst>
                                    <p:cond delay="0"/>
                                  </p:stCondLst>
                                  <p:childTnLst>
                                    <p:set>
                                      <p:cBhvr>
                                        <p:cTn id="113" dur="1" fill="hold">
                                          <p:stCondLst>
                                            <p:cond delay="0"/>
                                          </p:stCondLst>
                                        </p:cTn>
                                        <p:tgtEl>
                                          <p:spTgt spid="77"/>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2050"/>
                                        </p:tgtEl>
                                        <p:attrNameLst>
                                          <p:attrName>style.visibility</p:attrName>
                                        </p:attrNameLst>
                                      </p:cBhvr>
                                      <p:to>
                                        <p:strVal val="hidden"/>
                                      </p:to>
                                    </p:set>
                                  </p:childTnLst>
                                </p:cTn>
                              </p:par>
                            </p:childTnLst>
                          </p:cTn>
                        </p:par>
                      </p:childTnLst>
                    </p:cTn>
                  </p:par>
                </p:childTnLst>
              </p:cTn>
              <p:nextCondLst>
                <p:cond evt="onClick" delay="0">
                  <p:tgtEl>
                    <p:spTgt spid="7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6794118-E4F1-ED77-5A03-45F88CD9BFC6}"/>
              </a:ext>
            </a:extLst>
          </p:cNvPr>
          <p:cNvGrpSpPr/>
          <p:nvPr/>
        </p:nvGrpSpPr>
        <p:grpSpPr>
          <a:xfrm>
            <a:off x="1438656" y="66584"/>
            <a:ext cx="5753100" cy="1141606"/>
            <a:chOff x="1714500" y="909251"/>
            <a:chExt cx="11506200" cy="2283212"/>
          </a:xfrm>
        </p:grpSpPr>
        <p:sp>
          <p:nvSpPr>
            <p:cNvPr id="2" name="Freeform 2">
              <a:extLst>
                <a:ext uri="{FF2B5EF4-FFF2-40B4-BE49-F238E27FC236}">
                  <a16:creationId xmlns:a16="http://schemas.microsoft.com/office/drawing/2014/main" id="{A6DBACFA-6F58-944D-DABF-F0D4111D0398}"/>
                </a:ext>
              </a:extLst>
            </p:cNvPr>
            <p:cNvSpPr/>
            <p:nvPr/>
          </p:nvSpPr>
          <p:spPr>
            <a:xfrm>
              <a:off x="1714500" y="909251"/>
              <a:ext cx="11506200" cy="2283212"/>
            </a:xfrm>
            <a:custGeom>
              <a:avLst/>
              <a:gdLst/>
              <a:ahLst/>
              <a:cxnLst/>
              <a:rect l="l" t="t" r="r" b="b"/>
              <a:pathLst>
                <a:path w="11794409" h="2845401">
                  <a:moveTo>
                    <a:pt x="0" y="0"/>
                  </a:moveTo>
                  <a:lnTo>
                    <a:pt x="11794408" y="0"/>
                  </a:lnTo>
                  <a:lnTo>
                    <a:pt x="11794408" y="2845401"/>
                  </a:lnTo>
                  <a:lnTo>
                    <a:pt x="0" y="2845401"/>
                  </a:lnTo>
                  <a:lnTo>
                    <a:pt x="0" y="0"/>
                  </a:lnTo>
                  <a:close/>
                </a:path>
              </a:pathLst>
            </a:custGeom>
            <a:blipFill>
              <a:blip r:embed="rId3">
                <a:duotone>
                  <a:prstClr val="black"/>
                  <a:schemeClr val="accent3">
                    <a:lumMod val="20000"/>
                    <a:lumOff val="80000"/>
                    <a:tint val="45000"/>
                    <a:satMod val="400000"/>
                  </a:schemeClr>
                </a:duotone>
              </a:blip>
              <a:stretch>
                <a:fillRect/>
              </a:stretch>
            </a:blipFill>
          </p:spPr>
        </p:sp>
        <p:sp>
          <p:nvSpPr>
            <p:cNvPr id="6" name="Rectangle 5"/>
            <p:cNvSpPr/>
            <p:nvPr/>
          </p:nvSpPr>
          <p:spPr>
            <a:xfrm>
              <a:off x="2317498" y="1458711"/>
              <a:ext cx="10080888" cy="129266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dirty="0">
                  <a:ln>
                    <a:noFill/>
                  </a:ln>
                  <a:solidFill>
                    <a:schemeClr val="tx1"/>
                  </a:solidFill>
                  <a:effectLst/>
                  <a:uLnTx/>
                  <a:uFillTx/>
                  <a:latin typeface="#9Slide07 IcielSoup of Justice" pitchFamily="2" charset="0"/>
                  <a:ea typeface="+mn-ea"/>
                  <a:cs typeface="Times New Roman" panose="02020603050405020304" pitchFamily="18" charset="0"/>
                  <a:sym typeface="Arial"/>
                </a:rPr>
                <a:t>VĂN</a:t>
              </a:r>
              <a:r>
                <a:rPr kumimoji="0" lang="en-US" sz="3600" b="1" i="0" u="none" strike="noStrike" kern="1200" cap="none" spc="0" normalizeH="0" noProof="0" dirty="0">
                  <a:ln>
                    <a:noFill/>
                  </a:ln>
                  <a:solidFill>
                    <a:schemeClr val="tx1"/>
                  </a:solidFill>
                  <a:effectLst/>
                  <a:uLnTx/>
                  <a:uFillTx/>
                  <a:latin typeface="#9Slide07 IcielSoup of Justice" pitchFamily="2" charset="0"/>
                  <a:ea typeface="+mn-ea"/>
                  <a:cs typeface="Times New Roman" panose="02020603050405020304" pitchFamily="18" charset="0"/>
                  <a:sym typeface="Arial"/>
                </a:rPr>
                <a:t> HAY – CHỮ TỐT</a:t>
              </a:r>
              <a:endParaRPr kumimoji="0" lang="vi-VN" sz="3600" b="1" i="0" u="none" strike="noStrike" kern="1200" cap="none" spc="0" normalizeH="0" baseline="0" noProof="0" dirty="0">
                <a:ln>
                  <a:noFill/>
                </a:ln>
                <a:solidFill>
                  <a:schemeClr val="tx1"/>
                </a:solidFill>
                <a:effectLst/>
                <a:uLnTx/>
                <a:uFillTx/>
                <a:latin typeface="#9Slide07 IcielSoup of Justice" pitchFamily="2" charset="0"/>
                <a:ea typeface="+mn-ea"/>
                <a:cs typeface="Times New Roman" panose="02020603050405020304" pitchFamily="18" charset="0"/>
                <a:sym typeface="Arial"/>
              </a:endParaRPr>
            </a:p>
          </p:txBody>
        </p:sp>
      </p:grpSp>
      <p:sp>
        <p:nvSpPr>
          <p:cNvPr id="7" name="Rectangle 6"/>
          <p:cNvSpPr/>
          <p:nvPr/>
        </p:nvSpPr>
        <p:spPr>
          <a:xfrm>
            <a:off x="657605" y="1482920"/>
            <a:ext cx="4751393" cy="2677656"/>
          </a:xfrm>
          <a:prstGeom prst="rect">
            <a:avLst/>
          </a:prstGeom>
        </p:spPr>
        <p:txBody>
          <a:bodyPr wrap="square">
            <a:spAutoFit/>
          </a:bodyPr>
          <a:lstStyle/>
          <a:p>
            <a:pPr algn="just" latinLnBrk="0"/>
            <a:r>
              <a:rPr lang="vi-VN" sz="2400" dirty="0">
                <a:solidFill>
                  <a:schemeClr val="tx1"/>
                </a:solidFill>
                <a:latin typeface="+mj-lt"/>
              </a:rPr>
              <a:t>Viết một đoạn văn (khoảng 6 – 8 dòng) trình bày suy nghĩ của em về những thuận lợi trong việc học chữ Quốc ngữ và sử dụng chữ Quốc ngữ để viết các tên riêng nước ngoài, các thuật ngữ khoa học có nguồn gốc nước ngoài.</a:t>
            </a:r>
          </a:p>
        </p:txBody>
      </p:sp>
      <p:pic>
        <p:nvPicPr>
          <p:cNvPr id="11" name="Google Shape;3556;p109"/>
          <p:cNvPicPr preferRelativeResize="0"/>
          <p:nvPr/>
        </p:nvPicPr>
        <p:blipFill rotWithShape="1">
          <a:blip r:embed="rId4">
            <a:alphaModFix/>
          </a:blip>
          <a:srcRect l="18471" r="11026"/>
          <a:stretch/>
        </p:blipFill>
        <p:spPr>
          <a:xfrm>
            <a:off x="5992363" y="1227350"/>
            <a:ext cx="2761027" cy="3916150"/>
          </a:xfrm>
          <a:prstGeom prst="rect">
            <a:avLst/>
          </a:prstGeom>
          <a:noFill/>
          <a:ln>
            <a:noFill/>
          </a:ln>
        </p:spPr>
      </p:pic>
    </p:spTree>
    <p:extLst>
      <p:ext uri="{BB962C8B-B14F-4D97-AF65-F5344CB8AC3E}">
        <p14:creationId xmlns:p14="http://schemas.microsoft.com/office/powerpoint/2010/main" val="278588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5"/>
          <p:cNvGrpSpPr/>
          <p:nvPr/>
        </p:nvGrpSpPr>
        <p:grpSpPr>
          <a:xfrm>
            <a:off x="0" y="578887"/>
            <a:ext cx="9144000" cy="4242495"/>
            <a:chOff x="0" y="0"/>
            <a:chExt cx="4534469" cy="1756490"/>
          </a:xfrm>
        </p:grpSpPr>
        <p:sp>
          <p:nvSpPr>
            <p:cNvPr id="8" name="Freeform 16"/>
            <p:cNvSpPr/>
            <p:nvPr/>
          </p:nvSpPr>
          <p:spPr>
            <a:xfrm>
              <a:off x="0" y="0"/>
              <a:ext cx="4534469" cy="1756490"/>
            </a:xfrm>
            <a:custGeom>
              <a:avLst/>
              <a:gdLst/>
              <a:ahLst/>
              <a:cxnLst/>
              <a:rect l="l" t="t" r="r" b="b"/>
              <a:pathLst>
                <a:path w="4534469" h="1756490">
                  <a:moveTo>
                    <a:pt x="8993" y="0"/>
                  </a:moveTo>
                  <a:lnTo>
                    <a:pt x="4525476" y="0"/>
                  </a:lnTo>
                  <a:cubicBezTo>
                    <a:pt x="4530443" y="0"/>
                    <a:pt x="4534469" y="4027"/>
                    <a:pt x="4534469" y="8993"/>
                  </a:cubicBezTo>
                  <a:lnTo>
                    <a:pt x="4534469" y="1747496"/>
                  </a:lnTo>
                  <a:cubicBezTo>
                    <a:pt x="4534469" y="1752463"/>
                    <a:pt x="4530443" y="1756490"/>
                    <a:pt x="4525476" y="1756490"/>
                  </a:cubicBezTo>
                  <a:lnTo>
                    <a:pt x="8993" y="1756490"/>
                  </a:lnTo>
                  <a:cubicBezTo>
                    <a:pt x="6608" y="1756490"/>
                    <a:pt x="4321" y="1755542"/>
                    <a:pt x="2634" y="1753856"/>
                  </a:cubicBezTo>
                  <a:cubicBezTo>
                    <a:pt x="948" y="1752169"/>
                    <a:pt x="0" y="1749881"/>
                    <a:pt x="0" y="1747496"/>
                  </a:cubicBezTo>
                  <a:lnTo>
                    <a:pt x="0" y="8993"/>
                  </a:lnTo>
                  <a:cubicBezTo>
                    <a:pt x="0" y="6608"/>
                    <a:pt x="948" y="4321"/>
                    <a:pt x="2634" y="2634"/>
                  </a:cubicBezTo>
                  <a:cubicBezTo>
                    <a:pt x="4321" y="948"/>
                    <a:pt x="6608" y="0"/>
                    <a:pt x="8993" y="0"/>
                  </a:cubicBezTo>
                  <a:close/>
                </a:path>
              </a:pathLst>
            </a:custGeom>
            <a:solidFill>
              <a:srgbClr val="DBCAAB">
                <a:alpha val="49804"/>
              </a:srgbClr>
            </a:solidFill>
          </p:spPr>
        </p:sp>
        <p:sp>
          <p:nvSpPr>
            <p:cNvPr id="10" name="TextBox 17"/>
            <p:cNvSpPr txBox="1"/>
            <p:nvPr/>
          </p:nvSpPr>
          <p:spPr>
            <a:xfrm>
              <a:off x="0" y="-57150"/>
              <a:ext cx="4534469" cy="1813640"/>
            </a:xfrm>
            <a:prstGeom prst="rect">
              <a:avLst/>
            </a:prstGeom>
          </p:spPr>
          <p:txBody>
            <a:bodyPr lIns="25400" tIns="25400" rIns="25400" bIns="25400" rtlCol="0" anchor="ctr"/>
            <a:lstStyle/>
            <a:p>
              <a:pPr algn="ctr" defTabSz="457200">
                <a:lnSpc>
                  <a:spcPts val="1330"/>
                </a:lnSpc>
                <a:spcBef>
                  <a:spcPct val="0"/>
                </a:spcBef>
                <a:buClrTx/>
              </a:pPr>
              <a:endParaRPr sz="900" kern="1200">
                <a:solidFill>
                  <a:prstClr val="black"/>
                </a:solidFill>
                <a:latin typeface="Calibri"/>
                <a:ea typeface="+mn-ea"/>
                <a:cs typeface="+mn-cs"/>
              </a:endParaRPr>
            </a:p>
          </p:txBody>
        </p:sp>
      </p:grpSp>
      <p:grpSp>
        <p:nvGrpSpPr>
          <p:cNvPr id="11" name="Group 5">
            <a:extLst>
              <a:ext uri="{FF2B5EF4-FFF2-40B4-BE49-F238E27FC236}">
                <a16:creationId xmlns:a16="http://schemas.microsoft.com/office/drawing/2014/main" id="{FFC4EFD4-95E4-2476-DB01-6A2E01509644}"/>
              </a:ext>
            </a:extLst>
          </p:cNvPr>
          <p:cNvGrpSpPr/>
          <p:nvPr/>
        </p:nvGrpSpPr>
        <p:grpSpPr>
          <a:xfrm>
            <a:off x="389133" y="199518"/>
            <a:ext cx="241333" cy="241333"/>
            <a:chOff x="0" y="0"/>
            <a:chExt cx="812800" cy="812800"/>
          </a:xfrm>
        </p:grpSpPr>
        <p:sp>
          <p:nvSpPr>
            <p:cNvPr id="12" name="Freeform 6">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13" name="TextBox 7">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4" name="Group 8">
            <a:extLst>
              <a:ext uri="{FF2B5EF4-FFF2-40B4-BE49-F238E27FC236}">
                <a16:creationId xmlns:a16="http://schemas.microsoft.com/office/drawing/2014/main" id="{B2C972DC-DB90-D695-B5BE-40196DCBD10C}"/>
              </a:ext>
            </a:extLst>
          </p:cNvPr>
          <p:cNvGrpSpPr/>
          <p:nvPr/>
        </p:nvGrpSpPr>
        <p:grpSpPr>
          <a:xfrm>
            <a:off x="680889" y="199518"/>
            <a:ext cx="241333" cy="241333"/>
            <a:chOff x="0" y="0"/>
            <a:chExt cx="812800" cy="812800"/>
          </a:xfrm>
        </p:grpSpPr>
        <p:sp>
          <p:nvSpPr>
            <p:cNvPr id="15" name="Freeform 9">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6" name="TextBox 10">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7" name="Group 11">
            <a:extLst>
              <a:ext uri="{FF2B5EF4-FFF2-40B4-BE49-F238E27FC236}">
                <a16:creationId xmlns:a16="http://schemas.microsoft.com/office/drawing/2014/main" id="{0A18C402-C93C-ED78-08A7-C7A4E73A6A06}"/>
              </a:ext>
            </a:extLst>
          </p:cNvPr>
          <p:cNvGrpSpPr/>
          <p:nvPr/>
        </p:nvGrpSpPr>
        <p:grpSpPr>
          <a:xfrm>
            <a:off x="970160" y="199518"/>
            <a:ext cx="241333" cy="241333"/>
            <a:chOff x="0" y="0"/>
            <a:chExt cx="812800" cy="812800"/>
          </a:xfrm>
        </p:grpSpPr>
        <p:sp>
          <p:nvSpPr>
            <p:cNvPr id="18" name="Freeform 12">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9" name="TextBox 13">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20" name="Group 14">
            <a:extLst>
              <a:ext uri="{FF2B5EF4-FFF2-40B4-BE49-F238E27FC236}">
                <a16:creationId xmlns:a16="http://schemas.microsoft.com/office/drawing/2014/main" id="{65761553-2BFF-2AE6-0570-CC19A71D6FEA}"/>
              </a:ext>
            </a:extLst>
          </p:cNvPr>
          <p:cNvGrpSpPr/>
          <p:nvPr/>
        </p:nvGrpSpPr>
        <p:grpSpPr>
          <a:xfrm>
            <a:off x="1259431" y="199518"/>
            <a:ext cx="241333" cy="241333"/>
            <a:chOff x="0" y="0"/>
            <a:chExt cx="812800" cy="812800"/>
          </a:xfrm>
        </p:grpSpPr>
        <p:sp>
          <p:nvSpPr>
            <p:cNvPr id="21" name="Freeform 15">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22" name="TextBox 16">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sp>
        <p:nvSpPr>
          <p:cNvPr id="23" name="Rectangle 22"/>
          <p:cNvSpPr/>
          <p:nvPr/>
        </p:nvSpPr>
        <p:spPr>
          <a:xfrm>
            <a:off x="270164" y="1199655"/>
            <a:ext cx="8614063" cy="4093428"/>
          </a:xfrm>
          <a:prstGeom prst="rect">
            <a:avLst/>
          </a:prstGeom>
        </p:spPr>
        <p:txBody>
          <a:bodyPr wrap="square">
            <a:spAutoFit/>
          </a:bodyPr>
          <a:lstStyle/>
          <a:p>
            <a:pPr algn="just" latinLnBrk="0"/>
            <a:r>
              <a:rPr lang="en-US" sz="2000" dirty="0">
                <a:solidFill>
                  <a:schemeClr val="tx1"/>
                </a:solidFill>
                <a:latin typeface="+mj-lt"/>
              </a:rPr>
              <a:t>        </a:t>
            </a:r>
            <a:r>
              <a:rPr lang="vi-VN" sz="2000" dirty="0">
                <a:solidFill>
                  <a:schemeClr val="tx1"/>
                </a:solidFill>
                <a:latin typeface="+mj-lt"/>
              </a:rPr>
              <a:t>Chữ Quốc ngữ là danh từ chung, chỉ cho các thứ chữ của một nước, chẳng hạn như chữ Nôm cũng là chữ Quốc ngữ của nước ta trong một thời kỳ, nên danh từ chữ Quốc ngữ để chỉ cho chữ viết chúng ta dùng ngày nay. Chữ này thoạt đầu do những vị giáo sĩ Tây phương truyền đạo tại Việt Nam, họ mượn mẫu tự La Tinh, ghép lại để ghi âm địa danh và các nhân vật địa phương, từ đó nó đã trải qua các thời kỳ hình thành cho đến ngày nay. Khác với nhiều hệ thống ngôn ngữ trên thế giới, với 29 âm trong đó có 11 nguyên âm, 1 bán nguyên âm, 17 phụ âm và 5 thanh điệu (sắc, huyền, hỏi, ngã, nặng) đã làm cho tiếng Việt trầm bổng linh hoạt với giai điệu và tiết tấu sinh động đầy nhạc tính. So với chữ Hán và chữ Nôm là kiểu chữ tượng hình, chữ Việt theo hệ chữ latinh rất phù hợp trong việc viết các tên nước ngoài, các thuật ngữ khoa học…</a:t>
            </a:r>
          </a:p>
          <a:p>
            <a:br>
              <a:rPr lang="vi-VN" sz="2000" dirty="0">
                <a:solidFill>
                  <a:schemeClr val="tx1"/>
                </a:solidFill>
                <a:latin typeface="+mj-lt"/>
              </a:rPr>
            </a:br>
            <a:endParaRPr lang="en-US" sz="2000" dirty="0">
              <a:solidFill>
                <a:schemeClr val="tx1"/>
              </a:solidFill>
              <a:latin typeface="+mj-lt"/>
            </a:endParaRPr>
          </a:p>
        </p:txBody>
      </p:sp>
    </p:spTree>
    <p:extLst>
      <p:ext uri="{BB962C8B-B14F-4D97-AF65-F5344CB8AC3E}">
        <p14:creationId xmlns:p14="http://schemas.microsoft.com/office/powerpoint/2010/main" val="357636711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1600200" y="920266"/>
            <a:ext cx="554990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hãy</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trình</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bày</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điểm</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giống</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nhau</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của</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chữ</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Nôm</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và</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chữ</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Quốc</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ngữ</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ounded Rectangle 4"/>
          <p:cNvSpPr/>
          <p:nvPr/>
        </p:nvSpPr>
        <p:spPr>
          <a:xfrm>
            <a:off x="2743200" y="2419350"/>
            <a:ext cx="6099464"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743199" y="2510099"/>
            <a:ext cx="6026727" cy="1200329"/>
          </a:xfrm>
          <a:prstGeom prst="rect">
            <a:avLst/>
          </a:prstGeom>
          <a:noFill/>
        </p:spPr>
        <p:txBody>
          <a:bodyPr wrap="square" rtlCol="0">
            <a:spAutoFit/>
          </a:bodyPr>
          <a:lstStyle/>
          <a:p>
            <a:pPr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Đều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lưu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tựu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đóng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góp</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dựng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nền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hoá</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tộc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043499"/>
            <a:ext cx="3048000" cy="2100001"/>
          </a:xfrm>
          <a:prstGeom prst="rect">
            <a:avLst/>
          </a:prstGeom>
        </p:spPr>
      </p:pic>
    </p:spTree>
    <p:extLst>
      <p:ext uri="{BB962C8B-B14F-4D97-AF65-F5344CB8AC3E}">
        <p14:creationId xmlns:p14="http://schemas.microsoft.com/office/powerpoint/2010/main" val="129159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1612899" y="939364"/>
            <a:ext cx="554990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noProof="0" dirty="0">
                <a:solidFill>
                  <a:prstClr val="black"/>
                </a:solidFill>
                <a:latin typeface="Times New Roman" pitchFamily="18" charset="0"/>
                <a:ea typeface="+mn-ea"/>
                <a:cs typeface="Times New Roman" pitchFamily="18" charset="0"/>
              </a:rPr>
              <a:t>Ữ/Q/C/U/Ố/G/N…..</a:t>
            </a:r>
            <a:r>
              <a:rPr kumimoji="0" lang="en-US" sz="2800" b="0" i="0" u="none" strike="noStrike" kern="1200" cap="none" spc="0" normalizeH="0" baseline="0" dirty="0" err="1">
                <a:ln>
                  <a:noFill/>
                </a:ln>
                <a:solidFill>
                  <a:prstClr val="black"/>
                </a:solidFill>
                <a:effectLst/>
                <a:uLnTx/>
                <a:uFillTx/>
                <a:latin typeface="Times New Roman" pitchFamily="18" charset="0"/>
                <a:ea typeface="+mn-ea"/>
                <a:cs typeface="Times New Roman" pitchFamily="18" charset="0"/>
              </a:rPr>
              <a:t>Hãy</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sắp</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xếp</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các</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chữ</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sau</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thành</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từ</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có</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nghĩa</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ounded Rectangle 4"/>
          <p:cNvSpPr/>
          <p:nvPr/>
        </p:nvSpPr>
        <p:spPr>
          <a:xfrm>
            <a:off x="2743200" y="2419350"/>
            <a:ext cx="54102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743200" y="2794000"/>
            <a:ext cx="54102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kern="1200" dirty="0">
                <a:solidFill>
                  <a:prstClr val="black"/>
                </a:solidFill>
                <a:latin typeface="Times New Roman" pitchFamily="18" charset="0"/>
                <a:ea typeface="+mn-ea"/>
                <a:cs typeface="Times New Roman" pitchFamily="18" charset="0"/>
              </a:rPr>
              <a:t>QUỐC NGỮ</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3224887"/>
            <a:ext cx="2812379" cy="1937663"/>
          </a:xfrm>
          <a:prstGeom prst="rect">
            <a:avLst/>
          </a:prstGeom>
        </p:spPr>
      </p:pic>
      <p:pic>
        <p:nvPicPr>
          <p:cNvPr id="2" name="Picture 4" descr="C:\Users\ADMIN\Desktop\Tai nguyen thiet ke tro choi\Bảng gỗ\1a.png">
            <a:hlinkClick r:id="rId5" action="ppaction://hlinksldjump"/>
            <a:extLst>
              <a:ext uri="{FF2B5EF4-FFF2-40B4-BE49-F238E27FC236}">
                <a16:creationId xmlns:a16="http://schemas.microsoft.com/office/drawing/2014/main" id="{F0030F2B-8DD8-5233-F181-F764115A5D7B}"/>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10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1600200" y="899484"/>
            <a:ext cx="554990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dirty="0" err="1">
                <a:solidFill>
                  <a:prstClr val="black"/>
                </a:solidFill>
                <a:latin typeface="Times New Roman" pitchFamily="18" charset="0"/>
                <a:ea typeface="+mn-ea"/>
                <a:cs typeface="Times New Roman" pitchFamily="18" charset="0"/>
              </a:rPr>
              <a:t>Hãy</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trình</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bày</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hoàn</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cảnh</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ra</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đời</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của</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chữ</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Quốc</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ngữ</a:t>
            </a:r>
            <a:r>
              <a:rPr lang="en-US" sz="2800" kern="1200" dirty="0">
                <a:solidFill>
                  <a:prstClr val="black"/>
                </a:solidFill>
                <a:latin typeface="Times New Roman" pitchFamily="18" charset="0"/>
                <a:ea typeface="+mn-ea"/>
                <a:cs typeface="Times New Roman" pitchFamily="18" charset="0"/>
              </a:rPr>
              <a: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ounded Rectangle 4"/>
          <p:cNvSpPr/>
          <p:nvPr/>
        </p:nvSpPr>
        <p:spPr>
          <a:xfrm>
            <a:off x="2743199" y="2419349"/>
            <a:ext cx="6089073" cy="176818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989200" y="2510101"/>
            <a:ext cx="5597070" cy="1569660"/>
          </a:xfrm>
          <a:prstGeom prst="rect">
            <a:avLst/>
          </a:prstGeom>
          <a:noFill/>
        </p:spPr>
        <p:txBody>
          <a:bodyPr wrap="square" rtlCol="0">
            <a:spAutoFit/>
          </a:bodyPr>
          <a:lstStyle/>
          <a:p>
            <a:pPr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Xuất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cầu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đạo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Thiên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chúa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giáo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sĩ</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phương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Tây</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minh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La-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tinh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ghi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âm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tiếng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Việt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ngữ</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3237551"/>
            <a:ext cx="2794000" cy="1925000"/>
          </a:xfrm>
          <a:prstGeom prst="rect">
            <a:avLst/>
          </a:prstGeom>
        </p:spPr>
      </p:pic>
      <p:pic>
        <p:nvPicPr>
          <p:cNvPr id="2" name="Picture 4" descr="C:\Users\ADMIN\Desktop\Tai nguyen thiet ke tro choi\Bảng gỗ\1a.png">
            <a:hlinkClick r:id="rId5" action="ppaction://hlinksldjump"/>
            <a:extLst>
              <a:ext uri="{FF2B5EF4-FFF2-40B4-BE49-F238E27FC236}">
                <a16:creationId xmlns:a16="http://schemas.microsoft.com/office/drawing/2014/main" id="{2EE40A99-F617-441B-DB5C-DC8347A1938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48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1600200" y="951439"/>
            <a:ext cx="554990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kern="1200" dirty="0">
                <a:solidFill>
                  <a:prstClr val="black"/>
                </a:solidFill>
                <a:latin typeface="Times New Roman" pitchFamily="18" charset="0"/>
                <a:ea typeface="+mn-ea"/>
                <a:cs typeface="Times New Roman" pitchFamily="18" charset="0"/>
              </a:rPr>
              <a:t>Ư</a:t>
            </a:r>
            <a:r>
              <a:rPr lang="en-US" sz="2800" kern="1200" dirty="0">
                <a:solidFill>
                  <a:prstClr val="black"/>
                </a:solidFill>
                <a:latin typeface="Times New Roman" pitchFamily="18" charset="0"/>
                <a:ea typeface="+mn-ea"/>
                <a:cs typeface="Times New Roman" pitchFamily="18" charset="0"/>
              </a:rPr>
              <a:t>u </a:t>
            </a:r>
            <a:r>
              <a:rPr lang="en-US" sz="2800" kern="1200" dirty="0" err="1">
                <a:solidFill>
                  <a:prstClr val="black"/>
                </a:solidFill>
                <a:latin typeface="Times New Roman" pitchFamily="18" charset="0"/>
                <a:ea typeface="+mn-ea"/>
                <a:cs typeface="Times New Roman" pitchFamily="18" charset="0"/>
              </a:rPr>
              <a:t>điểm</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nổi</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bật</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nhất</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của</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chữ</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Quốc</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ngữ</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là</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gì</a:t>
            </a:r>
            <a:r>
              <a:rPr lang="en-US" sz="2800" kern="1200" dirty="0">
                <a:solidFill>
                  <a:prstClr val="black"/>
                </a:solidFill>
                <a:latin typeface="Times New Roman" pitchFamily="18" charset="0"/>
                <a:ea typeface="+mn-ea"/>
                <a:cs typeface="Times New Roman" pitchFamily="18" charset="0"/>
              </a:rPr>
              <a: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ounded Rectangle 4"/>
          <p:cNvSpPr/>
          <p:nvPr/>
        </p:nvSpPr>
        <p:spPr>
          <a:xfrm>
            <a:off x="2743200" y="2419350"/>
            <a:ext cx="54102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743200" y="2794000"/>
            <a:ext cx="55970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dirty="0" err="1">
                <a:solidFill>
                  <a:prstClr val="black"/>
                </a:solidFill>
                <a:latin typeface="Times New Roman" pitchFamily="18" charset="0"/>
                <a:ea typeface="+mn-ea"/>
                <a:cs typeface="Times New Roman" pitchFamily="18" charset="0"/>
              </a:rPr>
              <a:t>Đơn</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giản</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dễ</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học</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3290051"/>
            <a:ext cx="2717800" cy="1872500"/>
          </a:xfrm>
          <a:prstGeom prst="rect">
            <a:avLst/>
          </a:prstGeom>
        </p:spPr>
      </p:pic>
      <p:pic>
        <p:nvPicPr>
          <p:cNvPr id="2" name="Picture 4" descr="C:\Users\ADMIN\Desktop\Tai nguyen thiet ke tro choi\Bảng gỗ\1a.png">
            <a:hlinkClick r:id="rId5" action="ppaction://hlinksldjump"/>
            <a:extLst>
              <a:ext uri="{FF2B5EF4-FFF2-40B4-BE49-F238E27FC236}">
                <a16:creationId xmlns:a16="http://schemas.microsoft.com/office/drawing/2014/main" id="{8D65A3A5-023F-2E1D-325F-24831ED9B2B4}"/>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70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374073" y="331570"/>
            <a:ext cx="6788727" cy="15543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374073" y="377845"/>
            <a:ext cx="6639791" cy="1569660"/>
          </a:xfrm>
          <a:prstGeom prst="rect">
            <a:avLst/>
          </a:prstGeom>
          <a:noFill/>
        </p:spPr>
        <p:txBody>
          <a:bodyPr wrap="square" rtlCol="0">
            <a:spAutoFit/>
          </a:bodyPr>
          <a:lstStyle/>
          <a:p>
            <a:pPr algn="ctr">
              <a:buClrTx/>
              <a:defRP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M</a:t>
            </a:r>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anh nha ở Việt Nam vào khoảng từ thế kỉ VIII đến thế kỉ IX, hình thành và hoàn thiện vào khoảng từ cuối thế kỉ X đến thế kỉ XII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quá</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hoàn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thiện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Nôm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hay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5" name="Rounded Rectangle 4"/>
          <p:cNvSpPr/>
          <p:nvPr/>
        </p:nvSpPr>
        <p:spPr>
          <a:xfrm>
            <a:off x="2743200" y="2419350"/>
            <a:ext cx="54102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743200" y="2794000"/>
            <a:ext cx="55970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Chữ</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Nôm</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3224887"/>
            <a:ext cx="2812379" cy="1937663"/>
          </a:xfrm>
          <a:prstGeom prst="rect">
            <a:avLst/>
          </a:prstGeom>
        </p:spPr>
      </p:pic>
      <p:pic>
        <p:nvPicPr>
          <p:cNvPr id="2" name="Picture 4" descr="C:\Users\ADMIN\Desktop\Tai nguyen thiet ke tro choi\Bảng gỗ\1a.png">
            <a:hlinkClick r:id="rId5" action="ppaction://hlinksldjump"/>
            <a:extLst>
              <a:ext uri="{FF2B5EF4-FFF2-40B4-BE49-F238E27FC236}">
                <a16:creationId xmlns:a16="http://schemas.microsoft.com/office/drawing/2014/main" id="{394D14F7-8F5D-AF2A-240C-EA8F3B16FFC8}"/>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52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1600200" y="1024176"/>
            <a:ext cx="554990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Hạn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chế</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lớn</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nhất</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của</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chữ</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Nôm</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là</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gì</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ounded Rectangle 4"/>
          <p:cNvSpPr/>
          <p:nvPr/>
        </p:nvSpPr>
        <p:spPr>
          <a:xfrm>
            <a:off x="2743200" y="2419350"/>
            <a:ext cx="54102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918113" y="2651551"/>
            <a:ext cx="5060373" cy="830997"/>
          </a:xfrm>
          <a:prstGeom prst="rect">
            <a:avLst/>
          </a:prstGeom>
          <a:noFill/>
        </p:spPr>
        <p:txBody>
          <a:bodyPr wrap="square" rtlCol="0">
            <a:spAutoFit/>
          </a:bodyPr>
          <a:lstStyle/>
          <a:p>
            <a:pPr algn="just">
              <a:buClrTx/>
              <a:defRP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K</a:t>
            </a:r>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hó học vì phải biết chữ Hán mới học được</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3224887"/>
            <a:ext cx="2812379" cy="1937663"/>
          </a:xfrm>
          <a:prstGeom prst="rect">
            <a:avLst/>
          </a:prstGeom>
        </p:spPr>
      </p:pic>
      <p:pic>
        <p:nvPicPr>
          <p:cNvPr id="2" name="Picture 4" descr="C:\Users\ADMIN\Desktop\Tai nguyen thiet ke tro choi\Bảng gỗ\1a.png">
            <a:hlinkClick r:id="rId5" action="ppaction://hlinksldjump"/>
            <a:extLst>
              <a:ext uri="{FF2B5EF4-FFF2-40B4-BE49-F238E27FC236}">
                <a16:creationId xmlns:a16="http://schemas.microsoft.com/office/drawing/2014/main" id="{590B4B01-6362-59D9-7C3C-1C13AEEBC99C}"/>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94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5"/>
          <p:cNvGrpSpPr/>
          <p:nvPr/>
        </p:nvGrpSpPr>
        <p:grpSpPr>
          <a:xfrm>
            <a:off x="0" y="578887"/>
            <a:ext cx="9144000" cy="3897863"/>
            <a:chOff x="0" y="0"/>
            <a:chExt cx="4534469" cy="1756490"/>
          </a:xfrm>
        </p:grpSpPr>
        <p:sp>
          <p:nvSpPr>
            <p:cNvPr id="16" name="Freeform 16"/>
            <p:cNvSpPr/>
            <p:nvPr/>
          </p:nvSpPr>
          <p:spPr>
            <a:xfrm>
              <a:off x="0" y="0"/>
              <a:ext cx="4534469" cy="1756490"/>
            </a:xfrm>
            <a:custGeom>
              <a:avLst/>
              <a:gdLst/>
              <a:ahLst/>
              <a:cxnLst/>
              <a:rect l="l" t="t" r="r" b="b"/>
              <a:pathLst>
                <a:path w="4534469" h="1756490">
                  <a:moveTo>
                    <a:pt x="8993" y="0"/>
                  </a:moveTo>
                  <a:lnTo>
                    <a:pt x="4525476" y="0"/>
                  </a:lnTo>
                  <a:cubicBezTo>
                    <a:pt x="4530443" y="0"/>
                    <a:pt x="4534469" y="4027"/>
                    <a:pt x="4534469" y="8993"/>
                  </a:cubicBezTo>
                  <a:lnTo>
                    <a:pt x="4534469" y="1747496"/>
                  </a:lnTo>
                  <a:cubicBezTo>
                    <a:pt x="4534469" y="1752463"/>
                    <a:pt x="4530443" y="1756490"/>
                    <a:pt x="4525476" y="1756490"/>
                  </a:cubicBezTo>
                  <a:lnTo>
                    <a:pt x="8993" y="1756490"/>
                  </a:lnTo>
                  <a:cubicBezTo>
                    <a:pt x="6608" y="1756490"/>
                    <a:pt x="4321" y="1755542"/>
                    <a:pt x="2634" y="1753856"/>
                  </a:cubicBezTo>
                  <a:cubicBezTo>
                    <a:pt x="948" y="1752169"/>
                    <a:pt x="0" y="1749881"/>
                    <a:pt x="0" y="1747496"/>
                  </a:cubicBezTo>
                  <a:lnTo>
                    <a:pt x="0" y="8993"/>
                  </a:lnTo>
                  <a:cubicBezTo>
                    <a:pt x="0" y="6608"/>
                    <a:pt x="948" y="4321"/>
                    <a:pt x="2634" y="2634"/>
                  </a:cubicBezTo>
                  <a:cubicBezTo>
                    <a:pt x="4321" y="948"/>
                    <a:pt x="6608" y="0"/>
                    <a:pt x="8993" y="0"/>
                  </a:cubicBezTo>
                  <a:close/>
                </a:path>
              </a:pathLst>
            </a:custGeom>
            <a:solidFill>
              <a:srgbClr val="DBCAAB">
                <a:alpha val="49804"/>
              </a:srgbClr>
            </a:solidFill>
          </p:spPr>
        </p:sp>
        <p:sp>
          <p:nvSpPr>
            <p:cNvPr id="17" name="TextBox 17"/>
            <p:cNvSpPr txBox="1"/>
            <p:nvPr/>
          </p:nvSpPr>
          <p:spPr>
            <a:xfrm>
              <a:off x="0" y="-57150"/>
              <a:ext cx="4534469" cy="1813640"/>
            </a:xfrm>
            <a:prstGeom prst="rect">
              <a:avLst/>
            </a:prstGeom>
          </p:spPr>
          <p:txBody>
            <a:bodyPr lIns="25400" tIns="25400" rIns="25400" bIns="25400" rtlCol="0" anchor="ctr"/>
            <a:lstStyle/>
            <a:p>
              <a:pPr algn="ctr" defTabSz="457200">
                <a:lnSpc>
                  <a:spcPts val="1330"/>
                </a:lnSpc>
                <a:spcBef>
                  <a:spcPct val="0"/>
                </a:spcBef>
                <a:buClrTx/>
              </a:pPr>
              <a:endParaRPr sz="900" kern="1200">
                <a:solidFill>
                  <a:prstClr val="black"/>
                </a:solidFill>
                <a:latin typeface="Calibri"/>
                <a:ea typeface="+mn-ea"/>
                <a:cs typeface="+mn-cs"/>
              </a:endParaRPr>
            </a:p>
          </p:txBody>
        </p:sp>
      </p:grpSp>
      <p:sp>
        <p:nvSpPr>
          <p:cNvPr id="23" name="TextBox 23"/>
          <p:cNvSpPr txBox="1"/>
          <p:nvPr/>
        </p:nvSpPr>
        <p:spPr>
          <a:xfrm>
            <a:off x="1620981" y="797527"/>
            <a:ext cx="6089635" cy="1769715"/>
          </a:xfrm>
          <a:prstGeom prst="rect">
            <a:avLst/>
          </a:prstGeom>
        </p:spPr>
        <p:txBody>
          <a:bodyPr wrap="square" lIns="0" tIns="0" rIns="0" bIns="0" rtlCol="0" anchor="t">
            <a:spAutoFit/>
          </a:bodyPr>
          <a:lstStyle/>
          <a:p>
            <a:pPr algn="ctr" defTabSz="457200">
              <a:lnSpc>
                <a:spcPts val="4646"/>
              </a:lnSpc>
              <a:buClrTx/>
            </a:pPr>
            <a:r>
              <a:rPr lang="en-US" sz="3574" kern="1200" dirty="0" err="1">
                <a:solidFill>
                  <a:srgbClr val="AE661E"/>
                </a:solidFill>
                <a:latin typeface="#9Slide07 SVNGuerrilla" panose="00000500000000000000" pitchFamily="2" charset="0"/>
                <a:ea typeface="+mn-ea"/>
                <a:cs typeface="+mn-cs"/>
              </a:rPr>
              <a:t>Bài</a:t>
            </a:r>
            <a:r>
              <a:rPr lang="en-US" sz="3574" kern="1200" dirty="0">
                <a:solidFill>
                  <a:srgbClr val="AE661E"/>
                </a:solidFill>
                <a:latin typeface="#9Slide07 SVNGuerrilla" panose="00000500000000000000" pitchFamily="2" charset="0"/>
                <a:ea typeface="+mn-ea"/>
                <a:cs typeface="+mn-cs"/>
              </a:rPr>
              <a:t> 1: </a:t>
            </a:r>
          </a:p>
          <a:p>
            <a:pPr algn="ctr" defTabSz="457200">
              <a:lnSpc>
                <a:spcPts val="4646"/>
              </a:lnSpc>
              <a:buClrTx/>
            </a:pPr>
            <a:r>
              <a:rPr lang="en-US" sz="3574" kern="1200" dirty="0" err="1">
                <a:solidFill>
                  <a:srgbClr val="AE661E"/>
                </a:solidFill>
                <a:latin typeface="#9Slide07 SVNGuerrilla" panose="00000500000000000000" pitchFamily="2" charset="0"/>
                <a:ea typeface="+mn-ea"/>
                <a:cs typeface="+mn-cs"/>
              </a:rPr>
              <a:t>Thơ</a:t>
            </a:r>
            <a:r>
              <a:rPr lang="en-US" sz="3574" kern="1200" dirty="0">
                <a:solidFill>
                  <a:srgbClr val="AE661E"/>
                </a:solidFill>
                <a:latin typeface="#9Slide07 SVNGuerrilla" panose="00000500000000000000" pitchFamily="2" charset="0"/>
                <a:ea typeface="+mn-ea"/>
                <a:cs typeface="+mn-cs"/>
              </a:rPr>
              <a:t> </a:t>
            </a:r>
            <a:r>
              <a:rPr lang="en-US" sz="3574" kern="1200" dirty="0" err="1">
                <a:solidFill>
                  <a:srgbClr val="AE661E"/>
                </a:solidFill>
                <a:latin typeface="#9Slide07 SVNGuerrilla" panose="00000500000000000000" pitchFamily="2" charset="0"/>
                <a:ea typeface="+mn-ea"/>
                <a:cs typeface="+mn-cs"/>
              </a:rPr>
              <a:t>và</a:t>
            </a:r>
            <a:r>
              <a:rPr lang="en-US" sz="3574" kern="1200" dirty="0">
                <a:solidFill>
                  <a:srgbClr val="AE661E"/>
                </a:solidFill>
                <a:latin typeface="#9Slide07 SVNGuerrilla" panose="00000500000000000000" pitchFamily="2" charset="0"/>
                <a:ea typeface="+mn-ea"/>
                <a:cs typeface="+mn-cs"/>
              </a:rPr>
              <a:t> </a:t>
            </a:r>
            <a:r>
              <a:rPr lang="en-US" sz="3574" kern="1200" dirty="0" err="1">
                <a:solidFill>
                  <a:srgbClr val="AE661E"/>
                </a:solidFill>
                <a:latin typeface="#9Slide07 SVNGuerrilla" panose="00000500000000000000" pitchFamily="2" charset="0"/>
                <a:ea typeface="+mn-ea"/>
                <a:cs typeface="+mn-cs"/>
              </a:rPr>
              <a:t>thơ</a:t>
            </a:r>
            <a:r>
              <a:rPr lang="en-US" sz="3574" kern="1200" dirty="0">
                <a:solidFill>
                  <a:srgbClr val="AE661E"/>
                </a:solidFill>
                <a:latin typeface="#9Slide07 SVNGuerrilla" panose="00000500000000000000" pitchFamily="2" charset="0"/>
                <a:ea typeface="+mn-ea"/>
                <a:cs typeface="+mn-cs"/>
              </a:rPr>
              <a:t> song </a:t>
            </a:r>
            <a:r>
              <a:rPr lang="en-US" sz="3574" kern="1200" dirty="0" err="1">
                <a:solidFill>
                  <a:srgbClr val="AE661E"/>
                </a:solidFill>
                <a:latin typeface="#9Slide07 SVNGuerrilla" panose="00000500000000000000" pitchFamily="2" charset="0"/>
                <a:ea typeface="+mn-ea"/>
                <a:cs typeface="+mn-cs"/>
              </a:rPr>
              <a:t>thất</a:t>
            </a:r>
            <a:r>
              <a:rPr lang="en-US" sz="3574" kern="1200" dirty="0">
                <a:solidFill>
                  <a:srgbClr val="AE661E"/>
                </a:solidFill>
                <a:latin typeface="#9Slide07 SVNGuerrilla" panose="00000500000000000000" pitchFamily="2" charset="0"/>
                <a:ea typeface="+mn-ea"/>
                <a:cs typeface="+mn-cs"/>
              </a:rPr>
              <a:t> </a:t>
            </a:r>
            <a:r>
              <a:rPr lang="en-US" sz="3574" kern="1200" dirty="0" err="1">
                <a:solidFill>
                  <a:srgbClr val="AE661E"/>
                </a:solidFill>
                <a:latin typeface="#9Slide07 SVNGuerrilla" panose="00000500000000000000" pitchFamily="2" charset="0"/>
                <a:ea typeface="+mn-ea"/>
                <a:cs typeface="+mn-cs"/>
              </a:rPr>
              <a:t>lục</a:t>
            </a:r>
            <a:r>
              <a:rPr lang="en-US" sz="3574" kern="1200" dirty="0">
                <a:solidFill>
                  <a:srgbClr val="AE661E"/>
                </a:solidFill>
                <a:latin typeface="#9Slide07 SVNGuerrilla" panose="00000500000000000000" pitchFamily="2" charset="0"/>
                <a:ea typeface="+mn-ea"/>
                <a:cs typeface="+mn-cs"/>
              </a:rPr>
              <a:t> </a:t>
            </a:r>
            <a:r>
              <a:rPr lang="en-US" sz="3574" kern="1200" dirty="0" err="1">
                <a:solidFill>
                  <a:srgbClr val="AE661E"/>
                </a:solidFill>
                <a:latin typeface="#9Slide07 SVNGuerrilla" panose="00000500000000000000" pitchFamily="2" charset="0"/>
                <a:ea typeface="+mn-ea"/>
                <a:cs typeface="+mn-cs"/>
              </a:rPr>
              <a:t>bát</a:t>
            </a:r>
            <a:endParaRPr lang="en-US" sz="3600" kern="1200" dirty="0">
              <a:solidFill>
                <a:prstClr val="black"/>
              </a:solidFill>
              <a:latin typeface="#9Slide07 SVNGuerrilla" panose="00000500000000000000" pitchFamily="2" charset="0"/>
              <a:ea typeface="#9Slide04 Vollkorn Bold" panose="00000800000000000000" pitchFamily="2" charset="0"/>
              <a:cs typeface="#9Slide05 Pattaya" panose="00000500000000000000" pitchFamily="2" charset="-34"/>
            </a:endParaRPr>
          </a:p>
          <a:p>
            <a:pPr algn="ctr" defTabSz="457200">
              <a:lnSpc>
                <a:spcPts val="4646"/>
              </a:lnSpc>
              <a:buClrTx/>
            </a:pPr>
            <a:endParaRPr lang="en-US" sz="3574" kern="1200" dirty="0">
              <a:solidFill>
                <a:srgbClr val="AE661E"/>
              </a:solidFill>
              <a:latin typeface="#9Slide07 SVNGuerrilla" panose="00000500000000000000" pitchFamily="2" charset="0"/>
              <a:ea typeface="+mn-ea"/>
              <a:cs typeface="+mn-cs"/>
            </a:endParaRPr>
          </a:p>
        </p:txBody>
      </p:sp>
      <p:sp>
        <p:nvSpPr>
          <p:cNvPr id="27" name="TextBox 27"/>
          <p:cNvSpPr txBox="1"/>
          <p:nvPr/>
        </p:nvSpPr>
        <p:spPr>
          <a:xfrm>
            <a:off x="1430813" y="2739972"/>
            <a:ext cx="6282374" cy="615553"/>
          </a:xfrm>
          <a:prstGeom prst="rect">
            <a:avLst/>
          </a:prstGeom>
        </p:spPr>
        <p:txBody>
          <a:bodyPr wrap="square" lIns="0" tIns="0" rIns="0" bIns="0" rtlCol="0" anchor="t">
            <a:spAutoFit/>
          </a:bodyPr>
          <a:lstStyle/>
          <a:p>
            <a:pPr algn="ctr" defTabSz="457200">
              <a:buClrTx/>
            </a:pPr>
            <a:r>
              <a:rPr lang="en-US" sz="4000" kern="1200" spc="70" dirty="0" err="1">
                <a:solidFill>
                  <a:srgbClr val="EEECE1">
                    <a:lumMod val="10000"/>
                  </a:srgbClr>
                </a:solidFill>
                <a:latin typeface="#9Slide07 SVNBango" panose="02000000000000000000" pitchFamily="2" charset="0"/>
                <a:ea typeface="+mn-ea"/>
                <a:cs typeface="+mn-cs"/>
              </a:rPr>
              <a:t>Thực</a:t>
            </a:r>
            <a:r>
              <a:rPr lang="en-US" sz="4000" kern="1200" spc="70" dirty="0">
                <a:solidFill>
                  <a:srgbClr val="EEECE1">
                    <a:lumMod val="10000"/>
                  </a:srgbClr>
                </a:solidFill>
                <a:latin typeface="#9Slide07 SVNBango" panose="02000000000000000000" pitchFamily="2" charset="0"/>
                <a:ea typeface="+mn-ea"/>
                <a:cs typeface="+mn-cs"/>
              </a:rPr>
              <a:t> </a:t>
            </a:r>
            <a:r>
              <a:rPr lang="en-US" sz="4000" kern="1200" spc="70" dirty="0" err="1">
                <a:solidFill>
                  <a:srgbClr val="EEECE1">
                    <a:lumMod val="10000"/>
                  </a:srgbClr>
                </a:solidFill>
                <a:latin typeface="#9Slide07 SVNBango" panose="02000000000000000000" pitchFamily="2" charset="0"/>
                <a:ea typeface="+mn-ea"/>
                <a:cs typeface="+mn-cs"/>
              </a:rPr>
              <a:t>hành</a:t>
            </a:r>
            <a:r>
              <a:rPr lang="en-US" sz="4000" kern="1200" spc="70" dirty="0">
                <a:solidFill>
                  <a:srgbClr val="EEECE1">
                    <a:lumMod val="10000"/>
                  </a:srgbClr>
                </a:solidFill>
                <a:latin typeface="#9Slide07 SVNBango" panose="02000000000000000000" pitchFamily="2" charset="0"/>
                <a:ea typeface="+mn-ea"/>
                <a:cs typeface="+mn-cs"/>
              </a:rPr>
              <a:t> </a:t>
            </a:r>
            <a:r>
              <a:rPr lang="en-US" sz="4000" kern="1200" spc="70" dirty="0" err="1">
                <a:solidFill>
                  <a:srgbClr val="EEECE1">
                    <a:lumMod val="10000"/>
                  </a:srgbClr>
                </a:solidFill>
                <a:latin typeface="#9Slide07 SVNBango" panose="02000000000000000000" pitchFamily="2" charset="0"/>
                <a:ea typeface="+mn-ea"/>
                <a:cs typeface="+mn-cs"/>
              </a:rPr>
              <a:t>tiếng</a:t>
            </a:r>
            <a:r>
              <a:rPr lang="en-US" sz="4000" kern="1200" spc="70" dirty="0">
                <a:solidFill>
                  <a:srgbClr val="EEECE1">
                    <a:lumMod val="10000"/>
                  </a:srgbClr>
                </a:solidFill>
                <a:latin typeface="#9Slide07 SVNBango" panose="02000000000000000000" pitchFamily="2" charset="0"/>
                <a:ea typeface="+mn-ea"/>
                <a:cs typeface="+mn-cs"/>
              </a:rPr>
              <a:t> </a:t>
            </a:r>
            <a:r>
              <a:rPr lang="en-US" sz="4000" kern="1200" spc="70" dirty="0" err="1">
                <a:solidFill>
                  <a:srgbClr val="EEECE1">
                    <a:lumMod val="10000"/>
                  </a:srgbClr>
                </a:solidFill>
                <a:latin typeface="#9Slide07 SVNBango" panose="02000000000000000000" pitchFamily="2" charset="0"/>
                <a:ea typeface="+mn-ea"/>
                <a:cs typeface="+mn-cs"/>
              </a:rPr>
              <a:t>Việt</a:t>
            </a:r>
            <a:endParaRPr lang="en-US" sz="4000" kern="1200" spc="70" dirty="0">
              <a:solidFill>
                <a:srgbClr val="EEECE1">
                  <a:lumMod val="10000"/>
                </a:srgbClr>
              </a:solidFill>
              <a:latin typeface="#9Slide07 SVNBango" panose="02000000000000000000" pitchFamily="2" charset="0"/>
              <a:ea typeface="+mn-ea"/>
              <a:cs typeface="+mn-cs"/>
            </a:endParaRPr>
          </a:p>
        </p:txBody>
      </p:sp>
      <p:sp>
        <p:nvSpPr>
          <p:cNvPr id="2" name="Freeform 5">
            <a:extLst>
              <a:ext uri="{FF2B5EF4-FFF2-40B4-BE49-F238E27FC236}">
                <a16:creationId xmlns:a16="http://schemas.microsoft.com/office/drawing/2014/main" id="{08A938D6-2131-538E-9189-884243561CF5}"/>
              </a:ext>
            </a:extLst>
          </p:cNvPr>
          <p:cNvSpPr/>
          <p:nvPr/>
        </p:nvSpPr>
        <p:spPr>
          <a:xfrm>
            <a:off x="6286500" y="2228850"/>
            <a:ext cx="2998505" cy="3041681"/>
          </a:xfrm>
          <a:custGeom>
            <a:avLst/>
            <a:gdLst/>
            <a:ahLst/>
            <a:cxnLst/>
            <a:rect l="l" t="t" r="r" b="b"/>
            <a:pathLst>
              <a:path w="4549210" h="4329022">
                <a:moveTo>
                  <a:pt x="0" y="0"/>
                </a:moveTo>
                <a:lnTo>
                  <a:pt x="4549210" y="0"/>
                </a:lnTo>
                <a:lnTo>
                  <a:pt x="4549210" y="4329022"/>
                </a:lnTo>
                <a:lnTo>
                  <a:pt x="0" y="4329022"/>
                </a:lnTo>
                <a:lnTo>
                  <a:pt x="0" y="0"/>
                </a:lnTo>
                <a:close/>
              </a:path>
            </a:pathLst>
          </a:custGeom>
          <a:blipFill>
            <a:blip r:embed="rId3"/>
            <a:stretch>
              <a:fillRect/>
            </a:stretch>
          </a:blipFill>
        </p:spPr>
      </p:sp>
      <p:grpSp>
        <p:nvGrpSpPr>
          <p:cNvPr id="18" name="Group 5">
            <a:extLst>
              <a:ext uri="{FF2B5EF4-FFF2-40B4-BE49-F238E27FC236}">
                <a16:creationId xmlns:a16="http://schemas.microsoft.com/office/drawing/2014/main" id="{FFC4EFD4-95E4-2476-DB01-6A2E01509644}"/>
              </a:ext>
            </a:extLst>
          </p:cNvPr>
          <p:cNvGrpSpPr/>
          <p:nvPr/>
        </p:nvGrpSpPr>
        <p:grpSpPr>
          <a:xfrm>
            <a:off x="462705" y="895350"/>
            <a:ext cx="241333" cy="241333"/>
            <a:chOff x="0" y="0"/>
            <a:chExt cx="812800" cy="812800"/>
          </a:xfrm>
        </p:grpSpPr>
        <p:sp>
          <p:nvSpPr>
            <p:cNvPr id="22" name="Freeform 6">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24" name="TextBox 7">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25" name="Group 8">
            <a:extLst>
              <a:ext uri="{FF2B5EF4-FFF2-40B4-BE49-F238E27FC236}">
                <a16:creationId xmlns:a16="http://schemas.microsoft.com/office/drawing/2014/main" id="{B2C972DC-DB90-D695-B5BE-40196DCBD10C}"/>
              </a:ext>
            </a:extLst>
          </p:cNvPr>
          <p:cNvGrpSpPr/>
          <p:nvPr/>
        </p:nvGrpSpPr>
        <p:grpSpPr>
          <a:xfrm>
            <a:off x="754461" y="895350"/>
            <a:ext cx="241333" cy="241333"/>
            <a:chOff x="0" y="0"/>
            <a:chExt cx="812800" cy="812800"/>
          </a:xfrm>
        </p:grpSpPr>
        <p:sp>
          <p:nvSpPr>
            <p:cNvPr id="26" name="Freeform 9">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29" name="TextBox 10">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30" name="Group 11">
            <a:extLst>
              <a:ext uri="{FF2B5EF4-FFF2-40B4-BE49-F238E27FC236}">
                <a16:creationId xmlns:a16="http://schemas.microsoft.com/office/drawing/2014/main" id="{0A18C402-C93C-ED78-08A7-C7A4E73A6A06}"/>
              </a:ext>
            </a:extLst>
          </p:cNvPr>
          <p:cNvGrpSpPr/>
          <p:nvPr/>
        </p:nvGrpSpPr>
        <p:grpSpPr>
          <a:xfrm>
            <a:off x="1043732" y="895350"/>
            <a:ext cx="241333" cy="241333"/>
            <a:chOff x="0" y="0"/>
            <a:chExt cx="812800" cy="812800"/>
          </a:xfrm>
        </p:grpSpPr>
        <p:sp>
          <p:nvSpPr>
            <p:cNvPr id="31" name="Freeform 12">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32" name="TextBox 13">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33" name="Group 14">
            <a:extLst>
              <a:ext uri="{FF2B5EF4-FFF2-40B4-BE49-F238E27FC236}">
                <a16:creationId xmlns:a16="http://schemas.microsoft.com/office/drawing/2014/main" id="{65761553-2BFF-2AE6-0570-CC19A71D6FEA}"/>
              </a:ext>
            </a:extLst>
          </p:cNvPr>
          <p:cNvGrpSpPr/>
          <p:nvPr/>
        </p:nvGrpSpPr>
        <p:grpSpPr>
          <a:xfrm>
            <a:off x="1333003" y="895350"/>
            <a:ext cx="241333" cy="241333"/>
            <a:chOff x="0" y="0"/>
            <a:chExt cx="812800" cy="812800"/>
          </a:xfrm>
        </p:grpSpPr>
        <p:sp>
          <p:nvSpPr>
            <p:cNvPr id="34" name="Freeform 15">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35" name="TextBox 16">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spTree>
    <p:extLst>
      <p:ext uri="{BB962C8B-B14F-4D97-AF65-F5344CB8AC3E}">
        <p14:creationId xmlns:p14="http://schemas.microsoft.com/office/powerpoint/2010/main" val="1408943173"/>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1936</TotalTime>
  <Words>1617</Words>
  <Application>Microsoft Office PowerPoint</Application>
  <PresentationFormat>On-screen Show (16:9)</PresentationFormat>
  <Paragraphs>117</Paragraphs>
  <Slides>21</Slides>
  <Notes>21</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21</vt:i4>
      </vt:variant>
    </vt:vector>
  </HeadingPairs>
  <TitlesOfParts>
    <vt:vector size="35" baseType="lpstr">
      <vt:lpstr>Times New Roman</vt:lpstr>
      <vt:lpstr>#9Slide07 SVNBango</vt:lpstr>
      <vt:lpstr>Segoe UI Semibold</vt:lpstr>
      <vt:lpstr>#9Slide07 IcielSoup of Justice</vt:lpstr>
      <vt:lpstr>#9Slide07 SVNGuerrilla</vt:lpstr>
      <vt:lpstr>Calibri</vt:lpstr>
      <vt:lpstr>Arial</vt:lpstr>
      <vt:lpstr>Office Theme</vt:lpstr>
      <vt:lpstr>5_Office Theme</vt:lpstr>
      <vt:lpstr>4_Office Theme</vt:lpstr>
      <vt:lpstr>3_Office Theme</vt:lpstr>
      <vt:lpstr>2_Office Theme</vt:lpstr>
      <vt:lpstr>1_Office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tiếng Việt</dc:title>
  <dc:creator>Admin</dc:creator>
  <cp:lastModifiedBy>Administrator</cp:lastModifiedBy>
  <cp:revision>80</cp:revision>
  <dcterms:modified xsi:type="dcterms:W3CDTF">2024-09-26T16:45:20Z</dcterms:modified>
</cp:coreProperties>
</file>