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335" r:id="rId4"/>
    <p:sldId id="303" r:id="rId5"/>
    <p:sldId id="336" r:id="rId6"/>
    <p:sldId id="269" r:id="rId7"/>
    <p:sldId id="337" r:id="rId8"/>
    <p:sldId id="338" r:id="rId9"/>
    <p:sldId id="339" r:id="rId10"/>
    <p:sldId id="340" r:id="rId11"/>
    <p:sldId id="344" r:id="rId12"/>
    <p:sldId id="343" r:id="rId13"/>
    <p:sldId id="263" r:id="rId14"/>
    <p:sldId id="341" r:id="rId15"/>
    <p:sldId id="342" r:id="rId16"/>
    <p:sldId id="346" r:id="rId17"/>
    <p:sldId id="347" r:id="rId18"/>
    <p:sldId id="345" r:id="rId19"/>
    <p:sldId id="348" r:id="rId20"/>
    <p:sldId id="349" r:id="rId21"/>
    <p:sldId id="316" r:id="rId22"/>
    <p:sldId id="350" r:id="rId23"/>
    <p:sldId id="351" r:id="rId24"/>
    <p:sldId id="352" r:id="rId25"/>
    <p:sldId id="353" r:id="rId26"/>
    <p:sldId id="354" r:id="rId27"/>
    <p:sldId id="355" r:id="rId28"/>
    <p:sldId id="357" r:id="rId29"/>
    <p:sldId id="271" r:id="rId30"/>
    <p:sldId id="358" r:id="rId31"/>
    <p:sldId id="332" r:id="rId32"/>
    <p:sldId id="359" r:id="rId33"/>
    <p:sldId id="299" r:id="rId34"/>
    <p:sldId id="360" r:id="rId35"/>
    <p:sldId id="276"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80" autoAdjust="0"/>
    <p:restoredTop sz="94660"/>
  </p:normalViewPr>
  <p:slideViewPr>
    <p:cSldViewPr snapToGrid="0">
      <p:cViewPr varScale="1">
        <p:scale>
          <a:sx n="82" d="100"/>
          <a:sy n="82" d="100"/>
        </p:scale>
        <p:origin x="82"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7/3/2023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7/3/2023</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em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49569" y="126687"/>
            <a:ext cx="9706708"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a:t>
            </a:r>
            <a:r>
              <a:rPr lang="en-US" sz="2400" b="1" smtClean="0">
                <a:solidFill>
                  <a:srgbClr val="FF0000"/>
                </a:solidFill>
                <a:latin typeface="Times New Roman" panose="02020603050405020304" pitchFamily="18" charset="0"/>
                <a:cs typeface="Times New Roman" panose="02020603050405020304" pitchFamily="18" charset="0"/>
              </a:rPr>
              <a:t>2. HÌNH CHIẾU VUÔNG GÓC C</a:t>
            </a:r>
            <a:r>
              <a:rPr lang="vi-VN" sz="2400" b="1" smtClean="0">
                <a:solidFill>
                  <a:srgbClr val="FF0000"/>
                </a:solidFill>
                <a:latin typeface="Times New Roman" panose="02020603050405020304" pitchFamily="18" charset="0"/>
                <a:cs typeface="Times New Roman" panose="02020603050405020304" pitchFamily="18" charset="0"/>
              </a:rPr>
              <a:t>ỦA KHỐI HÌNH HỌC CƠ BẢN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2"/>
          <a:stretch>
            <a:fillRect/>
          </a:stretch>
        </p:blipFill>
        <p:spPr>
          <a:xfrm>
            <a:off x="6095995" y="3428997"/>
            <a:ext cx="9" cy="6"/>
          </a:xfrm>
          <a:prstGeom prst="rect">
            <a:avLst/>
          </a:prstGeom>
        </p:spPr>
      </p:pic>
      <p:pic>
        <p:nvPicPr>
          <p:cNvPr id="6" name="Picture 5"/>
          <p:cNvPicPr>
            <a:picLocks noChangeAspect="1"/>
          </p:cNvPicPr>
          <p:nvPr/>
        </p:nvPicPr>
        <p:blipFill>
          <a:blip r:embed="rId3"/>
          <a:stretch>
            <a:fillRect/>
          </a:stretch>
        </p:blipFill>
        <p:spPr>
          <a:xfrm>
            <a:off x="270344" y="715617"/>
            <a:ext cx="5732891" cy="3291840"/>
          </a:xfrm>
          <a:prstGeom prst="rect">
            <a:avLst/>
          </a:prstGeom>
        </p:spPr>
      </p:pic>
      <p:pic>
        <p:nvPicPr>
          <p:cNvPr id="7" name="Picture 6"/>
          <p:cNvPicPr>
            <a:picLocks noChangeAspect="1"/>
          </p:cNvPicPr>
          <p:nvPr/>
        </p:nvPicPr>
        <p:blipFill>
          <a:blip r:embed="rId4"/>
          <a:stretch>
            <a:fillRect/>
          </a:stretch>
        </p:blipFill>
        <p:spPr>
          <a:xfrm>
            <a:off x="341201" y="4134721"/>
            <a:ext cx="5591175" cy="2552325"/>
          </a:xfrm>
          <a:prstGeom prst="rect">
            <a:avLst/>
          </a:prstGeom>
        </p:spPr>
      </p:pic>
      <p:pic>
        <p:nvPicPr>
          <p:cNvPr id="8" name="Picture 7"/>
          <p:cNvPicPr>
            <a:picLocks noChangeAspect="1"/>
          </p:cNvPicPr>
          <p:nvPr/>
        </p:nvPicPr>
        <p:blipFill>
          <a:blip r:embed="rId5"/>
          <a:stretch>
            <a:fillRect/>
          </a:stretch>
        </p:blipFill>
        <p:spPr>
          <a:xfrm>
            <a:off x="6188764" y="715617"/>
            <a:ext cx="5809754" cy="5883966"/>
          </a:xfrm>
          <a:prstGeom prst="rect">
            <a:avLst/>
          </a:prstGeom>
        </p:spPr>
      </p:pic>
    </p:spTree>
    <p:extLst>
      <p:ext uri="{BB962C8B-B14F-4D97-AF65-F5344CB8AC3E}">
        <p14:creationId xmlns:p14="http://schemas.microsoft.com/office/powerpoint/2010/main" val="770554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81728" y="87830"/>
            <a:ext cx="6000411" cy="6583558"/>
          </a:xfrm>
          <a:prstGeom prst="rect">
            <a:avLst/>
          </a:prstGeom>
        </p:spPr>
      </p:pic>
      <p:sp>
        <p:nvSpPr>
          <p:cNvPr id="5" name="Rectangle 4"/>
          <p:cNvSpPr/>
          <p:nvPr/>
        </p:nvSpPr>
        <p:spPr>
          <a:xfrm>
            <a:off x="6475445" y="87830"/>
            <a:ext cx="5268686" cy="6278642"/>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PHIẾU HỌC TẬP 1</a:t>
            </a:r>
          </a:p>
          <a:p>
            <a:r>
              <a:rPr lang="vi-VN" sz="2400">
                <a:latin typeface="Times New Roman" panose="02020603050405020304" pitchFamily="18" charset="0"/>
                <a:cs typeface="Times New Roman" panose="02020603050405020304" pitchFamily="18" charset="0"/>
              </a:rPr>
              <a:t>Quan sát hình 2.4 và cho biết </a:t>
            </a:r>
          </a:p>
          <a:p>
            <a:r>
              <a:rPr lang="vi-VN" sz="2400">
                <a:latin typeface="Times New Roman" panose="02020603050405020304" pitchFamily="18" charset="0"/>
                <a:cs typeface="Times New Roman" panose="02020603050405020304" pitchFamily="18" charset="0"/>
              </a:rPr>
              <a:t>1.Quan sát Hình 2.4 và đọc tên các hình chiếu theo hướng chiếu tương ứng</a:t>
            </a:r>
            <a:r>
              <a:rPr lang="vi-VN" sz="2400" smtClean="0">
                <a:latin typeface="Times New Roman" panose="02020603050405020304" pitchFamily="18" charset="0"/>
                <a:cs typeface="Times New Roman" panose="02020603050405020304" pitchFamily="18" charset="0"/>
              </a:rPr>
              <a:t>.</a:t>
            </a:r>
          </a:p>
          <a:p>
            <a:r>
              <a:rPr lang="en-US" sz="2400">
                <a:latin typeface="Times New Roman" panose="02020603050405020304" pitchFamily="18" charset="0"/>
                <a:cs typeface="Times New Roman" panose="02020603050405020304" pitchFamily="18" charset="0"/>
              </a:rPr>
              <a:t>2. Vì sao phải xoay các mặt phẳng hình chiếu về trùng với mặt phẳng hình chiếu đứng?</a:t>
            </a:r>
          </a:p>
          <a:p>
            <a:r>
              <a:rPr lang="vi-VN" sz="2400">
                <a:latin typeface="Times New Roman" panose="02020603050405020304" pitchFamily="18" charset="0"/>
                <a:cs typeface="Times New Roman" panose="02020603050405020304" pitchFamily="18" charset="0"/>
              </a:rPr>
              <a:t>1.L</a:t>
            </a:r>
            <a:r>
              <a:rPr lang="en-US" sz="2400">
                <a:latin typeface="Times New Roman" panose="02020603050405020304" pitchFamily="18" charset="0"/>
                <a:cs typeface="Times New Roman" panose="02020603050405020304" pitchFamily="18" charset="0"/>
              </a:rPr>
              <a:t>iệt kê các cặp mặt phẳng vuông góc với nhau.</a:t>
            </a:r>
            <a:br>
              <a:rPr lang="en-US" sz="2400">
                <a:latin typeface="Times New Roman" panose="02020603050405020304" pitchFamily="18" charset="0"/>
                <a:cs typeface="Times New Roman" panose="02020603050405020304" pitchFamily="18" charset="0"/>
              </a:rPr>
            </a:br>
            <a:r>
              <a:rPr lang="vi-VN" sz="2400">
                <a:latin typeface="Times New Roman" panose="02020603050405020304" pitchFamily="18" charset="0"/>
                <a:cs typeface="Times New Roman" panose="02020603050405020304" pitchFamily="18" charset="0"/>
              </a:rPr>
              <a:t>2.</a:t>
            </a:r>
            <a:r>
              <a:rPr lang="en-US" sz="2400">
                <a:latin typeface="Times New Roman" panose="02020603050405020304" pitchFamily="18" charset="0"/>
                <a:cs typeface="Times New Roman" panose="02020603050405020304" pitchFamily="18" charset="0"/>
              </a:rPr>
              <a:t>  Nhận xét vị trí của vật thể so với mỗi MPHC và người quan sát</a:t>
            </a:r>
          </a:p>
          <a:p>
            <a:r>
              <a:rPr lang="vi-VN" sz="2400">
                <a:latin typeface="Times New Roman" panose="02020603050405020304" pitchFamily="18" charset="0"/>
                <a:cs typeface="Times New Roman" panose="02020603050405020304" pitchFamily="18" charset="0"/>
              </a:rPr>
              <a:t>3. </a:t>
            </a:r>
            <a:r>
              <a:rPr lang="en-US" sz="2400">
                <a:latin typeface="Times New Roman" panose="02020603050405020304" pitchFamily="18" charset="0"/>
                <a:cs typeface="Times New Roman" panose="02020603050405020304" pitchFamily="18" charset="0"/>
              </a:rPr>
              <a:t>Cho biết vị trí các hình chiếu bằng, hình chiếu cạnh so với hình chiếu đứng trên mặt phẳng giấy vẽ.</a:t>
            </a:r>
          </a:p>
          <a:p>
            <a:r>
              <a:rPr lang="en-US" sz="2400">
                <a:latin typeface="Times New Roman" panose="02020603050405020304" pitchFamily="18" charset="0"/>
                <a:cs typeface="Times New Roman" panose="02020603050405020304" pitchFamily="18" charset="0"/>
              </a:rPr>
              <a:t>4. Nét đứt mảnh trên hình chiếu B (Hình 2.4) thể hiện cạnh nào của vật thể?</a:t>
            </a:r>
          </a:p>
          <a:p>
            <a:endParaRPr lang="en-US"/>
          </a:p>
        </p:txBody>
      </p:sp>
    </p:spTree>
    <p:extLst>
      <p:ext uri="{BB962C8B-B14F-4D97-AF65-F5344CB8AC3E}">
        <p14:creationId xmlns:p14="http://schemas.microsoft.com/office/powerpoint/2010/main" val="981129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II.Hình chiếu vuông góc</a:t>
            </a:r>
          </a:p>
          <a:p>
            <a:r>
              <a:rPr lang="en-US" sz="2800" b="1" smtClean="0">
                <a:latin typeface="Times New Roman" panose="02020603050405020304" pitchFamily="18" charset="0"/>
                <a:cs typeface="Times New Roman" panose="02020603050405020304" pitchFamily="18" charset="0"/>
              </a:rPr>
              <a:t>2.Bố </a:t>
            </a:r>
            <a:r>
              <a:rPr lang="en-US" sz="2800" b="1">
                <a:latin typeface="Times New Roman" panose="02020603050405020304" pitchFamily="18" charset="0"/>
                <a:cs typeface="Times New Roman" panose="02020603050405020304" pitchFamily="18" charset="0"/>
              </a:rPr>
              <a:t>trí các hình chiếu</a:t>
            </a:r>
          </a:p>
          <a:p>
            <a:r>
              <a:rPr lang="vi-VN" sz="2800">
                <a:latin typeface="Times New Roman" panose="02020603050405020304" pitchFamily="18" charset="0"/>
                <a:cs typeface="Times New Roman" panose="02020603050405020304" pitchFamily="18" charset="0"/>
              </a:rPr>
              <a:t>- Hình chiếu bằng đặt dưới hình chiếu đứng</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Hình chiếu cạnh đặt bên phải hình chiếu đứng</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520948" y="190021"/>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38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69761" y="137221"/>
            <a:ext cx="6000411" cy="6583558"/>
          </a:xfrm>
          <a:prstGeom prst="rect">
            <a:avLst/>
          </a:prstGeom>
        </p:spPr>
      </p:pic>
      <p:sp>
        <p:nvSpPr>
          <p:cNvPr id="2" name="Rectangle 1"/>
          <p:cNvSpPr/>
          <p:nvPr/>
        </p:nvSpPr>
        <p:spPr>
          <a:xfrm>
            <a:off x="6354146" y="252356"/>
            <a:ext cx="5439747" cy="6001643"/>
          </a:xfrm>
          <a:prstGeom prst="rect">
            <a:avLst/>
          </a:prstGeom>
        </p:spPr>
        <p:txBody>
          <a:bodyPr wrap="square">
            <a:spAutoFit/>
          </a:bodyPr>
          <a:lstStyle/>
          <a:p>
            <a:pPr algn="ctr"/>
            <a:r>
              <a:rPr lang="vi-VN" sz="2400" b="1">
                <a:solidFill>
                  <a:srgbClr val="FF0000"/>
                </a:solidFill>
                <a:latin typeface="Times New Roman" panose="02020603050405020304" pitchFamily="18" charset="0"/>
                <a:cs typeface="Times New Roman" panose="02020603050405020304" pitchFamily="18" charset="0"/>
              </a:rPr>
              <a:t>PHIẾU HỌC TẬP 1</a:t>
            </a:r>
          </a:p>
          <a:p>
            <a:r>
              <a:rPr lang="vi-VN" sz="2400">
                <a:solidFill>
                  <a:srgbClr val="FF0000"/>
                </a:solidFill>
                <a:latin typeface="Times New Roman" panose="02020603050405020304" pitchFamily="18" charset="0"/>
                <a:cs typeface="Times New Roman" panose="02020603050405020304" pitchFamily="18" charset="0"/>
              </a:rPr>
              <a:t>1. - Hình chiếu A: Hình chiếu từ trước (Hình chiếu đứng).</a:t>
            </a:r>
          </a:p>
          <a:p>
            <a:r>
              <a:rPr lang="vi-VN" sz="2400">
                <a:solidFill>
                  <a:srgbClr val="FF0000"/>
                </a:solidFill>
                <a:latin typeface="Times New Roman" panose="02020603050405020304" pitchFamily="18" charset="0"/>
                <a:cs typeface="Times New Roman" panose="02020603050405020304" pitchFamily="18" charset="0"/>
              </a:rPr>
              <a:t>- Hình chiếu B: Hình chiếu từ trên (Hình chiếu bằng).</a:t>
            </a:r>
          </a:p>
          <a:p>
            <a:r>
              <a:rPr lang="vi-VN" sz="2400">
                <a:solidFill>
                  <a:srgbClr val="FF0000"/>
                </a:solidFill>
                <a:latin typeface="Times New Roman" panose="02020603050405020304" pitchFamily="18" charset="0"/>
                <a:cs typeface="Times New Roman" panose="02020603050405020304" pitchFamily="18" charset="0"/>
              </a:rPr>
              <a:t>- Hình chiếu C: Hình chiếu từ trái (Hình chiếu cạnh).</a:t>
            </a:r>
          </a:p>
          <a:p>
            <a:r>
              <a:rPr lang="vi-VN" sz="2400">
                <a:solidFill>
                  <a:srgbClr val="FF0000"/>
                </a:solidFill>
                <a:latin typeface="Times New Roman" panose="02020603050405020304" pitchFamily="18" charset="0"/>
                <a:cs typeface="Times New Roman" panose="02020603050405020304" pitchFamily="18" charset="0"/>
              </a:rPr>
              <a:t>2. Phải xoay các mặt phẳng hình chiếu về trùng với mặt phẳng hình chiếu đứng vì khi lập bản vẽ, người ta dễ thể hiện các hình chiếu trên mặt phẳng giấy.</a:t>
            </a:r>
          </a:p>
          <a:p>
            <a:r>
              <a:rPr lang="vi-VN" sz="2400">
                <a:solidFill>
                  <a:srgbClr val="FF0000"/>
                </a:solidFill>
                <a:latin typeface="Times New Roman" panose="02020603050405020304" pitchFamily="18" charset="0"/>
                <a:cs typeface="Times New Roman" panose="02020603050405020304" pitchFamily="18" charset="0"/>
              </a:rPr>
              <a:t>3. Hình chiếu bằng ở bên dưới còn hình chiếu cạnh ở bên phải hình chiếu đứng.</a:t>
            </a:r>
          </a:p>
          <a:p>
            <a:r>
              <a:rPr lang="vi-VN" sz="2400">
                <a:solidFill>
                  <a:srgbClr val="FF0000"/>
                </a:solidFill>
                <a:latin typeface="Times New Roman" panose="02020603050405020304" pitchFamily="18" charset="0"/>
                <a:cs typeface="Times New Roman" panose="02020603050405020304" pitchFamily="18" charset="0"/>
              </a:rPr>
              <a:t>4. Nét đứt mảnh trên hình chiếu B (Hình 2.4) thể hiện cạnh không nhìn thấy của vật thể.</a:t>
            </a:r>
          </a:p>
        </p:txBody>
      </p:sp>
    </p:spTree>
    <p:extLst>
      <p:ext uri="{BB962C8B-B14F-4D97-AF65-F5344CB8AC3E}">
        <p14:creationId xmlns:p14="http://schemas.microsoft.com/office/powerpoint/2010/main" val="2750620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00628" y="524690"/>
            <a:ext cx="7920180" cy="4557263"/>
          </a:xfrm>
          <a:prstGeom prst="rect">
            <a:avLst/>
          </a:prstGeom>
        </p:spPr>
      </p:pic>
      <p:sp>
        <p:nvSpPr>
          <p:cNvPr id="3" name="Rectangle 2"/>
          <p:cNvSpPr/>
          <p:nvPr/>
        </p:nvSpPr>
        <p:spPr>
          <a:xfrm>
            <a:off x="8458198" y="356019"/>
            <a:ext cx="3226777"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2.6 và cho biết: </a:t>
            </a:r>
            <a:endParaRPr lang="en-US" sz="2800" b="1" smtClean="0">
              <a:latin typeface="Times New Roman" panose="02020603050405020304" pitchFamily="18" charset="0"/>
              <a:cs typeface="Times New Roman" panose="02020603050405020304" pitchFamily="18" charset="0"/>
            </a:endParaRPr>
          </a:p>
          <a:p>
            <a:r>
              <a:rPr lang="vi-VN" sz="2800" b="1" smtClean="0">
                <a:latin typeface="Times New Roman" panose="02020603050405020304" pitchFamily="18" charset="0"/>
                <a:cs typeface="Times New Roman" panose="02020603050405020304" pitchFamily="18" charset="0"/>
              </a:rPr>
              <a:t>1.Các </a:t>
            </a:r>
            <a:r>
              <a:rPr lang="vi-VN" sz="2800" b="1">
                <a:latin typeface="Times New Roman" panose="02020603050405020304" pitchFamily="18" charset="0"/>
                <a:cs typeface="Times New Roman" panose="02020603050405020304" pitchFamily="18" charset="0"/>
              </a:rPr>
              <a:t>mặt đáy, mặt bên của các khối đa diện là hình gì?</a:t>
            </a:r>
          </a:p>
          <a:p>
            <a:r>
              <a:rPr lang="vi-VN" sz="2800" b="1">
                <a:latin typeface="Times New Roman" panose="02020603050405020304" pitchFamily="18" charset="0"/>
                <a:cs typeface="Times New Roman" panose="02020603050405020304" pitchFamily="18" charset="0"/>
              </a:rPr>
              <a:t>2. Mỗi khối đa diện có những kích thước nào được thể hiện trên hình?</a:t>
            </a:r>
          </a:p>
        </p:txBody>
      </p:sp>
    </p:spTree>
    <p:extLst>
      <p:ext uri="{BB962C8B-B14F-4D97-AF65-F5344CB8AC3E}">
        <p14:creationId xmlns:p14="http://schemas.microsoft.com/office/powerpoint/2010/main" val="1203149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403265" y="155853"/>
            <a:ext cx="7920180" cy="3837650"/>
          </a:xfrm>
          <a:prstGeom prst="rect">
            <a:avLst/>
          </a:prstGeom>
        </p:spPr>
      </p:pic>
      <p:sp>
        <p:nvSpPr>
          <p:cNvPr id="3" name="Rectangle 2"/>
          <p:cNvSpPr/>
          <p:nvPr/>
        </p:nvSpPr>
        <p:spPr>
          <a:xfrm>
            <a:off x="8458198" y="356019"/>
            <a:ext cx="3226777" cy="3970318"/>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2.6 và cho biết: </a:t>
            </a:r>
            <a:endParaRPr lang="en-US" sz="2800" b="1" smtClean="0">
              <a:latin typeface="Times New Roman" panose="02020603050405020304" pitchFamily="18" charset="0"/>
              <a:cs typeface="Times New Roman" panose="02020603050405020304" pitchFamily="18" charset="0"/>
            </a:endParaRPr>
          </a:p>
          <a:p>
            <a:r>
              <a:rPr lang="vi-VN" sz="2800" b="1" smtClean="0">
                <a:latin typeface="Times New Roman" panose="02020603050405020304" pitchFamily="18" charset="0"/>
                <a:cs typeface="Times New Roman" panose="02020603050405020304" pitchFamily="18" charset="0"/>
              </a:rPr>
              <a:t>1.Các </a:t>
            </a:r>
            <a:r>
              <a:rPr lang="vi-VN" sz="2800" b="1">
                <a:latin typeface="Times New Roman" panose="02020603050405020304" pitchFamily="18" charset="0"/>
                <a:cs typeface="Times New Roman" panose="02020603050405020304" pitchFamily="18" charset="0"/>
              </a:rPr>
              <a:t>mặt đáy, mặt bên của các khối đa diện là hình gì?</a:t>
            </a:r>
          </a:p>
          <a:p>
            <a:r>
              <a:rPr lang="vi-VN" sz="2800" b="1">
                <a:latin typeface="Times New Roman" panose="02020603050405020304" pitchFamily="18" charset="0"/>
                <a:cs typeface="Times New Roman" panose="02020603050405020304" pitchFamily="18" charset="0"/>
              </a:rPr>
              <a:t>2. Mỗi khối đa diện có những kích thước nào được thể hiện trên hình?</a:t>
            </a:r>
          </a:p>
        </p:txBody>
      </p:sp>
      <p:sp>
        <p:nvSpPr>
          <p:cNvPr id="4" name="Rectangle 3"/>
          <p:cNvSpPr/>
          <p:nvPr/>
        </p:nvSpPr>
        <p:spPr>
          <a:xfrm>
            <a:off x="167031" y="3993503"/>
            <a:ext cx="11633980"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a:t>
            </a:r>
          </a:p>
          <a:p>
            <a:r>
              <a:rPr lang="vi-VN" sz="2400">
                <a:solidFill>
                  <a:srgbClr val="FF0000"/>
                </a:solidFill>
                <a:latin typeface="Times New Roman" panose="02020603050405020304" pitchFamily="18" charset="0"/>
                <a:cs typeface="Times New Roman" panose="02020603050405020304" pitchFamily="18" charset="0"/>
              </a:rPr>
              <a:t>- Khối hộp chữ nhật: Mặt đáy mặt bên là các hình chữ nhật.</a:t>
            </a:r>
          </a:p>
          <a:p>
            <a:r>
              <a:rPr lang="vi-VN" sz="2400">
                <a:solidFill>
                  <a:srgbClr val="FF0000"/>
                </a:solidFill>
                <a:latin typeface="Times New Roman" panose="02020603050405020304" pitchFamily="18" charset="0"/>
                <a:cs typeface="Times New Roman" panose="02020603050405020304" pitchFamily="18" charset="0"/>
              </a:rPr>
              <a:t>- Khối lăng trụ tam giác đều: Mặt đáy là hình tam giác, mặt bên là hình chữ nhật.</a:t>
            </a:r>
          </a:p>
          <a:p>
            <a:r>
              <a:rPr lang="vi-VN" sz="2400">
                <a:solidFill>
                  <a:srgbClr val="FF0000"/>
                </a:solidFill>
                <a:latin typeface="Times New Roman" panose="02020603050405020304" pitchFamily="18" charset="0"/>
                <a:cs typeface="Times New Roman" panose="02020603050405020304" pitchFamily="18" charset="0"/>
              </a:rPr>
              <a:t>- Khối chóp tứ giác đều: Mặt đáy là hình vuông, mặt bên là hình tam giác.</a:t>
            </a:r>
          </a:p>
          <a:p>
            <a:r>
              <a:rPr lang="vi-VN" sz="2400">
                <a:solidFill>
                  <a:srgbClr val="FF0000"/>
                </a:solidFill>
                <a:latin typeface="Times New Roman" panose="02020603050405020304" pitchFamily="18" charset="0"/>
                <a:cs typeface="Times New Roman" panose="02020603050405020304" pitchFamily="18" charset="0"/>
              </a:rPr>
              <a:t>2.</a:t>
            </a:r>
          </a:p>
          <a:p>
            <a:r>
              <a:rPr lang="vi-VN" sz="2400">
                <a:solidFill>
                  <a:srgbClr val="FF0000"/>
                </a:solidFill>
                <a:latin typeface="Times New Roman" panose="02020603050405020304" pitchFamily="18" charset="0"/>
                <a:cs typeface="Times New Roman" panose="02020603050405020304" pitchFamily="18" charset="0"/>
              </a:rPr>
              <a:t>Mỗi khối đa diện có kích thước chiều dài, chiều rộng của đáy (hoặc cạnh đáy) và chiều cao được thể hiện trên hình.</a:t>
            </a:r>
          </a:p>
        </p:txBody>
      </p:sp>
    </p:spTree>
    <p:extLst>
      <p:ext uri="{BB962C8B-B14F-4D97-AF65-F5344CB8AC3E}">
        <p14:creationId xmlns:p14="http://schemas.microsoft.com/office/powerpoint/2010/main" val="3202105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000"/>
                                        <p:tgtEl>
                                          <p:spTgt spid="4">
                                            <p:txEl>
                                              <p:pRg st="1" end="1"/>
                                            </p:txEl>
                                          </p:spTgt>
                                        </p:tgtEl>
                                      </p:cBhvr>
                                    </p:animEffect>
                                    <p:anim calcmode="lin" valueType="num">
                                      <p:cBhvr>
                                        <p:cTn id="13"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000"/>
                                        <p:tgtEl>
                                          <p:spTgt spid="4">
                                            <p:txEl>
                                              <p:pRg st="2" end="2"/>
                                            </p:txEl>
                                          </p:spTgt>
                                        </p:tgtEl>
                                      </p:cBhvr>
                                    </p:animEffect>
                                    <p:anim calcmode="lin" valueType="num">
                                      <p:cBhvr>
                                        <p:cTn id="18"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fade">
                                      <p:cBhvr>
                                        <p:cTn id="22" dur="1000"/>
                                        <p:tgtEl>
                                          <p:spTgt spid="4">
                                            <p:txEl>
                                              <p:pRg st="3" end="3"/>
                                            </p:txEl>
                                          </p:spTgt>
                                        </p:tgtEl>
                                      </p:cBhvr>
                                    </p:animEffect>
                                    <p:anim calcmode="lin" valueType="num">
                                      <p:cBhvr>
                                        <p:cTn id="23"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4">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fade">
                                      <p:cBhvr>
                                        <p:cTn id="27" dur="1000"/>
                                        <p:tgtEl>
                                          <p:spTgt spid="4">
                                            <p:txEl>
                                              <p:pRg st="4" end="4"/>
                                            </p:txEl>
                                          </p:spTgt>
                                        </p:tgtEl>
                                      </p:cBhvr>
                                    </p:animEffect>
                                    <p:anim calcmode="lin" valueType="num">
                                      <p:cBhvr>
                                        <p:cTn id="28"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4">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fade">
                                      <p:cBhvr>
                                        <p:cTn id="32" dur="1000"/>
                                        <p:tgtEl>
                                          <p:spTgt spid="4">
                                            <p:txEl>
                                              <p:pRg st="5" end="5"/>
                                            </p:txEl>
                                          </p:spTgt>
                                        </p:tgtEl>
                                      </p:cBhvr>
                                    </p:animEffect>
                                    <p:anim calcmode="lin" valueType="num">
                                      <p:cBhvr>
                                        <p:cTn id="3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III.Hình chiếu vuông góc của khối đa diện</a:t>
            </a:r>
          </a:p>
          <a:p>
            <a:r>
              <a:rPr lang="en-US" sz="2800" b="1">
                <a:latin typeface="Times New Roman" panose="02020603050405020304" pitchFamily="18" charset="0"/>
                <a:cs typeface="Times New Roman" panose="02020603050405020304" pitchFamily="18" charset="0"/>
              </a:rPr>
              <a:t>1.Khối đa diện</a:t>
            </a:r>
          </a:p>
          <a:p>
            <a:r>
              <a:rPr lang="en-US" sz="2800">
                <a:latin typeface="Times New Roman" panose="02020603050405020304" pitchFamily="18" charset="0"/>
                <a:cs typeface="Times New Roman" panose="02020603050405020304" pitchFamily="18" charset="0"/>
              </a:rPr>
              <a:t>Khối đa diện là khối hình không gian được bao bởi các mặt là các hình đa giác phẳng</a:t>
            </a:r>
          </a:p>
          <a:p>
            <a:r>
              <a:rPr lang="en-US" sz="2800">
                <a:latin typeface="Times New Roman" panose="02020603050405020304" pitchFamily="18" charset="0"/>
                <a:cs typeface="Times New Roman" panose="02020603050405020304" pitchFamily="18" charset="0"/>
              </a:rPr>
              <a:t>- Khối hình hộp chữ nhật, khối lăng trụ tam giác đều, khối chóp tứ giác đều.</a:t>
            </a:r>
          </a:p>
        </p:txBody>
      </p:sp>
      <p:sp>
        <p:nvSpPr>
          <p:cNvPr id="8" name="Rectangle 7"/>
          <p:cNvSpPr/>
          <p:nvPr/>
        </p:nvSpPr>
        <p:spPr>
          <a:xfrm>
            <a:off x="520948" y="190021"/>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3815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1225" y="2693256"/>
            <a:ext cx="4637314" cy="3046988"/>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Quan sát hình 2.6. a. Vẽ khối hình hộp chữ nhật</a:t>
            </a:r>
          </a:p>
          <a:p>
            <a:r>
              <a:rPr lang="vi-VN" sz="2400" b="1" smtClean="0">
                <a:latin typeface="Times New Roman" panose="02020603050405020304" pitchFamily="18" charset="0"/>
                <a:cs typeface="Times New Roman" panose="02020603050405020304" pitchFamily="18" charset="0"/>
              </a:rPr>
              <a:t>Từ </a:t>
            </a:r>
            <a:r>
              <a:rPr lang="vi-VN" sz="2400" b="1">
                <a:latin typeface="Times New Roman" panose="02020603050405020304" pitchFamily="18" charset="0"/>
                <a:cs typeface="Times New Roman" panose="02020603050405020304" pitchFamily="18" charset="0"/>
              </a:rPr>
              <a:t>hình chiếu đứng, xác định vị trí hình chiếu bằng như thế nào?</a:t>
            </a:r>
          </a:p>
          <a:p>
            <a:r>
              <a:rPr lang="vi-VN" sz="2400" b="1">
                <a:latin typeface="Times New Roman" panose="02020603050405020304" pitchFamily="18" charset="0"/>
                <a:cs typeface="Times New Roman" panose="02020603050405020304" pitchFamily="18" charset="0"/>
              </a:rPr>
              <a:t>2. Các hình chiếu của khối hộp chữ nhật là các hình gì? Mỗi hình chiếu thể hiện kích thước nào của khối </a:t>
            </a:r>
            <a:r>
              <a:rPr lang="vi-VN" sz="2400" b="1">
                <a:latin typeface="Times New Roman" panose="02020603050405020304" pitchFamily="18" charset="0"/>
                <a:cs typeface="Times New Roman" panose="02020603050405020304" pitchFamily="18" charset="0"/>
              </a:rPr>
              <a:t>hộp</a:t>
            </a:r>
            <a:r>
              <a:rPr lang="vi-VN" sz="2400" b="1" smtClean="0">
                <a:latin typeface="Times New Roman" panose="02020603050405020304" pitchFamily="18" charset="0"/>
                <a:cs typeface="Times New Roman" panose="02020603050405020304" pitchFamily="18" charset="0"/>
              </a:rPr>
              <a:t>?</a:t>
            </a:r>
            <a:endParaRPr lang="vi-VN"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794" y="80685"/>
            <a:ext cx="6906157" cy="6674678"/>
          </a:xfrm>
          <a:prstGeom prst="rect">
            <a:avLst/>
          </a:prstGeom>
        </p:spPr>
      </p:pic>
      <p:pic>
        <p:nvPicPr>
          <p:cNvPr id="6" name="Picture 5"/>
          <p:cNvPicPr>
            <a:picLocks noChangeAspect="1"/>
          </p:cNvPicPr>
          <p:nvPr/>
        </p:nvPicPr>
        <p:blipFill>
          <a:blip r:embed="rId3"/>
          <a:stretch>
            <a:fillRect/>
          </a:stretch>
        </p:blipFill>
        <p:spPr>
          <a:xfrm>
            <a:off x="7277878" y="80684"/>
            <a:ext cx="4590661" cy="2447911"/>
          </a:xfrm>
          <a:prstGeom prst="rect">
            <a:avLst/>
          </a:prstGeom>
        </p:spPr>
      </p:pic>
    </p:spTree>
    <p:extLst>
      <p:ext uri="{BB962C8B-B14F-4D97-AF65-F5344CB8AC3E}">
        <p14:creationId xmlns:p14="http://schemas.microsoft.com/office/powerpoint/2010/main" val="36153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231225" y="2693256"/>
            <a:ext cx="4637314" cy="3046988"/>
          </a:xfrm>
          <a:prstGeom prst="rect">
            <a:avLst/>
          </a:prstGeom>
        </p:spPr>
        <p:txBody>
          <a:bodyPr wrap="square">
            <a:spAutoFit/>
          </a:bodyPr>
          <a:lstStyle/>
          <a:p>
            <a:r>
              <a:rPr lang="vi-VN" sz="2400" b="1">
                <a:latin typeface="Times New Roman" panose="02020603050405020304" pitchFamily="18" charset="0"/>
                <a:cs typeface="Times New Roman" panose="02020603050405020304" pitchFamily="18" charset="0"/>
              </a:rPr>
              <a:t>1</a:t>
            </a:r>
            <a:r>
              <a:rPr lang="vi-VN" sz="2400" b="1">
                <a:latin typeface="Times New Roman" panose="02020603050405020304" pitchFamily="18" charset="0"/>
                <a:cs typeface="Times New Roman" panose="02020603050405020304" pitchFamily="18" charset="0"/>
              </a:rPr>
              <a:t>. </a:t>
            </a:r>
            <a:r>
              <a:rPr lang="en-US" sz="2400" b="1" smtClean="0">
                <a:latin typeface="Times New Roman" panose="02020603050405020304" pitchFamily="18" charset="0"/>
                <a:cs typeface="Times New Roman" panose="02020603050405020304" pitchFamily="18" charset="0"/>
              </a:rPr>
              <a:t>Quan sát hình 2.6. a. Vẽ khối hình hộp chữ nhật</a:t>
            </a:r>
          </a:p>
          <a:p>
            <a:r>
              <a:rPr lang="vi-VN" sz="2400" b="1" smtClean="0">
                <a:latin typeface="Times New Roman" panose="02020603050405020304" pitchFamily="18" charset="0"/>
                <a:cs typeface="Times New Roman" panose="02020603050405020304" pitchFamily="18" charset="0"/>
              </a:rPr>
              <a:t>Từ </a:t>
            </a:r>
            <a:r>
              <a:rPr lang="vi-VN" sz="2400" b="1">
                <a:latin typeface="Times New Roman" panose="02020603050405020304" pitchFamily="18" charset="0"/>
                <a:cs typeface="Times New Roman" panose="02020603050405020304" pitchFamily="18" charset="0"/>
              </a:rPr>
              <a:t>hình chiếu đứng, xác định vị trí hình chiếu bằng như thế nào?</a:t>
            </a:r>
          </a:p>
          <a:p>
            <a:r>
              <a:rPr lang="vi-VN" sz="2400" b="1">
                <a:latin typeface="Times New Roman" panose="02020603050405020304" pitchFamily="18" charset="0"/>
                <a:cs typeface="Times New Roman" panose="02020603050405020304" pitchFamily="18" charset="0"/>
              </a:rPr>
              <a:t>2. Các hình chiếu của khối hộp chữ nhật là các hình gì? Mỗi hình chiếu thể hiện kích thước nào của khối </a:t>
            </a:r>
            <a:r>
              <a:rPr lang="vi-VN" sz="2400" b="1">
                <a:latin typeface="Times New Roman" panose="02020603050405020304" pitchFamily="18" charset="0"/>
                <a:cs typeface="Times New Roman" panose="02020603050405020304" pitchFamily="18" charset="0"/>
              </a:rPr>
              <a:t>hộp</a:t>
            </a:r>
            <a:r>
              <a:rPr lang="vi-VN" sz="2400" b="1" smtClean="0">
                <a:latin typeface="Times New Roman" panose="02020603050405020304" pitchFamily="18" charset="0"/>
                <a:cs typeface="Times New Roman" panose="02020603050405020304" pitchFamily="18" charset="0"/>
              </a:rPr>
              <a:t>?</a:t>
            </a:r>
            <a:endParaRPr lang="vi-VN" sz="24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119794" y="80685"/>
            <a:ext cx="6906157" cy="3978131"/>
          </a:xfrm>
          <a:prstGeom prst="rect">
            <a:avLst/>
          </a:prstGeom>
        </p:spPr>
      </p:pic>
      <p:pic>
        <p:nvPicPr>
          <p:cNvPr id="6" name="Picture 5"/>
          <p:cNvPicPr>
            <a:picLocks noChangeAspect="1"/>
          </p:cNvPicPr>
          <p:nvPr/>
        </p:nvPicPr>
        <p:blipFill>
          <a:blip r:embed="rId3"/>
          <a:stretch>
            <a:fillRect/>
          </a:stretch>
        </p:blipFill>
        <p:spPr>
          <a:xfrm>
            <a:off x="7277878" y="80684"/>
            <a:ext cx="4590661" cy="2447911"/>
          </a:xfrm>
          <a:prstGeom prst="rect">
            <a:avLst/>
          </a:prstGeom>
        </p:spPr>
      </p:pic>
      <p:sp>
        <p:nvSpPr>
          <p:cNvPr id="2" name="Rectangle 1"/>
          <p:cNvSpPr/>
          <p:nvPr/>
        </p:nvSpPr>
        <p:spPr>
          <a:xfrm>
            <a:off x="166447" y="4216750"/>
            <a:ext cx="7111431" cy="2554545"/>
          </a:xfrm>
          <a:prstGeom prst="rect">
            <a:avLst/>
          </a:prstGeom>
        </p:spPr>
        <p:txBody>
          <a:bodyPr wrap="square">
            <a:spAutoFit/>
          </a:bodyPr>
          <a:lstStyle/>
          <a:p>
            <a:r>
              <a:rPr lang="vi-VN" sz="2000">
                <a:solidFill>
                  <a:srgbClr val="FF0000"/>
                </a:solidFill>
                <a:latin typeface="Times New Roman" panose="02020603050405020304" pitchFamily="18" charset="0"/>
                <a:cs typeface="Times New Roman" panose="02020603050405020304" pitchFamily="18" charset="0"/>
              </a:rPr>
              <a:t>1.Kẻ đường gióng từ hình chiếu đứng để xác định vị trí vẽ hình chiếu bằng sao cho hình chiếu bằng ở dưới hình chiếu đứng.</a:t>
            </a:r>
          </a:p>
          <a:p>
            <a:r>
              <a:rPr lang="vi-VN" sz="2000">
                <a:solidFill>
                  <a:srgbClr val="FF0000"/>
                </a:solidFill>
                <a:latin typeface="Times New Roman" panose="02020603050405020304" pitchFamily="18" charset="0"/>
                <a:cs typeface="Times New Roman" panose="02020603050405020304" pitchFamily="18" charset="0"/>
              </a:rPr>
              <a:t>2. Các hình chiếu của khối hộp chữ nhật là các hình chữ nhật bao quanh hình hộp.</a:t>
            </a:r>
          </a:p>
          <a:p>
            <a:r>
              <a:rPr lang="vi-VN" sz="2000">
                <a:solidFill>
                  <a:srgbClr val="FF0000"/>
                </a:solidFill>
                <a:latin typeface="Times New Roman" panose="02020603050405020304" pitchFamily="18" charset="0"/>
                <a:cs typeface="Times New Roman" panose="02020603050405020304" pitchFamily="18" charset="0"/>
              </a:rPr>
              <a:t>Mỗi hình chiếu thể hiện kích thước:</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Hình </a:t>
            </a:r>
            <a:r>
              <a:rPr lang="vi-VN" sz="2000">
                <a:solidFill>
                  <a:srgbClr val="FF0000"/>
                </a:solidFill>
                <a:latin typeface="Times New Roman" panose="02020603050405020304" pitchFamily="18" charset="0"/>
                <a:cs typeface="Times New Roman" panose="02020603050405020304" pitchFamily="18" charset="0"/>
              </a:rPr>
              <a:t>chiếu đứng: chiều dài (chiều rộng) x chiều cao.</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Hình </a:t>
            </a:r>
            <a:r>
              <a:rPr lang="vi-VN" sz="2000">
                <a:solidFill>
                  <a:srgbClr val="FF0000"/>
                </a:solidFill>
                <a:latin typeface="Times New Roman" panose="02020603050405020304" pitchFamily="18" charset="0"/>
                <a:cs typeface="Times New Roman" panose="02020603050405020304" pitchFamily="18" charset="0"/>
              </a:rPr>
              <a:t>chiếu bằng: chiều dài x chiều rộng.</a:t>
            </a:r>
          </a:p>
          <a:p>
            <a:r>
              <a:rPr lang="en-US" sz="2000" smtClean="0">
                <a:solidFill>
                  <a:srgbClr val="FF0000"/>
                </a:solidFill>
                <a:latin typeface="Times New Roman" panose="02020603050405020304" pitchFamily="18" charset="0"/>
                <a:cs typeface="Times New Roman" panose="02020603050405020304" pitchFamily="18" charset="0"/>
              </a:rPr>
              <a:t>- </a:t>
            </a:r>
            <a:r>
              <a:rPr lang="vi-VN" sz="2000" smtClean="0">
                <a:solidFill>
                  <a:srgbClr val="FF0000"/>
                </a:solidFill>
                <a:latin typeface="Times New Roman" panose="02020603050405020304" pitchFamily="18" charset="0"/>
                <a:cs typeface="Times New Roman" panose="02020603050405020304" pitchFamily="18" charset="0"/>
              </a:rPr>
              <a:t>Hình </a:t>
            </a:r>
            <a:r>
              <a:rPr lang="vi-VN" sz="2000">
                <a:solidFill>
                  <a:srgbClr val="FF0000"/>
                </a:solidFill>
                <a:latin typeface="Times New Roman" panose="02020603050405020304" pitchFamily="18" charset="0"/>
                <a:cs typeface="Times New Roman" panose="02020603050405020304" pitchFamily="18" charset="0"/>
              </a:rPr>
              <a:t>chiếu cạnh: chiều rộng (chiều dài) x chiều cao.</a:t>
            </a:r>
          </a:p>
        </p:txBody>
      </p:sp>
    </p:spTree>
    <p:extLst>
      <p:ext uri="{BB962C8B-B14F-4D97-AF65-F5344CB8AC3E}">
        <p14:creationId xmlns:p14="http://schemas.microsoft.com/office/powerpoint/2010/main" val="2159067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80514" y="118007"/>
            <a:ext cx="4811486" cy="2677656"/>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3</a:t>
            </a:r>
            <a:r>
              <a:rPr lang="vi-VN" sz="2800" b="1">
                <a:latin typeface="Times New Roman" panose="02020603050405020304" pitchFamily="18" charset="0"/>
                <a:cs typeface="Times New Roman" panose="02020603050405020304" pitchFamily="18" charset="0"/>
              </a:rPr>
              <a:t>. Quan sát Hình 2.8 và cho biết:</a:t>
            </a:r>
          </a:p>
          <a:p>
            <a:r>
              <a:rPr lang="vi-VN" sz="2800" b="1">
                <a:latin typeface="Times New Roman" panose="02020603050405020304" pitchFamily="18" charset="0"/>
                <a:cs typeface="Times New Roman" panose="02020603050405020304" pitchFamily="18" charset="0"/>
              </a:rPr>
              <a:t>- Các hình chiếu của khối lăng trụ tam giác đều là hình gì?</a:t>
            </a:r>
          </a:p>
          <a:p>
            <a:r>
              <a:rPr lang="vi-VN" sz="2800" b="1">
                <a:latin typeface="Times New Roman" panose="02020603050405020304" pitchFamily="18" charset="0"/>
                <a:cs typeface="Times New Roman" panose="02020603050405020304" pitchFamily="18" charset="0"/>
              </a:rPr>
              <a:t>- Kích thước của hình chiếu cạnh.</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07957" y="261257"/>
            <a:ext cx="6680672" cy="6372808"/>
          </a:xfrm>
          <a:prstGeom prst="rect">
            <a:avLst/>
          </a:prstGeom>
        </p:spPr>
      </p:pic>
    </p:spTree>
    <p:extLst>
      <p:ext uri="{BB962C8B-B14F-4D97-AF65-F5344CB8AC3E}">
        <p14:creationId xmlns:p14="http://schemas.microsoft.com/office/powerpoint/2010/main" val="26639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380514" y="118007"/>
            <a:ext cx="4811486" cy="2677656"/>
          </a:xfrm>
          <a:prstGeom prst="rect">
            <a:avLst/>
          </a:prstGeom>
        </p:spPr>
        <p:txBody>
          <a:bodyPr wrap="square">
            <a:spAutoFit/>
          </a:bodyPr>
          <a:lstStyle/>
          <a:p>
            <a:r>
              <a:rPr lang="vi-VN" sz="2800" b="1" smtClean="0">
                <a:latin typeface="Times New Roman" panose="02020603050405020304" pitchFamily="18" charset="0"/>
                <a:cs typeface="Times New Roman" panose="02020603050405020304" pitchFamily="18" charset="0"/>
              </a:rPr>
              <a:t>3</a:t>
            </a:r>
            <a:r>
              <a:rPr lang="vi-VN" sz="2800" b="1">
                <a:latin typeface="Times New Roman" panose="02020603050405020304" pitchFamily="18" charset="0"/>
                <a:cs typeface="Times New Roman" panose="02020603050405020304" pitchFamily="18" charset="0"/>
              </a:rPr>
              <a:t>. Quan sát Hình 2.8 và cho biết:</a:t>
            </a:r>
          </a:p>
          <a:p>
            <a:r>
              <a:rPr lang="vi-VN" sz="2800" b="1">
                <a:latin typeface="Times New Roman" panose="02020603050405020304" pitchFamily="18" charset="0"/>
                <a:cs typeface="Times New Roman" panose="02020603050405020304" pitchFamily="18" charset="0"/>
              </a:rPr>
              <a:t>- Các hình chiếu của khối lăng trụ tam giác đều là hình gì?</a:t>
            </a:r>
          </a:p>
          <a:p>
            <a:r>
              <a:rPr lang="vi-VN" sz="2800" b="1">
                <a:latin typeface="Times New Roman" panose="02020603050405020304" pitchFamily="18" charset="0"/>
                <a:cs typeface="Times New Roman" panose="02020603050405020304" pitchFamily="18" charset="0"/>
              </a:rPr>
              <a:t>- Kích thước của hình chiếu cạnh.</a:t>
            </a:r>
            <a:endParaRPr lang="en-US" sz="2800" b="1">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2"/>
          <a:stretch>
            <a:fillRect/>
          </a:stretch>
        </p:blipFill>
        <p:spPr>
          <a:xfrm>
            <a:off x="307957" y="261257"/>
            <a:ext cx="6680672" cy="6372808"/>
          </a:xfrm>
          <a:prstGeom prst="rect">
            <a:avLst/>
          </a:prstGeom>
        </p:spPr>
      </p:pic>
      <p:sp>
        <p:nvSpPr>
          <p:cNvPr id="2" name="Rectangle 1"/>
          <p:cNvSpPr/>
          <p:nvPr/>
        </p:nvSpPr>
        <p:spPr>
          <a:xfrm>
            <a:off x="7380514" y="3024779"/>
            <a:ext cx="4114800" cy="3539430"/>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3. - Hình chiếu đứng: hình chữ nhật.</a:t>
            </a:r>
          </a:p>
          <a:p>
            <a:r>
              <a:rPr lang="vi-VN" sz="2800">
                <a:solidFill>
                  <a:srgbClr val="FF0000"/>
                </a:solidFill>
                <a:latin typeface="Times New Roman" panose="02020603050405020304" pitchFamily="18" charset="0"/>
                <a:cs typeface="Times New Roman" panose="02020603050405020304" pitchFamily="18" charset="0"/>
              </a:rPr>
              <a:t>- Hình chiếu bằng: hình tam giác.</a:t>
            </a:r>
          </a:p>
          <a:p>
            <a:r>
              <a:rPr lang="vi-VN" sz="2800">
                <a:solidFill>
                  <a:srgbClr val="FF0000"/>
                </a:solidFill>
                <a:latin typeface="Times New Roman" panose="02020603050405020304" pitchFamily="18" charset="0"/>
                <a:cs typeface="Times New Roman" panose="02020603050405020304" pitchFamily="18" charset="0"/>
              </a:rPr>
              <a:t>- Hình chiếu cạnh: hình chữ nhật.</a:t>
            </a:r>
          </a:p>
          <a:p>
            <a:r>
              <a:rPr lang="vi-VN" sz="2800">
                <a:solidFill>
                  <a:srgbClr val="FF0000"/>
                </a:solidFill>
                <a:latin typeface="Times New Roman" panose="02020603050405020304" pitchFamily="18" charset="0"/>
                <a:cs typeface="Times New Roman" panose="02020603050405020304" pitchFamily="18" charset="0"/>
              </a:rPr>
              <a:t>- Kích thước của hình chiếu cạnh: a x h.</a:t>
            </a:r>
          </a:p>
        </p:txBody>
      </p:sp>
    </p:spTree>
    <p:extLst>
      <p:ext uri="{BB962C8B-B14F-4D97-AF65-F5344CB8AC3E}">
        <p14:creationId xmlns:p14="http://schemas.microsoft.com/office/powerpoint/2010/main" val="391018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965831" y="71562"/>
            <a:ext cx="4098948"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srgbClr val="0000FF"/>
                </a:solidFill>
                <a:latin typeface="Times New Roman" panose="02020603050405020304" pitchFamily="18" charset="0"/>
                <a:cs typeface="Times New Roman" panose="02020603050405020304" pitchFamily="18" charset="0"/>
              </a:rPr>
              <a:t>Em hãy nhận xét bóng của cột cờ khác nhau như thế nào khi Mặt Trời chiếu vào buổi sáng, buổi trưa và buổi chiều?</a:t>
            </a:r>
          </a:p>
        </p:txBody>
      </p:sp>
      <p:pic>
        <p:nvPicPr>
          <p:cNvPr id="3" name="Picture 2"/>
          <p:cNvPicPr>
            <a:picLocks noChangeAspect="1"/>
          </p:cNvPicPr>
          <p:nvPr/>
        </p:nvPicPr>
        <p:blipFill>
          <a:blip r:embed="rId2"/>
          <a:stretch>
            <a:fillRect/>
          </a:stretch>
        </p:blipFill>
        <p:spPr>
          <a:xfrm>
            <a:off x="473319" y="167053"/>
            <a:ext cx="6929803" cy="6435969"/>
          </a:xfrm>
          <a:prstGeom prst="rect">
            <a:avLst/>
          </a:prstGeom>
        </p:spPr>
      </p:pic>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2. Vẽ hình chiếu vuông góc của khối đa diện</a:t>
            </a:r>
          </a:p>
          <a:p>
            <a:r>
              <a:rPr lang="en-US" sz="2400">
                <a:latin typeface="Times New Roman" panose="02020603050405020304" pitchFamily="18" charset="0"/>
                <a:cs typeface="Times New Roman" panose="02020603050405020304" pitchFamily="18" charset="0"/>
              </a:rPr>
              <a:t>Bước 1.Vẽ hình chiếu đứng</a:t>
            </a:r>
          </a:p>
          <a:p>
            <a:r>
              <a:rPr lang="en-US" sz="2400">
                <a:latin typeface="Times New Roman" panose="02020603050405020304" pitchFamily="18" charset="0"/>
                <a:cs typeface="Times New Roman" panose="02020603050405020304" pitchFamily="18" charset="0"/>
              </a:rPr>
              <a:t>- Căn cứ vào kích thước khối đa diện chọn tỉ lệ phù hợp với khổ giấy vẽ.</a:t>
            </a:r>
          </a:p>
          <a:p>
            <a:r>
              <a:rPr lang="en-US" sz="2400">
                <a:latin typeface="Times New Roman" panose="02020603050405020304" pitchFamily="18" charset="0"/>
                <a:cs typeface="Times New Roman" panose="02020603050405020304" pitchFamily="18" charset="0"/>
              </a:rPr>
              <a:t>- Vẽ một cạnh làm chuẩn, căn cứ vào hình dạng, kích thước mặt trước để vẽ hình chiếu đứng. Tất cả vẽ bằng nét mảnh.</a:t>
            </a:r>
          </a:p>
          <a:p>
            <a:r>
              <a:rPr lang="en-US" sz="2400">
                <a:latin typeface="Times New Roman" panose="02020603050405020304" pitchFamily="18" charset="0"/>
                <a:cs typeface="Times New Roman" panose="02020603050405020304" pitchFamily="18" charset="0"/>
              </a:rPr>
              <a:t>Bước 2. Vẽ hình chiếu bằng</a:t>
            </a:r>
          </a:p>
          <a:p>
            <a:r>
              <a:rPr lang="en-US" sz="2400">
                <a:latin typeface="Times New Roman" panose="02020603050405020304" pitchFamily="18" charset="0"/>
                <a:cs typeface="Times New Roman" panose="02020603050405020304" pitchFamily="18" charset="0"/>
              </a:rPr>
              <a:t>- Kẻ đường gióng từ hình chiếu đứng để xác định vị trí vẽ hình chiếu bằng</a:t>
            </a:r>
          </a:p>
          <a:p>
            <a:r>
              <a:rPr lang="en-US" sz="2400">
                <a:latin typeface="Times New Roman" panose="02020603050405020304" pitchFamily="18" charset="0"/>
                <a:cs typeface="Times New Roman" panose="02020603050405020304" pitchFamily="18" charset="0"/>
              </a:rPr>
              <a:t>- Căn cứ vào hình dạng, kích thước mặt đáy phía trên vẽ hình chiếu bằng</a:t>
            </a:r>
          </a:p>
          <a:p>
            <a:r>
              <a:rPr lang="en-US" sz="2400">
                <a:latin typeface="Times New Roman" panose="02020603050405020304" pitchFamily="18" charset="0"/>
                <a:cs typeface="Times New Roman" panose="02020603050405020304" pitchFamily="18" charset="0"/>
              </a:rPr>
              <a:t>Bước 3. Vẽ hình chiếu cạnh</a:t>
            </a:r>
          </a:p>
          <a:p>
            <a:r>
              <a:rPr lang="en-US" sz="2400">
                <a:latin typeface="Times New Roman" panose="02020603050405020304" pitchFamily="18" charset="0"/>
                <a:cs typeface="Times New Roman" panose="02020603050405020304" pitchFamily="18" charset="0"/>
              </a:rPr>
              <a:t>- Kẻ đường phụ trợ nghiêng 45</a:t>
            </a:r>
            <a:r>
              <a:rPr lang="en-US" sz="2400" baseline="30000">
                <a:latin typeface="Times New Roman" panose="02020603050405020304" pitchFamily="18" charset="0"/>
                <a:cs typeface="Times New Roman" panose="02020603050405020304" pitchFamily="18" charset="0"/>
              </a:rPr>
              <a:t>0</a:t>
            </a:r>
            <a:r>
              <a:rPr lang="en-US" sz="2400">
                <a:latin typeface="Times New Roman" panose="02020603050405020304" pitchFamily="18" charset="0"/>
                <a:cs typeface="Times New Roman" panose="02020603050405020304" pitchFamily="18" charset="0"/>
              </a:rPr>
              <a:t> so với phương ngang. Kẻ đường gióng từ hình chiếu đứng và hình chiếu bằng để xác định vị trí hình chiếu cạnh.</a:t>
            </a:r>
          </a:p>
          <a:p>
            <a:r>
              <a:rPr lang="en-US" sz="2400">
                <a:latin typeface="Times New Roman" panose="02020603050405020304" pitchFamily="18" charset="0"/>
                <a:cs typeface="Times New Roman" panose="02020603050405020304" pitchFamily="18" charset="0"/>
              </a:rPr>
              <a:t>- Căn cứ và hình dạng mặt bên trái vẽ hình chiếu cạnh.</a:t>
            </a:r>
          </a:p>
          <a:p>
            <a:r>
              <a:rPr lang="en-US" sz="2400">
                <a:latin typeface="Times New Roman" panose="02020603050405020304" pitchFamily="18" charset="0"/>
                <a:cs typeface="Times New Roman" panose="02020603050405020304" pitchFamily="18" charset="0"/>
              </a:rPr>
              <a:t>Bước 4. Hoàn thiện các hình chiếu</a:t>
            </a:r>
          </a:p>
          <a:p>
            <a:r>
              <a:rPr lang="en-US" sz="2400">
                <a:latin typeface="Times New Roman" panose="02020603050405020304" pitchFamily="18" charset="0"/>
                <a:cs typeface="Times New Roman" panose="02020603050405020304" pitchFamily="18" charset="0"/>
              </a:rPr>
              <a:t>-Tẩy bỏ nét thừa, đường gióng, đượng phụ trợ, tô đậm các nét theo quy định</a:t>
            </a:r>
          </a:p>
          <a:p>
            <a:r>
              <a:rPr lang="en-US" sz="2400">
                <a:latin typeface="Times New Roman" panose="02020603050405020304" pitchFamily="18" charset="0"/>
                <a:cs typeface="Times New Roman" panose="02020603050405020304" pitchFamily="18" charset="0"/>
              </a:rPr>
              <a:t>- Ghi kích thước cho bản vẽ.</a:t>
            </a:r>
          </a:p>
        </p:txBody>
      </p:sp>
      <p:sp>
        <p:nvSpPr>
          <p:cNvPr id="8" name="Rectangle 7"/>
          <p:cNvSpPr/>
          <p:nvPr/>
        </p:nvSpPr>
        <p:spPr>
          <a:xfrm>
            <a:off x="520947" y="89257"/>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7429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anim calcmode="lin" valueType="num">
                                      <p:cBhvr additive="base">
                                        <p:cTn id="20"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
                                            <p:txEl>
                                              <p:pRg st="2" end="2"/>
                                            </p:txEl>
                                          </p:spTgt>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anim calcmode="lin" valueType="num">
                                      <p:cBhvr additive="base">
                                        <p:cTn id="24"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additive="base">
                                        <p:cTn id="28"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4">
                                            <p:txEl>
                                              <p:pRg st="4" end="4"/>
                                            </p:txEl>
                                          </p:spTgt>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 calcmode="lin" valueType="num">
                                      <p:cBhvr additive="base">
                                        <p:cTn id="32"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additive="base">
                                        <p:cTn id="36"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4">
                                            <p:txEl>
                                              <p:pRg st="6" end="6"/>
                                            </p:txEl>
                                          </p:spTgt>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4">
                                            <p:txEl>
                                              <p:pRg st="7" end="7"/>
                                            </p:txEl>
                                          </p:spTgt>
                                        </p:tgtEl>
                                        <p:attrNameLst>
                                          <p:attrName>style.visibility</p:attrName>
                                        </p:attrNameLst>
                                      </p:cBhvr>
                                      <p:to>
                                        <p:strVal val="visible"/>
                                      </p:to>
                                    </p:set>
                                    <p:anim calcmode="lin" valueType="num">
                                      <p:cBhvr additive="base">
                                        <p:cTn id="40"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
                                            <p:txEl>
                                              <p:pRg st="7" end="7"/>
                                            </p:txEl>
                                          </p:spTgt>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4">
                                            <p:txEl>
                                              <p:pRg st="8" end="8"/>
                                            </p:txEl>
                                          </p:spTgt>
                                        </p:tgtEl>
                                        <p:attrNameLst>
                                          <p:attrName>style.visibility</p:attrName>
                                        </p:attrNameLst>
                                      </p:cBhvr>
                                      <p:to>
                                        <p:strVal val="visible"/>
                                      </p:to>
                                    </p:set>
                                    <p:anim calcmode="lin" valueType="num">
                                      <p:cBhvr additive="base">
                                        <p:cTn id="44"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txEl>
                                              <p:pRg st="8" end="8"/>
                                            </p:txEl>
                                          </p:spTgt>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0"/>
                                  </p:stCondLst>
                                  <p:childTnLst>
                                    <p:set>
                                      <p:cBhvr>
                                        <p:cTn id="47" dur="1" fill="hold">
                                          <p:stCondLst>
                                            <p:cond delay="0"/>
                                          </p:stCondLst>
                                        </p:cTn>
                                        <p:tgtEl>
                                          <p:spTgt spid="4">
                                            <p:txEl>
                                              <p:pRg st="9" end="9"/>
                                            </p:txEl>
                                          </p:spTgt>
                                        </p:tgtEl>
                                        <p:attrNameLst>
                                          <p:attrName>style.visibility</p:attrName>
                                        </p:attrNameLst>
                                      </p:cBhvr>
                                      <p:to>
                                        <p:strVal val="visible"/>
                                      </p:to>
                                    </p:set>
                                    <p:anim calcmode="lin" valueType="num">
                                      <p:cBhvr additive="base">
                                        <p:cTn id="48"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4">
                                            <p:txEl>
                                              <p:pRg st="9" end="9"/>
                                            </p:txEl>
                                          </p:spTgt>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0"/>
                                  </p:stCondLst>
                                  <p:childTnLst>
                                    <p:set>
                                      <p:cBhvr>
                                        <p:cTn id="51" dur="1" fill="hold">
                                          <p:stCondLst>
                                            <p:cond delay="0"/>
                                          </p:stCondLst>
                                        </p:cTn>
                                        <p:tgtEl>
                                          <p:spTgt spid="4">
                                            <p:txEl>
                                              <p:pRg st="10" end="10"/>
                                            </p:txEl>
                                          </p:spTgt>
                                        </p:tgtEl>
                                        <p:attrNameLst>
                                          <p:attrName>style.visibility</p:attrName>
                                        </p:attrNameLst>
                                      </p:cBhvr>
                                      <p:to>
                                        <p:strVal val="visible"/>
                                      </p:to>
                                    </p:set>
                                    <p:anim calcmode="lin" valueType="num">
                                      <p:cBhvr additive="base">
                                        <p:cTn id="52"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
                                            <p:txEl>
                                              <p:pRg st="10" end="10"/>
                                            </p:txEl>
                                          </p:spTgt>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4">
                                            <p:txEl>
                                              <p:pRg st="11" end="11"/>
                                            </p:txEl>
                                          </p:spTgt>
                                        </p:tgtEl>
                                        <p:attrNameLst>
                                          <p:attrName>style.visibility</p:attrName>
                                        </p:attrNameLst>
                                      </p:cBhvr>
                                      <p:to>
                                        <p:strVal val="visible"/>
                                      </p:to>
                                    </p:set>
                                    <p:anim calcmode="lin" valueType="num">
                                      <p:cBhvr additive="base">
                                        <p:cTn id="56"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
                                            <p:txEl>
                                              <p:pRg st="11" end="11"/>
                                            </p:txEl>
                                          </p:spTgt>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0"/>
                                  </p:stCondLst>
                                  <p:childTnLst>
                                    <p:set>
                                      <p:cBhvr>
                                        <p:cTn id="59" dur="1" fill="hold">
                                          <p:stCondLst>
                                            <p:cond delay="0"/>
                                          </p:stCondLst>
                                        </p:cTn>
                                        <p:tgtEl>
                                          <p:spTgt spid="4">
                                            <p:txEl>
                                              <p:pRg st="12" end="12"/>
                                            </p:txEl>
                                          </p:spTgt>
                                        </p:tgtEl>
                                        <p:attrNameLst>
                                          <p:attrName>style.visibility</p:attrName>
                                        </p:attrNameLst>
                                      </p:cBhvr>
                                      <p:to>
                                        <p:strVal val="visible"/>
                                      </p:to>
                                    </p:set>
                                    <p:anim calcmode="lin" valueType="num">
                                      <p:cBhvr additive="base">
                                        <p:cTn id="60" dur="500" fill="hold"/>
                                        <p:tgtEl>
                                          <p:spTgt spid="4">
                                            <p:txEl>
                                              <p:pRg st="12" end="12"/>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4">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8357" y="118311"/>
            <a:ext cx="6657594" cy="3819207"/>
          </a:xfrm>
          <a:prstGeom prst="rect">
            <a:avLst/>
          </a:prstGeom>
        </p:spPr>
      </p:pic>
      <p:sp>
        <p:nvSpPr>
          <p:cNvPr id="3" name="Rectangle 2"/>
          <p:cNvSpPr/>
          <p:nvPr/>
        </p:nvSpPr>
        <p:spPr>
          <a:xfrm>
            <a:off x="7343192" y="294314"/>
            <a:ext cx="4385388"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2.9 và cho biết: Khi quay hình chữ nhật, hình tam giác vuông, nửa hình tròn quanh một trục cố định ta được các khối tròn xoay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552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8357" y="118311"/>
            <a:ext cx="6657594" cy="3819207"/>
          </a:xfrm>
          <a:prstGeom prst="rect">
            <a:avLst/>
          </a:prstGeom>
        </p:spPr>
      </p:pic>
      <p:sp>
        <p:nvSpPr>
          <p:cNvPr id="3" name="Rectangle 2"/>
          <p:cNvSpPr/>
          <p:nvPr/>
        </p:nvSpPr>
        <p:spPr>
          <a:xfrm>
            <a:off x="7343192" y="294314"/>
            <a:ext cx="4385388" cy="3108543"/>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1.Quan sát Hình 2.9 và cho biết: Khi quay hình chữ nhật, hình tam giác vuông, nửa hình tròn quanh một trục cố định ta được các khối tròn xoay như thế nào?</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2155371" y="4008873"/>
            <a:ext cx="9750489" cy="2246769"/>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1.</a:t>
            </a:r>
          </a:p>
          <a:p>
            <a:r>
              <a:rPr lang="vi-VN" sz="2800">
                <a:solidFill>
                  <a:srgbClr val="FF0000"/>
                </a:solidFill>
                <a:latin typeface="Times New Roman" panose="02020603050405020304" pitchFamily="18" charset="0"/>
                <a:cs typeface="Times New Roman" panose="02020603050405020304" pitchFamily="18" charset="0"/>
              </a:rPr>
              <a:t>- Khi quay hình chữ nhật quanh một trục cố định ta được khối trụ.</a:t>
            </a:r>
          </a:p>
          <a:p>
            <a:r>
              <a:rPr lang="vi-VN" sz="2800">
                <a:solidFill>
                  <a:srgbClr val="FF0000"/>
                </a:solidFill>
                <a:latin typeface="Times New Roman" panose="02020603050405020304" pitchFamily="18" charset="0"/>
                <a:cs typeface="Times New Roman" panose="02020603050405020304" pitchFamily="18" charset="0"/>
              </a:rPr>
              <a:t>- Khi quay hình tam giác vuông quanh một trục cố định ta được khối nón.</a:t>
            </a:r>
          </a:p>
          <a:p>
            <a:r>
              <a:rPr lang="vi-VN" sz="2800">
                <a:solidFill>
                  <a:srgbClr val="FF0000"/>
                </a:solidFill>
                <a:latin typeface="Times New Roman" panose="02020603050405020304" pitchFamily="18" charset="0"/>
                <a:cs typeface="Times New Roman" panose="02020603050405020304" pitchFamily="18" charset="0"/>
              </a:rPr>
              <a:t>- Khi quay nửa hình tròn quanh một trục cố định ta được khối cầu.</a:t>
            </a:r>
          </a:p>
        </p:txBody>
      </p:sp>
    </p:spTree>
    <p:extLst>
      <p:ext uri="{BB962C8B-B14F-4D97-AF65-F5344CB8AC3E}">
        <p14:creationId xmlns:p14="http://schemas.microsoft.com/office/powerpoint/2010/main" val="1338236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8357" y="118311"/>
            <a:ext cx="6657594" cy="5237460"/>
          </a:xfrm>
          <a:prstGeom prst="rect">
            <a:avLst/>
          </a:prstGeom>
        </p:spPr>
      </p:pic>
      <p:sp>
        <p:nvSpPr>
          <p:cNvPr id="3" name="Rectangle 2"/>
          <p:cNvSpPr/>
          <p:nvPr/>
        </p:nvSpPr>
        <p:spPr>
          <a:xfrm>
            <a:off x="7343192" y="294314"/>
            <a:ext cx="4385388"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p>
        </p:txBody>
      </p:sp>
    </p:spTree>
    <p:extLst>
      <p:ext uri="{BB962C8B-B14F-4D97-AF65-F5344CB8AC3E}">
        <p14:creationId xmlns:p14="http://schemas.microsoft.com/office/powerpoint/2010/main" val="2474896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pic>
        <p:nvPicPr>
          <p:cNvPr id="2" name="Picture 1"/>
          <p:cNvPicPr>
            <a:picLocks noChangeAspect="1"/>
          </p:cNvPicPr>
          <p:nvPr/>
        </p:nvPicPr>
        <p:blipFill>
          <a:blip r:embed="rId3"/>
          <a:stretch>
            <a:fillRect/>
          </a:stretch>
        </p:blipFill>
        <p:spPr>
          <a:xfrm>
            <a:off x="368357" y="118311"/>
            <a:ext cx="6657594" cy="5237460"/>
          </a:xfrm>
          <a:prstGeom prst="rect">
            <a:avLst/>
          </a:prstGeom>
        </p:spPr>
      </p:pic>
      <p:sp>
        <p:nvSpPr>
          <p:cNvPr id="3" name="Rectangle 2"/>
          <p:cNvSpPr/>
          <p:nvPr/>
        </p:nvSpPr>
        <p:spPr>
          <a:xfrm>
            <a:off x="7343192" y="294314"/>
            <a:ext cx="4385388"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a:t>
            </a:r>
            <a:r>
              <a:rPr lang="en-US" sz="2800" b="1">
                <a:latin typeface="Times New Roman" panose="02020603050405020304" pitchFamily="18" charset="0"/>
                <a:cs typeface="Times New Roman" panose="02020603050405020304" pitchFamily="18" charset="0"/>
              </a:rPr>
              <a:t> Hãy kể tên một số vật dụng có dạng khối tròn xoay trong đời sống.</a:t>
            </a:r>
          </a:p>
        </p:txBody>
      </p:sp>
      <p:sp>
        <p:nvSpPr>
          <p:cNvPr id="4" name="Rectangle 3"/>
          <p:cNvSpPr/>
          <p:nvPr/>
        </p:nvSpPr>
        <p:spPr>
          <a:xfrm>
            <a:off x="7436497" y="2136876"/>
            <a:ext cx="2967135" cy="2246769"/>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Quả bóng, Trái đất, nón lá, lon bia, quả bóng tenis, viên bi, hộp khoai tây ...</a:t>
            </a:r>
          </a:p>
        </p:txBody>
      </p:sp>
    </p:spTree>
    <p:extLst>
      <p:ext uri="{BB962C8B-B14F-4D97-AF65-F5344CB8AC3E}">
        <p14:creationId xmlns:p14="http://schemas.microsoft.com/office/powerpoint/2010/main" val="1953780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2246769"/>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IV.Hình chiếu vuông góc của khối tròn xoay</a:t>
            </a:r>
          </a:p>
          <a:p>
            <a:r>
              <a:rPr lang="vi-VN" sz="2800" b="1">
                <a:latin typeface="Times New Roman" panose="02020603050405020304" pitchFamily="18" charset="0"/>
                <a:cs typeface="Times New Roman" panose="02020603050405020304" pitchFamily="18" charset="0"/>
              </a:rPr>
              <a:t>1. Khối tròn xoay</a:t>
            </a:r>
            <a:endParaRPr lang="en-US" sz="2800" b="1">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tròn xoay được tạo thành khi quay một mặt phẳng quanh một cạnh cố định của hình</a:t>
            </a:r>
            <a:endParaRPr lang="en-US" sz="2800">
              <a:latin typeface="Times New Roman" panose="02020603050405020304" pitchFamily="18" charset="0"/>
              <a:cs typeface="Times New Roman" panose="02020603050405020304" pitchFamily="18" charset="0"/>
            </a:endParaRPr>
          </a:p>
          <a:p>
            <a:r>
              <a:rPr lang="vi-VN" sz="2800">
                <a:latin typeface="Times New Roman" panose="02020603050405020304" pitchFamily="18" charset="0"/>
                <a:cs typeface="Times New Roman" panose="02020603050405020304" pitchFamily="18" charset="0"/>
              </a:rPr>
              <a:t>- Khối tròn xoay thường gặp là hình trụ, </a:t>
            </a:r>
            <a:r>
              <a:rPr lang="vi-VN" sz="2800">
                <a:latin typeface="Times New Roman" panose="02020603050405020304" pitchFamily="18" charset="0"/>
                <a:cs typeface="Times New Roman" panose="02020603050405020304" pitchFamily="18" charset="0"/>
              </a:rPr>
              <a:t>hình </a:t>
            </a:r>
            <a:r>
              <a:rPr lang="vi-VN" sz="2800" smtClean="0">
                <a:latin typeface="Times New Roman" panose="02020603050405020304" pitchFamily="18" charset="0"/>
                <a:cs typeface="Times New Roman" panose="02020603050405020304" pitchFamily="18" charset="0"/>
              </a:rPr>
              <a:t>n</a:t>
            </a:r>
            <a:r>
              <a:rPr lang="en-US" sz="2800">
                <a:latin typeface="Times New Roman" panose="02020603050405020304" pitchFamily="18" charset="0"/>
                <a:cs typeface="Times New Roman" panose="02020603050405020304" pitchFamily="18" charset="0"/>
              </a:rPr>
              <a:t>ó</a:t>
            </a:r>
            <a:r>
              <a:rPr lang="vi-VN" sz="2800" smtClean="0">
                <a:latin typeface="Times New Roman" panose="02020603050405020304" pitchFamily="18" charset="0"/>
                <a:cs typeface="Times New Roman" panose="02020603050405020304" pitchFamily="18" charset="0"/>
              </a:rPr>
              <a:t>n</a:t>
            </a:r>
            <a:r>
              <a:rPr lang="vi-VN" sz="2800">
                <a:latin typeface="Times New Roman" panose="02020603050405020304" pitchFamily="18" charset="0"/>
                <a:cs typeface="Times New Roman" panose="02020603050405020304" pitchFamily="18" charset="0"/>
              </a:rPr>
              <a:t>, hình cầu.</a:t>
            </a:r>
            <a:endParaRPr lang="en-US" sz="2800">
              <a:latin typeface="Times New Roman" panose="02020603050405020304" pitchFamily="18" charset="0"/>
              <a:cs typeface="Times New Roman" panose="02020603050405020304" pitchFamily="18" charset="0"/>
            </a:endParaRPr>
          </a:p>
        </p:txBody>
      </p:sp>
      <p:sp>
        <p:nvSpPr>
          <p:cNvPr id="8" name="Rectangle 7"/>
          <p:cNvSpPr/>
          <p:nvPr/>
        </p:nvSpPr>
        <p:spPr>
          <a:xfrm>
            <a:off x="520947" y="89257"/>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74864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
                                            <p:txEl>
                                              <p:pRg st="1" end="1"/>
                                            </p:txEl>
                                          </p:spTgt>
                                        </p:tgtEl>
                                        <p:attrNameLst>
                                          <p:attrName>style.visibility</p:attrName>
                                        </p:attrNameLst>
                                      </p:cBhvr>
                                      <p:to>
                                        <p:strVal val="visible"/>
                                      </p:to>
                                    </p:set>
                                    <p:anim calcmode="lin" valueType="num">
                                      <p:cBhvr additive="base">
                                        <p:cTn id="18"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2" end="2"/>
                                            </p:txEl>
                                          </p:spTgt>
                                        </p:tgtEl>
                                        <p:attrNameLst>
                                          <p:attrName>style.visibility</p:attrName>
                                        </p:attrNameLst>
                                      </p:cBhvr>
                                      <p:to>
                                        <p:strVal val="visible"/>
                                      </p:to>
                                    </p:set>
                                    <p:anim calcmode="lin" valueType="num">
                                      <p:cBhvr additive="base">
                                        <p:cTn id="24"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
                                            <p:txEl>
                                              <p:pRg st="3" end="3"/>
                                            </p:txEl>
                                          </p:spTgt>
                                        </p:tgtEl>
                                        <p:attrNameLst>
                                          <p:attrName>style.visibility</p:attrName>
                                        </p:attrNameLst>
                                      </p:cBhvr>
                                      <p:to>
                                        <p:strVal val="visible"/>
                                      </p:to>
                                    </p:set>
                                    <p:anim calcmode="lin" valueType="num">
                                      <p:cBhvr additive="base">
                                        <p:cTn id="30"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647" y="117181"/>
            <a:ext cx="6769998" cy="4930679"/>
          </a:xfrm>
          <a:prstGeom prst="rect">
            <a:avLst/>
          </a:prstGeom>
        </p:spPr>
      </p:pic>
      <p:sp>
        <p:nvSpPr>
          <p:cNvPr id="5" name="Rectangle 4"/>
          <p:cNvSpPr/>
          <p:nvPr/>
        </p:nvSpPr>
        <p:spPr>
          <a:xfrm>
            <a:off x="7053942" y="278659"/>
            <a:ext cx="4376058"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2.10 Em hãy cho biết h và d thể hiện kích thước nào của vật thể?</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4498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62647" y="117181"/>
            <a:ext cx="6769998" cy="4930679"/>
          </a:xfrm>
          <a:prstGeom prst="rect">
            <a:avLst/>
          </a:prstGeom>
        </p:spPr>
      </p:pic>
      <p:sp>
        <p:nvSpPr>
          <p:cNvPr id="5" name="Rectangle 4"/>
          <p:cNvSpPr/>
          <p:nvPr/>
        </p:nvSpPr>
        <p:spPr>
          <a:xfrm>
            <a:off x="7053942" y="278659"/>
            <a:ext cx="4376058"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2.10 Em hãy cho biết h và d thể hiện kích thước nào của vật thể?</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7165910" y="2582520"/>
            <a:ext cx="4152122" cy="1384995"/>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 h: chiều cao khối trụ.</a:t>
            </a:r>
          </a:p>
          <a:p>
            <a:r>
              <a:rPr lang="vi-VN" sz="2800">
                <a:solidFill>
                  <a:srgbClr val="FF0000"/>
                </a:solidFill>
                <a:latin typeface="Times New Roman" panose="02020603050405020304" pitchFamily="18" charset="0"/>
                <a:cs typeface="Times New Roman" panose="02020603050405020304" pitchFamily="18" charset="0"/>
              </a:rPr>
              <a:t>- d: đường kính đáy khối trụ/ đườn kính khối cầu.</a:t>
            </a:r>
          </a:p>
        </p:txBody>
      </p:sp>
    </p:spTree>
    <p:extLst>
      <p:ext uri="{BB962C8B-B14F-4D97-AF65-F5344CB8AC3E}">
        <p14:creationId xmlns:p14="http://schemas.microsoft.com/office/powerpoint/2010/main" val="389494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587853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IV.Hình chiếu vuông góc của khối tròn xoay</a:t>
            </a:r>
          </a:p>
          <a:p>
            <a:r>
              <a:rPr lang="en-US" sz="2800" b="1">
                <a:latin typeface="Times New Roman" panose="02020603050405020304" pitchFamily="18" charset="0"/>
                <a:cs typeface="Times New Roman" panose="02020603050405020304" pitchFamily="18" charset="0"/>
              </a:rPr>
              <a:t>2. Vẽ hình chiếu vuông góc của khối tròn xoay</a:t>
            </a:r>
          </a:p>
          <a:p>
            <a:r>
              <a:rPr lang="en-US" sz="2000">
                <a:latin typeface="Times New Roman" panose="02020603050405020304" pitchFamily="18" charset="0"/>
                <a:cs typeface="Times New Roman" panose="02020603050405020304" pitchFamily="18" charset="0"/>
              </a:rPr>
              <a:t>Bước 1.Vẽ hình chiếu đứng</a:t>
            </a:r>
          </a:p>
          <a:p>
            <a:r>
              <a:rPr lang="en-US" sz="2000">
                <a:latin typeface="Times New Roman" panose="02020603050405020304" pitchFamily="18" charset="0"/>
                <a:cs typeface="Times New Roman" panose="02020603050405020304" pitchFamily="18" charset="0"/>
              </a:rPr>
              <a:t>- Căn cứ vào kích thước khối đa diện chọn tỉ lệ phù hợp với khổ giấy vẽ.</a:t>
            </a:r>
          </a:p>
          <a:p>
            <a:r>
              <a:rPr lang="en-US" sz="2000">
                <a:latin typeface="Times New Roman" panose="02020603050405020304" pitchFamily="18" charset="0"/>
                <a:cs typeface="Times New Roman" panose="02020603050405020304" pitchFamily="18" charset="0"/>
              </a:rPr>
              <a:t>- Vẽ một cạnh làm chuẩn, căn cứ vào hình dạng, kích thước mặt trước để vẽ hình chiếu đứng. Tất cả vẽ bằng nét mảnh.</a:t>
            </a:r>
          </a:p>
          <a:p>
            <a:r>
              <a:rPr lang="en-US" sz="2000">
                <a:latin typeface="Times New Roman" panose="02020603050405020304" pitchFamily="18" charset="0"/>
                <a:cs typeface="Times New Roman" panose="02020603050405020304" pitchFamily="18" charset="0"/>
              </a:rPr>
              <a:t>Bước 2. Vẽ hình chiếu bằng</a:t>
            </a:r>
          </a:p>
          <a:p>
            <a:r>
              <a:rPr lang="en-US" sz="2000">
                <a:latin typeface="Times New Roman" panose="02020603050405020304" pitchFamily="18" charset="0"/>
                <a:cs typeface="Times New Roman" panose="02020603050405020304" pitchFamily="18" charset="0"/>
              </a:rPr>
              <a:t>- Kẻ đường gióng từ hình chiếu đứng để xác định vị trí vẽ hình chiếu bằng</a:t>
            </a:r>
          </a:p>
          <a:p>
            <a:r>
              <a:rPr lang="en-US" sz="2000">
                <a:latin typeface="Times New Roman" panose="02020603050405020304" pitchFamily="18" charset="0"/>
                <a:cs typeface="Times New Roman" panose="02020603050405020304" pitchFamily="18" charset="0"/>
              </a:rPr>
              <a:t>- Căn cứ vào hình dạng, kích thước mặt đáy phía trên vẽ hình chiếu bằng</a:t>
            </a:r>
          </a:p>
          <a:p>
            <a:r>
              <a:rPr lang="en-US" sz="2000">
                <a:latin typeface="Times New Roman" panose="02020603050405020304" pitchFamily="18" charset="0"/>
                <a:cs typeface="Times New Roman" panose="02020603050405020304" pitchFamily="18" charset="0"/>
              </a:rPr>
              <a:t>Bước 3. Vẽ hình chiếu cạnh</a:t>
            </a:r>
          </a:p>
          <a:p>
            <a:r>
              <a:rPr lang="en-US" sz="2000">
                <a:latin typeface="Times New Roman" panose="02020603050405020304" pitchFamily="18" charset="0"/>
                <a:cs typeface="Times New Roman" panose="02020603050405020304" pitchFamily="18" charset="0"/>
              </a:rPr>
              <a:t>- Kẻ đường phụ trợ nghiêng 45</a:t>
            </a:r>
            <a:r>
              <a:rPr lang="en-US" sz="2000" baseline="30000">
                <a:latin typeface="Times New Roman" panose="02020603050405020304" pitchFamily="18" charset="0"/>
                <a:cs typeface="Times New Roman" panose="02020603050405020304" pitchFamily="18" charset="0"/>
              </a:rPr>
              <a:t>0</a:t>
            </a:r>
            <a:r>
              <a:rPr lang="en-US" sz="2000">
                <a:latin typeface="Times New Roman" panose="02020603050405020304" pitchFamily="18" charset="0"/>
                <a:cs typeface="Times New Roman" panose="02020603050405020304" pitchFamily="18" charset="0"/>
              </a:rPr>
              <a:t> so với phương ngang. Kẻ đường gióng từ hình chiếu đứng và hình chiếu bằng để xác định vị trí hình chiếu cạnh.</a:t>
            </a:r>
          </a:p>
          <a:p>
            <a:r>
              <a:rPr lang="en-US" sz="2000">
                <a:latin typeface="Times New Roman" panose="02020603050405020304" pitchFamily="18" charset="0"/>
                <a:cs typeface="Times New Roman" panose="02020603050405020304" pitchFamily="18" charset="0"/>
              </a:rPr>
              <a:t>- Căn cứ và hình dạng mặt bên trái vẽ hình chiếu cạnh.</a:t>
            </a:r>
          </a:p>
          <a:p>
            <a:r>
              <a:rPr lang="en-US" sz="2000">
                <a:latin typeface="Times New Roman" panose="02020603050405020304" pitchFamily="18" charset="0"/>
                <a:cs typeface="Times New Roman" panose="02020603050405020304" pitchFamily="18" charset="0"/>
              </a:rPr>
              <a:t>Bước 4. Hoàn thiện các hình chiếu</a:t>
            </a:r>
          </a:p>
          <a:p>
            <a:r>
              <a:rPr lang="en-US" sz="2000">
                <a:latin typeface="Times New Roman" panose="02020603050405020304" pitchFamily="18" charset="0"/>
                <a:cs typeface="Times New Roman" panose="02020603050405020304" pitchFamily="18" charset="0"/>
              </a:rPr>
              <a:t>-Tẩy bỏ nét thừa, đường gióng, đượng phụ trợ, tô đậm các nét theo quy định</a:t>
            </a:r>
          </a:p>
          <a:p>
            <a:r>
              <a:rPr lang="en-US" sz="2000">
                <a:latin typeface="Times New Roman" panose="02020603050405020304" pitchFamily="18" charset="0"/>
                <a:cs typeface="Times New Roman" panose="02020603050405020304" pitchFamily="18" charset="0"/>
              </a:rPr>
              <a:t>- Ghi kích thước cho bản vẽ.</a:t>
            </a:r>
          </a:p>
          <a:p>
            <a:r>
              <a:rPr lang="en-US" sz="2000">
                <a:latin typeface="Times New Roman" panose="02020603050405020304" pitchFamily="18" charset="0"/>
                <a:cs typeface="Times New Roman" panose="02020603050405020304" pitchFamily="18" charset="0"/>
              </a:rPr>
              <a:t>*Do tính chất đối xứng nên khối tròn xoay chỉ biểu diễn hai chính chiếu là hình chiếu đứng và hình chiếu bằng hoặc hình chiếu đứng và hình chiếu cạnh.</a:t>
            </a:r>
          </a:p>
        </p:txBody>
      </p:sp>
      <p:sp>
        <p:nvSpPr>
          <p:cNvPr id="8" name="Rectangle 7"/>
          <p:cNvSpPr/>
          <p:nvPr/>
        </p:nvSpPr>
        <p:spPr>
          <a:xfrm>
            <a:off x="520947" y="89257"/>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50378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additive="base">
                                        <p:cTn id="12"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vật thể với các hướng chiếu A, B, C (Hình 2.5a) và các hình chiếu 1, 2, 3 (Hình 2.5b). Hãy ghép cặp hình chiếu với hướng chiếu tương ứng.</a:t>
            </a:r>
          </a:p>
        </p:txBody>
      </p:sp>
      <p:pic>
        <p:nvPicPr>
          <p:cNvPr id="5" name="Picture 4"/>
          <p:cNvPicPr>
            <a:picLocks noChangeAspect="1"/>
          </p:cNvPicPr>
          <p:nvPr/>
        </p:nvPicPr>
        <p:blipFill>
          <a:blip r:embed="rId3"/>
          <a:stretch>
            <a:fillRect/>
          </a:stretch>
        </p:blipFill>
        <p:spPr>
          <a:xfrm>
            <a:off x="429209" y="2115801"/>
            <a:ext cx="11028784" cy="4424958"/>
          </a:xfrm>
          <a:prstGeom prst="rect">
            <a:avLst/>
          </a:prstGeom>
        </p:spPr>
      </p:pic>
    </p:spTree>
    <p:extLst>
      <p:ext uri="{BB962C8B-B14F-4D97-AF65-F5344CB8AC3E}">
        <p14:creationId xmlns:p14="http://schemas.microsoft.com/office/powerpoint/2010/main" val="1777861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73319" y="167053"/>
            <a:ext cx="6929803" cy="6435969"/>
          </a:xfrm>
          <a:prstGeom prst="rect">
            <a:avLst/>
          </a:prstGeom>
        </p:spPr>
      </p:pic>
      <p:sp>
        <p:nvSpPr>
          <p:cNvPr id="4" name="Rectangle 3"/>
          <p:cNvSpPr/>
          <p:nvPr/>
        </p:nvSpPr>
        <p:spPr>
          <a:xfrm>
            <a:off x="7535007" y="285681"/>
            <a:ext cx="4440116" cy="3108543"/>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Buổi sáng, bóng cọc dài ngả về phía tây.</a:t>
            </a:r>
          </a:p>
          <a:p>
            <a:r>
              <a:rPr lang="vi-VN" sz="2800" b="1">
                <a:solidFill>
                  <a:srgbClr val="FF0000"/>
                </a:solidFill>
                <a:latin typeface="Times New Roman" panose="02020603050405020304" pitchFamily="18" charset="0"/>
                <a:cs typeface="Times New Roman" panose="02020603050405020304" pitchFamily="18" charset="0"/>
              </a:rPr>
              <a:t>Buổi trưa, bóng cọc ngắn lại, ở ngay dưới chân cọc đó.</a:t>
            </a:r>
          </a:p>
          <a:p>
            <a:r>
              <a:rPr lang="vi-VN" sz="2800" b="1">
                <a:solidFill>
                  <a:srgbClr val="FF0000"/>
                </a:solidFill>
                <a:latin typeface="Times New Roman" panose="02020603050405020304" pitchFamily="18" charset="0"/>
                <a:cs typeface="Times New Roman" panose="02020603050405020304" pitchFamily="18" charset="0"/>
              </a:rPr>
              <a:t>Buổi chiều, bóng cọc dài ra ngả về phía đông.</a:t>
            </a:r>
          </a:p>
        </p:txBody>
      </p:sp>
    </p:spTree>
    <p:extLst>
      <p:ext uri="{BB962C8B-B14F-4D97-AF65-F5344CB8AC3E}">
        <p14:creationId xmlns:p14="http://schemas.microsoft.com/office/powerpoint/2010/main" val="89609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down)">
                                      <p:cBhvr>
                                        <p:cTn id="12" dur="500"/>
                                        <p:tgtEl>
                                          <p:spTgt spid="4">
                                            <p:txEl>
                                              <p:pRg st="0" end="0"/>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Effect transition="in" filter="wipe(down)">
                                      <p:cBhvr>
                                        <p:cTn id="15" dur="500"/>
                                        <p:tgtEl>
                                          <p:spTgt spid="4">
                                            <p:txEl>
                                              <p:pRg st="1" end="1"/>
                                            </p:txEl>
                                          </p:spTgt>
                                        </p:tgtEl>
                                      </p:cBhvr>
                                    </p:animEffect>
                                  </p:childTnLst>
                                </p:cTn>
                              </p:par>
                              <p:par>
                                <p:cTn id="16" presetID="22" presetClass="entr" presetSubtype="4" fill="hold" nodeType="withEffect">
                                  <p:stCondLst>
                                    <p:cond delay="0"/>
                                  </p:stCondLst>
                                  <p:childTnLst>
                                    <p:set>
                                      <p:cBhvr>
                                        <p:cTn id="17" dur="1" fill="hold">
                                          <p:stCondLst>
                                            <p:cond delay="0"/>
                                          </p:stCondLst>
                                        </p:cTn>
                                        <p:tgtEl>
                                          <p:spTgt spid="4">
                                            <p:txEl>
                                              <p:pRg st="2" end="2"/>
                                            </p:txEl>
                                          </p:spTgt>
                                        </p:tgtEl>
                                        <p:attrNameLst>
                                          <p:attrName>style.visibility</p:attrName>
                                        </p:attrNameLst>
                                      </p:cBhvr>
                                      <p:to>
                                        <p:strVal val="visible"/>
                                      </p:to>
                                    </p:set>
                                    <p:animEffect transition="in" filter="wipe(down)">
                                      <p:cBhvr>
                                        <p:cTn id="18"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1384995"/>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Bài tập 1</a:t>
            </a:r>
            <a:r>
              <a:rPr lang="en-US" sz="2800" b="1">
                <a:latin typeface="Times New Roman" panose="02020603050405020304" pitchFamily="18" charset="0"/>
                <a:cs typeface="Times New Roman" panose="02020603050405020304" pitchFamily="18" charset="0"/>
              </a:rPr>
              <a:t>. Cho vật thể với các hướng chiếu A, B, C (Hình 2.5a) và các hình chiếu 1, 2, 3 (Hình 2.5b). Hãy ghép cặp hình chiếu với hướng chiếu tương ứng.</a:t>
            </a:r>
          </a:p>
        </p:txBody>
      </p:sp>
      <p:pic>
        <p:nvPicPr>
          <p:cNvPr id="5" name="Picture 4"/>
          <p:cNvPicPr>
            <a:picLocks noChangeAspect="1"/>
          </p:cNvPicPr>
          <p:nvPr/>
        </p:nvPicPr>
        <p:blipFill>
          <a:blip r:embed="rId3"/>
          <a:stretch>
            <a:fillRect/>
          </a:stretch>
        </p:blipFill>
        <p:spPr>
          <a:xfrm>
            <a:off x="429209" y="2115801"/>
            <a:ext cx="5850293" cy="4424958"/>
          </a:xfrm>
          <a:prstGeom prst="rect">
            <a:avLst/>
          </a:prstGeom>
        </p:spPr>
      </p:pic>
      <p:sp>
        <p:nvSpPr>
          <p:cNvPr id="2" name="Rectangle 1"/>
          <p:cNvSpPr/>
          <p:nvPr/>
        </p:nvSpPr>
        <p:spPr>
          <a:xfrm>
            <a:off x="7359804" y="2360548"/>
            <a:ext cx="2788969" cy="954107"/>
          </a:xfrm>
          <a:prstGeom prst="rect">
            <a:avLst/>
          </a:prstGeom>
        </p:spPr>
        <p:txBody>
          <a:bodyPr wrap="none">
            <a:spAutoFit/>
          </a:bodyPr>
          <a:lstStyle/>
          <a:p>
            <a:r>
              <a:rPr lang="en-US" sz="2800">
                <a:solidFill>
                  <a:srgbClr val="FF0000"/>
                </a:solidFill>
                <a:latin typeface="Times New Roman" panose="02020603050405020304" pitchFamily="18" charset="0"/>
                <a:cs typeface="Times New Roman" panose="02020603050405020304" pitchFamily="18" charset="0"/>
              </a:rPr>
              <a:t>Bài tập 1</a:t>
            </a:r>
            <a:r>
              <a:rPr lang="en-US" sz="2800">
                <a:solidFill>
                  <a:srgbClr val="FF0000"/>
                </a:solidFill>
                <a:latin typeface="Times New Roman" panose="02020603050405020304" pitchFamily="18" charset="0"/>
                <a:cs typeface="Times New Roman" panose="02020603050405020304" pitchFamily="18" charset="0"/>
              </a:rPr>
              <a:t>. </a:t>
            </a:r>
            <a:endParaRPr lang="en-US" sz="2800" smtClean="0">
              <a:solidFill>
                <a:srgbClr val="FF0000"/>
              </a:solidFill>
              <a:latin typeface="Times New Roman" panose="02020603050405020304" pitchFamily="18" charset="0"/>
              <a:cs typeface="Times New Roman" panose="02020603050405020304" pitchFamily="18" charset="0"/>
            </a:endParaRPr>
          </a:p>
          <a:p>
            <a:r>
              <a:rPr lang="en-US" sz="2800" smtClean="0">
                <a:solidFill>
                  <a:srgbClr val="FF0000"/>
                </a:solidFill>
                <a:latin typeface="Times New Roman" panose="02020603050405020304" pitchFamily="18" charset="0"/>
                <a:cs typeface="Times New Roman" panose="02020603050405020304" pitchFamily="18" charset="0"/>
              </a:rPr>
              <a:t>1 </a:t>
            </a:r>
            <a:r>
              <a:rPr lang="en-US" sz="2800">
                <a:solidFill>
                  <a:srgbClr val="FF0000"/>
                </a:solidFill>
                <a:latin typeface="Times New Roman" panose="02020603050405020304" pitchFamily="18" charset="0"/>
                <a:cs typeface="Times New Roman" panose="02020603050405020304" pitchFamily="18" charset="0"/>
              </a:rPr>
              <a:t>- A, 2 - C, 3 - B.</a:t>
            </a:r>
          </a:p>
        </p:txBody>
      </p:sp>
    </p:spTree>
    <p:extLst>
      <p:ext uri="{BB962C8B-B14F-4D97-AF65-F5344CB8AC3E}">
        <p14:creationId xmlns:p14="http://schemas.microsoft.com/office/powerpoint/2010/main" val="278330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2.Vẽ các hình chiếu của khối chóp tứ giác đều Hình 2.6c với kích thước a = 60 mm, h = 100 mm.</a:t>
            </a:r>
          </a:p>
        </p:txBody>
      </p:sp>
    </p:spTree>
    <p:extLst>
      <p:ext uri="{BB962C8B-B14F-4D97-AF65-F5344CB8AC3E}">
        <p14:creationId xmlns:p14="http://schemas.microsoft.com/office/powerpoint/2010/main" val="3463344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693912"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2.Vẽ các hình chiếu của khối chóp tứ giác đều Hình 2.6c với kích thước a = 60 mm, h = 100 mm.</a:t>
            </a:r>
          </a:p>
        </p:txBody>
      </p:sp>
      <p:pic>
        <p:nvPicPr>
          <p:cNvPr id="2" name="Picture 1"/>
          <p:cNvPicPr>
            <a:picLocks noChangeAspect="1"/>
          </p:cNvPicPr>
          <p:nvPr/>
        </p:nvPicPr>
        <p:blipFill>
          <a:blip r:embed="rId3"/>
          <a:stretch>
            <a:fillRect/>
          </a:stretch>
        </p:blipFill>
        <p:spPr>
          <a:xfrm>
            <a:off x="2248678" y="2264562"/>
            <a:ext cx="5561044" cy="3343135"/>
          </a:xfrm>
          <a:prstGeom prst="rect">
            <a:avLst/>
          </a:prstGeom>
        </p:spPr>
      </p:pic>
    </p:spTree>
    <p:extLst>
      <p:ext uri="{BB962C8B-B14F-4D97-AF65-F5344CB8AC3E}">
        <p14:creationId xmlns:p14="http://schemas.microsoft.com/office/powerpoint/2010/main" val="3602941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Cho các hình chiếu vuống góc(Hình 2.11a) và các khối tròn xoay(Hình 2.11b). Hãy ghép cặp khối tròn xoay với hình chiếu vuông góc tương ứng</a:t>
            </a:r>
          </a:p>
        </p:txBody>
      </p:sp>
      <p:pic>
        <p:nvPicPr>
          <p:cNvPr id="2" name="Picture 1"/>
          <p:cNvPicPr>
            <a:picLocks noChangeAspect="1"/>
          </p:cNvPicPr>
          <p:nvPr/>
        </p:nvPicPr>
        <p:blipFill>
          <a:blip r:embed="rId3"/>
          <a:stretch>
            <a:fillRect/>
          </a:stretch>
        </p:blipFill>
        <p:spPr>
          <a:xfrm>
            <a:off x="304799" y="2009564"/>
            <a:ext cx="11470433" cy="4633832"/>
          </a:xfrm>
          <a:prstGeom prst="rect">
            <a:avLst/>
          </a:prstGeom>
        </p:spPr>
      </p:pic>
    </p:spTree>
    <p:extLst>
      <p:ext uri="{BB962C8B-B14F-4D97-AF65-F5344CB8AC3E}">
        <p14:creationId xmlns:p14="http://schemas.microsoft.com/office/powerpoint/2010/main" val="4205786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LUYỆN TẬP</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304800" y="584775"/>
            <a:ext cx="11554408"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tập 3. Cho các hình chiếu vuống góc(Hình 2.11a) và các khối tròn xoay(Hình 2.11b). Hãy ghép cặp khối tròn xoay với hình chiếu vuông góc tương ứng</a:t>
            </a:r>
          </a:p>
        </p:txBody>
      </p:sp>
      <p:pic>
        <p:nvPicPr>
          <p:cNvPr id="2" name="Picture 1"/>
          <p:cNvPicPr>
            <a:picLocks noChangeAspect="1"/>
          </p:cNvPicPr>
          <p:nvPr/>
        </p:nvPicPr>
        <p:blipFill>
          <a:blip r:embed="rId3"/>
          <a:stretch>
            <a:fillRect/>
          </a:stretch>
        </p:blipFill>
        <p:spPr>
          <a:xfrm>
            <a:off x="304800" y="2009564"/>
            <a:ext cx="7672874" cy="4633832"/>
          </a:xfrm>
          <a:prstGeom prst="rect">
            <a:avLst/>
          </a:prstGeom>
        </p:spPr>
      </p:pic>
      <p:sp>
        <p:nvSpPr>
          <p:cNvPr id="5" name="Rectangle 4"/>
          <p:cNvSpPr/>
          <p:nvPr/>
        </p:nvSpPr>
        <p:spPr>
          <a:xfrm>
            <a:off x="8586879" y="2451232"/>
            <a:ext cx="2756909" cy="523220"/>
          </a:xfrm>
          <a:prstGeom prst="rect">
            <a:avLst/>
          </a:prstGeom>
        </p:spPr>
        <p:txBody>
          <a:bodyPr wrap="none">
            <a:spAutoFit/>
          </a:bodyPr>
          <a:lstStyle/>
          <a:p>
            <a:r>
              <a:rPr lang="pt-BR" sz="2800">
                <a:solidFill>
                  <a:srgbClr val="FF0000"/>
                </a:solidFill>
                <a:latin typeface="Times New Roman" panose="02020603050405020304" pitchFamily="18" charset="0"/>
                <a:cs typeface="Times New Roman" panose="02020603050405020304" pitchFamily="18" charset="0"/>
              </a:rPr>
              <a:t>Bài 3. 1 - B; 2 - A</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1522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VẬN DỤNG</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460916" y="584775"/>
            <a:ext cx="11537795" cy="2308324"/>
          </a:xfrm>
          <a:prstGeom prst="rect">
            <a:avLst/>
          </a:prstGeom>
        </p:spPr>
        <p:txBody>
          <a:bodyPr wrap="square">
            <a:spAutoFit/>
          </a:bodyPr>
          <a:lstStyle/>
          <a:p>
            <a:pPr algn="ctr"/>
            <a:r>
              <a:rPr lang="en-US" sz="2800" b="1" smtClean="0">
                <a:latin typeface="Times New Roman" panose="02020603050405020304" pitchFamily="18" charset="0"/>
                <a:cs typeface="Times New Roman" panose="02020603050405020304" pitchFamily="18" charset="0"/>
              </a:rPr>
              <a:t>THỰC HÀNH</a:t>
            </a:r>
            <a:endParaRPr lang="en-US" sz="2800" b="1">
              <a:latin typeface="Times New Roman" panose="02020603050405020304" pitchFamily="18" charset="0"/>
              <a:cs typeface="Times New Roman" panose="02020603050405020304" pitchFamily="18" charset="0"/>
            </a:endParaRPr>
          </a:p>
          <a:p>
            <a:r>
              <a:rPr lang="nl-NL" sz="2800" b="1" smtClean="0">
                <a:latin typeface="Times New Roman" panose="02020603050405020304" pitchFamily="18" charset="0"/>
                <a:cs typeface="Times New Roman" panose="02020603050405020304" pitchFamily="18" charset="0"/>
              </a:rPr>
              <a:t>1</a:t>
            </a:r>
            <a:r>
              <a:rPr lang="nl-NL" sz="2800" b="1">
                <a:latin typeface="Times New Roman" panose="02020603050405020304" pitchFamily="18" charset="0"/>
                <a:cs typeface="Times New Roman" panose="02020603050405020304" pitchFamily="18" charset="0"/>
              </a:rPr>
              <a:t>. Lựa chọn tỉ lệ thích hợp vẽ hình chiếu vuông góc của khối nón có đường kình đáy d=100mm, chiều cao nón h=150mm </a:t>
            </a:r>
            <a:endParaRPr lang="en-US" sz="2800" b="1">
              <a:latin typeface="Times New Roman" panose="02020603050405020304" pitchFamily="18" charset="0"/>
              <a:cs typeface="Times New Roman" panose="02020603050405020304" pitchFamily="18" charset="0"/>
            </a:endParaRPr>
          </a:p>
          <a:p>
            <a:r>
              <a:rPr lang="nl-NL" sz="2800" b="1">
                <a:latin typeface="Times New Roman" panose="02020603050405020304" pitchFamily="18" charset="0"/>
                <a:cs typeface="Times New Roman" panose="02020603050405020304" pitchFamily="18" charset="0"/>
              </a:rPr>
              <a:t>2.Vẽ các hình chiếu vuông góc và ghi kích thước của các vật thể ở hình 2.12</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793" y="134381"/>
            <a:ext cx="7483569" cy="6363133"/>
          </a:xfrm>
          <a:prstGeom prst="rect">
            <a:avLst/>
          </a:prstGeom>
        </p:spPr>
      </p:pic>
      <p:sp>
        <p:nvSpPr>
          <p:cNvPr id="3" name="Rectangle 2"/>
          <p:cNvSpPr/>
          <p:nvPr/>
        </p:nvSpPr>
        <p:spPr>
          <a:xfrm>
            <a:off x="7930661" y="134381"/>
            <a:ext cx="321798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 và cho biết tia chiếu ở các phép chiếu khác nhau như thế nào?</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101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2793" y="134381"/>
            <a:ext cx="7483569" cy="6363133"/>
          </a:xfrm>
          <a:prstGeom prst="rect">
            <a:avLst/>
          </a:prstGeom>
        </p:spPr>
      </p:pic>
      <p:sp>
        <p:nvSpPr>
          <p:cNvPr id="3" name="Rectangle 2"/>
          <p:cNvSpPr/>
          <p:nvPr/>
        </p:nvSpPr>
        <p:spPr>
          <a:xfrm>
            <a:off x="7930661" y="134381"/>
            <a:ext cx="3217985"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2.1 và cho biết tia chiếu ở các phép chiếu khác nhau như thế nào?</a:t>
            </a:r>
            <a:endParaRPr lang="en-US" sz="2800" b="1">
              <a:latin typeface="Times New Roman" panose="02020603050405020304" pitchFamily="18" charset="0"/>
              <a:cs typeface="Times New Roman" panose="02020603050405020304" pitchFamily="18" charset="0"/>
            </a:endParaRPr>
          </a:p>
        </p:txBody>
      </p:sp>
      <p:sp>
        <p:nvSpPr>
          <p:cNvPr id="4" name="Rectangle 3"/>
          <p:cNvSpPr/>
          <p:nvPr/>
        </p:nvSpPr>
        <p:spPr>
          <a:xfrm>
            <a:off x="7930660" y="2381150"/>
            <a:ext cx="3833447"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a) Phép chiếu xuyên tâm: Các tia chiếu kéo dài đồng quy tại tâm chiếu.</a:t>
            </a:r>
          </a:p>
          <a:p>
            <a:r>
              <a:rPr lang="en-US" sz="2400">
                <a:solidFill>
                  <a:srgbClr val="FF0000"/>
                </a:solidFill>
                <a:latin typeface="Times New Roman" panose="02020603050405020304" pitchFamily="18" charset="0"/>
                <a:cs typeface="Times New Roman" panose="02020603050405020304" pitchFamily="18" charset="0"/>
              </a:rPr>
              <a:t>b) Phép chiếu song song: Các tia chiếu song song với nhau.</a:t>
            </a:r>
          </a:p>
          <a:p>
            <a:r>
              <a:rPr lang="en-US" sz="2400">
                <a:solidFill>
                  <a:srgbClr val="FF0000"/>
                </a:solidFill>
                <a:latin typeface="Times New Roman" panose="02020603050405020304" pitchFamily="18" charset="0"/>
                <a:cs typeface="Times New Roman" panose="02020603050405020304" pitchFamily="18" charset="0"/>
              </a:rPr>
              <a:t>c) Phép chiếu vuông góc: Các tia chiếu song song với nhau và vuông góc với mặt phảng hình chiếu.</a:t>
            </a:r>
          </a:p>
        </p:txBody>
      </p:sp>
    </p:spTree>
    <p:extLst>
      <p:ext uri="{BB962C8B-B14F-4D97-AF65-F5344CB8AC3E}">
        <p14:creationId xmlns:p14="http://schemas.microsoft.com/office/powerpoint/2010/main" val="56112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wipe(down)">
                                      <p:cBhvr>
                                        <p:cTn id="10" dur="500"/>
                                        <p:tgtEl>
                                          <p:spTgt spid="4">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wipe(down)">
                                      <p:cBhvr>
                                        <p:cTn id="13"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a:t>
            </a:r>
            <a:r>
              <a:rPr lang="vi-VN" sz="2800" b="1">
                <a:latin typeface="Times New Roman" panose="02020603050405020304" pitchFamily="18" charset="0"/>
                <a:cs typeface="Times New Roman" panose="02020603050405020304" pitchFamily="18" charset="0"/>
              </a:rPr>
              <a:t>.</a:t>
            </a:r>
            <a:r>
              <a:rPr lang="en-US" sz="2800" b="1">
                <a:latin typeface="Times New Roman" panose="02020603050405020304" pitchFamily="18" charset="0"/>
                <a:cs typeface="Times New Roman" panose="02020603050405020304" pitchFamily="18" charset="0"/>
              </a:rPr>
              <a:t>Khái niệm hình chiếu</a:t>
            </a:r>
          </a:p>
          <a:p>
            <a:r>
              <a:rPr lang="en-US" sz="2800">
                <a:latin typeface="Times New Roman" panose="02020603050405020304" pitchFamily="18" charset="0"/>
                <a:cs typeface="Times New Roman" panose="02020603050405020304" pitchFamily="18" charset="0"/>
              </a:rPr>
              <a:t>Hình chiếu là hình biểu diễn của vật thể trên mặt phẳng chiếu.</a:t>
            </a:r>
          </a:p>
        </p:txBody>
      </p:sp>
      <p:sp>
        <p:nvSpPr>
          <p:cNvPr id="8" name="Rectangle 7"/>
          <p:cNvSpPr/>
          <p:nvPr/>
        </p:nvSpPr>
        <p:spPr>
          <a:xfrm>
            <a:off x="520948" y="190021"/>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878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877" y="135777"/>
            <a:ext cx="8877809" cy="6395651"/>
          </a:xfrm>
          <a:prstGeom prst="rect">
            <a:avLst/>
          </a:prstGeom>
        </p:spPr>
      </p:pic>
      <p:sp>
        <p:nvSpPr>
          <p:cNvPr id="5" name="Rectangle 4"/>
          <p:cNvSpPr/>
          <p:nvPr/>
        </p:nvSpPr>
        <p:spPr>
          <a:xfrm>
            <a:off x="9190652" y="614563"/>
            <a:ext cx="2864498"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2.3 và cho biết: Làm thế nào để nhận được hình chiếu vuông góc của vật thể?</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2320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00877" y="135777"/>
            <a:ext cx="8877809" cy="3792411"/>
          </a:xfrm>
          <a:prstGeom prst="rect">
            <a:avLst/>
          </a:prstGeom>
        </p:spPr>
      </p:pic>
      <p:sp>
        <p:nvSpPr>
          <p:cNvPr id="5" name="Rectangle 4"/>
          <p:cNvSpPr/>
          <p:nvPr/>
        </p:nvSpPr>
        <p:spPr>
          <a:xfrm>
            <a:off x="9227975" y="0"/>
            <a:ext cx="2864498" cy="2677656"/>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Quan sát Hình 2.3 và cho biết: Làm thế nào để nhận được hình chiếu vuông góc của vật thể?</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379444" y="4030453"/>
            <a:ext cx="11451771" cy="2677656"/>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a:t>
            </a:r>
          </a:p>
          <a:p>
            <a:r>
              <a:rPr lang="vi-VN" sz="2400">
                <a:solidFill>
                  <a:srgbClr val="FF0000"/>
                </a:solidFill>
                <a:latin typeface="Times New Roman" panose="02020603050405020304" pitchFamily="18" charset="0"/>
                <a:cs typeface="Times New Roman" panose="02020603050405020304" pitchFamily="18" charset="0"/>
              </a:rPr>
              <a:t>- Hình chiếu A: Hình chiếu từ trước (Hình chiếu đứng).</a:t>
            </a:r>
          </a:p>
          <a:p>
            <a:r>
              <a:rPr lang="vi-VN" sz="2400">
                <a:solidFill>
                  <a:srgbClr val="FF0000"/>
                </a:solidFill>
                <a:latin typeface="Times New Roman" panose="02020603050405020304" pitchFamily="18" charset="0"/>
                <a:cs typeface="Times New Roman" panose="02020603050405020304" pitchFamily="18" charset="0"/>
              </a:rPr>
              <a:t>- Hình chiếu B: Hình chiếu từ trên (Hình chiếu bằng).</a:t>
            </a:r>
          </a:p>
          <a:p>
            <a:r>
              <a:rPr lang="vi-VN" sz="2400">
                <a:solidFill>
                  <a:srgbClr val="FF0000"/>
                </a:solidFill>
                <a:latin typeface="Times New Roman" panose="02020603050405020304" pitchFamily="18" charset="0"/>
                <a:cs typeface="Times New Roman" panose="02020603050405020304" pitchFamily="18" charset="0"/>
              </a:rPr>
              <a:t>- Hình chiếu C: Hình chiếu từ trái (Hình chiếu cạnh).</a:t>
            </a:r>
          </a:p>
        </p:txBody>
      </p:sp>
    </p:spTree>
    <p:extLst>
      <p:ext uri="{BB962C8B-B14F-4D97-AF65-F5344CB8AC3E}">
        <p14:creationId xmlns:p14="http://schemas.microsoft.com/office/powerpoint/2010/main" val="3882942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1000"/>
                                        <p:tgtEl>
                                          <p:spTgt spid="2">
                                            <p:txEl>
                                              <p:pRg st="1" end="1"/>
                                            </p:txEl>
                                          </p:spTgt>
                                        </p:tgtEl>
                                      </p:cBhvr>
                                    </p:animEffect>
                                    <p:anim calcmode="lin" valueType="num">
                                      <p:cBhvr>
                                        <p:cTn id="13"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1000"/>
                                        <p:tgtEl>
                                          <p:spTgt spid="2">
                                            <p:txEl>
                                              <p:pRg st="2" end="2"/>
                                            </p:txEl>
                                          </p:spTgt>
                                        </p:tgtEl>
                                      </p:cBhvr>
                                    </p:animEffect>
                                    <p:anim calcmode="lin" valueType="num">
                                      <p:cBhvr>
                                        <p:cTn id="18"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1000"/>
                                        <p:tgtEl>
                                          <p:spTgt spid="2">
                                            <p:txEl>
                                              <p:pRg st="3" end="3"/>
                                            </p:txEl>
                                          </p:spTgt>
                                        </p:tgtEl>
                                      </p:cBhvr>
                                    </p:animEffect>
                                    <p:anim calcmode="lin" valueType="num">
                                      <p:cBhvr>
                                        <p:cTn id="2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095989" y="3428998"/>
            <a:ext cx="21" cy="4"/>
          </a:xfrm>
          <a:prstGeom prst="rect">
            <a:avLst/>
          </a:prstGeom>
        </p:spPr>
      </p:pic>
      <p:sp>
        <p:nvSpPr>
          <p:cNvPr id="4" name="Rectangle 3"/>
          <p:cNvSpPr/>
          <p:nvPr/>
        </p:nvSpPr>
        <p:spPr>
          <a:xfrm>
            <a:off x="304788" y="613212"/>
            <a:ext cx="11582400" cy="5262979"/>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II.Hình chiếu vuông góc</a:t>
            </a:r>
          </a:p>
          <a:p>
            <a:r>
              <a:rPr lang="en-US" sz="2400" b="1">
                <a:latin typeface="Times New Roman" panose="02020603050405020304" pitchFamily="18" charset="0"/>
                <a:cs typeface="Times New Roman" panose="02020603050405020304" pitchFamily="18" charset="0"/>
              </a:rPr>
              <a:t>1.Phương pháp xây dựng hình chiếu vật thể</a:t>
            </a:r>
          </a:p>
          <a:p>
            <a:r>
              <a:rPr lang="en-US" sz="2400">
                <a:latin typeface="Times New Roman" panose="02020603050405020304" pitchFamily="18" charset="0"/>
                <a:cs typeface="Times New Roman" panose="02020603050405020304" pitchFamily="18" charset="0"/>
              </a:rPr>
              <a:t>- Có các mặt phẳng chiếu là</a:t>
            </a:r>
          </a:p>
          <a:p>
            <a:r>
              <a:rPr lang="en-US" sz="2400">
                <a:latin typeface="Times New Roman" panose="02020603050405020304" pitchFamily="18" charset="0"/>
                <a:cs typeface="Times New Roman" panose="02020603050405020304" pitchFamily="18" charset="0"/>
              </a:rPr>
              <a:t>+ Mặt phẳng thẳng đứng ở chính diện gọi là mặt phẳng hình chiếu đứng</a:t>
            </a:r>
          </a:p>
          <a:p>
            <a:r>
              <a:rPr lang="en-US" sz="2400">
                <a:latin typeface="Times New Roman" panose="02020603050405020304" pitchFamily="18" charset="0"/>
                <a:cs typeface="Times New Roman" panose="02020603050405020304" pitchFamily="18" charset="0"/>
              </a:rPr>
              <a:t>+ Mặt phẳng nằm ngang gọi là mặt phẳng hình chiếu bằng</a:t>
            </a:r>
          </a:p>
          <a:p>
            <a:r>
              <a:rPr lang="en-US" sz="2400">
                <a:latin typeface="Times New Roman" panose="02020603050405020304" pitchFamily="18" charset="0"/>
                <a:cs typeface="Times New Roman" panose="02020603050405020304" pitchFamily="18" charset="0"/>
              </a:rPr>
              <a:t>-Mặt phẳng nằm cạnh bên phải gọi là mặt phẳng hình chiếu cạnh</a:t>
            </a:r>
          </a:p>
          <a:p>
            <a:r>
              <a:rPr lang="en-US" sz="2400">
                <a:latin typeface="Times New Roman" panose="02020603050405020304" pitchFamily="18" charset="0"/>
                <a:cs typeface="Times New Roman" panose="02020603050405020304" pitchFamily="18" charset="0"/>
              </a:rPr>
              <a:t>- Phương pháp xây dựng hình chiếu thức nhất: Để nhận được hình chiếu vuông góc của vật thể ta cần đặt vật thể trong không gian được tạo bởi ba mặt phẳng hình chiếu vuông góc với nhau từng đôi một (MPHC đứng, MPHC bằng, MPHC cạnh) rồi lần lượt chiếu vuông góc vật thể theo các hướng từ trước ra sau, từ trên xuống dưới và từ trái sang phải để nhận được các hình chiếu từ trước, hình chiếu từ trên, hình chiếu từ trái.</a:t>
            </a:r>
          </a:p>
          <a:p>
            <a:r>
              <a:rPr lang="vi-VN" sz="2400">
                <a:latin typeface="Times New Roman" panose="02020603050405020304" pitchFamily="18" charset="0"/>
                <a:cs typeface="Times New Roman" panose="02020603050405020304" pitchFamily="18" charset="0"/>
              </a:rPr>
              <a:t>- Hình chiếu đứng: Có hướng chiếu từ trước tới</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Hình chiếu bằng: có hướng chiếu từ trên xuống</a:t>
            </a:r>
            <a:endParaRPr lang="en-US" sz="2400">
              <a:latin typeface="Times New Roman" panose="02020603050405020304" pitchFamily="18" charset="0"/>
              <a:cs typeface="Times New Roman" panose="02020603050405020304" pitchFamily="18" charset="0"/>
            </a:endParaRPr>
          </a:p>
          <a:p>
            <a:r>
              <a:rPr lang="vi-VN" sz="2400">
                <a:latin typeface="Times New Roman" panose="02020603050405020304" pitchFamily="18" charset="0"/>
                <a:cs typeface="Times New Roman" panose="02020603050405020304" pitchFamily="18" charset="0"/>
              </a:rPr>
              <a:t>- Hình chiếu cạnh: hướng chiếu từ trái sang.</a:t>
            </a:r>
            <a:endParaRPr lang="en-US" sz="2400">
              <a:latin typeface="Times New Roman" panose="02020603050405020304" pitchFamily="18" charset="0"/>
              <a:cs typeface="Times New Roman" panose="02020603050405020304" pitchFamily="18" charset="0"/>
            </a:endParaRPr>
          </a:p>
        </p:txBody>
      </p:sp>
      <p:sp>
        <p:nvSpPr>
          <p:cNvPr id="8" name="Rectangle 7"/>
          <p:cNvSpPr/>
          <p:nvPr/>
        </p:nvSpPr>
        <p:spPr>
          <a:xfrm>
            <a:off x="520948" y="190021"/>
            <a:ext cx="11150081" cy="523220"/>
          </a:xfrm>
          <a:prstGeom prst="rect">
            <a:avLst/>
          </a:prstGeom>
        </p:spPr>
        <p:txBody>
          <a:bodyPr wrap="square">
            <a:spAutoFit/>
          </a:bodyPr>
          <a:lstStyle/>
          <a:p>
            <a:r>
              <a:rPr lang="en-US" sz="2800" b="1" smtClean="0">
                <a:solidFill>
                  <a:srgbClr val="FF0000"/>
                </a:solidFill>
                <a:latin typeface="Times New Roman" panose="02020603050405020304" pitchFamily="18" charset="0"/>
                <a:cs typeface="Times New Roman" panose="02020603050405020304" pitchFamily="18" charset="0"/>
              </a:rPr>
              <a:t>BÀI 2. HÌNH CHIẾU VUÔNG GÓC</a:t>
            </a:r>
            <a:r>
              <a:rPr lang="vi-VN" sz="2800" b="1" smtClean="0">
                <a:solidFill>
                  <a:srgbClr val="FF0000"/>
                </a:solidFill>
                <a:latin typeface="Times New Roman" panose="02020603050405020304" pitchFamily="18" charset="0"/>
                <a:cs typeface="Times New Roman" panose="02020603050405020304" pitchFamily="18" charset="0"/>
              </a:rPr>
              <a:t> CỦA KHỐI HÌNH HỌC CƠ BẢN</a:t>
            </a:r>
            <a:endParaRPr lang="en-US" sz="28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41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550</TotalTime>
  <Words>2407</Words>
  <Application>Microsoft Office PowerPoint</Application>
  <PresentationFormat>Widescreen</PresentationFormat>
  <Paragraphs>155</Paragraphs>
  <Slides>35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Century Gothic</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DELL</cp:lastModifiedBy>
  <cp:revision>57</cp:revision>
  <dcterms:created xsi:type="dcterms:W3CDTF">2023-06-21T22:05:51Z</dcterms:created>
  <dcterms:modified xsi:type="dcterms:W3CDTF">2023-07-03T08:51:01Z</dcterms:modified>
</cp:coreProperties>
</file>