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4" r:id="rId4"/>
    <p:sldId id="325" r:id="rId5"/>
    <p:sldId id="328" r:id="rId6"/>
    <p:sldId id="304" r:id="rId7"/>
    <p:sldId id="326" r:id="rId8"/>
    <p:sldId id="329" r:id="rId9"/>
    <p:sldId id="281" r:id="rId10"/>
    <p:sldId id="320" r:id="rId11"/>
    <p:sldId id="321" r:id="rId12"/>
    <p:sldId id="330" r:id="rId13"/>
    <p:sldId id="323" r:id="rId14"/>
    <p:sldId id="276" r:id="rId15"/>
    <p:sldId id="31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76" autoAdjust="0"/>
    <p:restoredTop sz="94660"/>
  </p:normalViewPr>
  <p:slideViewPr>
    <p:cSldViewPr snapToGrid="0">
      <p:cViewPr varScale="1">
        <p:scale>
          <a:sx n="74" d="100"/>
          <a:sy n="74" d="100"/>
        </p:scale>
        <p:origin x="82"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lắp</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sản phẩm</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Bảng kê: tên gọi, số lượng, vật liệu của chi tiết.</a:t>
            </a:r>
          </a:p>
          <a:p>
            <a:r>
              <a:rPr lang="en-US" sz="2800">
                <a:latin typeface="Times New Roman" panose="02020603050405020304" pitchFamily="18" charset="0"/>
                <a:cs typeface="Times New Roman" panose="02020603050405020304" pitchFamily="18" charset="0"/>
              </a:rPr>
              <a:t>- Bước 3. Hình biểu diễn: tên gọi các hình chiếu, tên gọi hình cắt</a:t>
            </a:r>
          </a:p>
          <a:p>
            <a:r>
              <a:rPr lang="en-US" sz="2800">
                <a:latin typeface="Times New Roman" panose="02020603050405020304" pitchFamily="18" charset="0"/>
                <a:cs typeface="Times New Roman" panose="02020603050405020304" pitchFamily="18" charset="0"/>
              </a:rPr>
              <a:t>- Bước 4.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lắp ghép </a:t>
            </a:r>
          </a:p>
          <a:p>
            <a:r>
              <a:rPr lang="en-US" sz="2800">
                <a:latin typeface="Times New Roman" panose="02020603050405020304" pitchFamily="18" charset="0"/>
                <a:cs typeface="Times New Roman" panose="02020603050405020304" pitchFamily="18" charset="0"/>
              </a:rPr>
              <a:t>- Bước 5. Phân tích chi tiết: Tô màu cho các chi tiết</a:t>
            </a:r>
          </a:p>
          <a:p>
            <a:r>
              <a:rPr lang="en-US" sz="2800">
                <a:latin typeface="Times New Roman" panose="02020603050405020304" pitchFamily="18" charset="0"/>
                <a:cs typeface="Times New Roman" panose="02020603050405020304" pitchFamily="18" charset="0"/>
              </a:rPr>
              <a:t>- Bước 6. Tổng hợp</a:t>
            </a:r>
          </a:p>
          <a:p>
            <a:r>
              <a:rPr lang="en-US" sz="2800">
                <a:latin typeface="Times New Roman" panose="02020603050405020304" pitchFamily="18" charset="0"/>
                <a:cs typeface="Times New Roman" panose="02020603050405020304" pitchFamily="18" charset="0"/>
              </a:rPr>
              <a:t>+ Trình tự tháo, lắp các chi tiết.</a:t>
            </a:r>
          </a:p>
          <a:p>
            <a:r>
              <a:rPr lang="en-US" sz="28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Hình 4.7 theo trình tự các bước ở Bảng 4.1.</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2" name="Picture 1"/>
          <p:cNvPicPr>
            <a:picLocks noChangeAspect="1"/>
          </p:cNvPicPr>
          <p:nvPr/>
        </p:nvPicPr>
        <p:blipFill>
          <a:blip r:embed="rId3"/>
          <a:stretch>
            <a:fillRect/>
          </a:stretch>
        </p:blipFill>
        <p:spPr>
          <a:xfrm>
            <a:off x="363894" y="1414076"/>
            <a:ext cx="11234057" cy="5136014"/>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973" y="0"/>
            <a:ext cx="6096000" cy="1754326"/>
          </a:xfrm>
          <a:prstGeom prst="rect">
            <a:avLst/>
          </a:prstGeom>
        </p:spPr>
        <p:txBody>
          <a:bodyPr>
            <a:spAutoFit/>
          </a:bodyPr>
          <a:lstStyle/>
          <a:p>
            <a:r>
              <a:rPr lang="vi-VN">
                <a:solidFill>
                  <a:srgbClr val="0000FF"/>
                </a:solidFill>
                <a:latin typeface="Times New Roman" panose="02020603050405020304" pitchFamily="18" charset="0"/>
                <a:cs typeface="Times New Roman" panose="02020603050405020304" pitchFamily="18" charset="0"/>
              </a:rPr>
              <a:t>Bài tập 1.</a:t>
            </a:r>
          </a:p>
          <a:p>
            <a:r>
              <a:rPr lang="vi-VN">
                <a:solidFill>
                  <a:srgbClr val="0000FF"/>
                </a:solidFill>
                <a:latin typeface="Times New Roman" panose="02020603050405020304" pitchFamily="18" charset="0"/>
                <a:cs typeface="Times New Roman" panose="02020603050405020304" pitchFamily="18" charset="0"/>
              </a:rPr>
              <a:t>1. Khung tên</a:t>
            </a:r>
          </a:p>
          <a:p>
            <a:r>
              <a:rPr lang="en-US">
                <a:solidFill>
                  <a:srgbClr val="0000FF"/>
                </a:solidFill>
                <a:latin typeface="Times New Roman" panose="02020603050405020304" pitchFamily="18" charset="0"/>
                <a:cs typeface="Times New Roman" panose="02020603050405020304" pitchFamily="18" charset="0"/>
              </a:rPr>
              <a:t>-</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sản phẩm: Tay nắm cửa</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Tỉ </a:t>
            </a:r>
            <a:r>
              <a:rPr lang="vi-VN">
                <a:solidFill>
                  <a:srgbClr val="0000FF"/>
                </a:solidFill>
                <a:latin typeface="Times New Roman" panose="02020603050405020304" pitchFamily="18" charset="0"/>
                <a:cs typeface="Times New Roman" panose="02020603050405020304" pitchFamily="18" charset="0"/>
              </a:rPr>
              <a:t>lệ: 1:1</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Nơi </a:t>
            </a:r>
            <a:r>
              <a:rPr lang="vi-VN">
                <a:solidFill>
                  <a:srgbClr val="0000FF"/>
                </a:solidFill>
                <a:latin typeface="Times New Roman" panose="02020603050405020304" pitchFamily="18" charset="0"/>
                <a:cs typeface="Times New Roman" panose="02020603050405020304" pitchFamily="18" charset="0"/>
              </a:rPr>
              <a:t>thiết kế: Công ty T</a:t>
            </a:r>
          </a:p>
          <a:p>
            <a:r>
              <a:rPr lang="vi-VN">
                <a:solidFill>
                  <a:srgbClr val="0000FF"/>
                </a:solidFill>
                <a:latin typeface="Times New Roman" panose="02020603050405020304" pitchFamily="18" charset="0"/>
                <a:cs typeface="Times New Roman" panose="02020603050405020304" pitchFamily="18" charset="0"/>
              </a:rPr>
              <a:t>2. Bảng kê</a:t>
            </a:r>
          </a:p>
        </p:txBody>
      </p:sp>
      <p:graphicFrame>
        <p:nvGraphicFramePr>
          <p:cNvPr id="5" name="Table 4"/>
          <p:cNvGraphicFramePr>
            <a:graphicFrameLocks noGrp="1"/>
          </p:cNvGraphicFramePr>
          <p:nvPr>
            <p:extLst>
              <p:ext uri="{D42A27DB-BD31-4B8C-83A1-F6EECF244321}">
                <p14:modId xmlns:p14="http://schemas.microsoft.com/office/powerpoint/2010/main" val="3843904118"/>
              </p:ext>
            </p:extLst>
          </p:nvPr>
        </p:nvGraphicFramePr>
        <p:xfrm>
          <a:off x="335973" y="1852942"/>
          <a:ext cx="6761020" cy="1471803"/>
        </p:xfrm>
        <a:graphic>
          <a:graphicData uri="http://schemas.openxmlformats.org/drawingml/2006/table">
            <a:tbl>
              <a:tblPr firstRow="1" firstCol="1" bandRow="1"/>
              <a:tblGrid>
                <a:gridCol w="1352204">
                  <a:extLst>
                    <a:ext uri="{9D8B030D-6E8A-4147-A177-3AD203B41FA5}">
                      <a16:colId xmlns:a16="http://schemas.microsoft.com/office/drawing/2014/main" val="517557864"/>
                    </a:ext>
                  </a:extLst>
                </a:gridCol>
                <a:gridCol w="1352204">
                  <a:extLst>
                    <a:ext uri="{9D8B030D-6E8A-4147-A177-3AD203B41FA5}">
                      <a16:colId xmlns:a16="http://schemas.microsoft.com/office/drawing/2014/main" val="4210134671"/>
                    </a:ext>
                  </a:extLst>
                </a:gridCol>
                <a:gridCol w="1352204">
                  <a:extLst>
                    <a:ext uri="{9D8B030D-6E8A-4147-A177-3AD203B41FA5}">
                      <a16:colId xmlns:a16="http://schemas.microsoft.com/office/drawing/2014/main" val="1739666054"/>
                    </a:ext>
                  </a:extLst>
                </a:gridCol>
                <a:gridCol w="1352204">
                  <a:extLst>
                    <a:ext uri="{9D8B030D-6E8A-4147-A177-3AD203B41FA5}">
                      <a16:colId xmlns:a16="http://schemas.microsoft.com/office/drawing/2014/main" val="4246872902"/>
                    </a:ext>
                  </a:extLst>
                </a:gridCol>
                <a:gridCol w="1352204">
                  <a:extLst>
                    <a:ext uri="{9D8B030D-6E8A-4147-A177-3AD203B41FA5}">
                      <a16:colId xmlns:a16="http://schemas.microsoft.com/office/drawing/2014/main" val="1005102451"/>
                    </a:ext>
                  </a:extLst>
                </a:gridCol>
              </a:tblGrid>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Tên gọi các chi tiết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Vít M6 x 10</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Vòng đệm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Tay nắm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2100396"/>
                  </a:ext>
                </a:extLst>
              </a:tr>
              <a:tr h="21399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586587"/>
                  </a:ext>
                </a:extLst>
              </a:tr>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70688"/>
                  </a:ext>
                </a:extLst>
              </a:tr>
            </a:tbl>
          </a:graphicData>
        </a:graphic>
      </p:graphicFrame>
      <p:sp>
        <p:nvSpPr>
          <p:cNvPr id="6" name="Rectangle 5"/>
          <p:cNvSpPr/>
          <p:nvPr/>
        </p:nvSpPr>
        <p:spPr>
          <a:xfrm>
            <a:off x="335973" y="3441680"/>
            <a:ext cx="6096000" cy="3416320"/>
          </a:xfrm>
          <a:prstGeom prst="rect">
            <a:avLst/>
          </a:prstGeom>
        </p:spPr>
        <p:txBody>
          <a:bodyPr>
            <a:spAutoFit/>
          </a:bodyPr>
          <a:lstStyle/>
          <a:p>
            <a:r>
              <a:rPr lang="vi-VN">
                <a:solidFill>
                  <a:srgbClr val="0000FF"/>
                </a:solidFill>
                <a:latin typeface="Times New Roman" panose="02020603050405020304" pitchFamily="18" charset="0"/>
                <a:cs typeface="Times New Roman" panose="02020603050405020304" pitchFamily="18" charset="0"/>
              </a:rPr>
              <a:t>3. Hình biểu diễn</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các hình chiếu: Hình chiếu cạnh.</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Tên </a:t>
            </a:r>
            <a:r>
              <a:rPr lang="vi-VN">
                <a:solidFill>
                  <a:srgbClr val="0000FF"/>
                </a:solidFill>
                <a:latin typeface="Times New Roman" panose="02020603050405020304" pitchFamily="18" charset="0"/>
                <a:cs typeface="Times New Roman" panose="02020603050405020304" pitchFamily="18" charset="0"/>
              </a:rPr>
              <a:t>gọi hình cắt: Hình cắt bằng.</a:t>
            </a:r>
          </a:p>
          <a:p>
            <a:r>
              <a:rPr lang="vi-VN">
                <a:solidFill>
                  <a:srgbClr val="0000FF"/>
                </a:solidFill>
                <a:latin typeface="Times New Roman" panose="02020603050405020304" pitchFamily="18" charset="0"/>
                <a:cs typeface="Times New Roman" panose="02020603050405020304" pitchFamily="18" charset="0"/>
              </a:rPr>
              <a:t>4. Kích thước</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Kích </a:t>
            </a:r>
            <a:r>
              <a:rPr lang="vi-VN">
                <a:solidFill>
                  <a:srgbClr val="0000FF"/>
                </a:solidFill>
                <a:latin typeface="Times New Roman" panose="02020603050405020304" pitchFamily="18" charset="0"/>
                <a:cs typeface="Times New Roman" panose="02020603050405020304" pitchFamily="18" charset="0"/>
              </a:rPr>
              <a:t>thước chung: 62, Ø56.</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Kích </a:t>
            </a:r>
            <a:r>
              <a:rPr lang="vi-VN">
                <a:solidFill>
                  <a:srgbClr val="0000FF"/>
                </a:solidFill>
                <a:latin typeface="Times New Roman" panose="02020603050405020304" pitchFamily="18" charset="0"/>
                <a:cs typeface="Times New Roman" panose="02020603050405020304" pitchFamily="18" charset="0"/>
              </a:rPr>
              <a:t>thước lắp ghép: Ø48, M6, Ø3,2.</a:t>
            </a:r>
          </a:p>
          <a:p>
            <a:r>
              <a:rPr lang="vi-VN">
                <a:solidFill>
                  <a:srgbClr val="0000FF"/>
                </a:solidFill>
                <a:latin typeface="Times New Roman" panose="02020603050405020304" pitchFamily="18" charset="0"/>
                <a:cs typeface="Times New Roman" panose="02020603050405020304" pitchFamily="18" charset="0"/>
              </a:rPr>
              <a:t>5. Phân tích chi tiết</a:t>
            </a:r>
          </a:p>
          <a:p>
            <a:r>
              <a:rPr lang="vi-VN">
                <a:solidFill>
                  <a:srgbClr val="0000FF"/>
                </a:solidFill>
                <a:latin typeface="Times New Roman" panose="02020603050405020304" pitchFamily="18" charset="0"/>
                <a:cs typeface="Times New Roman" panose="02020603050405020304" pitchFamily="18" charset="0"/>
              </a:rPr>
              <a:t>Tô màu cho các chi tiết</a:t>
            </a:r>
          </a:p>
          <a:p>
            <a:r>
              <a:rPr lang="vi-VN">
                <a:solidFill>
                  <a:srgbClr val="0000FF"/>
                </a:solidFill>
                <a:latin typeface="Times New Roman" panose="02020603050405020304" pitchFamily="18" charset="0"/>
                <a:cs typeface="Times New Roman" panose="02020603050405020304" pitchFamily="18" charset="0"/>
              </a:rPr>
              <a:t>6. Tổng hợp</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Trình </a:t>
            </a:r>
            <a:r>
              <a:rPr lang="vi-VN">
                <a:solidFill>
                  <a:srgbClr val="0000FF"/>
                </a:solidFill>
                <a:latin typeface="Times New Roman" panose="02020603050405020304" pitchFamily="18" charset="0"/>
                <a:cs typeface="Times New Roman" panose="02020603050405020304" pitchFamily="18" charset="0"/>
              </a:rPr>
              <a:t>tự lắp: 1 - 4 - 3 - 2</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Trình </a:t>
            </a:r>
            <a:r>
              <a:rPr lang="vi-VN">
                <a:solidFill>
                  <a:srgbClr val="0000FF"/>
                </a:solidFill>
                <a:latin typeface="Times New Roman" panose="02020603050405020304" pitchFamily="18" charset="0"/>
                <a:cs typeface="Times New Roman" panose="02020603050405020304" pitchFamily="18" charset="0"/>
              </a:rPr>
              <a:t>tự tháo: 2 - 3 - 4 - 1</a:t>
            </a:r>
          </a:p>
          <a:p>
            <a:r>
              <a:rPr lang="en-US" smtClean="0">
                <a:solidFill>
                  <a:srgbClr val="0000FF"/>
                </a:solidFill>
                <a:latin typeface="Times New Roman" panose="02020603050405020304" pitchFamily="18" charset="0"/>
                <a:cs typeface="Times New Roman" panose="02020603050405020304" pitchFamily="18" charset="0"/>
              </a:rPr>
              <a:t>- </a:t>
            </a:r>
            <a:r>
              <a:rPr lang="vi-VN" smtClean="0">
                <a:solidFill>
                  <a:srgbClr val="0000FF"/>
                </a:solidFill>
                <a:latin typeface="Times New Roman" panose="02020603050405020304" pitchFamily="18" charset="0"/>
                <a:cs typeface="Times New Roman" panose="02020603050405020304" pitchFamily="18" charset="0"/>
              </a:rPr>
              <a:t>Công </a:t>
            </a:r>
            <a:r>
              <a:rPr lang="vi-VN">
                <a:solidFill>
                  <a:srgbClr val="0000FF"/>
                </a:solidFill>
                <a:latin typeface="Times New Roman" panose="02020603050405020304" pitchFamily="18" charset="0"/>
                <a:cs typeface="Times New Roman" panose="02020603050405020304" pitchFamily="18" charset="0"/>
              </a:rPr>
              <a:t>dụng: mở/đóng cửa bằng tay.</a:t>
            </a:r>
          </a:p>
        </p:txBody>
      </p:sp>
    </p:spTree>
    <p:extLst>
      <p:ext uri="{BB962C8B-B14F-4D97-AF65-F5344CB8AC3E}">
        <p14:creationId xmlns:p14="http://schemas.microsoft.com/office/powerpoint/2010/main" val="27847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nl-NL" smtClean="0"/>
              <a:t> </a:t>
            </a:r>
            <a:r>
              <a:rPr lang="en-US" sz="2800" b="1">
                <a:latin typeface="Times New Roman" panose="02020603050405020304" pitchFamily="18" charset="0"/>
                <a:cs typeface="Times New Roman" panose="02020603050405020304" pitchFamily="18" charset="0"/>
              </a:rPr>
              <a:t>Sưu tầm một sản phẩm đơn giản và giải thích cách thức lắp ghép giữa các chi tiết của sản phẩm đó.</a:t>
            </a: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Người công nhân căn cứ vào đâu để lắp ráp sản phẩm đúng theo yêu cầu kĩ thuật?</a:t>
            </a:r>
          </a:p>
        </p:txBody>
      </p:sp>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
        <p:nvSpPr>
          <p:cNvPr id="3" name="Rectangle 2"/>
          <p:cNvSpPr/>
          <p:nvPr/>
        </p:nvSpPr>
        <p:spPr>
          <a:xfrm>
            <a:off x="9069355" y="432258"/>
            <a:ext cx="2472612"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Người công nhân căn cứ vào bản vẽ lắp để lắp ráp sản phẩm đúng theo yêu cầu kĩ thuật.</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6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3"/>
            <a:ext cx="4976615" cy="5025519"/>
          </a:xfrm>
          <a:prstGeom prst="rect">
            <a:avLst/>
          </a:prstGeom>
        </p:spPr>
      </p:pic>
      <p:pic>
        <p:nvPicPr>
          <p:cNvPr id="6" name="Picture 5"/>
          <p:cNvPicPr>
            <a:picLocks noChangeAspect="1"/>
          </p:cNvPicPr>
          <p:nvPr/>
        </p:nvPicPr>
        <p:blipFill>
          <a:blip r:embed="rId3"/>
          <a:stretch>
            <a:fillRect/>
          </a:stretch>
        </p:blipFill>
        <p:spPr>
          <a:xfrm>
            <a:off x="5488326" y="276202"/>
            <a:ext cx="6025650" cy="4808982"/>
          </a:xfrm>
          <a:prstGeom prst="rect">
            <a:avLst/>
          </a:prstGeom>
        </p:spPr>
      </p:pic>
      <p:sp>
        <p:nvSpPr>
          <p:cNvPr id="7" name="Rectangle 6"/>
          <p:cNvSpPr/>
          <p:nvPr/>
        </p:nvSpPr>
        <p:spPr>
          <a:xfrm>
            <a:off x="528734" y="5587777"/>
            <a:ext cx="1068666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4.1; hình 4.2; hình 4.3 và cho biết thế </a:t>
            </a:r>
            <a:r>
              <a:rPr lang="en-US" sz="2800" b="1">
                <a:latin typeface="Times New Roman" panose="02020603050405020304" pitchFamily="18" charset="0"/>
                <a:cs typeface="Times New Roman" panose="02020603050405020304" pitchFamily="18" charset="0"/>
              </a:rPr>
              <a:t>nào là bản vẽ lắp? Nội dung bản vẽ lắp gồm những gì?</a:t>
            </a:r>
          </a:p>
        </p:txBody>
      </p:sp>
    </p:spTree>
    <p:extLst>
      <p:ext uri="{BB962C8B-B14F-4D97-AF65-F5344CB8AC3E}">
        <p14:creationId xmlns:p14="http://schemas.microsoft.com/office/powerpoint/2010/main" val="36581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4"/>
            <a:ext cx="4976615" cy="2506254"/>
          </a:xfrm>
          <a:prstGeom prst="rect">
            <a:avLst/>
          </a:prstGeom>
        </p:spPr>
      </p:pic>
      <p:pic>
        <p:nvPicPr>
          <p:cNvPr id="6" name="Picture 5"/>
          <p:cNvPicPr>
            <a:picLocks noChangeAspect="1"/>
          </p:cNvPicPr>
          <p:nvPr/>
        </p:nvPicPr>
        <p:blipFill>
          <a:blip r:embed="rId3"/>
          <a:stretch>
            <a:fillRect/>
          </a:stretch>
        </p:blipFill>
        <p:spPr>
          <a:xfrm>
            <a:off x="403143" y="2771190"/>
            <a:ext cx="4896644" cy="3237723"/>
          </a:xfrm>
          <a:prstGeom prst="rect">
            <a:avLst/>
          </a:prstGeom>
        </p:spPr>
      </p:pic>
      <p:sp>
        <p:nvSpPr>
          <p:cNvPr id="7" name="Rectangle 6"/>
          <p:cNvSpPr/>
          <p:nvPr/>
        </p:nvSpPr>
        <p:spPr>
          <a:xfrm>
            <a:off x="323172" y="5830373"/>
            <a:ext cx="1068666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4.1; hình 4.2; hình 4.3 và cho biết thế </a:t>
            </a:r>
            <a:r>
              <a:rPr lang="en-US" sz="2800" b="1">
                <a:latin typeface="Times New Roman" panose="02020603050405020304" pitchFamily="18" charset="0"/>
                <a:cs typeface="Times New Roman" panose="02020603050405020304" pitchFamily="18" charset="0"/>
              </a:rPr>
              <a:t>nào là bản vẽ lắp? Nội dung bản vẽ lắp gồm những gì?</a:t>
            </a:r>
          </a:p>
        </p:txBody>
      </p:sp>
      <p:sp>
        <p:nvSpPr>
          <p:cNvPr id="2" name="Rectangle 1"/>
          <p:cNvSpPr/>
          <p:nvPr/>
        </p:nvSpPr>
        <p:spPr>
          <a:xfrm>
            <a:off x="5379758" y="281066"/>
            <a:ext cx="6563426"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vi-VN" sz="2400">
                <a:solidFill>
                  <a:srgbClr val="FF0000"/>
                </a:solidFill>
                <a:latin typeface="Times New Roman" panose="02020603050405020304" pitchFamily="18" charset="0"/>
                <a:cs typeface="Times New Roman" panose="02020603050405020304" pitchFamily="18" charset="0"/>
              </a:rPr>
              <a:t>Nội dung bản vẽ lắp gồm:</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Tree>
    <p:extLst>
      <p:ext uri="{BB962C8B-B14F-4D97-AF65-F5344CB8AC3E}">
        <p14:creationId xmlns:p14="http://schemas.microsoft.com/office/powerpoint/2010/main" val="18410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en-US" sz="2800">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a:t>
            </a:r>
            <a:r>
              <a:rPr lang="en-US" sz="2800" b="1">
                <a:latin typeface="Times New Roman" panose="02020603050405020304" pitchFamily="18" charset="0"/>
                <a:cs typeface="Times New Roman" panose="02020603050405020304" pitchFamily="18" charset="0"/>
              </a:rPr>
              <a:t>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8"/>
            <a:ext cx="8299915" cy="6767142"/>
          </a:xfrm>
          <a:prstGeom prst="rect">
            <a:avLst/>
          </a:prstGeom>
        </p:spPr>
      </p:pic>
    </p:spTree>
    <p:extLst>
      <p:ext uri="{BB962C8B-B14F-4D97-AF65-F5344CB8AC3E}">
        <p14:creationId xmlns:p14="http://schemas.microsoft.com/office/powerpoint/2010/main" val="4102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a:t>
            </a:r>
            <a:r>
              <a:rPr lang="en-US" sz="2800" b="1">
                <a:latin typeface="Times New Roman" panose="02020603050405020304" pitchFamily="18" charset="0"/>
                <a:cs typeface="Times New Roman" panose="02020603050405020304" pitchFamily="18" charset="0"/>
              </a:rPr>
              <a:t>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9"/>
            <a:ext cx="8299915" cy="4061264"/>
          </a:xfrm>
          <a:prstGeom prst="rect">
            <a:avLst/>
          </a:prstGeom>
        </p:spPr>
      </p:pic>
      <p:sp>
        <p:nvSpPr>
          <p:cNvPr id="2" name="Rectangle 1"/>
          <p:cNvSpPr/>
          <p:nvPr/>
        </p:nvSpPr>
        <p:spPr>
          <a:xfrm>
            <a:off x="158621" y="4322249"/>
            <a:ext cx="8724122"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Khung tên: tên sản phẩm, tỉ lệ bản vẽ, tên người thiết kế, nơi thiết kế, ...</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Tên </a:t>
            </a:r>
            <a:r>
              <a:rPr lang="vi-VN" sz="2000">
                <a:solidFill>
                  <a:srgbClr val="FF0000"/>
                </a:solidFill>
                <a:latin typeface="Times New Roman" panose="02020603050405020304" pitchFamily="18" charset="0"/>
                <a:cs typeface="Times New Roman" panose="02020603050405020304" pitchFamily="18" charset="0"/>
              </a:rPr>
              <a:t>sản phẩm: Cụm nối ống</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Tỉ </a:t>
            </a:r>
            <a:r>
              <a:rPr lang="vi-VN" sz="2000">
                <a:solidFill>
                  <a:srgbClr val="FF0000"/>
                </a:solidFill>
                <a:latin typeface="Times New Roman" panose="02020603050405020304" pitchFamily="18" charset="0"/>
                <a:cs typeface="Times New Roman" panose="02020603050405020304" pitchFamily="18" charset="0"/>
              </a:rPr>
              <a:t>lệ: 1:1</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Nơi </a:t>
            </a:r>
            <a:r>
              <a:rPr lang="vi-VN" sz="2000">
                <a:solidFill>
                  <a:srgbClr val="FF0000"/>
                </a:solidFill>
                <a:latin typeface="Times New Roman" panose="02020603050405020304" pitchFamily="18" charset="0"/>
                <a:cs typeface="Times New Roman" panose="02020603050405020304" pitchFamily="18" charset="0"/>
              </a:rPr>
              <a:t>thiết kế: Công ty S</a:t>
            </a:r>
          </a:p>
          <a:p>
            <a:r>
              <a:rPr lang="vi-VN" sz="2000">
                <a:solidFill>
                  <a:srgbClr val="FF0000"/>
                </a:solidFill>
                <a:latin typeface="Times New Roman" panose="02020603050405020304" pitchFamily="18" charset="0"/>
                <a:cs typeface="Times New Roman" panose="02020603050405020304" pitchFamily="18" charset="0"/>
              </a:rPr>
              <a:t>2. Em tìm hiểu số lượng, vật liệu của một chi tiết trong bản vẽ lắp ở bảng kê. </a:t>
            </a:r>
          </a:p>
          <a:p>
            <a:r>
              <a:rPr lang="vi-VN" sz="2000">
                <a:solidFill>
                  <a:srgbClr val="FF0000"/>
                </a:solidFill>
                <a:latin typeface="Times New Roman" panose="02020603050405020304" pitchFamily="18" charset="0"/>
                <a:cs typeface="Times New Roman" panose="02020603050405020304" pitchFamily="18" charset="0"/>
              </a:rPr>
              <a:t>VD: Đầu nối có số lượng 2, vật liệu thép.</a:t>
            </a:r>
          </a:p>
          <a:p>
            <a:r>
              <a:rPr lang="vi-VN" sz="2000">
                <a:solidFill>
                  <a:srgbClr val="FF0000"/>
                </a:solidFill>
                <a:latin typeface="Times New Roman" panose="02020603050405020304" pitchFamily="18" charset="0"/>
                <a:cs typeface="Times New Roman" panose="02020603050405020304" pitchFamily="18" charset="0"/>
              </a:rPr>
              <a:t>3. Trình tự lắp: 1 - 2 - 3 - 4.</a:t>
            </a:r>
          </a:p>
          <a:p>
            <a:r>
              <a:rPr lang="vi-VN" sz="2000">
                <a:solidFill>
                  <a:srgbClr val="FF0000"/>
                </a:solidFill>
                <a:latin typeface="Times New Roman" panose="02020603050405020304" pitchFamily="18" charset="0"/>
                <a:cs typeface="Times New Roman" panose="02020603050405020304" pitchFamily="18" charset="0"/>
              </a:rPr>
              <a:t>Trinh tự tháo: 4 - 3 - 2 - 1.</a:t>
            </a:r>
          </a:p>
        </p:txBody>
      </p:sp>
    </p:spTree>
    <p:extLst>
      <p:ext uri="{BB962C8B-B14F-4D97-AF65-F5344CB8AC3E}">
        <p14:creationId xmlns:p14="http://schemas.microsoft.com/office/powerpoint/2010/main" val="334510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a:t>
            </a:r>
            <a:r>
              <a:rPr lang="en-US" sz="2400" b="1" smtClean="0">
                <a:latin typeface="Times New Roman" panose="02020603050405020304" pitchFamily="18" charset="0"/>
                <a:cs typeface="Times New Roman" panose="02020603050405020304" pitchFamily="18" charset="0"/>
              </a:rPr>
              <a:t>bộ ống nối theo </a:t>
            </a:r>
            <a:r>
              <a:rPr lang="en-US" sz="2400" b="1">
                <a:latin typeface="Times New Roman" panose="02020603050405020304" pitchFamily="18" charset="0"/>
                <a:cs typeface="Times New Roman" panose="02020603050405020304" pitchFamily="18" charset="0"/>
              </a:rPr>
              <a:t>bảng 4.1</a:t>
            </a:r>
          </a:p>
        </p:txBody>
      </p:sp>
      <p:graphicFrame>
        <p:nvGraphicFramePr>
          <p:cNvPr id="16" name="Table 15"/>
          <p:cNvGraphicFramePr>
            <a:graphicFrameLocks noGrp="1"/>
          </p:cNvGraphicFramePr>
          <p:nvPr>
            <p:extLst>
              <p:ext uri="{D42A27DB-BD31-4B8C-83A1-F6EECF244321}">
                <p14:modId xmlns:p14="http://schemas.microsoft.com/office/powerpoint/2010/main" val="2790662738"/>
              </p:ext>
            </p:extLst>
          </p:nvPr>
        </p:nvGraphicFramePr>
        <p:xfrm>
          <a:off x="309807" y="1189081"/>
          <a:ext cx="7210667" cy="4427342"/>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a:t>
                      </a:r>
                      <a:r>
                        <a:rPr lang="en-US" sz="1600" b="1" smtClean="0">
                          <a:effectLst/>
                          <a:latin typeface="Times New Roman" panose="02020603050405020304" pitchFamily="18" charset="0"/>
                          <a:ea typeface="Calibri" panose="020F0502020204030204" pitchFamily="34" charset="0"/>
                          <a:cs typeface="Times New Roman" panose="02020603050405020304" pitchFamily="18" charset="0"/>
                        </a:rPr>
                        <a:t>lắp</a:t>
                      </a:r>
                      <a:r>
                        <a:rPr lang="en-US" sz="1600" b="1" baseline="0" smtClean="0">
                          <a:effectLst/>
                          <a:latin typeface="Times New Roman" panose="02020603050405020304" pitchFamily="18" charset="0"/>
                          <a:ea typeface="Calibri" panose="020F0502020204030204" pitchFamily="34" charset="0"/>
                          <a:cs typeface="Times New Roman" panose="02020603050405020304" pitchFamily="18" charset="0"/>
                        </a:rPr>
                        <a:t> hình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vẽ</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Nơi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thiết tế</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ống nối</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Công ty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 vật</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liệu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Đầu nối, số lượng 2,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Bu lông M8x30, số lượng 4,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Vòng đệm 8, số lượng 4, thép</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Đai ốc M8, số lượng 4, thép.</a:t>
                      </a:r>
                      <a:endPar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các h</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hình cắt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đứng</a:t>
                      </a:r>
                      <a:endPar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50534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p>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Ø86, 66</a:t>
                      </a:r>
                    </a:p>
                    <a:p>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Ø66, M8</a:t>
                      </a:r>
                      <a:endParaRPr lang="en-US" sz="1600" kern="1200">
                        <a:solidFill>
                          <a:schemeClr val="tx1"/>
                        </a:solidFill>
                        <a:effectLst/>
                        <a:latin typeface="Times New Roman" panose="02020603050405020304" pitchFamily="18" charset="0"/>
                        <a:ea typeface="+mn-ea"/>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màu cho cá chi tiết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 lắp,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công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Lắp:1-2-3-4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4-3-2-1</a:t>
                      </a:r>
                    </a:p>
                    <a:p>
                      <a:pPr marL="0" marR="0" indent="0">
                        <a:lnSpc>
                          <a:spcPct val="107000"/>
                        </a:lnSpc>
                        <a:spcBef>
                          <a:spcPts val="0"/>
                        </a:spcBef>
                        <a:spcAft>
                          <a:spcPts val="0"/>
                        </a:spcAft>
                        <a:buFontTx/>
                        <a:buNone/>
                      </a:pP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Nối hai đầu ống với nhau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4" name="Picture 3"/>
          <p:cNvPicPr>
            <a:picLocks noChangeAspect="1"/>
          </p:cNvPicPr>
          <p:nvPr/>
        </p:nvPicPr>
        <p:blipFill>
          <a:blip r:embed="rId2"/>
          <a:stretch>
            <a:fillRect/>
          </a:stretch>
        </p:blipFill>
        <p:spPr>
          <a:xfrm>
            <a:off x="7744408" y="801697"/>
            <a:ext cx="4273421" cy="5589772"/>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507</TotalTime>
  <Words>1454</Words>
  <Application>Microsoft Office PowerPoint</Application>
  <PresentationFormat>Widescreen</PresentationFormat>
  <Paragraphs>161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51</cp:revision>
  <dcterms:created xsi:type="dcterms:W3CDTF">2023-06-21T22:05:51Z</dcterms:created>
  <dcterms:modified xsi:type="dcterms:W3CDTF">2023-07-03T23:11:32Z</dcterms:modified>
</cp:coreProperties>
</file>