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91" r:id="rId2"/>
    <p:sldId id="259" r:id="rId3"/>
    <p:sldId id="260" r:id="rId4"/>
    <p:sldId id="261" r:id="rId5"/>
    <p:sldId id="262" r:id="rId6"/>
    <p:sldId id="263" r:id="rId7"/>
    <p:sldId id="264" r:id="rId8"/>
    <p:sldId id="265" r:id="rId9"/>
    <p:sldId id="266" r:id="rId10"/>
    <p:sldId id="267" r:id="rId11"/>
    <p:sldId id="276" r:id="rId12"/>
    <p:sldId id="275" r:id="rId13"/>
    <p:sldId id="268" r:id="rId14"/>
    <p:sldId id="269" r:id="rId15"/>
    <p:sldId id="277" r:id="rId16"/>
    <p:sldId id="278" r:id="rId17"/>
    <p:sldId id="280" r:id="rId18"/>
    <p:sldId id="281" r:id="rId19"/>
    <p:sldId id="282" r:id="rId20"/>
    <p:sldId id="283" r:id="rId21"/>
    <p:sldId id="285" r:id="rId22"/>
    <p:sldId id="287" r:id="rId23"/>
    <p:sldId id="288" r:id="rId24"/>
    <p:sldId id="289" r:id="rId25"/>
    <p:sldId id="296" r:id="rId26"/>
    <p:sldId id="273" r:id="rId27"/>
    <p:sldId id="274" r:id="rId28"/>
    <p:sldId id="293" r:id="rId29"/>
    <p:sldId id="294"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90D02E-A2B3-41A2-9F81-521C93355823}" type="datetimeFigureOut">
              <a:rPr lang="en-US" smtClean="0"/>
              <a:pPr/>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56D46-0E1A-43D4-BCF3-E80E2D69055C}" type="slidenum">
              <a:rPr lang="en-US" smtClean="0"/>
              <a:pPr/>
              <a:t>‹#›</a:t>
            </a:fld>
            <a:endParaRPr lang="en-US"/>
          </a:p>
        </p:txBody>
      </p:sp>
    </p:spTree>
    <p:extLst>
      <p:ext uri="{BB962C8B-B14F-4D97-AF65-F5344CB8AC3E}">
        <p14:creationId xmlns:p14="http://schemas.microsoft.com/office/powerpoint/2010/main" val="11724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AD75781-0243-40E9-B60F-7810991B01C2}" type="slidenum">
              <a:rPr lang="en-US" altLang="en-US" sz="1200" smtClean="0">
                <a:solidFill>
                  <a:srgbClr val="000000"/>
                </a:solidFill>
                <a:latin typeface=".VnAristote" pitchFamily="34" charset="0"/>
              </a:rPr>
              <a:pPr/>
              <a:t>30</a:t>
            </a:fld>
            <a:endParaRPr lang="en-US" altLang="en-US" sz="1200">
              <a:solidFill>
                <a:srgbClr val="000000"/>
              </a:solidFill>
              <a:latin typeface=".VnAristote" pitchFamily="34" charset="0"/>
            </a:endParaRPr>
          </a:p>
        </p:txBody>
      </p:sp>
    </p:spTree>
    <p:extLst>
      <p:ext uri="{BB962C8B-B14F-4D97-AF65-F5344CB8AC3E}">
        <p14:creationId xmlns:p14="http://schemas.microsoft.com/office/powerpoint/2010/main" val="230898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12A056-26F4-49AB-9CD4-E5E8D9835B62}"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36808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2A056-26F4-49AB-9CD4-E5E8D9835B62}"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322911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2A056-26F4-49AB-9CD4-E5E8D9835B62}"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170979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2A056-26F4-49AB-9CD4-E5E8D9835B62}"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332097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12A056-26F4-49AB-9CD4-E5E8D9835B62}" type="datetimeFigureOut">
              <a:rPr lang="en-US" smtClean="0"/>
              <a:pPr/>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104398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2A056-26F4-49AB-9CD4-E5E8D9835B62}"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128764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2A056-26F4-49AB-9CD4-E5E8D9835B62}" type="datetimeFigureOut">
              <a:rPr lang="en-US" smtClean="0"/>
              <a:pPr/>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341123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2A056-26F4-49AB-9CD4-E5E8D9835B62}" type="datetimeFigureOut">
              <a:rPr lang="en-US" smtClean="0"/>
              <a:pPr/>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308674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2A056-26F4-49AB-9CD4-E5E8D9835B62}" type="datetimeFigureOut">
              <a:rPr lang="en-US" smtClean="0"/>
              <a:pPr/>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1432944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2A056-26F4-49AB-9CD4-E5E8D9835B62}"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144937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12A056-26F4-49AB-9CD4-E5E8D9835B62}" type="datetimeFigureOut">
              <a:rPr lang="en-US" smtClean="0"/>
              <a:pPr/>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8764E-AB38-48B4-8273-4D893BC2AC80}" type="slidenum">
              <a:rPr lang="en-US" smtClean="0"/>
              <a:pPr/>
              <a:t>‹#›</a:t>
            </a:fld>
            <a:endParaRPr lang="en-US"/>
          </a:p>
        </p:txBody>
      </p:sp>
    </p:spTree>
    <p:extLst>
      <p:ext uri="{BB962C8B-B14F-4D97-AF65-F5344CB8AC3E}">
        <p14:creationId xmlns:p14="http://schemas.microsoft.com/office/powerpoint/2010/main" val="907587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2A056-26F4-49AB-9CD4-E5E8D9835B62}" type="datetimeFigureOut">
              <a:rPr lang="en-US" smtClean="0"/>
              <a:pPr/>
              <a:t>9/28/2024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8764E-AB38-48B4-8273-4D893BC2AC80}" type="slidenum">
              <a:rPr lang="en-US" smtClean="0"/>
              <a:pPr/>
              <a:t>‹#›</a:t>
            </a:fld>
            <a:endParaRPr lang="en-US"/>
          </a:p>
        </p:txBody>
      </p:sp>
    </p:spTree>
    <p:extLst>
      <p:ext uri="{BB962C8B-B14F-4D97-AF65-F5344CB8AC3E}">
        <p14:creationId xmlns:p14="http://schemas.microsoft.com/office/powerpoint/2010/main" val="34060003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0.gif"/><Relationship Id="rId3" Type="http://schemas.openxmlformats.org/officeDocument/2006/relationships/slideLayout" Target="../slideLayouts/slideLayout7.xml"/><Relationship Id="rId7" Type="http://schemas.openxmlformats.org/officeDocument/2006/relationships/image" Target="../media/image4.gif"/><Relationship Id="rId12" Type="http://schemas.openxmlformats.org/officeDocument/2006/relationships/image" Target="../media/image9.gif"/><Relationship Id="rId2" Type="http://schemas.openxmlformats.org/officeDocument/2006/relationships/audio" Target="file:///D:\tam\GADT\sinh%20quan%202\AN%20PHU\LOP%209\KHOI%20PHUC%20MOI%20TRUONG%20&amp;%20GIU\Sound%20Of%20Silence_3.wma" TargetMode="External"/><Relationship Id="rId1" Type="http://schemas.openxmlformats.org/officeDocument/2006/relationships/audio" Target="file:///D:\tam\GADT\sinh%20quan%202\AN%20PHU\LOP%209\MOI%20QUAN%20HE%20ADN%20_%20ARN\Sound%20Of%20Silence_3.wma" TargetMode="External"/><Relationship Id="rId6" Type="http://schemas.openxmlformats.org/officeDocument/2006/relationships/image" Target="../media/image3.gif"/><Relationship Id="rId11" Type="http://schemas.openxmlformats.org/officeDocument/2006/relationships/image" Target="../media/image8.gif"/><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gif"/><Relationship Id="rId4" Type="http://schemas.openxmlformats.org/officeDocument/2006/relationships/image" Target="../media/image1.png"/><Relationship Id="rId9" Type="http://schemas.openxmlformats.org/officeDocument/2006/relationships/image" Target="../media/image6.gif"/><Relationship Id="rId14"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20.gif"/><Relationship Id="rId2" Type="http://schemas.openxmlformats.org/officeDocument/2006/relationships/slideLayout" Target="../slideLayouts/slideLayout1.xml"/><Relationship Id="rId1" Type="http://schemas.openxmlformats.org/officeDocument/2006/relationships/video" Target="\ppt\slides\NULL" TargetMode="Externa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24.gif"/><Relationship Id="rId18" Type="http://schemas.openxmlformats.org/officeDocument/2006/relationships/slide" Target="slide24.xml"/><Relationship Id="rId3" Type="http://schemas.openxmlformats.org/officeDocument/2006/relationships/audio" Target="../media/audio2.wav"/><Relationship Id="rId21" Type="http://schemas.openxmlformats.org/officeDocument/2006/relationships/image" Target="../media/image28.gif"/><Relationship Id="rId7" Type="http://schemas.openxmlformats.org/officeDocument/2006/relationships/image" Target="../media/image21.gif"/><Relationship Id="rId12" Type="http://schemas.openxmlformats.org/officeDocument/2006/relationships/slide" Target="slide21.xml"/><Relationship Id="rId17" Type="http://schemas.openxmlformats.org/officeDocument/2006/relationships/image" Target="../media/image26.gif"/><Relationship Id="rId2" Type="http://schemas.openxmlformats.org/officeDocument/2006/relationships/audio" Target="../media/audio1.wav"/><Relationship Id="rId16" Type="http://schemas.openxmlformats.org/officeDocument/2006/relationships/slide" Target="slide3.xml"/><Relationship Id="rId20" Type="http://schemas.openxmlformats.org/officeDocument/2006/relationships/slide" Target="slide25.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23.gif"/><Relationship Id="rId5" Type="http://schemas.openxmlformats.org/officeDocument/2006/relationships/slide" Target="slide13.xml"/><Relationship Id="rId15" Type="http://schemas.openxmlformats.org/officeDocument/2006/relationships/image" Target="../media/image25.gif"/><Relationship Id="rId10" Type="http://schemas.openxmlformats.org/officeDocument/2006/relationships/slide" Target="slide20.xml"/><Relationship Id="rId19" Type="http://schemas.openxmlformats.org/officeDocument/2006/relationships/image" Target="../media/image27.gif"/><Relationship Id="rId4" Type="http://schemas.openxmlformats.org/officeDocument/2006/relationships/slide" Target="slide23.xml"/><Relationship Id="rId9" Type="http://schemas.openxmlformats.org/officeDocument/2006/relationships/image" Target="../media/image22.gif"/><Relationship Id="rId14" Type="http://schemas.openxmlformats.org/officeDocument/2006/relationships/slide" Target="slide22.xml"/></Relationships>
</file>

<file path=ppt/slides/_rels/slide1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slide" Target="slide3.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2.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b&#224;i%202-pp%20cn7.pptx" TargetMode="Externa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slide" Target="slide5.xml"/><Relationship Id="rId4" Type="http://schemas.openxmlformats.org/officeDocument/2006/relationships/slide" Target="slide17.xml"/></Relationships>
</file>

<file path=ppt/slides/_rels/slide2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slide" Target="slide17.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slide" Target="slide17.xml"/></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slide" Target="slide6.xml"/><Relationship Id="rId4" Type="http://schemas.openxmlformats.org/officeDocument/2006/relationships/slide" Target="slide17.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17.xml"/></Relationships>
</file>

<file path=ppt/slides/_rels/slide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slide" Target="slide7.xml"/><Relationship Id="rId4" Type="http://schemas.openxmlformats.org/officeDocument/2006/relationships/slide" Target="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Sound Of Silence_3.wma">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1336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sun18[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0"/>
            <a:ext cx="1238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birdTra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81000"/>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3d butterfl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1558640">
            <a:off x="4495800" y="5105400"/>
            <a:ext cx="685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WordArt 9"/>
          <p:cNvSpPr>
            <a:spLocks noChangeArrowheads="1" noChangeShapeType="1" noTextEdit="1"/>
          </p:cNvSpPr>
          <p:nvPr/>
        </p:nvSpPr>
        <p:spPr bwMode="auto">
          <a:xfrm>
            <a:off x="2072341" y="2400978"/>
            <a:ext cx="8105775" cy="1450975"/>
          </a:xfrm>
          <a:prstGeom prst="rect">
            <a:avLst/>
          </a:prstGeom>
        </p:spPr>
        <p:txBody>
          <a:bodyPr wrap="none" fromWordArt="1">
            <a:prstTxWarp prst="textWave2">
              <a:avLst>
                <a:gd name="adj1" fmla="val 13005"/>
                <a:gd name="adj2" fmla="val 0"/>
              </a:avLst>
            </a:prstTxWarp>
          </a:bodyPr>
          <a:lstStyle/>
          <a:p>
            <a:pPr algn="ctr"/>
            <a:r>
              <a:rPr lang="en-US" sz="60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80322" dir="15093903" algn="ctr" rotWithShape="0">
                    <a:srgbClr val="FF3300">
                      <a:alpha val="50000"/>
                    </a:srgbClr>
                  </a:outerShdw>
                </a:effectLst>
                <a:cs typeface="Times New Roman" panose="02020603050405020304" pitchFamily="18" charset="0"/>
              </a:rPr>
              <a:t>MÔN CÔNG NGHỆ LỚP 7</a:t>
            </a:r>
          </a:p>
          <a:p>
            <a:pPr algn="ctr"/>
            <a:r>
              <a:rPr lang="en-US" sz="60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80322" dir="15093903" algn="ctr" rotWithShape="0">
                    <a:srgbClr val="FF3300">
                      <a:alpha val="50000"/>
                    </a:srgbClr>
                  </a:outerShdw>
                </a:effectLst>
                <a:cs typeface="Times New Roman" panose="02020603050405020304" pitchFamily="18" charset="0"/>
              </a:rPr>
              <a:t> </a:t>
            </a:r>
          </a:p>
        </p:txBody>
      </p:sp>
      <p:pic>
        <p:nvPicPr>
          <p:cNvPr id="2062" name="Sound Of Silence_3.wma">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62484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3" name="Group 11"/>
          <p:cNvGrpSpPr>
            <a:grpSpLocks/>
          </p:cNvGrpSpPr>
          <p:nvPr/>
        </p:nvGrpSpPr>
        <p:grpSpPr bwMode="auto">
          <a:xfrm>
            <a:off x="7753350" y="3810000"/>
            <a:ext cx="2914650" cy="3048000"/>
            <a:chOff x="3120" y="576"/>
            <a:chExt cx="1836" cy="1920"/>
          </a:xfrm>
        </p:grpSpPr>
        <p:pic>
          <p:nvPicPr>
            <p:cNvPr id="16409" name="Picture 12" descr="slide0011_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6" y="576"/>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0" name="Picture 13" descr="slide0011_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64" y="1488"/>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1" name="Picture 14" descr="slide0011_image00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3888" y="1104"/>
              <a:ext cx="38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2" name="Picture 15" descr="slide0011_image0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903" y="1689"/>
              <a:ext cx="480"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3" name="Picture 16" descr="slide0011_image010"/>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76" y="1392"/>
              <a:ext cx="53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4" name="Picture 17" descr="slide0011_image00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7855925" flipV="1">
              <a:off x="3912" y="1356"/>
              <a:ext cx="12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5" name="Picture 18" descr="slide0011_image00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249" y="1410"/>
              <a:ext cx="919"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6" name="Picture 19" descr="slide0011_image008"/>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092" y="1776"/>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17" name="Picture 20" descr="slide0011_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20" y="2016"/>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4" name="Group 21"/>
          <p:cNvGrpSpPr>
            <a:grpSpLocks/>
          </p:cNvGrpSpPr>
          <p:nvPr/>
        </p:nvGrpSpPr>
        <p:grpSpPr bwMode="auto">
          <a:xfrm flipH="1">
            <a:off x="1447800" y="3810000"/>
            <a:ext cx="2895600" cy="3048000"/>
            <a:chOff x="3120" y="576"/>
            <a:chExt cx="1836" cy="1920"/>
          </a:xfrm>
        </p:grpSpPr>
        <p:pic>
          <p:nvPicPr>
            <p:cNvPr id="16400" name="Picture 22" descr="slide0011_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416" y="576"/>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1" name="Picture 23" descr="slide0011_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3264" y="1488"/>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4" descr="slide0011_image009"/>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3888" y="1104"/>
              <a:ext cx="38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5" descr="slide0011_image01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903" y="1689"/>
              <a:ext cx="480"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6" descr="slide0011_image010"/>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176" y="1392"/>
              <a:ext cx="53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5" name="Picture 27" descr="slide0011_image00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7855925" flipV="1">
              <a:off x="3912" y="1356"/>
              <a:ext cx="12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8" descr="slide0011_image00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249" y="1410"/>
              <a:ext cx="919"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9" descr="slide0011_image008"/>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4092" y="1776"/>
              <a:ext cx="72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30" descr="slide0011_image004"/>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20" y="2016"/>
              <a:ext cx="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5" name="Picture 7" descr="M (304)"/>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5638800"/>
            <a:ext cx="68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7" descr="M (304)"/>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5638800"/>
            <a:ext cx="68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7" descr="M (304)"/>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172200" y="5638800"/>
            <a:ext cx="68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7" descr="M (304)"/>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5638800"/>
            <a:ext cx="68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71291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2813" fill="hold"/>
                                        <p:tgtEl>
                                          <p:spTgt spid="2062"/>
                                        </p:tgtEl>
                                      </p:cBhvr>
                                    </p:cmd>
                                  </p:childTnLst>
                                </p:cTn>
                              </p:par>
                              <p:par>
                                <p:cTn id="7" presetID="63" presetClass="path" presetSubtype="0" repeatCount="indefinite" accel="50000" decel="50000" fill="hold" nodeType="withEffect">
                                  <p:stCondLst>
                                    <p:cond delay="0"/>
                                  </p:stCondLst>
                                  <p:childTnLst>
                                    <p:animMotion origin="layout" path="M -0.05313 3.33333E-6 L 0.06875 -0.00417 " pathEditMode="relative" rAng="0" ptsTypes="AA">
                                      <p:cBhvr>
                                        <p:cTn id="8" dur="20000" fill="hold"/>
                                        <p:tgtEl>
                                          <p:spTgt spid="2054"/>
                                        </p:tgtEl>
                                        <p:attrNameLst>
                                          <p:attrName>ppt_x</p:attrName>
                                          <p:attrName>ppt_y</p:attrName>
                                        </p:attrNameLst>
                                      </p:cBhvr>
                                      <p:rCtr x="6094" y="-208"/>
                                    </p:animMotion>
                                  </p:childTnLst>
                                </p:cTn>
                              </p:par>
                              <p:par>
                                <p:cTn id="9" presetID="1" presetClass="entr" presetSubtype="0" fill="hold" nodeType="withEffect">
                                  <p:stCondLst>
                                    <p:cond delay="3000"/>
                                  </p:stCondLst>
                                  <p:childTnLst>
                                    <p:set>
                                      <p:cBhvr>
                                        <p:cTn id="10" dur="1" fill="hold">
                                          <p:stCondLst>
                                            <p:cond delay="0"/>
                                          </p:stCondLst>
                                        </p:cTn>
                                        <p:tgtEl>
                                          <p:spTgt spid="2056"/>
                                        </p:tgtEl>
                                        <p:attrNameLst>
                                          <p:attrName>style.visibility</p:attrName>
                                        </p:attrNameLst>
                                      </p:cBhvr>
                                      <p:to>
                                        <p:strVal val="visible"/>
                                      </p:to>
                                    </p:set>
                                  </p:childTnLst>
                                </p:cTn>
                              </p:par>
                              <p:par>
                                <p:cTn id="11" presetID="0" presetClass="path" presetSubtype="0" repeatCount="indefinite" accel="50000" decel="50000" fill="hold" nodeType="withEffect">
                                  <p:stCondLst>
                                    <p:cond delay="3000"/>
                                  </p:stCondLst>
                                  <p:childTnLst>
                                    <p:animMotion origin="layout" path="M -5.55556E-7 3.95747E-6 C -0.00573 -0.05202 -0.01128 -0.10403 -0.0401 -0.11535 C -0.06892 -0.12668 -0.14462 -0.04184 -0.17344 -0.06797 C -0.20226 -0.09409 -0.20642 -0.23371 -0.21337 -0.27208 C -0.22031 -0.31045 -0.21597 -0.29473 -0.21562 -0.29866 " pathEditMode="relative" ptsTypes="aaaaA">
                                      <p:cBhvr>
                                        <p:cTn id="12" dur="5000" fill="hold"/>
                                        <p:tgtEl>
                                          <p:spTgt spid="205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Prev" delay="0">
                      <p:tgtEl>
                        <p:sldTgt/>
                      </p:tgtEl>
                    </p:cond>
                    <p:cond evt="onStopAudio" delay="0">
                      <p:tgtEl>
                        <p:sldTgt/>
                      </p:tgtEl>
                    </p:cond>
                  </p:endCondLst>
                </p:cTn>
                <p:tgtEl>
                  <p:spTgt spid="2052"/>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06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1817" y="171681"/>
            <a:ext cx="2268570" cy="405367"/>
          </a:xfrm>
          <a:prstGeom prst="rect">
            <a:avLst/>
          </a:prstGeom>
        </p:spPr>
        <p:txBody>
          <a:bodyPr wrap="none">
            <a:spAutoFit/>
          </a:bodyPr>
          <a:lstStyle/>
          <a:p>
            <a:pPr>
              <a:lnSpc>
                <a:spcPct val="107000"/>
              </a:lnSpc>
              <a:spcAft>
                <a:spcPts val="800"/>
              </a:spcAft>
            </a:pPr>
            <a:r>
              <a:rPr lang="vi-VN" sz="2000" b="1" dirty="0">
                <a:latin typeface="Times New Roman" panose="02020603050405020304" pitchFamily="18" charset="0"/>
                <a:ea typeface="Times New Roman" panose="02020603050405020304" pitchFamily="18" charset="0"/>
                <a:cs typeface="Times New Roman" panose="02020603050405020304" pitchFamily="18" charset="0"/>
              </a:rPr>
              <a:t>Bước 3: Chăm sóc: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31512809"/>
              </p:ext>
            </p:extLst>
          </p:nvPr>
        </p:nvGraphicFramePr>
        <p:xfrm>
          <a:off x="911306" y="577048"/>
          <a:ext cx="10793014" cy="6272136"/>
        </p:xfrm>
        <a:graphic>
          <a:graphicData uri="http://schemas.openxmlformats.org/drawingml/2006/table">
            <a:tbl>
              <a:tblPr firstRow="1" firstCol="1" bandRow="1"/>
              <a:tblGrid>
                <a:gridCol w="1727127">
                  <a:extLst>
                    <a:ext uri="{9D8B030D-6E8A-4147-A177-3AD203B41FA5}">
                      <a16:colId xmlns:a16="http://schemas.microsoft.com/office/drawing/2014/main" val="1769005172"/>
                    </a:ext>
                  </a:extLst>
                </a:gridCol>
                <a:gridCol w="5117634">
                  <a:extLst>
                    <a:ext uri="{9D8B030D-6E8A-4147-A177-3AD203B41FA5}">
                      <a16:colId xmlns:a16="http://schemas.microsoft.com/office/drawing/2014/main" val="36387214"/>
                    </a:ext>
                  </a:extLst>
                </a:gridCol>
                <a:gridCol w="3948253">
                  <a:extLst>
                    <a:ext uri="{9D8B030D-6E8A-4147-A177-3AD203B41FA5}">
                      <a16:colId xmlns:a16="http://schemas.microsoft.com/office/drawing/2014/main" val="519176653"/>
                    </a:ext>
                  </a:extLst>
                </a:gridCol>
              </a:tblGrid>
              <a:tr h="263747">
                <a:tc>
                  <a:txBody>
                    <a:bodyPr/>
                    <a:lstStyle/>
                    <a:p>
                      <a:pPr marL="0" marR="0" algn="just">
                        <a:lnSpc>
                          <a:spcPct val="107000"/>
                        </a:lnSpc>
                        <a:spcBef>
                          <a:spcPts val="0"/>
                        </a:spcBef>
                        <a:spcAft>
                          <a:spcPts val="0"/>
                        </a:spcAft>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Yêu cầu kĩ thuật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230492"/>
                  </a:ext>
                </a:extLst>
              </a:tr>
              <a:tr h="598402">
                <a:tc>
                  <a:txBody>
                    <a:bodyPr/>
                    <a:lstStyle/>
                    <a:p>
                      <a:pPr marL="0" marR="0" algn="just">
                        <a:lnSpc>
                          <a:spcPct val="107000"/>
                        </a:lnSpc>
                        <a:spcBef>
                          <a:spcPts val="0"/>
                        </a:spcBef>
                        <a:spcAft>
                          <a:spcPts val="0"/>
                        </a:spcAft>
                      </a:pPr>
                      <a:r>
                        <a:rPr lang="vi-VN" sz="1600" dirty="0">
                          <a:effectLst/>
                          <a:latin typeface="Times New Roman" panose="02020603050405020304" pitchFamily="18" charset="0"/>
                          <a:ea typeface="Times New Roman" panose="02020603050405020304" pitchFamily="18" charset="0"/>
                          <a:cs typeface="Times New Roman" panose="02020603050405020304" pitchFamily="18" charset="0"/>
                        </a:rPr>
                        <a:t>Tỉa, dặm cây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Đảm bảo mật độ, khoảng cách cây trên ruộng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Tỉa bỏ cây yếu, sâu bệnh, chỗ cây mọc dầy.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Dặm cây vào chỗ cây bị chết, cây mọc thưa.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940666"/>
                  </a:ext>
                </a:extLst>
              </a:tr>
              <a:tr h="535577">
                <a:tc>
                  <a:txBody>
                    <a:bodyPr/>
                    <a:lstStyle/>
                    <a:p>
                      <a:pPr marL="0" marR="0" algn="just">
                        <a:lnSpc>
                          <a:spcPct val="107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Giảm sâu bệnh.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Tạo khoảng không cho cây trồng sinh trưởng phát triển.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Diệt sạch cỏ dại mọc xen với cây trồng.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629263"/>
                  </a:ext>
                </a:extLst>
              </a:tr>
              <a:tr h="822960">
                <a:tc>
                  <a:txBody>
                    <a:bodyPr/>
                    <a:lstStyle/>
                    <a:p>
                      <a:pPr marL="0" marR="0" algn="just">
                        <a:lnSpc>
                          <a:spcPct val="107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Vun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xới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Làm cho đất tơi xốp.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Hạn chế bốc mặn, bốc phèn.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cung cấp oxygen và tăng cường dinh dưỡng trong đất.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Xới lớp đất bề mặt, vun đất vào gốc.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42972"/>
                  </a:ext>
                </a:extLst>
              </a:tr>
              <a:tr h="1373564">
                <a:tc>
                  <a:txBody>
                    <a:bodyPr/>
                    <a:lstStyle/>
                    <a:p>
                      <a:pPr marL="0" marR="0" algn="just">
                        <a:lnSpc>
                          <a:spcPct val="107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Đáp ứng kịp thời dinh dưỡng cho cây theo từng thời kì.</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Giúp cây sinh trưởng, phát triển tốt.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Có 4 hình thức bón phân: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Bón vãi.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Bón theo hàng.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bón theo hốc.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Bón phun qua lá.</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984553"/>
                  </a:ext>
                </a:extLst>
              </a:tr>
              <a:tr h="1304322">
                <a:tc>
                  <a:txBody>
                    <a:bodyPr/>
                    <a:lstStyle/>
                    <a:p>
                      <a:pPr marL="0" marR="0" algn="just">
                        <a:lnSpc>
                          <a:spcPct val="107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Kịp thời cung cấp đủ nước cho cây.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Giúp cây sinh trưởng, phát triển.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Các phương pháp tưới: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Tưới tràn.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Tưới theo rãnh.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Tưới phun mưa.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tưới nhỏ giọt hoặc tưới ngầm.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5835916"/>
                  </a:ext>
                </a:extLst>
              </a:tr>
              <a:tr h="1373564">
                <a:tc>
                  <a:txBody>
                    <a:bodyPr/>
                    <a:lstStyle/>
                    <a:p>
                      <a:pPr marL="0" marR="0" algn="just">
                        <a:lnSpc>
                          <a:spcPct val="107000"/>
                        </a:lnSpc>
                        <a:spcBef>
                          <a:spcPts val="0"/>
                        </a:spcBef>
                        <a:spcAft>
                          <a:spcPts val="0"/>
                        </a:spcAft>
                      </a:pP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bệnh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Ngăn ngừa tác hại của sâu bệnh hại.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Bảo vệ mùa màng.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Các biện pháp: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Biện pháp canh tác: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Biện pháp vật lí, cơ giới: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Biện pháp sinh học: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Biện pháp hóa học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86" marR="4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095070"/>
                  </a:ext>
                </a:extLst>
              </a:tr>
            </a:tbl>
          </a:graphicData>
        </a:graphic>
      </p:graphicFrame>
    </p:spTree>
    <p:extLst>
      <p:ext uri="{BB962C8B-B14F-4D97-AF65-F5344CB8AC3E}">
        <p14:creationId xmlns:p14="http://schemas.microsoft.com/office/powerpoint/2010/main" val="414124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5430" y="522515"/>
            <a:ext cx="4920342" cy="4088674"/>
          </a:xfrm>
          <a:prstGeom prst="rect">
            <a:avLst/>
          </a:prstGeom>
        </p:spPr>
      </p:pic>
      <p:pic>
        <p:nvPicPr>
          <p:cNvPr id="5" name="Picture 4"/>
          <p:cNvPicPr>
            <a:picLocks noChangeAspect="1"/>
          </p:cNvPicPr>
          <p:nvPr/>
        </p:nvPicPr>
        <p:blipFill>
          <a:blip r:embed="rId3"/>
          <a:stretch>
            <a:fillRect/>
          </a:stretch>
        </p:blipFill>
        <p:spPr>
          <a:xfrm>
            <a:off x="5982787" y="522516"/>
            <a:ext cx="4906885" cy="408867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206164496"/>
              </p:ext>
            </p:extLst>
          </p:nvPr>
        </p:nvGraphicFramePr>
        <p:xfrm>
          <a:off x="3221182" y="5354012"/>
          <a:ext cx="2971800" cy="4572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630477943"/>
                    </a:ext>
                  </a:extLst>
                </a:gridCol>
              </a:tblGrid>
              <a:tr h="370840">
                <a:tc>
                  <a:txBody>
                    <a:bodyPr/>
                    <a:lstStyle/>
                    <a:p>
                      <a:pPr algn="ctr"/>
                      <a:r>
                        <a:rPr lang="en-US" sz="2400" dirty="0">
                          <a:latin typeface="Arial" panose="020B0604020202020204" pitchFamily="34" charset="0"/>
                          <a:cs typeface="Arial" panose="020B0604020202020204" pitchFamily="34" charset="0"/>
                        </a:rPr>
                        <a:t>Tỉa,</a:t>
                      </a:r>
                      <a:r>
                        <a:rPr lang="en-US" sz="2400" baseline="0" dirty="0">
                          <a:latin typeface="Arial" panose="020B0604020202020204" pitchFamily="34" charset="0"/>
                          <a:cs typeface="Arial" panose="020B0604020202020204" pitchFamily="34" charset="0"/>
                        </a:rPr>
                        <a:t> dặm cây</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74370704"/>
                  </a:ext>
                </a:extLst>
              </a:tr>
            </a:tbl>
          </a:graphicData>
        </a:graphic>
      </p:graphicFrame>
    </p:spTree>
    <p:extLst>
      <p:ext uri="{BB962C8B-B14F-4D97-AF65-F5344CB8AC3E}">
        <p14:creationId xmlns:p14="http://schemas.microsoft.com/office/powerpoint/2010/main" val="87635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48640" y="182680"/>
            <a:ext cx="5107577" cy="4707320"/>
          </a:xfrm>
          <a:prstGeom prst="rect">
            <a:avLst/>
          </a:prstGeom>
        </p:spPr>
      </p:pic>
      <p:pic>
        <p:nvPicPr>
          <p:cNvPr id="7" name="Picture 6"/>
          <p:cNvPicPr>
            <a:picLocks noChangeAspect="1"/>
          </p:cNvPicPr>
          <p:nvPr/>
        </p:nvPicPr>
        <p:blipFill>
          <a:blip r:embed="rId3"/>
          <a:stretch>
            <a:fillRect/>
          </a:stretch>
        </p:blipFill>
        <p:spPr>
          <a:xfrm>
            <a:off x="6962503" y="182680"/>
            <a:ext cx="4585062" cy="470732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542839557"/>
              </p:ext>
            </p:extLst>
          </p:nvPr>
        </p:nvGraphicFramePr>
        <p:xfrm>
          <a:off x="2312125" y="5448420"/>
          <a:ext cx="7621584" cy="457200"/>
        </p:xfrm>
        <a:graphic>
          <a:graphicData uri="http://schemas.openxmlformats.org/drawingml/2006/table">
            <a:tbl>
              <a:tblPr firstRow="1" bandRow="1">
                <a:tableStyleId>{5C22544A-7EE6-4342-B048-85BDC9FD1C3A}</a:tableStyleId>
              </a:tblPr>
              <a:tblGrid>
                <a:gridCol w="7621584">
                  <a:extLst>
                    <a:ext uri="{9D8B030D-6E8A-4147-A177-3AD203B41FA5}">
                      <a16:colId xmlns:a16="http://schemas.microsoft.com/office/drawing/2014/main" val="2547793352"/>
                    </a:ext>
                  </a:extLst>
                </a:gridCol>
              </a:tblGrid>
              <a:tr h="370840">
                <a:tc>
                  <a:txBody>
                    <a:bodyPr/>
                    <a:lstStyle/>
                    <a:p>
                      <a:pPr algn="ctr"/>
                      <a:r>
                        <a:rPr lang="en-US" sz="2400" dirty="0">
                          <a:solidFill>
                            <a:schemeClr val="tx1"/>
                          </a:solidFill>
                          <a:latin typeface="Arial" panose="020B0604020202020204" pitchFamily="34" charset="0"/>
                          <a:cs typeface="Arial" panose="020B0604020202020204" pitchFamily="34" charset="0"/>
                        </a:rPr>
                        <a:t>Giáo</a:t>
                      </a:r>
                      <a:r>
                        <a:rPr lang="en-US" sz="2400" baseline="0" dirty="0">
                          <a:solidFill>
                            <a:schemeClr val="tx1"/>
                          </a:solidFill>
                          <a:latin typeface="Arial" panose="020B0604020202020204" pitchFamily="34" charset="0"/>
                          <a:cs typeface="Arial" panose="020B0604020202020204" pitchFamily="34" charset="0"/>
                        </a:rPr>
                        <a:t> dục ý thức bảo vệ môi trường trong trồng trọt</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84458216"/>
                  </a:ext>
                </a:extLst>
              </a:tr>
            </a:tbl>
          </a:graphicData>
        </a:graphic>
      </p:graphicFrame>
    </p:spTree>
    <p:extLst>
      <p:ext uri="{BB962C8B-B14F-4D97-AF65-F5344CB8AC3E}">
        <p14:creationId xmlns:p14="http://schemas.microsoft.com/office/powerpoint/2010/main" val="119431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7806" y="302309"/>
            <a:ext cx="3296031" cy="530594"/>
          </a:xfrm>
          <a:prstGeom prst="rect">
            <a:avLst/>
          </a:prstGeom>
        </p:spPr>
        <p:txBody>
          <a:bodyPr wrap="none">
            <a:spAutoFit/>
          </a:bodyPr>
          <a:lstStyle/>
          <a:p>
            <a:pPr>
              <a:lnSpc>
                <a:spcPct val="107000"/>
              </a:lnSpc>
              <a:spcAft>
                <a:spcPts val="800"/>
              </a:spcAf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Bước 4: Thu hoạch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45567707"/>
              </p:ext>
            </p:extLst>
          </p:nvPr>
        </p:nvGraphicFramePr>
        <p:xfrm>
          <a:off x="881152" y="1262152"/>
          <a:ext cx="10248402" cy="3522346"/>
        </p:xfrm>
        <a:graphic>
          <a:graphicData uri="http://schemas.openxmlformats.org/drawingml/2006/table">
            <a:tbl>
              <a:tblPr firstRow="1" firstCol="1" bandRow="1"/>
              <a:tblGrid>
                <a:gridCol w="10248402">
                  <a:extLst>
                    <a:ext uri="{9D8B030D-6E8A-4147-A177-3AD203B41FA5}">
                      <a16:colId xmlns:a16="http://schemas.microsoft.com/office/drawing/2014/main" val="2289927345"/>
                    </a:ext>
                  </a:extLst>
                </a:gridCol>
              </a:tblGrid>
              <a:tr h="0">
                <a:tc>
                  <a:txBody>
                    <a:bodyPr/>
                    <a:lstStyle/>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Mục đích: Đảm bảo số lượng và chất lượng nông sản.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707169"/>
                  </a:ext>
                </a:extLst>
              </a:tr>
              <a:tr h="0">
                <a:tc>
                  <a:txBody>
                    <a:bodyPr/>
                    <a:lstStyle/>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Yêu cầu kĩ thuât: Thu đúng thời điểm, nhanh, gọn, cẩn thận.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Các phương pháp thu: thủ công hoặc dùng cơ giới.</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Cách thu: hái, nhổ, đào cắt.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411290"/>
                  </a:ext>
                </a:extLst>
              </a:tr>
            </a:tbl>
          </a:graphicData>
        </a:graphic>
      </p:graphicFrame>
    </p:spTree>
    <p:extLst>
      <p:ext uri="{BB962C8B-B14F-4D97-AF65-F5344CB8AC3E}">
        <p14:creationId xmlns:p14="http://schemas.microsoft.com/office/powerpoint/2010/main" val="329685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3074640"/>
              </p:ext>
            </p:extLst>
          </p:nvPr>
        </p:nvGraphicFramePr>
        <p:xfrm>
          <a:off x="992777" y="836023"/>
          <a:ext cx="10502537" cy="4676521"/>
        </p:xfrm>
        <a:graphic>
          <a:graphicData uri="http://schemas.openxmlformats.org/drawingml/2006/table">
            <a:tbl>
              <a:tblPr firstRow="1" firstCol="1" bandRow="1"/>
              <a:tblGrid>
                <a:gridCol w="10502537">
                  <a:extLst>
                    <a:ext uri="{9D8B030D-6E8A-4147-A177-3AD203B41FA5}">
                      <a16:colId xmlns:a16="http://schemas.microsoft.com/office/drawing/2014/main" val="3321477422"/>
                    </a:ext>
                  </a:extLst>
                </a:gridCol>
              </a:tblGrid>
              <a:tr h="3271294">
                <a:tc>
                  <a:txBody>
                    <a:bodyPr/>
                    <a:lstStyle/>
                    <a:p>
                      <a:pPr marL="0" marR="0" algn="ctr">
                        <a:lnSpc>
                          <a:spcPct val="107000"/>
                        </a:lnSpc>
                        <a:spcBef>
                          <a:spcPts val="0"/>
                        </a:spcBef>
                        <a:spcAft>
                          <a:spcPts val="0"/>
                        </a:spcAft>
                      </a:pPr>
                      <a:r>
                        <a:rPr lang="vi-VN" sz="2400" b="1" dirty="0">
                          <a:effectLst/>
                          <a:latin typeface="+mn-lt"/>
                          <a:ea typeface="Calibri" panose="020F0502020204030204" pitchFamily="34" charset="0"/>
                          <a:cs typeface="Times New Roman" panose="02020603050405020304" pitchFamily="18" charset="0"/>
                        </a:rPr>
                        <a:t>Phiếu học tập </a:t>
                      </a:r>
                      <a:r>
                        <a:rPr lang="vi-VN" sz="2400" b="1">
                          <a:effectLst/>
                          <a:latin typeface="+mn-lt"/>
                          <a:ea typeface="Calibri" panose="020F0502020204030204" pitchFamily="34" charset="0"/>
                          <a:cs typeface="Times New Roman" panose="02020603050405020304" pitchFamily="18" charset="0"/>
                        </a:rPr>
                        <a:t>số </a:t>
                      </a:r>
                      <a:endParaRPr lang="en-US" sz="24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vi-VN" sz="2400" b="1" dirty="0">
                          <a:effectLst/>
                          <a:latin typeface="+mn-lt"/>
                          <a:ea typeface="Calibri" panose="020F0502020204030204" pitchFamily="34" charset="0"/>
                          <a:cs typeface="Times New Roman" panose="02020603050405020304" pitchFamily="18" charset="0"/>
                        </a:rPr>
                        <a:t>Thời gian: 12 phút</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400" b="1" dirty="0">
                          <a:effectLst/>
                          <a:latin typeface="+mn-lt"/>
                          <a:ea typeface="Calibri" panose="020F0502020204030204" pitchFamily="34" charset="0"/>
                          <a:cs typeface="Times New Roman" panose="02020603050405020304" pitchFamily="18" charset="0"/>
                        </a:rPr>
                        <a:t>NHÓM: ...............................</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400" b="1" dirty="0">
                          <a:effectLst/>
                          <a:latin typeface="+mn-lt"/>
                          <a:ea typeface="Calibri" panose="020F0502020204030204" pitchFamily="34" charset="0"/>
                          <a:cs typeface="Times New Roman" panose="02020603050405020304" pitchFamily="18" charset="0"/>
                        </a:rPr>
                        <a:t>Yêu cầu: Em hãy trình bày các bước </a:t>
                      </a:r>
                      <a:r>
                        <a:rPr lang="en-US" sz="2400" b="1" dirty="0">
                          <a:solidFill>
                            <a:srgbClr val="000000"/>
                          </a:solidFill>
                          <a:effectLst/>
                          <a:latin typeface="+mn-lt"/>
                          <a:ea typeface="Calibri" panose="020F0502020204030204" pitchFamily="34" charset="0"/>
                          <a:cs typeface="Times New Roman" panose="02020603050405020304" pitchFamily="18" charset="0"/>
                        </a:rPr>
                        <a:t>Lập kế hoạch, tính toán chi phí cho việc trồng và chăm sóc cây cải xanh trong thùng xốp</a:t>
                      </a:r>
                      <a:r>
                        <a:rPr lang="vi-VN" sz="2400" b="1" dirty="0">
                          <a:solidFill>
                            <a:srgbClr val="000000"/>
                          </a:solidFill>
                          <a:effectLst/>
                          <a:latin typeface="+mn-lt"/>
                          <a:ea typeface="Calibri" panose="020F0502020204030204" pitchFamily="34" charset="0"/>
                          <a:cs typeface="Times New Roman" panose="02020603050405020304" pitchFamily="18" charset="0"/>
                        </a:rPr>
                        <a:t>?</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400" b="0" dirty="0">
                          <a:solidFill>
                            <a:srgbClr val="000000"/>
                          </a:solidFill>
                          <a:effectLst/>
                          <a:latin typeface="+mn-lt"/>
                          <a:ea typeface="Calibri" panose="020F0502020204030204" pitchFamily="34" charset="0"/>
                          <a:cs typeface="Times New Roman" panose="02020603050405020304" pitchFamily="18" charset="0"/>
                        </a:rPr>
                        <a:t>............................................................................................................................................................................................................................................................................................................................................................................................................................................................................................................................................................................................................................................................................................................................................................................................................................................................</a:t>
                      </a:r>
                      <a:r>
                        <a:rPr lang="en-US" sz="2400" b="0" dirty="0">
                          <a:solidFill>
                            <a:srgbClr val="000000"/>
                          </a:solidFill>
                          <a:effectLst/>
                          <a:latin typeface="+mn-lt"/>
                          <a:ea typeface="Calibri" panose="020F0502020204030204" pitchFamily="34" charset="0"/>
                          <a:cs typeface="Times New Roman" panose="02020603050405020304" pitchFamily="18" charset="0"/>
                        </a:rPr>
                        <a:t>..................................</a:t>
                      </a:r>
                      <a:endParaRPr lang="en-US" sz="2400" b="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435954"/>
                  </a:ext>
                </a:extLst>
              </a:tr>
            </a:tbl>
          </a:graphicData>
        </a:graphic>
      </p:graphicFrame>
    </p:spTree>
    <p:extLst>
      <p:ext uri="{BB962C8B-B14F-4D97-AF65-F5344CB8AC3E}">
        <p14:creationId xmlns:p14="http://schemas.microsoft.com/office/powerpoint/2010/main" val="343254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3" y="235495"/>
            <a:ext cx="11180617" cy="6334042"/>
          </a:xfrm>
          <a:prstGeom prst="rect">
            <a:avLst/>
          </a:prstGeom>
        </p:spPr>
        <p:txBody>
          <a:bodyPr wrap="square">
            <a:spAutoFit/>
          </a:bodyPr>
          <a:lstStyle/>
          <a:p>
            <a:pPr algn="just">
              <a:lnSpc>
                <a:spcPct val="130000"/>
              </a:lnSpc>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Lập kế hoạch, tính toán chi phí cho việc trồng và chăm sóc cây cải xanh trong thùng xốp.</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30000"/>
              </a:lnSpc>
              <a:spcBef>
                <a:spcPts val="0"/>
              </a:spcBef>
              <a:spcAft>
                <a:spcPts val="0"/>
              </a:spcAft>
              <a:buClr>
                <a:srgbClr val="141414"/>
              </a:buClr>
              <a:buSzPts val="1200"/>
              <a:tabLst>
                <a:tab pos="125095" algn="l"/>
              </a:tabLst>
            </a:pPr>
            <a:r>
              <a:rPr lang="en-US" sz="2400" b="1" dirty="0">
                <a:solidFill>
                  <a:srgbClr val="141414"/>
                </a:solidFill>
                <a:latin typeface="Arial" panose="020B0604020202020204" pitchFamily="34" charset="0"/>
                <a:ea typeface="Times New Roman" panose="02020603050405020304" pitchFamily="18" charset="0"/>
                <a:cs typeface="Arial" panose="020B0604020202020204" pitchFamily="34" charset="0"/>
              </a:rPr>
              <a:t>* Bước 1: Liệt kê vật tư, dụng cụ.</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30000"/>
              </a:lnSpc>
              <a:spcBef>
                <a:spcPts val="0"/>
              </a:spcBef>
              <a:spcAft>
                <a:spcPts val="0"/>
              </a:spcAft>
              <a:buClr>
                <a:srgbClr val="141414"/>
              </a:buClr>
              <a:buSzPts val="1200"/>
              <a:tabLst>
                <a:tab pos="125095" algn="l"/>
              </a:tabLst>
            </a:pPr>
            <a:r>
              <a:rPr lang="en-US" sz="2400" b="1" dirty="0">
                <a:solidFill>
                  <a:srgbClr val="141414"/>
                </a:solidFill>
                <a:latin typeface="Arial" panose="020B0604020202020204" pitchFamily="34" charset="0"/>
                <a:ea typeface="Times New Roman" panose="02020603050405020304" pitchFamily="18" charset="0"/>
                <a:cs typeface="Arial" panose="020B0604020202020204" pitchFamily="34" charset="0"/>
              </a:rPr>
              <a:t>* Bước 2: Dự kiến kĩ thuật trồng và chăm sóc</a:t>
            </a: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nSpc>
                <a:spcPct val="130000"/>
              </a:lnSpc>
              <a:tabLst>
                <a:tab pos="97790"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 Xác định thời vụ gieo trồng.</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nSpc>
                <a:spcPct val="130000"/>
              </a:lnSpc>
              <a:tabLst>
                <a:tab pos="97790"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  Chuẩn bị đất trồng.</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nSpc>
                <a:spcPct val="130000"/>
              </a:lnSpc>
              <a:tabLst>
                <a:tab pos="97790"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 Gieo trồng.</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nSpc>
                <a:spcPct val="130000"/>
              </a:lnSpc>
              <a:tabLst>
                <a:tab pos="97790"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 Chăm sóc.</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nSpc>
                <a:spcPct val="130000"/>
              </a:lnSpc>
              <a:tabLst>
                <a:tab pos="97790"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 Thu hoạch và trồng vụ tiếp theo.</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R="0" lvl="0" algn="just">
              <a:lnSpc>
                <a:spcPct val="130000"/>
              </a:lnSpc>
              <a:spcBef>
                <a:spcPts val="0"/>
              </a:spcBef>
              <a:spcAft>
                <a:spcPts val="0"/>
              </a:spcAft>
              <a:buClr>
                <a:srgbClr val="141414"/>
              </a:buClr>
              <a:buSzPts val="1200"/>
              <a:tabLst>
                <a:tab pos="118745" algn="l"/>
              </a:tabLst>
            </a:pPr>
            <a:r>
              <a:rPr lang="en-US" sz="2400" b="1" dirty="0">
                <a:solidFill>
                  <a:srgbClr val="141414"/>
                </a:solidFill>
                <a:latin typeface="Arial" panose="020B0604020202020204" pitchFamily="34" charset="0"/>
                <a:ea typeface="Times New Roman" panose="02020603050405020304" pitchFamily="18" charset="0"/>
                <a:cs typeface="Arial" panose="020B0604020202020204" pitchFamily="34" charset="0"/>
              </a:rPr>
              <a:t>* Bước 3: Tính toán chi phí</a:t>
            </a: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118745"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Tổng chi phí = chi phí giống + chi phí phân bón + chi phí thuốc bảo vệ thực vật+ chi phí khác ( thùng xốp, găng tay, xẻng. Bình tưới..)</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tabLst>
                <a:tab pos="118745" algn="l"/>
              </a:tabLst>
            </a:pPr>
            <a:r>
              <a:rPr lang="en-US" sz="2400" dirty="0">
                <a:solidFill>
                  <a:srgbClr val="141414"/>
                </a:solidFill>
                <a:latin typeface="Arial" panose="020B0604020202020204" pitchFamily="34" charset="0"/>
                <a:ea typeface="Times New Roman" panose="02020603050405020304" pitchFamily="18" charset="0"/>
                <a:cs typeface="Arial" panose="020B0604020202020204" pitchFamily="34" charset="0"/>
              </a:rPr>
              <a:t>Trong đó: chi phí = số lượng x đơn giá.</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60442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5822"/>
            <a:ext cx="12192000" cy="3952178"/>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D04A0A-33F9-4E82-8CBB-DCAD53483EE3}"/>
              </a:ext>
            </a:extLst>
          </p:cNvPr>
          <p:cNvSpPr/>
          <p:nvPr/>
        </p:nvSpPr>
        <p:spPr>
          <a:xfrm>
            <a:off x="1068437" y="927743"/>
            <a:ext cx="5799088" cy="1323439"/>
          </a:xfrm>
          <a:prstGeom prst="rect">
            <a:avLst/>
          </a:prstGeom>
          <a:noFill/>
        </p:spPr>
        <p:txBody>
          <a:bodyPr wrap="none" lIns="91440" tIns="45720" rIns="91440" bIns="45720">
            <a:spAutoFit/>
          </a:bodyPr>
          <a:lstStyle/>
          <a:p>
            <a:pPr algn="ctr"/>
            <a:r>
              <a:rPr lang="en-US" sz="8000" b="1" dirty="0">
                <a:solidFill>
                  <a:srgbClr val="FF0000"/>
                </a:solidFill>
                <a:latin typeface="Times New Roman" panose="02020603050405020304" pitchFamily="18" charset="0"/>
                <a:cs typeface="Times New Roman" panose="02020603050405020304" pitchFamily="18" charset="0"/>
              </a:rPr>
              <a:t>BẮT B</a:t>
            </a:r>
            <a:r>
              <a:rPr lang="vi-VN" sz="8000" b="1" dirty="0">
                <a:solidFill>
                  <a:srgbClr val="FF0000"/>
                </a:solidFill>
                <a:latin typeface="Times New Roman" panose="02020603050405020304" pitchFamily="18" charset="0"/>
                <a:cs typeface="Times New Roman" panose="02020603050405020304" pitchFamily="18" charset="0"/>
              </a:rPr>
              <a:t>Ư</a:t>
            </a:r>
            <a:r>
              <a:rPr lang="en-US" sz="8000" b="1" dirty="0">
                <a:solidFill>
                  <a:srgbClr val="FF0000"/>
                </a:solidFill>
                <a:latin typeface="Times New Roman" panose="02020603050405020304" pitchFamily="18" charset="0"/>
                <a:cs typeface="Times New Roman" panose="02020603050405020304" pitchFamily="18" charset="0"/>
              </a:rPr>
              <a:t>ỚM</a:t>
            </a:r>
          </a:p>
        </p:txBody>
      </p:sp>
      <p:sp>
        <p:nvSpPr>
          <p:cNvPr id="60" name="Rectangle 59">
            <a:extLst>
              <a:ext uri="{FF2B5EF4-FFF2-40B4-BE49-F238E27FC236}">
                <a16:creationId xmlns:a16="http://schemas.microsoft.com/office/drawing/2014/main" id="{5294391B-4247-4B6A-B075-02DA37E94502}"/>
              </a:ext>
            </a:extLst>
          </p:cNvPr>
          <p:cNvSpPr/>
          <p:nvPr/>
        </p:nvSpPr>
        <p:spPr>
          <a:xfrm>
            <a:off x="0" y="5372101"/>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Intro">
            <a:hlinkClick r:id="" action="ppaction://media"/>
            <a:extLst>
              <a:ext uri="{FF2B5EF4-FFF2-40B4-BE49-F238E27FC236}">
                <a16:creationId xmlns:a16="http://schemas.microsoft.com/office/drawing/2014/main" id="{7C2A0ED8-67CD-4A5F-BDC2-A56E7A3CF4B2}"/>
              </a:ext>
            </a:extLst>
          </p:cNvPr>
          <p:cNvPicPr>
            <a:picLocks noChangeAspect="1"/>
          </p:cNvPicPr>
          <p:nvPr>
            <a:videoFile r:link="rId1"/>
          </p:nvPr>
        </p:nvPicPr>
        <p:blipFill>
          <a:blip r:embed="rId3"/>
          <a:stretch>
            <a:fillRect/>
          </a:stretch>
        </p:blipFill>
        <p:spPr>
          <a:xfrm>
            <a:off x="6257925" y="-871264"/>
            <a:ext cx="609600" cy="609600"/>
          </a:xfrm>
          <a:prstGeom prst="rect">
            <a:avLst/>
          </a:prstGeom>
        </p:spPr>
      </p:pic>
      <p:pic>
        <p:nvPicPr>
          <p:cNvPr id="6" name="Picture 5">
            <a:extLst>
              <a:ext uri="{FF2B5EF4-FFF2-40B4-BE49-F238E27FC236}">
                <a16:creationId xmlns:a16="http://schemas.microsoft.com/office/drawing/2014/main" id="{AE7CA0F8-5918-4985-B979-C4DEB786FD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574" y="174391"/>
            <a:ext cx="1609725" cy="1506703"/>
          </a:xfrm>
          <a:prstGeom prst="rect">
            <a:avLst/>
          </a:prstGeom>
        </p:spPr>
      </p:pic>
      <p:pic>
        <p:nvPicPr>
          <p:cNvPr id="7" name="Picture 6">
            <a:extLst>
              <a:ext uri="{FF2B5EF4-FFF2-40B4-BE49-F238E27FC236}">
                <a16:creationId xmlns:a16="http://schemas.microsoft.com/office/drawing/2014/main" id="{AB52584C-4833-4143-8FBD-887564BF8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9214" y="-44625"/>
            <a:ext cx="1609725" cy="1590408"/>
          </a:xfrm>
          <a:prstGeom prst="rect">
            <a:avLst/>
          </a:prstGeom>
        </p:spPr>
      </p:pic>
      <p:pic>
        <p:nvPicPr>
          <p:cNvPr id="8" name="Picture 7">
            <a:extLst>
              <a:ext uri="{FF2B5EF4-FFF2-40B4-BE49-F238E27FC236}">
                <a16:creationId xmlns:a16="http://schemas.microsoft.com/office/drawing/2014/main" id="{32D24676-19A4-4930-A1DF-32D5F249A8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9390" y="113229"/>
            <a:ext cx="4602977" cy="2009540"/>
          </a:xfrm>
          <a:prstGeom prst="rect">
            <a:avLst/>
          </a:prstGeom>
        </p:spPr>
      </p:pic>
      <p:pic>
        <p:nvPicPr>
          <p:cNvPr id="9" name="Picture 8">
            <a:extLst>
              <a:ext uri="{FF2B5EF4-FFF2-40B4-BE49-F238E27FC236}">
                <a16:creationId xmlns:a16="http://schemas.microsoft.com/office/drawing/2014/main" id="{1480DB5C-AD40-4CB4-B0E6-2D793DC098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364330" y="1222205"/>
            <a:ext cx="1609725" cy="1564653"/>
          </a:xfrm>
          <a:prstGeom prst="rect">
            <a:avLst/>
          </a:prstGeom>
        </p:spPr>
      </p:pic>
    </p:spTree>
    <p:extLst>
      <p:ext uri="{BB962C8B-B14F-4D97-AF65-F5344CB8AC3E}">
        <p14:creationId xmlns:p14="http://schemas.microsoft.com/office/powerpoint/2010/main" val="26394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par>
                                <p:cTn id="7" presetID="2" presetClass="entr" presetSubtype="8"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30040"/>
                            </p:stCondLst>
                            <p:childTnLst>
                              <p:par>
                                <p:cTn id="12" presetID="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250" fill="hold"/>
                                        <p:tgtEl>
                                          <p:spTgt spid="6"/>
                                        </p:tgtEl>
                                        <p:attrNameLst>
                                          <p:attrName>ppt_x</p:attrName>
                                        </p:attrNameLst>
                                      </p:cBhvr>
                                      <p:tavLst>
                                        <p:tav tm="0">
                                          <p:val>
                                            <p:strVal val="0-#ppt_w/2"/>
                                          </p:val>
                                        </p:tav>
                                        <p:tav tm="100000">
                                          <p:val>
                                            <p:strVal val="#ppt_x"/>
                                          </p:val>
                                        </p:tav>
                                      </p:tavLst>
                                    </p:anim>
                                    <p:anim calcmode="lin" valueType="num">
                                      <p:cBhvr additive="base">
                                        <p:cTn id="15" dur="125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31290"/>
                            </p:stCondLst>
                            <p:childTnLst>
                              <p:par>
                                <p:cTn id="17" presetID="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750" fill="hold"/>
                                        <p:tgtEl>
                                          <p:spTgt spid="7"/>
                                        </p:tgtEl>
                                        <p:attrNameLst>
                                          <p:attrName>ppt_x</p:attrName>
                                        </p:attrNameLst>
                                      </p:cBhvr>
                                      <p:tavLst>
                                        <p:tav tm="0">
                                          <p:val>
                                            <p:strVal val="#ppt_x"/>
                                          </p:val>
                                        </p:tav>
                                        <p:tav tm="100000">
                                          <p:val>
                                            <p:strVal val="#ppt_x"/>
                                          </p:val>
                                        </p:tav>
                                      </p:tavLst>
                                    </p:anim>
                                    <p:anim calcmode="lin" valueType="num">
                                      <p:cBhvr additive="base">
                                        <p:cTn id="20" dur="175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33040"/>
                            </p:stCondLst>
                            <p:childTnLst>
                              <p:par>
                                <p:cTn id="22" presetID="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3000" fill="hold"/>
                                        <p:tgtEl>
                                          <p:spTgt spid="9"/>
                                        </p:tgtEl>
                                        <p:attrNameLst>
                                          <p:attrName>ppt_x</p:attrName>
                                        </p:attrNameLst>
                                      </p:cBhvr>
                                      <p:tavLst>
                                        <p:tav tm="0">
                                          <p:val>
                                            <p:strVal val="1+#ppt_w/2"/>
                                          </p:val>
                                        </p:tav>
                                        <p:tav tm="100000">
                                          <p:val>
                                            <p:strVal val="#ppt_x"/>
                                          </p:val>
                                        </p:tav>
                                      </p:tavLst>
                                    </p:anim>
                                    <p:anim calcmode="lin" valueType="num">
                                      <p:cBhvr additive="base">
                                        <p:cTn id="25"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6" fill="hold" display="0">
                  <p:stCondLst>
                    <p:cond delay="indefinite"/>
                  </p:stCondLst>
                  <p:endCondLst>
                    <p:cond evt="onStopAudio" delay="0">
                      <p:tgtEl>
                        <p:sldTgt/>
                      </p:tgtEl>
                    </p:cond>
                  </p:endCondLst>
                </p:cTn>
                <p:tgtEl>
                  <p:spTgt spid="81"/>
                </p:tgtEl>
              </p:cMediaNode>
            </p:video>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AM A">
            <a:extLst>
              <a:ext uri="{FF2B5EF4-FFF2-40B4-BE49-F238E27FC236}">
                <a16:creationId xmlns:a16="http://schemas.microsoft.com/office/drawing/2014/main" id="{9E446D1E-2077-4201-A52A-247B179F568F}"/>
              </a:ext>
            </a:extLst>
          </p:cNvPr>
          <p:cNvSpPr/>
          <p:nvPr/>
        </p:nvSpPr>
        <p:spPr>
          <a:xfrm>
            <a:off x="147281" y="5556031"/>
            <a:ext cx="4596997" cy="11345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95F2CD9-5337-45AC-9131-76B643135782}"/>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id="{C460FEC5-6A86-4A26-AF05-00DEC8883F13}"/>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a:t>
            </a:r>
          </a:p>
        </p:txBody>
      </p:sp>
      <p:sp>
        <p:nvSpPr>
          <p:cNvPr id="30" name="Rectangle 29">
            <a:extLst>
              <a:ext uri="{FF2B5EF4-FFF2-40B4-BE49-F238E27FC236}">
                <a16:creationId xmlns:a16="http://schemas.microsoft.com/office/drawing/2014/main" id="{A4C5C41E-5105-4CDF-95B0-4CD67F72B833}"/>
              </a:ext>
            </a:extLst>
          </p:cNvPr>
          <p:cNvSpPr/>
          <p:nvPr/>
        </p:nvSpPr>
        <p:spPr>
          <a:xfrm>
            <a:off x="66504" y="5400047"/>
            <a:ext cx="2123030" cy="1446550"/>
          </a:xfrm>
          <a:prstGeom prst="rect">
            <a:avLst/>
          </a:prstGeom>
          <a:noFill/>
        </p:spPr>
        <p:txBody>
          <a:bodyPr wrap="squar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Tổng điểm A</a:t>
            </a:r>
          </a:p>
        </p:txBody>
      </p:sp>
      <p:sp>
        <p:nvSpPr>
          <p:cNvPr id="28" name="Plus Sign 27">
            <a:extLst>
              <a:ext uri="{FF2B5EF4-FFF2-40B4-BE49-F238E27FC236}">
                <a16:creationId xmlns:a16="http://schemas.microsoft.com/office/drawing/2014/main" id="{C0ADA48E-FF62-4D6C-AEC7-76FE2BB22265}"/>
              </a:ext>
            </a:extLst>
          </p:cNvPr>
          <p:cNvSpPr/>
          <p:nvPr/>
        </p:nvSpPr>
        <p:spPr>
          <a:xfrm>
            <a:off x="3609696" y="5556031"/>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5F35C3C-A9B7-4D52-8BD9-7FC35D3B10CE}"/>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2</a:t>
            </a:r>
          </a:p>
        </p:txBody>
      </p:sp>
      <p:sp>
        <p:nvSpPr>
          <p:cNvPr id="32" name="Rectangle: Rounded Corners 31">
            <a:extLst>
              <a:ext uri="{FF2B5EF4-FFF2-40B4-BE49-F238E27FC236}">
                <a16:creationId xmlns:a16="http://schemas.microsoft.com/office/drawing/2014/main" id="{FE22CBCF-3661-4BE4-9E00-A356CF6DA704}"/>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3</a:t>
            </a:r>
          </a:p>
        </p:txBody>
      </p:sp>
      <p:sp>
        <p:nvSpPr>
          <p:cNvPr id="33" name="Rectangle: Rounded Corners 32">
            <a:extLst>
              <a:ext uri="{FF2B5EF4-FFF2-40B4-BE49-F238E27FC236}">
                <a16:creationId xmlns:a16="http://schemas.microsoft.com/office/drawing/2014/main" id="{0EC34A96-6D54-458C-A63A-5EC536E6A8B6}"/>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4</a:t>
            </a:r>
          </a:p>
        </p:txBody>
      </p:sp>
      <p:sp>
        <p:nvSpPr>
          <p:cNvPr id="34" name="Rectangle: Rounded Corners 33">
            <a:extLst>
              <a:ext uri="{FF2B5EF4-FFF2-40B4-BE49-F238E27FC236}">
                <a16:creationId xmlns:a16="http://schemas.microsoft.com/office/drawing/2014/main" id="{30F75734-8CFE-4DD9-AFD1-44D9617C5BEC}"/>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5</a:t>
            </a:r>
          </a:p>
        </p:txBody>
      </p:sp>
      <p:sp>
        <p:nvSpPr>
          <p:cNvPr id="35" name="Rectangle: Rounded Corners 34">
            <a:extLst>
              <a:ext uri="{FF2B5EF4-FFF2-40B4-BE49-F238E27FC236}">
                <a16:creationId xmlns:a16="http://schemas.microsoft.com/office/drawing/2014/main" id="{AF164F84-9A33-40A4-83BD-7C26986DA449}"/>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6</a:t>
            </a:r>
          </a:p>
        </p:txBody>
      </p:sp>
      <p:sp>
        <p:nvSpPr>
          <p:cNvPr id="36" name="Rectangle: Rounded Corners 35">
            <a:extLst>
              <a:ext uri="{FF2B5EF4-FFF2-40B4-BE49-F238E27FC236}">
                <a16:creationId xmlns:a16="http://schemas.microsoft.com/office/drawing/2014/main" id="{3272EE21-FC19-45E4-A696-BA1F74E2786E}"/>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7</a:t>
            </a:r>
          </a:p>
        </p:txBody>
      </p:sp>
      <p:sp>
        <p:nvSpPr>
          <p:cNvPr id="37" name="Rectangle: Rounded Corners 36">
            <a:extLst>
              <a:ext uri="{FF2B5EF4-FFF2-40B4-BE49-F238E27FC236}">
                <a16:creationId xmlns:a16="http://schemas.microsoft.com/office/drawing/2014/main" id="{EEFBF020-CB62-4571-8E96-65EBCDB188D0}"/>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8</a:t>
            </a:r>
          </a:p>
        </p:txBody>
      </p:sp>
      <p:sp>
        <p:nvSpPr>
          <p:cNvPr id="38" name="Rectangle: Rounded Corners 37">
            <a:extLst>
              <a:ext uri="{FF2B5EF4-FFF2-40B4-BE49-F238E27FC236}">
                <a16:creationId xmlns:a16="http://schemas.microsoft.com/office/drawing/2014/main" id="{1CAD5011-DEE8-4F1C-82C8-D7326EA1B027}"/>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9</a:t>
            </a:r>
          </a:p>
        </p:txBody>
      </p:sp>
      <p:sp>
        <p:nvSpPr>
          <p:cNvPr id="39" name="Rectangle: Rounded Corners 38">
            <a:extLst>
              <a:ext uri="{FF2B5EF4-FFF2-40B4-BE49-F238E27FC236}">
                <a16:creationId xmlns:a16="http://schemas.microsoft.com/office/drawing/2014/main" id="{21CAD983-DE57-4F94-81BE-F99C797A7498}"/>
              </a:ext>
            </a:extLst>
          </p:cNvPr>
          <p:cNvSpPr/>
          <p:nvPr/>
        </p:nvSpPr>
        <p:spPr>
          <a:xfrm>
            <a:off x="2347694" y="5556031"/>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a:latin typeface="Times New Roman" panose="02020603050405020304" pitchFamily="18" charset="0"/>
              <a:cs typeface="Times New Roman" panose="02020603050405020304" pitchFamily="18" charset="0"/>
            </a:endParaRPr>
          </a:p>
        </p:txBody>
      </p:sp>
      <p:sp>
        <p:nvSpPr>
          <p:cNvPr id="64" name="Oval 63">
            <a:extLst>
              <a:ext uri="{FF2B5EF4-FFF2-40B4-BE49-F238E27FC236}">
                <a16:creationId xmlns:a16="http://schemas.microsoft.com/office/drawing/2014/main" id="{61852BE2-B519-4B78-BA71-C363745633C6}"/>
              </a:ext>
            </a:extLst>
          </p:cNvPr>
          <p:cNvSpPr/>
          <p:nvPr/>
        </p:nvSpPr>
        <p:spPr>
          <a:xfrm>
            <a:off x="3747030" y="1107101"/>
            <a:ext cx="457200" cy="457200"/>
          </a:xfrm>
          <a:prstGeom prst="ellipse">
            <a:avLst/>
          </a:prstGeom>
          <a:solidFill>
            <a:srgbClr val="9F7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5</a:t>
            </a:r>
          </a:p>
        </p:txBody>
      </p:sp>
      <p:sp>
        <p:nvSpPr>
          <p:cNvPr id="63" name="Oval 62">
            <a:extLst>
              <a:ext uri="{FF2B5EF4-FFF2-40B4-BE49-F238E27FC236}">
                <a16:creationId xmlns:a16="http://schemas.microsoft.com/office/drawing/2014/main" id="{A9D48011-2F4F-407F-BC95-04A9F8CF1D22}"/>
              </a:ext>
            </a:extLst>
          </p:cNvPr>
          <p:cNvSpPr/>
          <p:nvPr/>
        </p:nvSpPr>
        <p:spPr>
          <a:xfrm>
            <a:off x="9598734" y="3157322"/>
            <a:ext cx="457200" cy="457200"/>
          </a:xfrm>
          <a:prstGeom prst="ellipse">
            <a:avLst/>
          </a:prstGeom>
          <a:solidFill>
            <a:srgbClr val="E9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4</a:t>
            </a:r>
          </a:p>
        </p:txBody>
      </p:sp>
      <p:sp>
        <p:nvSpPr>
          <p:cNvPr id="66" name="Oval 65">
            <a:extLst>
              <a:ext uri="{FF2B5EF4-FFF2-40B4-BE49-F238E27FC236}">
                <a16:creationId xmlns:a16="http://schemas.microsoft.com/office/drawing/2014/main" id="{7372071D-E889-47F7-8AC9-D38DB8254A22}"/>
              </a:ext>
            </a:extLst>
          </p:cNvPr>
          <p:cNvSpPr/>
          <p:nvPr/>
        </p:nvSpPr>
        <p:spPr>
          <a:xfrm>
            <a:off x="6359143" y="3764162"/>
            <a:ext cx="457200" cy="457200"/>
          </a:xfrm>
          <a:prstGeom prst="ellipse">
            <a:avLst/>
          </a:prstGeom>
          <a:solidFill>
            <a:srgbClr val="E9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7</a:t>
            </a:r>
          </a:p>
        </p:txBody>
      </p:sp>
      <p:sp>
        <p:nvSpPr>
          <p:cNvPr id="62" name="Oval 61">
            <a:extLst>
              <a:ext uri="{FF2B5EF4-FFF2-40B4-BE49-F238E27FC236}">
                <a16:creationId xmlns:a16="http://schemas.microsoft.com/office/drawing/2014/main" id="{2D68B3E5-9131-42F1-9A38-93B49429375E}"/>
              </a:ext>
            </a:extLst>
          </p:cNvPr>
          <p:cNvSpPr/>
          <p:nvPr/>
        </p:nvSpPr>
        <p:spPr>
          <a:xfrm>
            <a:off x="2875906" y="4325348"/>
            <a:ext cx="457200" cy="457200"/>
          </a:xfrm>
          <a:prstGeom prst="ellipse">
            <a:avLst/>
          </a:prstGeom>
          <a:solidFill>
            <a:srgbClr val="668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3</a:t>
            </a:r>
          </a:p>
        </p:txBody>
      </p:sp>
      <p:sp>
        <p:nvSpPr>
          <p:cNvPr id="60" name="Oval 59">
            <a:extLst>
              <a:ext uri="{FF2B5EF4-FFF2-40B4-BE49-F238E27FC236}">
                <a16:creationId xmlns:a16="http://schemas.microsoft.com/office/drawing/2014/main" id="{2ADECC48-64C5-4065-A7FB-C2E1698BDBE4}"/>
              </a:ext>
            </a:extLst>
          </p:cNvPr>
          <p:cNvSpPr/>
          <p:nvPr/>
        </p:nvSpPr>
        <p:spPr>
          <a:xfrm>
            <a:off x="1824525" y="461797"/>
            <a:ext cx="457200" cy="457200"/>
          </a:xfrm>
          <a:prstGeom prst="ellipse">
            <a:avLst/>
          </a:prstGeom>
          <a:solidFill>
            <a:srgbClr val="1BA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1</a:t>
            </a:r>
          </a:p>
        </p:txBody>
      </p:sp>
      <p:sp>
        <p:nvSpPr>
          <p:cNvPr id="65" name="Oval 64">
            <a:extLst>
              <a:ext uri="{FF2B5EF4-FFF2-40B4-BE49-F238E27FC236}">
                <a16:creationId xmlns:a16="http://schemas.microsoft.com/office/drawing/2014/main" id="{7E8C949C-FE2E-40FC-A58B-3731A3202359}"/>
              </a:ext>
            </a:extLst>
          </p:cNvPr>
          <p:cNvSpPr/>
          <p:nvPr/>
        </p:nvSpPr>
        <p:spPr>
          <a:xfrm>
            <a:off x="8910216" y="781086"/>
            <a:ext cx="457200" cy="457200"/>
          </a:xfrm>
          <a:prstGeom prst="ellipse">
            <a:avLst/>
          </a:prstGeom>
          <a:solidFill>
            <a:srgbClr val="DBB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hlinkClick r:id="rId4" action="ppaction://hlinksldjump"/>
              </a:rPr>
              <a:t>6</a:t>
            </a:r>
            <a:endParaRPr lang="en-US" sz="1600" b="1" dirty="0">
              <a:latin typeface="Times New Roman" panose="02020603050405020304" pitchFamily="18" charset="0"/>
              <a:cs typeface="Times New Roman" panose="02020603050405020304" pitchFamily="18" charset="0"/>
            </a:endParaRPr>
          </a:p>
        </p:txBody>
      </p:sp>
      <p:sp>
        <p:nvSpPr>
          <p:cNvPr id="61" name="Oval 60">
            <a:extLst>
              <a:ext uri="{FF2B5EF4-FFF2-40B4-BE49-F238E27FC236}">
                <a16:creationId xmlns:a16="http://schemas.microsoft.com/office/drawing/2014/main" id="{62918738-F451-477C-8FD2-39EB360D393C}"/>
              </a:ext>
            </a:extLst>
          </p:cNvPr>
          <p:cNvSpPr/>
          <p:nvPr/>
        </p:nvSpPr>
        <p:spPr>
          <a:xfrm>
            <a:off x="1367325" y="2861197"/>
            <a:ext cx="457200" cy="457200"/>
          </a:xfrm>
          <a:prstGeom prst="ellipse">
            <a:avLst/>
          </a:prstGeom>
          <a:solidFill>
            <a:srgbClr val="3E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2</a:t>
            </a:r>
          </a:p>
        </p:txBody>
      </p:sp>
      <p:sp>
        <p:nvSpPr>
          <p:cNvPr id="67" name="Oval 66">
            <a:extLst>
              <a:ext uri="{FF2B5EF4-FFF2-40B4-BE49-F238E27FC236}">
                <a16:creationId xmlns:a16="http://schemas.microsoft.com/office/drawing/2014/main" id="{0597FB20-1A0A-46C3-AD8D-CEFD3819E132}"/>
              </a:ext>
            </a:extLst>
          </p:cNvPr>
          <p:cNvSpPr/>
          <p:nvPr/>
        </p:nvSpPr>
        <p:spPr>
          <a:xfrm>
            <a:off x="7018138" y="748451"/>
            <a:ext cx="457200" cy="457200"/>
          </a:xfrm>
          <a:prstGeom prst="ellipse">
            <a:avLst/>
          </a:prstGeom>
          <a:solidFill>
            <a:srgbClr val="E43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Times New Roman" panose="02020603050405020304" pitchFamily="18" charset="0"/>
                <a:cs typeface="Times New Roman" panose="02020603050405020304" pitchFamily="18" charset="0"/>
              </a:rPr>
              <a:t>8</a:t>
            </a:r>
          </a:p>
        </p:txBody>
      </p:sp>
      <p:sp>
        <p:nvSpPr>
          <p:cNvPr id="45" name="TEAM B">
            <a:extLst>
              <a:ext uri="{FF2B5EF4-FFF2-40B4-BE49-F238E27FC236}">
                <a16:creationId xmlns:a16="http://schemas.microsoft.com/office/drawing/2014/main" id="{3BABE20B-65A7-417B-90CD-AF05A98C5065}"/>
              </a:ext>
            </a:extLst>
          </p:cNvPr>
          <p:cNvSpPr/>
          <p:nvPr/>
        </p:nvSpPr>
        <p:spPr>
          <a:xfrm>
            <a:off x="7447722" y="5559919"/>
            <a:ext cx="4596997" cy="11345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A418AAB-14C4-43B9-A0B3-EB8B63CAD425}"/>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a:latin typeface="Times New Roman" panose="02020603050405020304" pitchFamily="18" charset="0"/>
              <a:cs typeface="Times New Roman" panose="02020603050405020304" pitchFamily="18" charset="0"/>
            </a:endParaRPr>
          </a:p>
        </p:txBody>
      </p:sp>
      <p:sp>
        <p:nvSpPr>
          <p:cNvPr id="47" name="Rectangle: Rounded Corners 46">
            <a:extLst>
              <a:ext uri="{FF2B5EF4-FFF2-40B4-BE49-F238E27FC236}">
                <a16:creationId xmlns:a16="http://schemas.microsoft.com/office/drawing/2014/main" id="{E8926347-DC9E-4C00-ABDA-80769182014A}"/>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1</a:t>
            </a:r>
          </a:p>
        </p:txBody>
      </p:sp>
      <p:sp>
        <p:nvSpPr>
          <p:cNvPr id="48" name="Rectangle 47">
            <a:extLst>
              <a:ext uri="{FF2B5EF4-FFF2-40B4-BE49-F238E27FC236}">
                <a16:creationId xmlns:a16="http://schemas.microsoft.com/office/drawing/2014/main" id="{52CE2229-2B52-46F5-8794-CD28FD83C87A}"/>
              </a:ext>
            </a:extLst>
          </p:cNvPr>
          <p:cNvSpPr/>
          <p:nvPr/>
        </p:nvSpPr>
        <p:spPr>
          <a:xfrm>
            <a:off x="7183629" y="5288143"/>
            <a:ext cx="2518804" cy="1446550"/>
          </a:xfrm>
          <a:prstGeom prst="rect">
            <a:avLst/>
          </a:prstGeom>
          <a:noFill/>
        </p:spPr>
        <p:txBody>
          <a:bodyPr wrap="square" lIns="91440" tIns="45720" rIns="91440" bIns="45720">
            <a:spAutoFit/>
          </a:bodyPr>
          <a:lstStyle/>
          <a:p>
            <a:pPr algn="ctr"/>
            <a:r>
              <a:rPr lang="en-US" sz="4400" b="1" cap="none" spc="0" dirty="0">
                <a:ln w="6600">
                  <a:solidFill>
                    <a:schemeClr val="accent2"/>
                  </a:solidFill>
                  <a:prstDash val="solid"/>
                </a:ln>
                <a:solidFill>
                  <a:srgbClr val="FFFFFF"/>
                </a:solidFill>
                <a:effectLst>
                  <a:outerShdw dist="38100" dir="2700000" algn="tl" rotWithShape="0">
                    <a:schemeClr val="accent2"/>
                  </a:outerShdw>
                </a:effectLst>
              </a:rPr>
              <a:t>Tổng điểm B</a:t>
            </a:r>
          </a:p>
        </p:txBody>
      </p:sp>
      <p:sp>
        <p:nvSpPr>
          <p:cNvPr id="49" name="Plus Sign 48">
            <a:extLst>
              <a:ext uri="{FF2B5EF4-FFF2-40B4-BE49-F238E27FC236}">
                <a16:creationId xmlns:a16="http://schemas.microsoft.com/office/drawing/2014/main" id="{B4844364-978A-40EA-BDCF-251586E48617}"/>
              </a:ext>
            </a:extLst>
          </p:cNvPr>
          <p:cNvSpPr/>
          <p:nvPr/>
        </p:nvSpPr>
        <p:spPr>
          <a:xfrm>
            <a:off x="10910137" y="5559919"/>
            <a:ext cx="1134582" cy="1134582"/>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B3EA558D-D123-4A63-962D-3D14C80FE4AC}"/>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2</a:t>
            </a:r>
          </a:p>
        </p:txBody>
      </p:sp>
      <p:sp>
        <p:nvSpPr>
          <p:cNvPr id="51" name="Rectangle: Rounded Corners 50">
            <a:extLst>
              <a:ext uri="{FF2B5EF4-FFF2-40B4-BE49-F238E27FC236}">
                <a16:creationId xmlns:a16="http://schemas.microsoft.com/office/drawing/2014/main" id="{391CB609-471D-4B72-8336-FEE182D3A2BF}"/>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3</a:t>
            </a:r>
          </a:p>
        </p:txBody>
      </p:sp>
      <p:sp>
        <p:nvSpPr>
          <p:cNvPr id="52" name="Rectangle: Rounded Corners 51">
            <a:extLst>
              <a:ext uri="{FF2B5EF4-FFF2-40B4-BE49-F238E27FC236}">
                <a16:creationId xmlns:a16="http://schemas.microsoft.com/office/drawing/2014/main" id="{5EF116F2-D354-4679-AF4B-3BBD1DF0FA2F}"/>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4</a:t>
            </a:r>
          </a:p>
        </p:txBody>
      </p:sp>
      <p:sp>
        <p:nvSpPr>
          <p:cNvPr id="53" name="Rectangle: Rounded Corners 52">
            <a:extLst>
              <a:ext uri="{FF2B5EF4-FFF2-40B4-BE49-F238E27FC236}">
                <a16:creationId xmlns:a16="http://schemas.microsoft.com/office/drawing/2014/main" id="{CD306276-6EC5-4B73-99AB-84B71B077E9B}"/>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5</a:t>
            </a:r>
          </a:p>
        </p:txBody>
      </p:sp>
      <p:sp>
        <p:nvSpPr>
          <p:cNvPr id="54" name="Rectangle: Rounded Corners 53">
            <a:extLst>
              <a:ext uri="{FF2B5EF4-FFF2-40B4-BE49-F238E27FC236}">
                <a16:creationId xmlns:a16="http://schemas.microsoft.com/office/drawing/2014/main" id="{B8B6CBCC-7C32-4D40-A382-6A254031C51F}"/>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6</a:t>
            </a:r>
          </a:p>
        </p:txBody>
      </p:sp>
      <p:sp>
        <p:nvSpPr>
          <p:cNvPr id="55" name="Rectangle: Rounded Corners 54">
            <a:extLst>
              <a:ext uri="{FF2B5EF4-FFF2-40B4-BE49-F238E27FC236}">
                <a16:creationId xmlns:a16="http://schemas.microsoft.com/office/drawing/2014/main" id="{0563D1F2-1118-4C82-8051-127A069D5010}"/>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7</a:t>
            </a:r>
          </a:p>
        </p:txBody>
      </p:sp>
      <p:sp>
        <p:nvSpPr>
          <p:cNvPr id="56" name="Rectangle: Rounded Corners 55">
            <a:extLst>
              <a:ext uri="{FF2B5EF4-FFF2-40B4-BE49-F238E27FC236}">
                <a16:creationId xmlns:a16="http://schemas.microsoft.com/office/drawing/2014/main" id="{DAF94515-4926-4733-9317-EBB155A28A40}"/>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8</a:t>
            </a:r>
          </a:p>
        </p:txBody>
      </p:sp>
      <p:sp>
        <p:nvSpPr>
          <p:cNvPr id="57" name="Rectangle: Rounded Corners 56">
            <a:extLst>
              <a:ext uri="{FF2B5EF4-FFF2-40B4-BE49-F238E27FC236}">
                <a16:creationId xmlns:a16="http://schemas.microsoft.com/office/drawing/2014/main" id="{AE755381-E437-4D9A-9849-E76DFD8D34C4}"/>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Times New Roman" panose="02020603050405020304" pitchFamily="18" charset="0"/>
                <a:cs typeface="Times New Roman" panose="02020603050405020304" pitchFamily="18" charset="0"/>
              </a:rPr>
              <a:t>9</a:t>
            </a:r>
          </a:p>
        </p:txBody>
      </p:sp>
      <p:sp>
        <p:nvSpPr>
          <p:cNvPr id="58" name="Rectangle: Rounded Corners 57">
            <a:extLst>
              <a:ext uri="{FF2B5EF4-FFF2-40B4-BE49-F238E27FC236}">
                <a16:creationId xmlns:a16="http://schemas.microsoft.com/office/drawing/2014/main" id="{9079E92C-E1A4-4CBC-9A74-1A05F164AA5D}"/>
              </a:ext>
            </a:extLst>
          </p:cNvPr>
          <p:cNvSpPr/>
          <p:nvPr/>
        </p:nvSpPr>
        <p:spPr>
          <a:xfrm>
            <a:off x="9648135" y="5559919"/>
            <a:ext cx="1310265" cy="1134582"/>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DDC2A37-E953-4F38-95BF-78B9FF9FB939}"/>
              </a:ext>
            </a:extLst>
          </p:cNvPr>
          <p:cNvSpPr/>
          <p:nvPr/>
        </p:nvSpPr>
        <p:spPr>
          <a:xfrm>
            <a:off x="935310" y="1359820"/>
            <a:ext cx="4153701" cy="1754326"/>
          </a:xfrm>
          <a:prstGeom prst="rect">
            <a:avLst/>
          </a:prstGeom>
          <a:noFill/>
        </p:spPr>
        <p:txBody>
          <a:bodyPr wrap="none" lIns="91440" tIns="45720" rIns="91440" bIns="45720">
            <a:spAutoFit/>
          </a:bodyPr>
          <a:lstStyle/>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CHÚC MỪNG </a:t>
            </a:r>
          </a:p>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ĐỘI A</a:t>
            </a:r>
          </a:p>
        </p:txBody>
      </p:sp>
      <p:sp>
        <p:nvSpPr>
          <p:cNvPr id="70" name="Rectangle 69">
            <a:extLst>
              <a:ext uri="{FF2B5EF4-FFF2-40B4-BE49-F238E27FC236}">
                <a16:creationId xmlns:a16="http://schemas.microsoft.com/office/drawing/2014/main" id="{F7990285-D234-409A-A366-B0B4CE51FFC4}"/>
              </a:ext>
            </a:extLst>
          </p:cNvPr>
          <p:cNvSpPr/>
          <p:nvPr/>
        </p:nvSpPr>
        <p:spPr>
          <a:xfrm>
            <a:off x="7246738" y="1401881"/>
            <a:ext cx="4345594" cy="1754326"/>
          </a:xfrm>
          <a:prstGeom prst="rect">
            <a:avLst/>
          </a:prstGeom>
          <a:noFill/>
        </p:spPr>
        <p:txBody>
          <a:bodyPr wrap="square" lIns="91440" tIns="45720" rIns="91440" bIns="45720">
            <a:spAutoFit/>
          </a:bodyPr>
          <a:lstStyle/>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CHÚC </a:t>
            </a:r>
            <a:r>
              <a:rPr lang="en-US" sz="5400" b="1" i="1" dirty="0">
                <a:ln w="6600">
                  <a:solidFill>
                    <a:schemeClr val="accent2"/>
                  </a:solidFill>
                  <a:prstDash val="solid"/>
                </a:ln>
                <a:solidFill>
                  <a:srgbClr val="FFFF00"/>
                </a:solidFill>
                <a:effectLst>
                  <a:outerShdw dist="38100" dir="2700000" algn="tl" rotWithShape="0">
                    <a:schemeClr val="accent2"/>
                  </a:outerShdw>
                </a:effectLst>
              </a:rPr>
              <a:t>MỪNG</a:t>
            </a:r>
            <a:r>
              <a:rPr lang="en-US" sz="5400" b="1" dirty="0">
                <a:ln w="6600">
                  <a:solidFill>
                    <a:schemeClr val="accent2"/>
                  </a:solidFill>
                  <a:prstDash val="solid"/>
                </a:ln>
                <a:solidFill>
                  <a:srgbClr val="FFFF00"/>
                </a:solidFill>
                <a:effectLst>
                  <a:outerShdw dist="38100" dir="2700000" algn="tl" rotWithShape="0">
                    <a:schemeClr val="accent2"/>
                  </a:outerShdw>
                </a:effectLst>
              </a:rPr>
              <a:t> </a:t>
            </a:r>
          </a:p>
          <a:p>
            <a:pPr algn="ctr"/>
            <a:r>
              <a:rPr lang="en-US" sz="5400" b="1" dirty="0">
                <a:ln w="6600">
                  <a:solidFill>
                    <a:schemeClr val="accent2"/>
                  </a:solidFill>
                  <a:prstDash val="solid"/>
                </a:ln>
                <a:solidFill>
                  <a:srgbClr val="FFFF00"/>
                </a:solidFill>
                <a:effectLst>
                  <a:outerShdw dist="38100" dir="2700000" algn="tl" rotWithShape="0">
                    <a:schemeClr val="accent2"/>
                  </a:outerShdw>
                </a:effectLst>
              </a:rPr>
              <a:t>ĐỘI B</a:t>
            </a:r>
          </a:p>
        </p:txBody>
      </p:sp>
      <p:sp>
        <p:nvSpPr>
          <p:cNvPr id="16" name="Heart 15">
            <a:hlinkClick r:id="rId5" action="ppaction://hlinksldjump"/>
            <a:extLst>
              <a:ext uri="{FF2B5EF4-FFF2-40B4-BE49-F238E27FC236}">
                <a16:creationId xmlns:a16="http://schemas.microsoft.com/office/drawing/2014/main" id="{DA69900A-F0DA-4B13-B9A0-C0120A855BBF}"/>
              </a:ext>
            </a:extLst>
          </p:cNvPr>
          <p:cNvSpPr/>
          <p:nvPr/>
        </p:nvSpPr>
        <p:spPr>
          <a:xfrm>
            <a:off x="5528709" y="5563486"/>
            <a:ext cx="1134582" cy="1134582"/>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PIPI</a:t>
            </a:r>
          </a:p>
        </p:txBody>
      </p:sp>
      <p:pic>
        <p:nvPicPr>
          <p:cNvPr id="41" name="1">
            <a:hlinkClick r:id="rId6" action="ppaction://hlinksldjump"/>
            <a:extLst>
              <a:ext uri="{FF2B5EF4-FFF2-40B4-BE49-F238E27FC236}">
                <a16:creationId xmlns:a16="http://schemas.microsoft.com/office/drawing/2014/main" id="{A26CB5BD-9EBD-43C1-B03E-28EFF15618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9599" y="314656"/>
            <a:ext cx="1589852" cy="1545336"/>
          </a:xfrm>
          <a:prstGeom prst="rect">
            <a:avLst/>
          </a:prstGeom>
        </p:spPr>
      </p:pic>
      <p:pic>
        <p:nvPicPr>
          <p:cNvPr id="42" name="2">
            <a:hlinkClick r:id="rId8" action="ppaction://hlinksldjump"/>
            <a:extLst>
              <a:ext uri="{FF2B5EF4-FFF2-40B4-BE49-F238E27FC236}">
                <a16:creationId xmlns:a16="http://schemas.microsoft.com/office/drawing/2014/main" id="{A34AD667-5D16-44A7-BF26-41E7256526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7281" y="1828978"/>
            <a:ext cx="2091294" cy="1545336"/>
          </a:xfrm>
          <a:prstGeom prst="rect">
            <a:avLst/>
          </a:prstGeom>
        </p:spPr>
      </p:pic>
      <p:pic>
        <p:nvPicPr>
          <p:cNvPr id="43" name="3">
            <a:hlinkClick r:id="rId10" action="ppaction://hlinksldjump"/>
            <a:extLst>
              <a:ext uri="{FF2B5EF4-FFF2-40B4-BE49-F238E27FC236}">
                <a16:creationId xmlns:a16="http://schemas.microsoft.com/office/drawing/2014/main" id="{0AC88D0D-C6ED-4427-9F04-EFE3D66FDF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93854" y="3374314"/>
            <a:ext cx="1564105" cy="1545336"/>
          </a:xfrm>
          <a:prstGeom prst="rect">
            <a:avLst/>
          </a:prstGeom>
        </p:spPr>
      </p:pic>
      <p:pic>
        <p:nvPicPr>
          <p:cNvPr id="44" name="4">
            <a:hlinkClick r:id="rId12" action="ppaction://hlinksldjump"/>
            <a:extLst>
              <a:ext uri="{FF2B5EF4-FFF2-40B4-BE49-F238E27FC236}">
                <a16:creationId xmlns:a16="http://schemas.microsoft.com/office/drawing/2014/main" id="{31E8C7EC-5ADF-4B52-81DA-19A71DD7904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42546" y="2929388"/>
            <a:ext cx="1749437" cy="1545336"/>
          </a:xfrm>
          <a:prstGeom prst="rect">
            <a:avLst/>
          </a:prstGeom>
        </p:spPr>
      </p:pic>
      <p:pic>
        <p:nvPicPr>
          <p:cNvPr id="59" name="5">
            <a:hlinkClick r:id="rId14" action="ppaction://hlinksldjump"/>
            <a:extLst>
              <a:ext uri="{FF2B5EF4-FFF2-40B4-BE49-F238E27FC236}">
                <a16:creationId xmlns:a16="http://schemas.microsoft.com/office/drawing/2014/main" id="{B3B67745-CAA1-4450-A9CB-61847E3166A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16958" y="237018"/>
            <a:ext cx="1606378" cy="1545336"/>
          </a:xfrm>
          <a:prstGeom prst="rect">
            <a:avLst/>
          </a:prstGeom>
        </p:spPr>
      </p:pic>
      <p:pic>
        <p:nvPicPr>
          <p:cNvPr id="68" name="6">
            <a:hlinkClick r:id="rId16" action="ppaction://hlinksldjump"/>
            <a:extLst>
              <a:ext uri="{FF2B5EF4-FFF2-40B4-BE49-F238E27FC236}">
                <a16:creationId xmlns:a16="http://schemas.microsoft.com/office/drawing/2014/main" id="{EFAB1C5B-D15A-4858-BA14-5295BDF38E0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353281" y="272782"/>
            <a:ext cx="1727966" cy="1545336"/>
          </a:xfrm>
          <a:prstGeom prst="rect">
            <a:avLst/>
          </a:prstGeom>
        </p:spPr>
      </p:pic>
      <p:pic>
        <p:nvPicPr>
          <p:cNvPr id="69" name="7">
            <a:hlinkClick r:id="rId18" action="ppaction://hlinksldjump"/>
            <a:extLst>
              <a:ext uri="{FF2B5EF4-FFF2-40B4-BE49-F238E27FC236}">
                <a16:creationId xmlns:a16="http://schemas.microsoft.com/office/drawing/2014/main" id="{32DD0EA6-894E-410B-86E2-EDD655568F0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81200" y="2582554"/>
            <a:ext cx="1613086" cy="1545336"/>
          </a:xfrm>
          <a:prstGeom prst="rect">
            <a:avLst/>
          </a:prstGeom>
        </p:spPr>
      </p:pic>
      <p:pic>
        <p:nvPicPr>
          <p:cNvPr id="71" name="8">
            <a:hlinkClick r:id="rId20" action="ppaction://hlinksldjump"/>
            <a:extLst>
              <a:ext uri="{FF2B5EF4-FFF2-40B4-BE49-F238E27FC236}">
                <a16:creationId xmlns:a16="http://schemas.microsoft.com/office/drawing/2014/main" id="{81A38DC9-4DBF-48B5-AE8C-A76673CF867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990843" y="0"/>
            <a:ext cx="1651000" cy="1545336"/>
          </a:xfrm>
          <a:prstGeom prst="rect">
            <a:avLst/>
          </a:prstGeom>
        </p:spPr>
      </p:pic>
    </p:spTree>
    <p:extLst>
      <p:ext uri="{BB962C8B-B14F-4D97-AF65-F5344CB8AC3E}">
        <p14:creationId xmlns:p14="http://schemas.microsoft.com/office/powerpoint/2010/main" val="100663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xit" presetSubtype="0" accel="100000" fill="hold" grpId="0" nodeType="clickEffect">
                                  <p:stCondLst>
                                    <p:cond delay="0"/>
                                  </p:stCondLst>
                                  <p:childTnLst>
                                    <p:anim calcmode="lin" valueType="num">
                                      <p:cBhvr>
                                        <p:cTn id="6" dur="1000"/>
                                        <p:tgtEl>
                                          <p:spTgt spid="60"/>
                                        </p:tgtEl>
                                        <p:attrNameLst>
                                          <p:attrName>ppt_w</p:attrName>
                                        </p:attrNameLst>
                                      </p:cBhvr>
                                      <p:tavLst>
                                        <p:tav tm="0">
                                          <p:val>
                                            <p:strVal val="ppt_w"/>
                                          </p:val>
                                        </p:tav>
                                        <p:tav tm="100000">
                                          <p:val>
                                            <p:strVal val="ppt_w+.3"/>
                                          </p:val>
                                        </p:tav>
                                      </p:tavLst>
                                    </p:anim>
                                    <p:anim calcmode="lin" valueType="num">
                                      <p:cBhvr>
                                        <p:cTn id="7" dur="1000"/>
                                        <p:tgtEl>
                                          <p:spTgt spid="60"/>
                                        </p:tgtEl>
                                        <p:attrNameLst>
                                          <p:attrName>ppt_h</p:attrName>
                                        </p:attrNameLst>
                                      </p:cBhvr>
                                      <p:tavLst>
                                        <p:tav tm="0">
                                          <p:val>
                                            <p:strVal val="ppt_h"/>
                                          </p:val>
                                        </p:tav>
                                        <p:tav tm="100000">
                                          <p:val>
                                            <p:strVal val="ppt_h"/>
                                          </p:val>
                                        </p:tav>
                                      </p:tavLst>
                                    </p:anim>
                                    <p:animEffect transition="out" filter="fade">
                                      <p:cBhvr>
                                        <p:cTn id="8" dur="1000"/>
                                        <p:tgtEl>
                                          <p:spTgt spid="60"/>
                                        </p:tgtEl>
                                      </p:cBhvr>
                                    </p:animEffect>
                                    <p:set>
                                      <p:cBhvr>
                                        <p:cTn id="9" dur="1" fill="hold">
                                          <p:stCondLst>
                                            <p:cond delay="999"/>
                                          </p:stCondLst>
                                        </p:cTn>
                                        <p:tgtEl>
                                          <p:spTgt spid="6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0" presetClass="exit" presetSubtype="0" accel="100000" fill="hold" grpId="0" nodeType="clickEffect">
                                  <p:stCondLst>
                                    <p:cond delay="0"/>
                                  </p:stCondLst>
                                  <p:childTnLst>
                                    <p:anim calcmode="lin" valueType="num">
                                      <p:cBhvr>
                                        <p:cTn id="13" dur="1000"/>
                                        <p:tgtEl>
                                          <p:spTgt spid="64"/>
                                        </p:tgtEl>
                                        <p:attrNameLst>
                                          <p:attrName>ppt_w</p:attrName>
                                        </p:attrNameLst>
                                      </p:cBhvr>
                                      <p:tavLst>
                                        <p:tav tm="0">
                                          <p:val>
                                            <p:strVal val="ppt_w"/>
                                          </p:val>
                                        </p:tav>
                                        <p:tav tm="100000">
                                          <p:val>
                                            <p:strVal val="ppt_w+.3"/>
                                          </p:val>
                                        </p:tav>
                                      </p:tavLst>
                                    </p:anim>
                                    <p:anim calcmode="lin" valueType="num">
                                      <p:cBhvr>
                                        <p:cTn id="14" dur="1000"/>
                                        <p:tgtEl>
                                          <p:spTgt spid="64"/>
                                        </p:tgtEl>
                                        <p:attrNameLst>
                                          <p:attrName>ppt_h</p:attrName>
                                        </p:attrNameLst>
                                      </p:cBhvr>
                                      <p:tavLst>
                                        <p:tav tm="0">
                                          <p:val>
                                            <p:strVal val="ppt_h"/>
                                          </p:val>
                                        </p:tav>
                                        <p:tav tm="100000">
                                          <p:val>
                                            <p:strVal val="ppt_h"/>
                                          </p:val>
                                        </p:tav>
                                      </p:tavLst>
                                    </p:anim>
                                    <p:animEffect transition="out" filter="fade">
                                      <p:cBhvr>
                                        <p:cTn id="15" dur="1000"/>
                                        <p:tgtEl>
                                          <p:spTgt spid="64"/>
                                        </p:tgtEl>
                                      </p:cBhvr>
                                    </p:animEffect>
                                    <p:set>
                                      <p:cBhvr>
                                        <p:cTn id="16" dur="1" fill="hold">
                                          <p:stCondLst>
                                            <p:cond delay="999"/>
                                          </p:stCondLst>
                                        </p:cTn>
                                        <p:tgtEl>
                                          <p:spTgt spid="6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0" presetClass="exit" presetSubtype="0" accel="100000" fill="hold" grpId="0" nodeType="clickEffect">
                                  <p:stCondLst>
                                    <p:cond delay="0"/>
                                  </p:stCondLst>
                                  <p:childTnLst>
                                    <p:anim calcmode="lin" valueType="num">
                                      <p:cBhvr>
                                        <p:cTn id="20" dur="1000"/>
                                        <p:tgtEl>
                                          <p:spTgt spid="61"/>
                                        </p:tgtEl>
                                        <p:attrNameLst>
                                          <p:attrName>ppt_w</p:attrName>
                                        </p:attrNameLst>
                                      </p:cBhvr>
                                      <p:tavLst>
                                        <p:tav tm="0">
                                          <p:val>
                                            <p:strVal val="ppt_w"/>
                                          </p:val>
                                        </p:tav>
                                        <p:tav tm="100000">
                                          <p:val>
                                            <p:strVal val="ppt_w+.3"/>
                                          </p:val>
                                        </p:tav>
                                      </p:tavLst>
                                    </p:anim>
                                    <p:anim calcmode="lin" valueType="num">
                                      <p:cBhvr>
                                        <p:cTn id="21" dur="1000"/>
                                        <p:tgtEl>
                                          <p:spTgt spid="61"/>
                                        </p:tgtEl>
                                        <p:attrNameLst>
                                          <p:attrName>ppt_h</p:attrName>
                                        </p:attrNameLst>
                                      </p:cBhvr>
                                      <p:tavLst>
                                        <p:tav tm="0">
                                          <p:val>
                                            <p:strVal val="ppt_h"/>
                                          </p:val>
                                        </p:tav>
                                        <p:tav tm="100000">
                                          <p:val>
                                            <p:strVal val="ppt_h"/>
                                          </p:val>
                                        </p:tav>
                                      </p:tavLst>
                                    </p:anim>
                                    <p:animEffect transition="out" filter="fade">
                                      <p:cBhvr>
                                        <p:cTn id="22" dur="1000"/>
                                        <p:tgtEl>
                                          <p:spTgt spid="61"/>
                                        </p:tgtEl>
                                      </p:cBhvr>
                                    </p:animEffect>
                                    <p:set>
                                      <p:cBhvr>
                                        <p:cTn id="23" dur="1" fill="hold">
                                          <p:stCondLst>
                                            <p:cond delay="999"/>
                                          </p:stCondLst>
                                        </p:cTn>
                                        <p:tgtEl>
                                          <p:spTgt spid="6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0" presetClass="exit" presetSubtype="0" accel="100000" fill="hold" grpId="0" nodeType="clickEffect">
                                  <p:stCondLst>
                                    <p:cond delay="0"/>
                                  </p:stCondLst>
                                  <p:childTnLst>
                                    <p:anim calcmode="lin" valueType="num">
                                      <p:cBhvr>
                                        <p:cTn id="27" dur="1000"/>
                                        <p:tgtEl>
                                          <p:spTgt spid="62"/>
                                        </p:tgtEl>
                                        <p:attrNameLst>
                                          <p:attrName>ppt_w</p:attrName>
                                        </p:attrNameLst>
                                      </p:cBhvr>
                                      <p:tavLst>
                                        <p:tav tm="0">
                                          <p:val>
                                            <p:strVal val="ppt_w"/>
                                          </p:val>
                                        </p:tav>
                                        <p:tav tm="100000">
                                          <p:val>
                                            <p:strVal val="ppt_w+.3"/>
                                          </p:val>
                                        </p:tav>
                                      </p:tavLst>
                                    </p:anim>
                                    <p:anim calcmode="lin" valueType="num">
                                      <p:cBhvr>
                                        <p:cTn id="28" dur="1000"/>
                                        <p:tgtEl>
                                          <p:spTgt spid="62"/>
                                        </p:tgtEl>
                                        <p:attrNameLst>
                                          <p:attrName>ppt_h</p:attrName>
                                        </p:attrNameLst>
                                      </p:cBhvr>
                                      <p:tavLst>
                                        <p:tav tm="0">
                                          <p:val>
                                            <p:strVal val="ppt_h"/>
                                          </p:val>
                                        </p:tav>
                                        <p:tav tm="100000">
                                          <p:val>
                                            <p:strVal val="ppt_h"/>
                                          </p:val>
                                        </p:tav>
                                      </p:tavLst>
                                    </p:anim>
                                    <p:animEffect transition="out" filter="fade">
                                      <p:cBhvr>
                                        <p:cTn id="29" dur="1000"/>
                                        <p:tgtEl>
                                          <p:spTgt spid="62"/>
                                        </p:tgtEl>
                                      </p:cBhvr>
                                    </p:animEffect>
                                    <p:set>
                                      <p:cBhvr>
                                        <p:cTn id="30" dur="1" fill="hold">
                                          <p:stCondLst>
                                            <p:cond delay="999"/>
                                          </p:stCondLst>
                                        </p:cTn>
                                        <p:tgtEl>
                                          <p:spTgt spid="62"/>
                                        </p:tgtEl>
                                        <p:attrNameLst>
                                          <p:attrName>style.visibility</p:attrName>
                                        </p:attrNameLst>
                                      </p:cBhvr>
                                      <p:to>
                                        <p:strVal val="hidden"/>
                                      </p:to>
                                    </p:set>
                                  </p:childTnLst>
                                </p:cTn>
                              </p:par>
                              <p:par>
                                <p:cTn id="31" presetID="23" presetClass="entr" presetSubtype="32"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4*#ppt_w"/>
                                          </p:val>
                                        </p:tav>
                                        <p:tav tm="100000">
                                          <p:val>
                                            <p:strVal val="#ppt_w"/>
                                          </p:val>
                                        </p:tav>
                                      </p:tavLst>
                                    </p:anim>
                                    <p:anim calcmode="lin" valueType="num">
                                      <p:cBhvr>
                                        <p:cTn id="34"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par>
                    <p:cTn id="35" fill="hold">
                      <p:stCondLst>
                        <p:cond delay="indefinite"/>
                      </p:stCondLst>
                      <p:childTnLst>
                        <p:par>
                          <p:cTn id="36" fill="hold">
                            <p:stCondLst>
                              <p:cond delay="0"/>
                            </p:stCondLst>
                            <p:childTnLst>
                              <p:par>
                                <p:cTn id="37" presetID="50" presetClass="exit" presetSubtype="0" accel="100000" fill="hold" grpId="0" nodeType="clickEffect">
                                  <p:stCondLst>
                                    <p:cond delay="0"/>
                                  </p:stCondLst>
                                  <p:childTnLst>
                                    <p:anim calcmode="lin" valueType="num">
                                      <p:cBhvr>
                                        <p:cTn id="38" dur="1000"/>
                                        <p:tgtEl>
                                          <p:spTgt spid="66"/>
                                        </p:tgtEl>
                                        <p:attrNameLst>
                                          <p:attrName>ppt_w</p:attrName>
                                        </p:attrNameLst>
                                      </p:cBhvr>
                                      <p:tavLst>
                                        <p:tav tm="0">
                                          <p:val>
                                            <p:strVal val="ppt_w"/>
                                          </p:val>
                                        </p:tav>
                                        <p:tav tm="100000">
                                          <p:val>
                                            <p:strVal val="ppt_w+.3"/>
                                          </p:val>
                                        </p:tav>
                                      </p:tavLst>
                                    </p:anim>
                                    <p:anim calcmode="lin" valueType="num">
                                      <p:cBhvr>
                                        <p:cTn id="39" dur="1000"/>
                                        <p:tgtEl>
                                          <p:spTgt spid="66"/>
                                        </p:tgtEl>
                                        <p:attrNameLst>
                                          <p:attrName>ppt_h</p:attrName>
                                        </p:attrNameLst>
                                      </p:cBhvr>
                                      <p:tavLst>
                                        <p:tav tm="0">
                                          <p:val>
                                            <p:strVal val="ppt_h"/>
                                          </p:val>
                                        </p:tav>
                                        <p:tav tm="100000">
                                          <p:val>
                                            <p:strVal val="ppt_h"/>
                                          </p:val>
                                        </p:tav>
                                      </p:tavLst>
                                    </p:anim>
                                    <p:animEffect transition="out" filter="fade">
                                      <p:cBhvr>
                                        <p:cTn id="40" dur="1000"/>
                                        <p:tgtEl>
                                          <p:spTgt spid="66"/>
                                        </p:tgtEl>
                                      </p:cBhvr>
                                    </p:animEffect>
                                    <p:set>
                                      <p:cBhvr>
                                        <p:cTn id="41" dur="1" fill="hold">
                                          <p:stCondLst>
                                            <p:cond delay="999"/>
                                          </p:stCondLst>
                                        </p:cTn>
                                        <p:tgtEl>
                                          <p:spTgt spid="66"/>
                                        </p:tgtEl>
                                        <p:attrNameLst>
                                          <p:attrName>style.visibility</p:attrName>
                                        </p:attrNameLst>
                                      </p:cBhvr>
                                      <p:to>
                                        <p:strVal val="hidden"/>
                                      </p:to>
                                    </p:set>
                                  </p:childTnLst>
                                </p:cTn>
                              </p:par>
                              <p:par>
                                <p:cTn id="42" presetID="23" presetClass="entr" presetSubtype="32" fill="hold"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ppt_w</p:attrName>
                                        </p:attrNameLst>
                                      </p:cBhvr>
                                      <p:tavLst>
                                        <p:tav tm="0">
                                          <p:val>
                                            <p:strVal val="4*#ppt_w"/>
                                          </p:val>
                                        </p:tav>
                                        <p:tav tm="100000">
                                          <p:val>
                                            <p:strVal val="#ppt_w"/>
                                          </p:val>
                                        </p:tav>
                                      </p:tavLst>
                                    </p:anim>
                                    <p:anim calcmode="lin" valueType="num">
                                      <p:cBhvr>
                                        <p:cTn id="45" dur="500" fill="hold"/>
                                        <p:tgtEl>
                                          <p:spTgt spid="7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par>
                    <p:cTn id="46" fill="hold">
                      <p:stCondLst>
                        <p:cond delay="indefinite"/>
                      </p:stCondLst>
                      <p:childTnLst>
                        <p:par>
                          <p:cTn id="47" fill="hold">
                            <p:stCondLst>
                              <p:cond delay="0"/>
                            </p:stCondLst>
                            <p:childTnLst>
                              <p:par>
                                <p:cTn id="48" presetID="50" presetClass="exit" presetSubtype="0" accel="100000" fill="hold" grpId="0" nodeType="clickEffect">
                                  <p:stCondLst>
                                    <p:cond delay="0"/>
                                  </p:stCondLst>
                                  <p:childTnLst>
                                    <p:anim calcmode="lin" valueType="num">
                                      <p:cBhvr>
                                        <p:cTn id="49" dur="1000"/>
                                        <p:tgtEl>
                                          <p:spTgt spid="63"/>
                                        </p:tgtEl>
                                        <p:attrNameLst>
                                          <p:attrName>ppt_w</p:attrName>
                                        </p:attrNameLst>
                                      </p:cBhvr>
                                      <p:tavLst>
                                        <p:tav tm="0">
                                          <p:val>
                                            <p:strVal val="ppt_w"/>
                                          </p:val>
                                        </p:tav>
                                        <p:tav tm="100000">
                                          <p:val>
                                            <p:strVal val="ppt_w+.3"/>
                                          </p:val>
                                        </p:tav>
                                      </p:tavLst>
                                    </p:anim>
                                    <p:anim calcmode="lin" valueType="num">
                                      <p:cBhvr>
                                        <p:cTn id="50" dur="1000"/>
                                        <p:tgtEl>
                                          <p:spTgt spid="63"/>
                                        </p:tgtEl>
                                        <p:attrNameLst>
                                          <p:attrName>ppt_h</p:attrName>
                                        </p:attrNameLst>
                                      </p:cBhvr>
                                      <p:tavLst>
                                        <p:tav tm="0">
                                          <p:val>
                                            <p:strVal val="ppt_h"/>
                                          </p:val>
                                        </p:tav>
                                        <p:tav tm="100000">
                                          <p:val>
                                            <p:strVal val="ppt_h"/>
                                          </p:val>
                                        </p:tav>
                                      </p:tavLst>
                                    </p:anim>
                                    <p:animEffect transition="out" filter="fade">
                                      <p:cBhvr>
                                        <p:cTn id="51" dur="1000"/>
                                        <p:tgtEl>
                                          <p:spTgt spid="63"/>
                                        </p:tgtEl>
                                      </p:cBhvr>
                                    </p:animEffect>
                                    <p:set>
                                      <p:cBhvr>
                                        <p:cTn id="52" dur="1" fill="hold">
                                          <p:stCondLst>
                                            <p:cond delay="999"/>
                                          </p:stCondLst>
                                        </p:cTn>
                                        <p:tgtEl>
                                          <p:spTgt spid="6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0" presetClass="exit" presetSubtype="0" accel="100000" fill="hold" grpId="0" nodeType="clickEffect">
                                  <p:stCondLst>
                                    <p:cond delay="0"/>
                                  </p:stCondLst>
                                  <p:childTnLst>
                                    <p:anim calcmode="lin" valueType="num">
                                      <p:cBhvr>
                                        <p:cTn id="56" dur="1000"/>
                                        <p:tgtEl>
                                          <p:spTgt spid="65"/>
                                        </p:tgtEl>
                                        <p:attrNameLst>
                                          <p:attrName>ppt_w</p:attrName>
                                        </p:attrNameLst>
                                      </p:cBhvr>
                                      <p:tavLst>
                                        <p:tav tm="0">
                                          <p:val>
                                            <p:strVal val="ppt_w"/>
                                          </p:val>
                                        </p:tav>
                                        <p:tav tm="100000">
                                          <p:val>
                                            <p:strVal val="ppt_w+.3"/>
                                          </p:val>
                                        </p:tav>
                                      </p:tavLst>
                                    </p:anim>
                                    <p:anim calcmode="lin" valueType="num">
                                      <p:cBhvr>
                                        <p:cTn id="57" dur="1000"/>
                                        <p:tgtEl>
                                          <p:spTgt spid="65"/>
                                        </p:tgtEl>
                                        <p:attrNameLst>
                                          <p:attrName>ppt_h</p:attrName>
                                        </p:attrNameLst>
                                      </p:cBhvr>
                                      <p:tavLst>
                                        <p:tav tm="0">
                                          <p:val>
                                            <p:strVal val="ppt_h"/>
                                          </p:val>
                                        </p:tav>
                                        <p:tav tm="100000">
                                          <p:val>
                                            <p:strVal val="ppt_h"/>
                                          </p:val>
                                        </p:tav>
                                      </p:tavLst>
                                    </p:anim>
                                    <p:animEffect transition="out" filter="fade">
                                      <p:cBhvr>
                                        <p:cTn id="58" dur="1000"/>
                                        <p:tgtEl>
                                          <p:spTgt spid="65"/>
                                        </p:tgtEl>
                                      </p:cBhvr>
                                    </p:animEffect>
                                    <p:set>
                                      <p:cBhvr>
                                        <p:cTn id="59" dur="1" fill="hold">
                                          <p:stCondLst>
                                            <p:cond delay="999"/>
                                          </p:stCondLst>
                                        </p:cTn>
                                        <p:tgtEl>
                                          <p:spTgt spid="6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50" presetClass="exit" presetSubtype="0" accel="100000" fill="hold" grpId="0" nodeType="clickEffect">
                                  <p:stCondLst>
                                    <p:cond delay="0"/>
                                  </p:stCondLst>
                                  <p:childTnLst>
                                    <p:anim calcmode="lin" valueType="num">
                                      <p:cBhvr>
                                        <p:cTn id="63" dur="1000"/>
                                        <p:tgtEl>
                                          <p:spTgt spid="67"/>
                                        </p:tgtEl>
                                        <p:attrNameLst>
                                          <p:attrName>ppt_w</p:attrName>
                                        </p:attrNameLst>
                                      </p:cBhvr>
                                      <p:tavLst>
                                        <p:tav tm="0">
                                          <p:val>
                                            <p:strVal val="ppt_w"/>
                                          </p:val>
                                        </p:tav>
                                        <p:tav tm="100000">
                                          <p:val>
                                            <p:strVal val="ppt_w+.3"/>
                                          </p:val>
                                        </p:tav>
                                      </p:tavLst>
                                    </p:anim>
                                    <p:anim calcmode="lin" valueType="num">
                                      <p:cBhvr>
                                        <p:cTn id="64" dur="1000"/>
                                        <p:tgtEl>
                                          <p:spTgt spid="67"/>
                                        </p:tgtEl>
                                        <p:attrNameLst>
                                          <p:attrName>ppt_h</p:attrName>
                                        </p:attrNameLst>
                                      </p:cBhvr>
                                      <p:tavLst>
                                        <p:tav tm="0">
                                          <p:val>
                                            <p:strVal val="ppt_h"/>
                                          </p:val>
                                        </p:tav>
                                        <p:tav tm="100000">
                                          <p:val>
                                            <p:strVal val="ppt_h"/>
                                          </p:val>
                                        </p:tav>
                                      </p:tavLst>
                                    </p:anim>
                                    <p:animEffect transition="out" filter="fade">
                                      <p:cBhvr>
                                        <p:cTn id="65" dur="1000"/>
                                        <p:tgtEl>
                                          <p:spTgt spid="67"/>
                                        </p:tgtEl>
                                      </p:cBhvr>
                                    </p:animEffect>
                                    <p:set>
                                      <p:cBhvr>
                                        <p:cTn id="66" dur="1" fill="hold">
                                          <p:stCondLst>
                                            <p:cond delay="9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28"/>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subTnLst>
                                    <p:audio>
                                      <p:cMediaNode>
                                        <p:cTn display="0" masterRel="sameClick">
                                          <p:stCondLst>
                                            <p:cond evt="begin" delay="0">
                                              <p:tn val="70"/>
                                            </p:cond>
                                          </p:stCondLst>
                                          <p:endCondLst>
                                            <p:cond evt="onStopAudio" delay="0">
                                              <p:tgtEl>
                                                <p:sldTgt/>
                                              </p:tgtEl>
                                            </p:cond>
                                          </p:endCondLst>
                                        </p:cTn>
                                        <p:tgtEl>
                                          <p:sndTgt r:embed="rId3" name="laser.wav"/>
                                        </p:tgtEl>
                                      </p:cMediaNode>
                                    </p:audio>
                                  </p:sub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subTnLst>
                                    <p:audio>
                                      <p:cMediaNode>
                                        <p:cTn display="0" masterRel="sameClick">
                                          <p:stCondLst>
                                            <p:cond evt="begin" delay="0">
                                              <p:tn val="75"/>
                                            </p:cond>
                                          </p:stCondLst>
                                          <p:endCondLst>
                                            <p:cond evt="onStopAudio" delay="0">
                                              <p:tgtEl>
                                                <p:sldTgt/>
                                              </p:tgtEl>
                                            </p:cond>
                                          </p:endCondLst>
                                        </p:cTn>
                                        <p:tgtEl>
                                          <p:sndTgt r:embed="rId3" name="laser.wav"/>
                                        </p:tgtEl>
                                      </p:cMediaNode>
                                    </p:audio>
                                  </p:sub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subTnLst>
                                    <p:audio>
                                      <p:cMediaNode>
                                        <p:cTn display="0" masterRel="sameClick">
                                          <p:stCondLst>
                                            <p:cond evt="begin" delay="0">
                                              <p:tn val="80"/>
                                            </p:cond>
                                          </p:stCondLst>
                                          <p:endCondLst>
                                            <p:cond evt="onStopAudio" delay="0">
                                              <p:tgtEl>
                                                <p:sldTgt/>
                                              </p:tgtEl>
                                            </p:cond>
                                          </p:endCondLst>
                                        </p:cTn>
                                        <p:tgtEl>
                                          <p:sndTgt r:embed="rId3" name="laser.wav"/>
                                        </p:tgtEl>
                                      </p:cMediaNode>
                                    </p:audio>
                                  </p:sub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3" name="laser.wav"/>
                                        </p:tgtEl>
                                      </p:cMediaNode>
                                    </p:audio>
                                  </p:sub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500"/>
                                        <p:tgtEl>
                                          <p:spTgt spid="34"/>
                                        </p:tgtEl>
                                      </p:cBhvr>
                                    </p:animEffect>
                                  </p:childTnLst>
                                  <p:subTnLst>
                                    <p:audio>
                                      <p:cMediaNode>
                                        <p:cTn display="0" masterRel="sameClick">
                                          <p:stCondLst>
                                            <p:cond evt="begin" delay="0">
                                              <p:tn val="90"/>
                                            </p:cond>
                                          </p:stCondLst>
                                          <p:endCondLst>
                                            <p:cond evt="onStopAudio" delay="0">
                                              <p:tgtEl>
                                                <p:sldTgt/>
                                              </p:tgtEl>
                                            </p:cond>
                                          </p:endCondLst>
                                        </p:cTn>
                                        <p:tgtEl>
                                          <p:sndTgt r:embed="rId3" name="laser.wav"/>
                                        </p:tgtEl>
                                      </p:cMediaNode>
                                    </p:audio>
                                  </p:sub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subTnLst>
                                    <p:audio>
                                      <p:cMediaNode>
                                        <p:cTn display="0" masterRel="sameClick">
                                          <p:stCondLst>
                                            <p:cond evt="begin" delay="0">
                                              <p:tn val="95"/>
                                            </p:cond>
                                          </p:stCondLst>
                                          <p:endCondLst>
                                            <p:cond evt="onStopAudio" delay="0">
                                              <p:tgtEl>
                                                <p:sldTgt/>
                                              </p:tgtEl>
                                            </p:cond>
                                          </p:endCondLst>
                                        </p:cTn>
                                        <p:tgtEl>
                                          <p:sndTgt r:embed="rId3" name="laser.wav"/>
                                        </p:tgtEl>
                                      </p:cMediaNode>
                                    </p:audio>
                                  </p:sub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500"/>
                                        <p:tgtEl>
                                          <p:spTgt spid="36"/>
                                        </p:tgtEl>
                                      </p:cBhvr>
                                    </p:animEffect>
                                  </p:childTnLst>
                                  <p:subTnLst>
                                    <p:audio>
                                      <p:cMediaNode>
                                        <p:cTn display="0" masterRel="sameClick">
                                          <p:stCondLst>
                                            <p:cond evt="begin" delay="0">
                                              <p:tn val="100"/>
                                            </p:cond>
                                          </p:stCondLst>
                                          <p:endCondLst>
                                            <p:cond evt="onStopAudio" delay="0">
                                              <p:tgtEl>
                                                <p:sldTgt/>
                                              </p:tgtEl>
                                            </p:cond>
                                          </p:endCondLst>
                                        </p:cTn>
                                        <p:tgtEl>
                                          <p:sndTgt r:embed="rId3" name="laser.wav"/>
                                        </p:tgtEl>
                                      </p:cMediaNode>
                                    </p:audio>
                                  </p:sub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500"/>
                                        <p:tgtEl>
                                          <p:spTgt spid="37"/>
                                        </p:tgtEl>
                                      </p:cBhvr>
                                    </p:animEffect>
                                  </p:childTnLst>
                                  <p:subTnLst>
                                    <p:audio>
                                      <p:cMediaNode>
                                        <p:cTn display="0" masterRel="sameClick">
                                          <p:stCondLst>
                                            <p:cond evt="begin" delay="0">
                                              <p:tn val="105"/>
                                            </p:cond>
                                          </p:stCondLst>
                                          <p:endCondLst>
                                            <p:cond evt="onStopAudio" delay="0">
                                              <p:tgtEl>
                                                <p:sldTgt/>
                                              </p:tgtEl>
                                            </p:cond>
                                          </p:endCondLst>
                                        </p:cTn>
                                        <p:tgtEl>
                                          <p:sndTgt r:embed="rId3" name="laser.wav"/>
                                        </p:tgtEl>
                                      </p:cMediaNode>
                                    </p:audio>
                                  </p:sub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subTnLst>
                                    <p:audio>
                                      <p:cMediaNode>
                                        <p:cTn display="0" masterRel="sameClick">
                                          <p:stCondLst>
                                            <p:cond evt="begin" delay="0">
                                              <p:tn val="110"/>
                                            </p:cond>
                                          </p:stCondLst>
                                          <p:endCondLst>
                                            <p:cond evt="onStopAudio" delay="0">
                                              <p:tgtEl>
                                                <p:sldTgt/>
                                              </p:tgtEl>
                                            </p:cond>
                                          </p:endCondLst>
                                        </p:cTn>
                                        <p:tgtEl>
                                          <p:sndTgt r:embed="rId3" name="laser.wav"/>
                                        </p:tgtEl>
                                      </p:cMediaNode>
                                    </p:audio>
                                  </p:sub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childTnLst>
                                  <p:subTnLst>
                                    <p:audio>
                                      <p:cMediaNode>
                                        <p:cTn display="0" masterRel="sameClick">
                                          <p:stCondLst>
                                            <p:cond evt="begin" delay="0">
                                              <p:tn val="115"/>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28"/>
                  </p:tgtEl>
                </p:cond>
              </p:nextCondLst>
            </p:seq>
            <p:seq concurrent="1" nextAc="seek">
              <p:cTn id="118" restart="whenNotActive" fill="hold" evtFilter="cancelBubble" nodeType="interactiveSeq">
                <p:stCondLst>
                  <p:cond evt="onClick" delay="0">
                    <p:tgtEl>
                      <p:spTgt spid="49"/>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subTnLst>
                                    <p:audio>
                                      <p:cMediaNode>
                                        <p:cTn display="0" masterRel="sameClick">
                                          <p:stCondLst>
                                            <p:cond evt="begin" delay="0">
                                              <p:tn val="121"/>
                                            </p:cond>
                                          </p:stCondLst>
                                          <p:endCondLst>
                                            <p:cond evt="onStopAudio" delay="0">
                                              <p:tgtEl>
                                                <p:sldTgt/>
                                              </p:tgtEl>
                                            </p:cond>
                                          </p:endCondLst>
                                        </p:cTn>
                                        <p:tgtEl>
                                          <p:sndTgt r:embed="rId3" name="laser.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50"/>
                                        </p:tgtEl>
                                        <p:attrNameLst>
                                          <p:attrName>style.visibility</p:attrName>
                                        </p:attrNameLst>
                                      </p:cBhvr>
                                      <p:to>
                                        <p:strVal val="visible"/>
                                      </p:to>
                                    </p:set>
                                    <p:animEffect transition="in" filter="fade">
                                      <p:cBhvr>
                                        <p:cTn id="128" dur="500"/>
                                        <p:tgtEl>
                                          <p:spTgt spid="50"/>
                                        </p:tgtEl>
                                      </p:cBhvr>
                                    </p:animEffect>
                                  </p:childTnLst>
                                  <p:subTnLst>
                                    <p:audio>
                                      <p:cMediaNode>
                                        <p:cTn display="0" masterRel="sameClick">
                                          <p:stCondLst>
                                            <p:cond evt="begin" delay="0">
                                              <p:tn val="126"/>
                                            </p:cond>
                                          </p:stCondLst>
                                          <p:endCondLst>
                                            <p:cond evt="onStopAudio" delay="0">
                                              <p:tgtEl>
                                                <p:sldTgt/>
                                              </p:tgtEl>
                                            </p:cond>
                                          </p:endCondLst>
                                        </p:cTn>
                                        <p:tgtEl>
                                          <p:sndTgt r:embed="rId3" name="laser.wav"/>
                                        </p:tgtEl>
                                      </p:cMediaNode>
                                    </p:audio>
                                  </p:sub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1"/>
                                        </p:tgtEl>
                                        <p:attrNameLst>
                                          <p:attrName>style.visibility</p:attrName>
                                        </p:attrNameLst>
                                      </p:cBhvr>
                                      <p:to>
                                        <p:strVal val="visible"/>
                                      </p:to>
                                    </p:set>
                                    <p:animEffect transition="in" filter="fade">
                                      <p:cBhvr>
                                        <p:cTn id="133" dur="500"/>
                                        <p:tgtEl>
                                          <p:spTgt spid="51"/>
                                        </p:tgtEl>
                                      </p:cBhvr>
                                    </p:animEffect>
                                  </p:childTnLst>
                                  <p:subTnLst>
                                    <p:audio>
                                      <p:cMediaNode>
                                        <p:cTn display="0" masterRel="sameClick">
                                          <p:stCondLst>
                                            <p:cond evt="begin" delay="0">
                                              <p:tn val="131"/>
                                            </p:cond>
                                          </p:stCondLst>
                                          <p:endCondLst>
                                            <p:cond evt="onStopAudio" delay="0">
                                              <p:tgtEl>
                                                <p:sldTgt/>
                                              </p:tgtEl>
                                            </p:cond>
                                          </p:endCondLst>
                                        </p:cTn>
                                        <p:tgtEl>
                                          <p:sndTgt r:embed="rId3" name="laser.wav"/>
                                        </p:tgtEl>
                                      </p:cMediaNode>
                                    </p:audio>
                                  </p:sub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500"/>
                                        <p:tgtEl>
                                          <p:spTgt spid="52"/>
                                        </p:tgtEl>
                                      </p:cBhvr>
                                    </p:animEffect>
                                  </p:childTnLst>
                                  <p:subTnLst>
                                    <p:audio>
                                      <p:cMediaNode>
                                        <p:cTn display="0" masterRel="sameClick">
                                          <p:stCondLst>
                                            <p:cond evt="begin" delay="0">
                                              <p:tn val="136"/>
                                            </p:cond>
                                          </p:stCondLst>
                                          <p:endCondLst>
                                            <p:cond evt="onStopAudio" delay="0">
                                              <p:tgtEl>
                                                <p:sldTgt/>
                                              </p:tgtEl>
                                            </p:cond>
                                          </p:endCondLst>
                                        </p:cTn>
                                        <p:tgtEl>
                                          <p:sndTgt r:embed="rId3" name="laser.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fade">
                                      <p:cBhvr>
                                        <p:cTn id="143" dur="500"/>
                                        <p:tgtEl>
                                          <p:spTgt spid="53"/>
                                        </p:tgtEl>
                                      </p:cBhvr>
                                    </p:animEffect>
                                  </p:childTnLst>
                                  <p:subTnLst>
                                    <p:audio>
                                      <p:cMediaNode>
                                        <p:cTn display="0" masterRel="sameClick">
                                          <p:stCondLst>
                                            <p:cond evt="begin" delay="0">
                                              <p:tn val="141"/>
                                            </p:cond>
                                          </p:stCondLst>
                                          <p:endCondLst>
                                            <p:cond evt="onStopAudio" delay="0">
                                              <p:tgtEl>
                                                <p:sldTgt/>
                                              </p:tgtEl>
                                            </p:cond>
                                          </p:endCondLst>
                                        </p:cTn>
                                        <p:tgtEl>
                                          <p:sndTgt r:embed="rId3" name="laser.wav"/>
                                        </p:tgtEl>
                                      </p:cMediaNode>
                                    </p:audio>
                                  </p:sub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subTnLst>
                                    <p:audio>
                                      <p:cMediaNode>
                                        <p:cTn display="0" masterRel="sameClick">
                                          <p:stCondLst>
                                            <p:cond evt="begin" delay="0">
                                              <p:tn val="146"/>
                                            </p:cond>
                                          </p:stCondLst>
                                          <p:endCondLst>
                                            <p:cond evt="onStopAudio" delay="0">
                                              <p:tgtEl>
                                                <p:sldTgt/>
                                              </p:tgtEl>
                                            </p:cond>
                                          </p:endCondLst>
                                        </p:cTn>
                                        <p:tgtEl>
                                          <p:sndTgt r:embed="rId3" name="laser.wav"/>
                                        </p:tgtEl>
                                      </p:cMediaNode>
                                    </p:audio>
                                  </p:sub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55"/>
                                        </p:tgtEl>
                                        <p:attrNameLst>
                                          <p:attrName>style.visibility</p:attrName>
                                        </p:attrNameLst>
                                      </p:cBhvr>
                                      <p:to>
                                        <p:strVal val="visible"/>
                                      </p:to>
                                    </p:set>
                                    <p:animEffect transition="in" filter="fade">
                                      <p:cBhvr>
                                        <p:cTn id="153" dur="500"/>
                                        <p:tgtEl>
                                          <p:spTgt spid="55"/>
                                        </p:tgtEl>
                                      </p:cBhvr>
                                    </p:animEffect>
                                  </p:childTnLst>
                                  <p:subTnLst>
                                    <p:audio>
                                      <p:cMediaNode>
                                        <p:cTn display="0" masterRel="sameClick">
                                          <p:stCondLst>
                                            <p:cond evt="begin" delay="0">
                                              <p:tn val="151"/>
                                            </p:cond>
                                          </p:stCondLst>
                                          <p:endCondLst>
                                            <p:cond evt="onStopAudio" delay="0">
                                              <p:tgtEl>
                                                <p:sldTgt/>
                                              </p:tgtEl>
                                            </p:cond>
                                          </p:endCondLst>
                                        </p:cTn>
                                        <p:tgtEl>
                                          <p:sndTgt r:embed="rId3" name="laser.wav"/>
                                        </p:tgtEl>
                                      </p:cMediaNode>
                                    </p:audio>
                                  </p:sub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Effect transition="in" filter="fade">
                                      <p:cBhvr>
                                        <p:cTn id="158" dur="500"/>
                                        <p:tgtEl>
                                          <p:spTgt spid="56"/>
                                        </p:tgtEl>
                                      </p:cBhvr>
                                    </p:animEffect>
                                  </p:childTnLst>
                                  <p:subTnLst>
                                    <p:audio>
                                      <p:cMediaNode>
                                        <p:cTn display="0" masterRel="sameClick">
                                          <p:stCondLst>
                                            <p:cond evt="begin" delay="0">
                                              <p:tn val="156"/>
                                            </p:cond>
                                          </p:stCondLst>
                                          <p:endCondLst>
                                            <p:cond evt="onStopAudio" delay="0">
                                              <p:tgtEl>
                                                <p:sldTgt/>
                                              </p:tgtEl>
                                            </p:cond>
                                          </p:endCondLst>
                                        </p:cTn>
                                        <p:tgtEl>
                                          <p:sndTgt r:embed="rId3" name="laser.wav"/>
                                        </p:tgtEl>
                                      </p:cMediaNode>
                                    </p:audio>
                                  </p:sub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500"/>
                                        <p:tgtEl>
                                          <p:spTgt spid="57"/>
                                        </p:tgtEl>
                                      </p:cBhvr>
                                    </p:animEffect>
                                  </p:childTnLst>
                                  <p:subTnLst>
                                    <p:audio>
                                      <p:cMediaNode>
                                        <p:cTn display="0" masterRel="sameClick">
                                          <p:stCondLst>
                                            <p:cond evt="begin" delay="0">
                                              <p:tn val="161"/>
                                            </p:cond>
                                          </p:stCondLst>
                                          <p:endCondLst>
                                            <p:cond evt="onStopAudio" delay="0">
                                              <p:tgtEl>
                                                <p:sldTgt/>
                                              </p:tgtEl>
                                            </p:cond>
                                          </p:endCondLst>
                                        </p:cTn>
                                        <p:tgtEl>
                                          <p:sndTgt r:embed="rId3" name="laser.wav"/>
                                        </p:tgtEl>
                                      </p:cMediaNode>
                                    </p:audio>
                                  </p:sub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fade">
                                      <p:cBhvr>
                                        <p:cTn id="168" dur="500"/>
                                        <p:tgtEl>
                                          <p:spTgt spid="58"/>
                                        </p:tgtEl>
                                      </p:cBhvr>
                                    </p:animEffect>
                                  </p:childTnLst>
                                  <p:subTnLst>
                                    <p:audio>
                                      <p:cMediaNode>
                                        <p:cTn display="0" masterRel="sameClick">
                                          <p:stCondLst>
                                            <p:cond evt="begin" delay="0">
                                              <p:tn val="166"/>
                                            </p:cond>
                                          </p:stCondLst>
                                          <p:endCondLst>
                                            <p:cond evt="onStopAudio" delay="0">
                                              <p:tgtEl>
                                                <p:sldTgt/>
                                              </p:tgtEl>
                                            </p:cond>
                                          </p:endCondLst>
                                        </p:cTn>
                                        <p:tgtEl>
                                          <p:sndTgt r:embed="rId3" name="laser.wav"/>
                                        </p:tgtEl>
                                      </p:cMediaNode>
                                    </p:audio>
                                  </p:subTnLst>
                                </p:cTn>
                              </p:par>
                            </p:childTnLst>
                          </p:cTn>
                        </p:par>
                      </p:childTnLst>
                    </p:cTn>
                  </p:par>
                </p:childTnLst>
              </p:cTn>
              <p:nextCondLst>
                <p:cond evt="onClick" delay="0">
                  <p:tgtEl>
                    <p:spTgt spid="49"/>
                  </p:tgtEl>
                </p:cond>
              </p:nextCondLst>
            </p:seq>
          </p:childTnLst>
        </p:cTn>
      </p:par>
    </p:tnLst>
    <p:bldLst>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64" grpId="0" animBg="1"/>
      <p:bldP spid="63" grpId="0" animBg="1"/>
      <p:bldP spid="66" grpId="0" animBg="1"/>
      <p:bldP spid="62" grpId="0" animBg="1"/>
      <p:bldP spid="60" grpId="0" animBg="1"/>
      <p:bldP spid="65" grpId="0" animBg="1"/>
      <p:bldP spid="61" grpId="0" animBg="1"/>
      <p:bldP spid="67"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 A. Làm cho đất tơi xốp.                   </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5000"/>
              </a:lnSpc>
              <a:tabLst>
                <a:tab pos="166370" algn="l"/>
              </a:tabLst>
            </a:pPr>
            <a:r>
              <a:rPr lang="en-US" sz="2800" b="1" dirty="0">
                <a:solidFill>
                  <a:prstClr val="black"/>
                </a:solidFill>
                <a:latin typeface="Times New Roman" panose="02020603050405020304" pitchFamily="18" charset="0"/>
                <a:ea typeface="Times New Roman" panose="02020603050405020304" pitchFamily="18" charset="0"/>
              </a:rPr>
              <a:t>Câu 1.  Mục đích của làm đất là gì?</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B. Diệt cỏ dại và mầm mống sâu, bệnh.</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C. Tăng chất dinh dưỡng của đất.        </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D. Cả A và B đều đúng</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7030A0"/>
                </a:solidFill>
                <a:latin typeface="Times New Roman" panose="02020603050405020304" pitchFamily="18" charset="0"/>
                <a:cs typeface="Times New Roman" panose="02020603050405020304" pitchFamily="18" charset="0"/>
              </a:rPr>
              <a:t>GO HOME</a:t>
            </a:r>
          </a:p>
        </p:txBody>
      </p:sp>
      <p:pic>
        <p:nvPicPr>
          <p:cNvPr id="10" name="1">
            <a:hlinkClick r:id="rId5" action="ppaction://hlinksldjump"/>
            <a:extLst>
              <a:ext uri="{FF2B5EF4-FFF2-40B4-BE49-F238E27FC236}">
                <a16:creationId xmlns:a16="http://schemas.microsoft.com/office/drawing/2014/main" id="{A26CB5BD-9EBD-43C1-B03E-28EFF15618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8941" y="559174"/>
            <a:ext cx="1589852" cy="1545336"/>
          </a:xfrm>
          <a:prstGeom prst="rect">
            <a:avLst/>
          </a:prstGeom>
        </p:spPr>
      </p:pic>
    </p:spTree>
    <p:extLst>
      <p:ext uri="{BB962C8B-B14F-4D97-AF65-F5344CB8AC3E}">
        <p14:creationId xmlns:p14="http://schemas.microsoft.com/office/powerpoint/2010/main" val="42056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5"/>
                                        </p:tgtEl>
                                        <p:attrNameLst>
                                          <p:attrName>fillcolor</p:attrName>
                                        </p:attrNameLst>
                                      </p:cBhvr>
                                      <p:to>
                                        <a:srgbClr val="92D050"/>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5"/>
                                        </p:tgtEl>
                                        <p:attrNameLst>
                                          <p:attrName>fillcolor</p:attrName>
                                        </p:attrNameLst>
                                      </p:cBhvr>
                                      <p:to>
                                        <a:srgbClr val="92D050"/>
                                      </p:to>
                                    </p:animClr>
                                    <p:set>
                                      <p:cBhvr>
                                        <p:cTn id="41" dur="500" fill="hold"/>
                                        <p:tgtEl>
                                          <p:spTgt spid="5"/>
                                        </p:tgtEl>
                                        <p:attrNameLst>
                                          <p:attrName>fill.type</p:attrName>
                                        </p:attrNameLst>
                                      </p:cBhvr>
                                      <p:to>
                                        <p:strVal val="solid"/>
                                      </p:to>
                                    </p:set>
                                    <p:set>
                                      <p:cBhvr>
                                        <p:cTn id="42" dur="500" fill="hold"/>
                                        <p:tgtEl>
                                          <p:spTgt spid="5"/>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7"/>
                                        </p:tgtEl>
                                        <p:attrNameLst>
                                          <p:attrName>fillcolor</p:attrName>
                                        </p:attrNameLst>
                                      </p:cBhvr>
                                      <p:to>
                                        <a:srgbClr val="FF0000"/>
                                      </p:to>
                                    </p:animClr>
                                    <p:set>
                                      <p:cBhvr>
                                        <p:cTn id="48" dur="500" fill="hold"/>
                                        <p:tgtEl>
                                          <p:spTgt spid="7"/>
                                        </p:tgtEl>
                                        <p:attrNameLst>
                                          <p:attrName>fill.type</p:attrName>
                                        </p:attrNameLst>
                                      </p:cBhvr>
                                      <p:to>
                                        <p:strVal val="solid"/>
                                      </p:to>
                                    </p:set>
                                    <p:set>
                                      <p:cBhvr>
                                        <p:cTn id="49" dur="5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8"/>
                                        </p:tgtEl>
                                        <p:attrNameLst>
                                          <p:attrName>fillcolor</p:attrName>
                                        </p:attrNameLst>
                                      </p:cBhvr>
                                      <p:to>
                                        <a:srgbClr val="FF0000"/>
                                      </p:to>
                                    </p:animClr>
                                    <p:set>
                                      <p:cBhvr>
                                        <p:cTn id="55" dur="500" fill="hold"/>
                                        <p:tgtEl>
                                          <p:spTgt spid="8"/>
                                        </p:tgtEl>
                                        <p:attrNameLst>
                                          <p:attrName>fill.type</p:attrName>
                                        </p:attrNameLst>
                                      </p:cBhvr>
                                      <p:to>
                                        <p:strVal val="solid"/>
                                      </p:to>
                                    </p:set>
                                    <p:set>
                                      <p:cBhvr>
                                        <p:cTn id="56" dur="5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9"/>
                                        </p:tgtEl>
                                        <p:attrNameLst>
                                          <p:attrName>fillcolor</p:attrName>
                                        </p:attrNameLst>
                                      </p:cBhvr>
                                      <p:to>
                                        <a:srgbClr val="FF0000"/>
                                      </p:to>
                                    </p:animClr>
                                    <p:set>
                                      <p:cBhvr>
                                        <p:cTn id="62" dur="500" fill="hold"/>
                                        <p:tgtEl>
                                          <p:spTgt spid="9"/>
                                        </p:tgtEl>
                                        <p:attrNameLst>
                                          <p:attrName>fill.type</p:attrName>
                                        </p:attrNameLst>
                                      </p:cBhvr>
                                      <p:to>
                                        <p:strVal val="solid"/>
                                      </p:to>
                                    </p:set>
                                    <p:set>
                                      <p:cBhvr>
                                        <p:cTn id="63" dur="500" fill="hold"/>
                                        <p:tgtEl>
                                          <p:spTgt spid="9"/>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spcBef>
                <a:spcPts val="0"/>
              </a:spcBef>
              <a:spcAft>
                <a:spcPts val="0"/>
              </a:spcAft>
            </a:pPr>
            <a:r>
              <a:rPr lang="en-US" sz="3200" dirty="0">
                <a:latin typeface="Times New Roman" panose="02020603050405020304" pitchFamily="18" charset="0"/>
                <a:ea typeface="Times New Roman" panose="02020603050405020304" pitchFamily="18" charset="0"/>
              </a:rPr>
              <a:t>A. 40 – 50 cm                                                          </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284017"/>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r>
              <a:rPr lang="en-US" sz="3200" b="1" dirty="0">
                <a:solidFill>
                  <a:schemeClr val="tx1"/>
                </a:solidFill>
                <a:latin typeface="Times New Roman" panose="02020603050405020304" pitchFamily="18" charset="0"/>
                <a:ea typeface="Times New Roman" panose="02020603050405020304" pitchFamily="18" charset="0"/>
              </a:rPr>
              <a:t>Câu 2. Cày đất là xáo trộn lớp đất mặt ở độ sâu từ:</a:t>
            </a:r>
            <a:endParaRPr lang="en-US" sz="3200" dirty="0">
              <a:solidFill>
                <a:schemeClr val="tx1"/>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spcBef>
                <a:spcPts val="0"/>
              </a:spcBef>
              <a:spcAft>
                <a:spcPts val="0"/>
              </a:spcAft>
            </a:pPr>
            <a:r>
              <a:rPr lang="en-US" sz="3200" dirty="0">
                <a:latin typeface="Times New Roman" panose="02020603050405020304" pitchFamily="18" charset="0"/>
                <a:ea typeface="Times New Roman" panose="02020603050405020304" pitchFamily="18" charset="0"/>
              </a:rPr>
              <a:t>B. 30 – 40 cm.</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spcBef>
                <a:spcPts val="0"/>
              </a:spcBef>
              <a:spcAft>
                <a:spcPts val="0"/>
              </a:spcAft>
            </a:pPr>
            <a:r>
              <a:rPr lang="en-US" sz="3200">
                <a:latin typeface="Times New Roman" panose="02020603050405020304" pitchFamily="18" charset="0"/>
                <a:ea typeface="Times New Roman" panose="02020603050405020304" pitchFamily="18" charset="0"/>
              </a:rPr>
              <a:t>C. </a:t>
            </a:r>
            <a:r>
              <a:rPr lang="en-US" sz="3200" dirty="0">
                <a:latin typeface="Times New Roman" panose="02020603050405020304" pitchFamily="18" charset="0"/>
                <a:ea typeface="Times New Roman" panose="02020603050405020304" pitchFamily="18" charset="0"/>
              </a:rPr>
              <a:t>10 – 20 cm</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spcBef>
                <a:spcPts val="0"/>
              </a:spcBef>
              <a:spcAft>
                <a:spcPts val="0"/>
              </a:spcAft>
            </a:pPr>
            <a:r>
              <a:rPr lang="en-US" sz="3200" dirty="0">
                <a:latin typeface="Times New Roman" panose="02020603050405020304" pitchFamily="18" charset="0"/>
                <a:ea typeface="Times New Roman" panose="02020603050405020304" pitchFamily="18" charset="0"/>
              </a:rPr>
              <a:t>D. 20 – 30 cm</a:t>
            </a:r>
            <a:endParaRPr lang="en-US" sz="3200" b="1" dirty="0">
              <a:solidFill>
                <a:prstClr val="white"/>
              </a:solidFill>
              <a:latin typeface="Times New Roman" panose="02020603050405020304" pitchFamily="18" charset="0"/>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GO </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hlinkClick r:id="rId5" action="ppaction://hlinkpres?slideindex=1&amp;slidetitle="/>
              </a:rPr>
              <a:t>HOME</a:t>
            </a:r>
            <a:endPar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pic>
        <p:nvPicPr>
          <p:cNvPr id="10" name="2">
            <a:hlinkClick r:id="rId6" action="ppaction://hlinksldjump"/>
            <a:extLst>
              <a:ext uri="{FF2B5EF4-FFF2-40B4-BE49-F238E27FC236}">
                <a16:creationId xmlns:a16="http://schemas.microsoft.com/office/drawing/2014/main" id="{A34AD667-5D16-44A7-BF26-41E725652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6149" y="284017"/>
            <a:ext cx="2091294" cy="1545336"/>
          </a:xfrm>
          <a:prstGeom prst="rect">
            <a:avLst/>
          </a:prstGeom>
        </p:spPr>
      </p:pic>
    </p:spTree>
    <p:extLst>
      <p:ext uri="{BB962C8B-B14F-4D97-AF65-F5344CB8AC3E}">
        <p14:creationId xmlns:p14="http://schemas.microsoft.com/office/powerpoint/2010/main" val="418338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5"/>
                                        </p:tgtEl>
                                        <p:attrNameLst>
                                          <p:attrName>fillcolor</p:attrName>
                                        </p:attrNameLst>
                                      </p:cBhvr>
                                      <p:to>
                                        <a:srgbClr val="FF0000"/>
                                      </p:to>
                                    </p:animClr>
                                    <p:set>
                                      <p:cBhvr>
                                        <p:cTn id="41" dur="500" fill="hold"/>
                                        <p:tgtEl>
                                          <p:spTgt spid="5"/>
                                        </p:tgtEl>
                                        <p:attrNameLst>
                                          <p:attrName>fill.type</p:attrName>
                                        </p:attrNameLst>
                                      </p:cBhvr>
                                      <p:to>
                                        <p:strVal val="solid"/>
                                      </p:to>
                                    </p:set>
                                    <p:set>
                                      <p:cBhvr>
                                        <p:cTn id="42" dur="500" fill="hold"/>
                                        <p:tgtEl>
                                          <p:spTgt spid="5"/>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7"/>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7"/>
                                        </p:tgtEl>
                                        <p:attrNameLst>
                                          <p:attrName>fillcolor</p:attrName>
                                        </p:attrNameLst>
                                      </p:cBhvr>
                                      <p:to>
                                        <a:srgbClr val="FF0000"/>
                                      </p:to>
                                    </p:animClr>
                                    <p:set>
                                      <p:cBhvr>
                                        <p:cTn id="48" dur="500" fill="hold"/>
                                        <p:tgtEl>
                                          <p:spTgt spid="7"/>
                                        </p:tgtEl>
                                        <p:attrNameLst>
                                          <p:attrName>fill.type</p:attrName>
                                        </p:attrNameLst>
                                      </p:cBhvr>
                                      <p:to>
                                        <p:strVal val="solid"/>
                                      </p:to>
                                    </p:set>
                                    <p:set>
                                      <p:cBhvr>
                                        <p:cTn id="49" dur="500" fill="hold"/>
                                        <p:tgtEl>
                                          <p:spTgt spid="7"/>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8"/>
                                        </p:tgtEl>
                                        <p:attrNameLst>
                                          <p:attrName>fillcolor</p:attrName>
                                        </p:attrNameLst>
                                      </p:cBhvr>
                                      <p:to>
                                        <a:srgbClr val="FF0000"/>
                                      </p:to>
                                    </p:animClr>
                                    <p:set>
                                      <p:cBhvr>
                                        <p:cTn id="55" dur="500" fill="hold"/>
                                        <p:tgtEl>
                                          <p:spTgt spid="8"/>
                                        </p:tgtEl>
                                        <p:attrNameLst>
                                          <p:attrName>fill.type</p:attrName>
                                        </p:attrNameLst>
                                      </p:cBhvr>
                                      <p:to>
                                        <p:strVal val="solid"/>
                                      </p:to>
                                    </p:set>
                                    <p:set>
                                      <p:cBhvr>
                                        <p:cTn id="56" dur="500" fill="hold"/>
                                        <p:tgtEl>
                                          <p:spTgt spid="8"/>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9"/>
                                        </p:tgtEl>
                                        <p:attrNameLst>
                                          <p:attrName>fillcolor</p:attrName>
                                        </p:attrNameLst>
                                      </p:cBhvr>
                                      <p:to>
                                        <a:srgbClr val="92D050"/>
                                      </p:to>
                                    </p:animClr>
                                    <p:set>
                                      <p:cBhvr>
                                        <p:cTn id="62" dur="500" fill="hold"/>
                                        <p:tgtEl>
                                          <p:spTgt spid="9"/>
                                        </p:tgtEl>
                                        <p:attrNameLst>
                                          <p:attrName>fill.type</p:attrName>
                                        </p:attrNameLst>
                                      </p:cBhvr>
                                      <p:to>
                                        <p:strVal val="solid"/>
                                      </p:to>
                                    </p:set>
                                    <p:set>
                                      <p:cBhvr>
                                        <p:cTn id="63" dur="500" fill="hold"/>
                                        <p:tgtEl>
                                          <p:spTgt spid="9"/>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304800"/>
            <a:ext cx="8229600" cy="1143000"/>
          </a:xfrm>
          <a:solidFill>
            <a:schemeClr val="accent1"/>
          </a:solidFill>
          <a:ln>
            <a:solidFill>
              <a:srgbClr val="0000FF"/>
            </a:solidFill>
            <a:miter lim="800000"/>
            <a:headEnd/>
            <a:tailEnd/>
          </a:ln>
        </p:spPr>
        <p:txBody>
          <a:bodyPr/>
          <a:lstStyle/>
          <a:p>
            <a:pPr algn="ctr" eaLnBrk="1" hangingPunct="1"/>
            <a:r>
              <a:rPr lang="en-US" altLang="en-US" sz="6000" b="1" dirty="0">
                <a:solidFill>
                  <a:srgbClr val="FF3300"/>
                </a:solidFill>
                <a:latin typeface="Times New Roman" panose="02020603050405020304" pitchFamily="18" charset="0"/>
              </a:rPr>
              <a:t>KHỞI ĐỘNG</a:t>
            </a:r>
          </a:p>
        </p:txBody>
      </p:sp>
      <p:sp>
        <p:nvSpPr>
          <p:cNvPr id="54275" name="Rectangle 3"/>
          <p:cNvSpPr>
            <a:spLocks noGrp="1" noChangeArrowheads="1"/>
          </p:cNvSpPr>
          <p:nvPr>
            <p:ph idx="1"/>
          </p:nvPr>
        </p:nvSpPr>
        <p:spPr>
          <a:xfrm>
            <a:off x="849086" y="4114800"/>
            <a:ext cx="11077303" cy="2209800"/>
          </a:xfrm>
        </p:spPr>
        <p:txBody>
          <a:bodyPr>
            <a:normAutofit/>
          </a:bodyPr>
          <a:lstStyle/>
          <a:p>
            <a:pPr marL="0" indent="0">
              <a:buNone/>
            </a:pPr>
            <a:r>
              <a:rPr lang="en-US" sz="3200" b="1" dirty="0"/>
              <a:t>Q</a:t>
            </a:r>
            <a:r>
              <a:rPr lang="vi-VN" sz="3200" b="1" dirty="0"/>
              <a:t>uy trình trồng trọt.</a:t>
            </a:r>
            <a:endParaRPr lang="en-US" sz="3200" dirty="0"/>
          </a:p>
          <a:p>
            <a:pPr marL="0" indent="0">
              <a:buNone/>
            </a:pPr>
            <a:r>
              <a:rPr lang="vi-VN" sz="3200" i="1" dirty="0"/>
              <a:t>Làm đất, bón lót -&gt; Gieo trồng -&gt; Chăm sóc -&gt; Thu hoạch.</a:t>
            </a:r>
            <a:endParaRPr lang="en-US" sz="3200" dirty="0"/>
          </a:p>
        </p:txBody>
      </p:sp>
      <p:sp>
        <p:nvSpPr>
          <p:cNvPr id="54276" name="Rectangle 4"/>
          <p:cNvSpPr>
            <a:spLocks noChangeArrowheads="1"/>
          </p:cNvSpPr>
          <p:nvPr/>
        </p:nvSpPr>
        <p:spPr bwMode="auto">
          <a:xfrm>
            <a:off x="849086" y="1630114"/>
            <a:ext cx="10737669" cy="177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sz="2000" dirty="0"/>
          </a:p>
          <a:p>
            <a:pPr eaLnBrk="1" hangingPunct="1">
              <a:spcBef>
                <a:spcPct val="20000"/>
              </a:spcBef>
            </a:pPr>
            <a:r>
              <a:rPr lang="vi-VN" sz="2800" dirty="0"/>
              <a:t>Gia đình em có cấy lúa không? Em hãy k</a:t>
            </a:r>
            <a:r>
              <a:rPr lang="en-US" sz="2800" dirty="0"/>
              <a:t>ể</a:t>
            </a:r>
            <a:r>
              <a:rPr lang="vi-VN" sz="2800" dirty="0"/>
              <a:t> tên các công việc cần làm để  gieo trồng cây lúa tính từ trước khi gieo trồng đến khi thu hoạch? Hãy sắp xếp nội dung công việc theo quy trình cho hợp lí</a:t>
            </a:r>
            <a:r>
              <a:rPr lang="en-US" sz="2800" dirty="0"/>
              <a:t>?</a:t>
            </a:r>
            <a:r>
              <a:rPr lang="en-US" altLang="en-US" sz="2800" dirty="0"/>
              <a:t> </a:t>
            </a:r>
          </a:p>
        </p:txBody>
      </p:sp>
    </p:spTree>
    <p:extLst>
      <p:ext uri="{BB962C8B-B14F-4D97-AF65-F5344CB8AC3E}">
        <p14:creationId xmlns:p14="http://schemas.microsoft.com/office/powerpoint/2010/main" val="2358035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276"/>
                                        </p:tgtEl>
                                        <p:attrNameLst>
                                          <p:attrName>style.visibility</p:attrName>
                                        </p:attrNameLst>
                                      </p:cBhvr>
                                      <p:to>
                                        <p:strVal val="visible"/>
                                      </p:to>
                                    </p:set>
                                    <p:animEffect transition="in" filter="box(in)">
                                      <p:cBhvr>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diamond(in)">
                                      <p:cBhvr>
                                        <p:cTn id="12" dur="20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diamond(in)">
                                      <p:cBhvr>
                                        <p:cTn id="17" dur="2000"/>
                                        <p:tgtEl>
                                          <p:spTgt spid="54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730677" y="2178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A.Hạn chế bốc hơi nước.</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625770" cy="178723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ea typeface="Times New Roman" panose="02020603050405020304" pitchFamily="18" charset="0"/>
              </a:rPr>
              <a:t>Câu 3. Mục đích của việc làm cỏ là?</a:t>
            </a:r>
            <a:endParaRPr lang="en-US" sz="3200" dirty="0">
              <a:solidFill>
                <a:schemeClr val="tx1"/>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415744"/>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latin typeface="Times New Roman" panose="02020603050405020304" pitchFamily="18" charset="0"/>
                <a:ea typeface="Times New Roman" panose="02020603050405020304" pitchFamily="18" charset="0"/>
              </a:rPr>
              <a:t>B.Diệt cỏ dại, sâu, bệnh hại...</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C. Làm đất tơi xốp</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200" dirty="0">
                <a:latin typeface="Times New Roman" panose="02020603050405020304" pitchFamily="18" charset="0"/>
                <a:ea typeface="Times New Roman" panose="02020603050405020304" pitchFamily="18" charset="0"/>
              </a:rPr>
              <a:t>D. . Chống đổ.</a:t>
            </a: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hlinkClick r:id="rId4" action="ppaction://hlinksldjump"/>
              </a:rPr>
              <a:t>GO</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HOME</a:t>
            </a:r>
          </a:p>
        </p:txBody>
      </p:sp>
      <p:pic>
        <p:nvPicPr>
          <p:cNvPr id="10" name="3">
            <a:hlinkClick r:id="rId5" action="ppaction://hlinksldjump"/>
            <a:extLst>
              <a:ext uri="{FF2B5EF4-FFF2-40B4-BE49-F238E27FC236}">
                <a16:creationId xmlns:a16="http://schemas.microsoft.com/office/drawing/2014/main" id="{0AC88D0D-C6ED-4427-9F04-EFE3D66FDF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3188" y="569311"/>
            <a:ext cx="1564105" cy="1545336"/>
          </a:xfrm>
          <a:prstGeom prst="rect">
            <a:avLst/>
          </a:prstGeom>
        </p:spPr>
      </p:pic>
    </p:spTree>
    <p:extLst>
      <p:ext uri="{BB962C8B-B14F-4D97-AF65-F5344CB8AC3E}">
        <p14:creationId xmlns:p14="http://schemas.microsoft.com/office/powerpoint/2010/main" val="19223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iterate type="lt">
                                    <p:tmPct val="0"/>
                                  </p:iterate>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5"/>
                                        </p:tgtEl>
                                        <p:attrNameLst>
                                          <p:attrName>fillcolor</p:attrName>
                                        </p:attrNameLst>
                                      </p:cBhvr>
                                      <p:to>
                                        <a:srgbClr val="FF0000"/>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iterate type="lt">
                                    <p:tmPct val="0"/>
                                  </p:iterate>
                                  <p:childTnLst>
                                    <p:animClr clrSpc="rgb" dir="cw">
                                      <p:cBhvr>
                                        <p:cTn id="40" dur="500" fill="hold"/>
                                        <p:tgtEl>
                                          <p:spTgt spid="7"/>
                                        </p:tgtEl>
                                        <p:attrNameLst>
                                          <p:attrName>fillcolor</p:attrName>
                                        </p:attrNameLst>
                                      </p:cBhvr>
                                      <p:to>
                                        <a:srgbClr val="92D050"/>
                                      </p:to>
                                    </p:animClr>
                                    <p:set>
                                      <p:cBhvr>
                                        <p:cTn id="41" dur="500" fill="hold"/>
                                        <p:tgtEl>
                                          <p:spTgt spid="7"/>
                                        </p:tgtEl>
                                        <p:attrNameLst>
                                          <p:attrName>fill.type</p:attrName>
                                        </p:attrNameLst>
                                      </p:cBhvr>
                                      <p:to>
                                        <p:strVal val="solid"/>
                                      </p:to>
                                    </p:set>
                                    <p:set>
                                      <p:cBhvr>
                                        <p:cTn id="42" dur="500" fill="hold"/>
                                        <p:tgtEl>
                                          <p:spTgt spid="7"/>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9"/>
                                        </p:tgtEl>
                                        <p:attrNameLst>
                                          <p:attrName>fillcolor</p:attrName>
                                        </p:attrNameLst>
                                      </p:cBhvr>
                                      <p:to>
                                        <a:srgbClr val="FF0000"/>
                                      </p:to>
                                    </p:animClr>
                                    <p:set>
                                      <p:cBhvr>
                                        <p:cTn id="54" dur="500" fill="hold"/>
                                        <p:tgtEl>
                                          <p:spTgt spid="9"/>
                                        </p:tgtEl>
                                        <p:attrNameLst>
                                          <p:attrName>fill.type</p:attrName>
                                        </p:attrNameLst>
                                      </p:cBhvr>
                                      <p:to>
                                        <p:strVal val="solid"/>
                                      </p:to>
                                    </p:set>
                                    <p:set>
                                      <p:cBhvr>
                                        <p:cTn id="55" dur="500" fill="hold"/>
                                        <p:tgtEl>
                                          <p:spTgt spid="9"/>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A. Tưới theo hàng, vào gốc cây...</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ea typeface="Times New Roman" panose="02020603050405020304" pitchFamily="18" charset="0"/>
              </a:rPr>
              <a:t>Câu 4. Phương pháp đưa nước vào rãnh luống để thấm dần vào luống là phương pháp tưới gì?</a:t>
            </a:r>
            <a:endParaRPr lang="en-US" sz="3200" dirty="0">
              <a:solidFill>
                <a:schemeClr val="tx1"/>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622548"/>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B. Tưới thấm.</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Times New Roman" panose="02020603050405020304" pitchFamily="18" charset="0"/>
                <a:ea typeface="Times New Roman" panose="02020603050405020304" pitchFamily="18" charset="0"/>
              </a:rPr>
              <a:t>C. Tưới ngập</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latin typeface="Times New Roman" panose="02020603050405020304" pitchFamily="18" charset="0"/>
                <a:ea typeface="Times New Roman" panose="02020603050405020304" pitchFamily="18" charset="0"/>
              </a:rPr>
              <a:t>D. Tưới phun mưa</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pic>
        <p:nvPicPr>
          <p:cNvPr id="2" name="Picture 1"/>
          <p:cNvPicPr>
            <a:picLocks noChangeAspect="1"/>
          </p:cNvPicPr>
          <p:nvPr/>
        </p:nvPicPr>
        <p:blipFill>
          <a:blip r:embed="rId5"/>
          <a:stretch>
            <a:fillRect/>
          </a:stretch>
        </p:blipFill>
        <p:spPr>
          <a:xfrm>
            <a:off x="10122125" y="1175542"/>
            <a:ext cx="1725318" cy="1548518"/>
          </a:xfrm>
          <a:prstGeom prst="rect">
            <a:avLst/>
          </a:prstGeom>
        </p:spPr>
      </p:pic>
    </p:spTree>
    <p:extLst>
      <p:ext uri="{BB962C8B-B14F-4D97-AF65-F5344CB8AC3E}">
        <p14:creationId xmlns:p14="http://schemas.microsoft.com/office/powerpoint/2010/main" val="8051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5"/>
                                        </p:tgtEl>
                                        <p:attrNameLst>
                                          <p:attrName>fillcolor</p:attrName>
                                        </p:attrNameLst>
                                      </p:cBhvr>
                                      <p:to>
                                        <a:srgbClr val="92D050"/>
                                      </p:to>
                                    </p:animClr>
                                    <p:set>
                                      <p:cBhvr>
                                        <p:cTn id="30" dur="500" fill="hold"/>
                                        <p:tgtEl>
                                          <p:spTgt spid="5"/>
                                        </p:tgtEl>
                                        <p:attrNameLst>
                                          <p:attrName>fill.type</p:attrName>
                                        </p:attrNameLst>
                                      </p:cBhvr>
                                      <p:to>
                                        <p:strVal val="solid"/>
                                      </p:to>
                                    </p:set>
                                    <p:set>
                                      <p:cBhvr>
                                        <p:cTn id="31" dur="500" fill="hold"/>
                                        <p:tgtEl>
                                          <p:spTgt spid="5"/>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500" fill="hold"/>
                                        <p:tgtEl>
                                          <p:spTgt spid="7"/>
                                        </p:tgtEl>
                                        <p:attrNameLst>
                                          <p:attrName>fillcolor</p:attrName>
                                        </p:attrNameLst>
                                      </p:cBhvr>
                                      <p:to>
                                        <a:srgbClr val="FF0000"/>
                                      </p:to>
                                    </p:animClr>
                                    <p:set>
                                      <p:cBhvr>
                                        <p:cTn id="37" dur="500" fill="hold"/>
                                        <p:tgtEl>
                                          <p:spTgt spid="7"/>
                                        </p:tgtEl>
                                        <p:attrNameLst>
                                          <p:attrName>fill.type</p:attrName>
                                        </p:attrNameLst>
                                      </p:cBhvr>
                                      <p:to>
                                        <p:strVal val="solid"/>
                                      </p:to>
                                    </p:set>
                                    <p:set>
                                      <p:cBhvr>
                                        <p:cTn id="38" dur="500" fill="hold"/>
                                        <p:tgtEl>
                                          <p:spTgt spid="7"/>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8"/>
                                        </p:tgtEl>
                                        <p:attrNameLst>
                                          <p:attrName>fillcolor</p:attrName>
                                        </p:attrNameLst>
                                      </p:cBhvr>
                                      <p:to>
                                        <a:srgbClr val="FF0000"/>
                                      </p:to>
                                    </p:animClr>
                                    <p:set>
                                      <p:cBhvr>
                                        <p:cTn id="44" dur="500" fill="hold"/>
                                        <p:tgtEl>
                                          <p:spTgt spid="8"/>
                                        </p:tgtEl>
                                        <p:attrNameLst>
                                          <p:attrName>fill.type</p:attrName>
                                        </p:attrNameLst>
                                      </p:cBhvr>
                                      <p:to>
                                        <p:strVal val="solid"/>
                                      </p:to>
                                    </p:set>
                                    <p:set>
                                      <p:cBhvr>
                                        <p:cTn id="45" dur="500" fill="hold"/>
                                        <p:tgtEl>
                                          <p:spTgt spid="8"/>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9"/>
                                        </p:tgtEl>
                                        <p:attrNameLst>
                                          <p:attrName>fillcolor</p:attrName>
                                        </p:attrNameLst>
                                      </p:cBhvr>
                                      <p:to>
                                        <a:srgbClr val="FF0000"/>
                                      </p:to>
                                    </p:animClr>
                                    <p:set>
                                      <p:cBhvr>
                                        <p:cTn id="51" dur="500" fill="hold"/>
                                        <p:tgtEl>
                                          <p:spTgt spid="9"/>
                                        </p:tgtEl>
                                        <p:attrNameLst>
                                          <p:attrName>fill.type</p:attrName>
                                        </p:attrNameLst>
                                      </p:cBhvr>
                                      <p:to>
                                        <p:strVal val="solid"/>
                                      </p:to>
                                    </p:set>
                                    <p:set>
                                      <p:cBhvr>
                                        <p:cTn id="52" dur="500" fill="hold"/>
                                        <p:tgtEl>
                                          <p:spTgt spid="9"/>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 Làm</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đất, bón lót-&gt;Chăm sóc-&gt; gieo trồng-&gt; Thu hoạch</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5: Quy trình trồng trọt là?</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b="1" dirty="0">
                <a:solidFill>
                  <a:prstClr val="white"/>
                </a:solidFill>
                <a:latin typeface="Times New Roman" panose="02020603050405020304" pitchFamily="18" charset="0"/>
                <a:cs typeface="Times New Roman" panose="02020603050405020304" pitchFamily="18" charset="0"/>
              </a:rPr>
              <a:t>B. Làm đất, bón lót-&gt;Gieo trồng-&gt; Thu hoạch-&gt; Chăm sóc</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2" y="4583296"/>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lang="en-US" sz="3200" b="1" dirty="0">
                <a:solidFill>
                  <a:prstClr val="white"/>
                </a:solidFill>
                <a:latin typeface="Times New Roman" panose="02020603050405020304" pitchFamily="18" charset="0"/>
                <a:cs typeface="Times New Roman" panose="02020603050405020304" pitchFamily="18" charset="0"/>
              </a:rPr>
              <a:t>Làm đất,bón lót-&gt;gieo trồng-&gt; chăm sóc&gt; Thu hoạch.</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Làm đất, bón lót-&gt; </a:t>
            </a:r>
            <a:r>
              <a:rPr lang="en-US" sz="3200" b="1" dirty="0">
                <a:solidFill>
                  <a:prstClr val="white"/>
                </a:solidFill>
                <a:latin typeface="Times New Roman" panose="02020603050405020304" pitchFamily="18" charset="0"/>
                <a:cs typeface="Times New Roman" panose="02020603050405020304" pitchFamily="18" charset="0"/>
              </a:rPr>
              <a:t>thu hoạch</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-&gt; chăm sóc-&gt; </a:t>
            </a:r>
            <a:r>
              <a:rPr lang="en-US" sz="3200" b="1" dirty="0">
                <a:solidFill>
                  <a:prstClr val="white"/>
                </a:solidFill>
                <a:latin typeface="Times New Roman" panose="02020603050405020304" pitchFamily="18" charset="0"/>
                <a:cs typeface="Times New Roman" panose="02020603050405020304" pitchFamily="18" charset="0"/>
              </a:rPr>
              <a:t>gieo trồng</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pic>
        <p:nvPicPr>
          <p:cNvPr id="2" name="Picture 1"/>
          <p:cNvPicPr>
            <a:picLocks noChangeAspect="1"/>
          </p:cNvPicPr>
          <p:nvPr/>
        </p:nvPicPr>
        <p:blipFill>
          <a:blip r:embed="rId5"/>
          <a:stretch>
            <a:fillRect/>
          </a:stretch>
        </p:blipFill>
        <p:spPr>
          <a:xfrm>
            <a:off x="9447143" y="304799"/>
            <a:ext cx="1603387" cy="1548518"/>
          </a:xfrm>
          <a:prstGeom prst="rect">
            <a:avLst/>
          </a:prstGeom>
        </p:spPr>
      </p:pic>
    </p:spTree>
    <p:extLst>
      <p:ext uri="{BB962C8B-B14F-4D97-AF65-F5344CB8AC3E}">
        <p14:creationId xmlns:p14="http://schemas.microsoft.com/office/powerpoint/2010/main" val="41828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8"/>
                                        </p:tgtEl>
                                        <p:attrNameLst>
                                          <p:attrName>fillcolor</p:attrName>
                                        </p:attrNameLst>
                                      </p:cBhvr>
                                      <p:to>
                                        <a:srgbClr val="92D050"/>
                                      </p:to>
                                    </p:animClr>
                                    <p:set>
                                      <p:cBhvr>
                                        <p:cTn id="31" dur="500" fill="hold"/>
                                        <p:tgtEl>
                                          <p:spTgt spid="8"/>
                                        </p:tgtEl>
                                        <p:attrNameLst>
                                          <p:attrName>fill.type</p:attrName>
                                        </p:attrNameLst>
                                      </p:cBhvr>
                                      <p:to>
                                        <p:strVal val="solid"/>
                                      </p:to>
                                    </p:set>
                                    <p:set>
                                      <p:cBhvr>
                                        <p:cTn id="32" dur="500" fill="hold"/>
                                        <p:tgtEl>
                                          <p:spTgt spid="8"/>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9"/>
                                        </p:tgtEl>
                                        <p:attrNameLst>
                                          <p:attrName>fillcolor</p:attrName>
                                        </p:attrNameLst>
                                      </p:cBhvr>
                                      <p:to>
                                        <a:srgbClr val="FF0000"/>
                                      </p:to>
                                    </p:animClr>
                                    <p:set>
                                      <p:cBhvr>
                                        <p:cTn id="52" dur="500" fill="hold"/>
                                        <p:tgtEl>
                                          <p:spTgt spid="9"/>
                                        </p:tgtEl>
                                        <p:attrNameLst>
                                          <p:attrName>fill.type</p:attrName>
                                        </p:attrNameLst>
                                      </p:cBhvr>
                                      <p:to>
                                        <p:strVal val="solid"/>
                                      </p:to>
                                    </p:set>
                                    <p:set>
                                      <p:cBhvr>
                                        <p:cTn id="53" dur="500" fill="hold"/>
                                        <p:tgtEl>
                                          <p:spTgt spid="9"/>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dirty="0">
                <a:latin typeface="Arial" panose="020B0604020202020204" pitchFamily="34" charset="0"/>
                <a:ea typeface="Times New Roman" panose="02020603050405020304" pitchFamily="18" charset="0"/>
                <a:cs typeface="Arial" panose="020B0604020202020204" pitchFamily="34" charset="0"/>
              </a:rPr>
              <a:t>A.  Biện pháp canh tác</a:t>
            </a:r>
            <a:r>
              <a:rPr lang="en-US" sz="3200">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304799"/>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b="1" dirty="0">
                <a:solidFill>
                  <a:schemeClr val="tx1"/>
                </a:solidFill>
                <a:latin typeface="Arial" panose="020B0604020202020204" pitchFamily="34" charset="0"/>
                <a:ea typeface="Calibri" panose="020F0502020204030204" pitchFamily="34" charset="0"/>
                <a:cs typeface="Arial" panose="020B0604020202020204" pitchFamily="34" charset="0"/>
              </a:rPr>
              <a:t>Câu 6. </a:t>
            </a:r>
            <a:r>
              <a:rPr lang="vi-VN" sz="3200" b="1" dirty="0">
                <a:solidFill>
                  <a:schemeClr val="tx1"/>
                </a:solidFill>
                <a:ea typeface="Calibri" panose="020F0502020204030204" pitchFamily="34" charset="0"/>
                <a:cs typeface="Arial" panose="020B0604020202020204" pitchFamily="34" charset="0"/>
              </a:rPr>
              <a:t>Sử dụng ong mắt đỏ để diệt sâu bệnh thuộc biện pháp phòng trừ sâu bệnh </a:t>
            </a:r>
            <a:r>
              <a:rPr lang="en-US" sz="3200" b="1" dirty="0">
                <a:solidFill>
                  <a:schemeClr val="tx1"/>
                </a:solidFill>
                <a:latin typeface="Arial" panose="020B0604020202020204" pitchFamily="34" charset="0"/>
                <a:ea typeface="Calibri" panose="020F0502020204030204" pitchFamily="34" charset="0"/>
                <a:cs typeface="Arial" panose="020B0604020202020204" pitchFamily="34" charset="0"/>
              </a:rPr>
              <a:t> nào sau đây?</a:t>
            </a:r>
            <a:endParaRPr lang="en-US" sz="32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a:latin typeface="Arial" panose="020B0604020202020204" pitchFamily="34" charset="0"/>
                <a:ea typeface="Times New Roman" panose="02020603050405020304" pitchFamily="18" charset="0"/>
                <a:cs typeface="Arial" panose="020B0604020202020204" pitchFamily="34" charset="0"/>
              </a:rPr>
              <a:t>B. Biện </a:t>
            </a:r>
            <a:r>
              <a:rPr lang="en-US" sz="3200" dirty="0">
                <a:latin typeface="Arial" panose="020B0604020202020204" pitchFamily="34" charset="0"/>
                <a:ea typeface="Times New Roman" panose="02020603050405020304" pitchFamily="18" charset="0"/>
                <a:cs typeface="Arial" panose="020B0604020202020204" pitchFamily="34" charset="0"/>
              </a:rPr>
              <a:t>pháp vật lí, cơ giới. </a:t>
            </a:r>
            <a:endParaRPr lang="en-US" sz="32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dirty="0">
                <a:latin typeface="Arial" panose="020B0604020202020204" pitchFamily="34" charset="0"/>
                <a:ea typeface="Times New Roman" panose="02020603050405020304" pitchFamily="18" charset="0"/>
                <a:cs typeface="Arial" panose="020B0604020202020204" pitchFamily="34" charset="0"/>
              </a:rPr>
              <a:t>C. Biện pháp hóa học</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3200" dirty="0">
                <a:ea typeface="Times New Roman" panose="02020603050405020304" pitchFamily="18" charset="0"/>
                <a:cs typeface="Arial" panose="020B0604020202020204" pitchFamily="34" charset="0"/>
              </a:rPr>
              <a:t>D. </a:t>
            </a:r>
            <a:r>
              <a:rPr lang="en-US" sz="3200" dirty="0">
                <a:latin typeface="Arial" panose="020B0604020202020204" pitchFamily="34" charset="0"/>
                <a:ea typeface="Times New Roman" panose="02020603050405020304" pitchFamily="18" charset="0"/>
                <a:cs typeface="Arial" panose="020B0604020202020204" pitchFamily="34" charset="0"/>
              </a:rPr>
              <a:t>Biện pháp sinh học</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pic>
        <p:nvPicPr>
          <p:cNvPr id="10" name="7">
            <a:hlinkClick r:id="rId5" action="ppaction://hlinksldjump"/>
            <a:extLst>
              <a:ext uri="{FF2B5EF4-FFF2-40B4-BE49-F238E27FC236}">
                <a16:creationId xmlns:a16="http://schemas.microsoft.com/office/drawing/2014/main" id="{32DD0EA6-894E-410B-86E2-EDD655568F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4357" y="1180315"/>
            <a:ext cx="1613086" cy="1545336"/>
          </a:xfrm>
          <a:prstGeom prst="rect">
            <a:avLst/>
          </a:prstGeom>
        </p:spPr>
      </p:pic>
    </p:spTree>
    <p:extLst>
      <p:ext uri="{BB962C8B-B14F-4D97-AF65-F5344CB8AC3E}">
        <p14:creationId xmlns:p14="http://schemas.microsoft.com/office/powerpoint/2010/main" val="108213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9"/>
                                        </p:tgtEl>
                                        <p:attrNameLst>
                                          <p:attrName>fillcolor</p:attrName>
                                        </p:attrNameLst>
                                      </p:cBhvr>
                                      <p:to>
                                        <a:srgbClr val="92D050"/>
                                      </p:to>
                                    </p:animClr>
                                    <p:set>
                                      <p:cBhvr>
                                        <p:cTn id="33" dur="500" fill="hold"/>
                                        <p:tgtEl>
                                          <p:spTgt spid="9"/>
                                        </p:tgtEl>
                                        <p:attrNameLst>
                                          <p:attrName>fill.type</p:attrName>
                                        </p:attrNameLst>
                                      </p:cBhvr>
                                      <p:to>
                                        <p:strVal val="solid"/>
                                      </p:to>
                                    </p:set>
                                    <p:set>
                                      <p:cBhvr>
                                        <p:cTn id="34" dur="500" fill="hold"/>
                                        <p:tgtEl>
                                          <p:spTgt spid="9"/>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5"/>
                                        </p:tgtEl>
                                        <p:attrNameLst>
                                          <p:attrName>fillcolor</p:attrName>
                                        </p:attrNameLst>
                                      </p:cBhvr>
                                      <p:to>
                                        <a:srgbClr val="FF0000"/>
                                      </p:to>
                                    </p:animClr>
                                    <p:set>
                                      <p:cBhvr>
                                        <p:cTn id="40" dur="500" fill="hold"/>
                                        <p:tgtEl>
                                          <p:spTgt spid="5"/>
                                        </p:tgtEl>
                                        <p:attrNameLst>
                                          <p:attrName>fill.type</p:attrName>
                                        </p:attrNameLst>
                                      </p:cBhvr>
                                      <p:to>
                                        <p:strVal val="solid"/>
                                      </p:to>
                                    </p:set>
                                    <p:set>
                                      <p:cBhvr>
                                        <p:cTn id="41" dur="500" fill="hold"/>
                                        <p:tgtEl>
                                          <p:spTgt spid="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7"/>
                                        </p:tgtEl>
                                        <p:attrNameLst>
                                          <p:attrName>fillcolor</p:attrName>
                                        </p:attrNameLst>
                                      </p:cBhvr>
                                      <p:to>
                                        <a:srgbClr val="FF0000"/>
                                      </p:to>
                                    </p:animClr>
                                    <p:set>
                                      <p:cBhvr>
                                        <p:cTn id="47" dur="500" fill="hold"/>
                                        <p:tgtEl>
                                          <p:spTgt spid="7"/>
                                        </p:tgtEl>
                                        <p:attrNameLst>
                                          <p:attrName>fill.type</p:attrName>
                                        </p:attrNameLst>
                                      </p:cBhvr>
                                      <p:to>
                                        <p:strVal val="solid"/>
                                      </p:to>
                                    </p:set>
                                    <p:set>
                                      <p:cBhvr>
                                        <p:cTn id="48" dur="500" fill="hold"/>
                                        <p:tgtEl>
                                          <p:spTgt spid="7"/>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8"/>
                                        </p:tgtEl>
                                        <p:attrNameLst>
                                          <p:attrName>fillcolor</p:attrName>
                                        </p:attrNameLst>
                                      </p:cBhvr>
                                      <p:to>
                                        <a:srgbClr val="FF0000"/>
                                      </p:to>
                                    </p:animClr>
                                    <p:set>
                                      <p:cBhvr>
                                        <p:cTn id="54" dur="500" fill="hold"/>
                                        <p:tgtEl>
                                          <p:spTgt spid="8"/>
                                        </p:tgtEl>
                                        <p:attrNameLst>
                                          <p:attrName>fill.type</p:attrName>
                                        </p:attrNameLst>
                                      </p:cBhvr>
                                      <p:to>
                                        <p:strVal val="solid"/>
                                      </p:to>
                                    </p:set>
                                    <p:set>
                                      <p:cBhvr>
                                        <p:cTn id="55" dur="5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A. 2.           </a:t>
            </a:r>
            <a:r>
              <a:rPr lang="vi-VN" sz="3200" dirty="0">
                <a:ea typeface="Calibri" panose="020F0502020204030204" pitchFamily="34" charset="0"/>
                <a:cs typeface="Arial" panose="020B0604020202020204" pitchFamily="34" charset="0"/>
              </a:rPr>
              <a:t>           </a:t>
            </a:r>
            <a:r>
              <a:rPr lang="en-US" sz="3200" dirty="0">
                <a:latin typeface="Arial" panose="020B0604020202020204" pitchFamily="34" charset="0"/>
                <a:ea typeface="Calibri" panose="020F0502020204030204" pitchFamily="34" charset="0"/>
                <a:cs typeface="Arial" panose="020B0604020202020204" pitchFamily="34" charset="0"/>
              </a:rPr>
              <a:t> </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286727"/>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b="1" dirty="0">
                <a:solidFill>
                  <a:schemeClr val="tx1"/>
                </a:solidFill>
                <a:latin typeface="Arial" panose="020B0604020202020204" pitchFamily="34" charset="0"/>
                <a:ea typeface="Calibri" panose="020F0502020204030204" pitchFamily="34" charset="0"/>
                <a:cs typeface="Arial" panose="020B0604020202020204" pitchFamily="34" charset="0"/>
              </a:rPr>
              <a:t>Câu 7. </a:t>
            </a:r>
            <a:r>
              <a:rPr lang="vi-VN" sz="3200" b="1" dirty="0">
                <a:solidFill>
                  <a:schemeClr val="tx1"/>
                </a:solidFill>
                <a:ea typeface="Calibri" panose="020F0502020204030204" pitchFamily="34" charset="0"/>
                <a:cs typeface="Arial" panose="020B0604020202020204" pitchFamily="34" charset="0"/>
              </a:rPr>
              <a:t>Lập kế hoạch tính toán chi phí cho một loại cây trồng nhất định gồm mấy bước?</a:t>
            </a:r>
            <a:endParaRPr lang="en-US" sz="32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latin typeface="Arial" panose="020B0604020202020204" pitchFamily="34" charset="0"/>
                <a:ea typeface="Calibri" panose="020F0502020204030204" pitchFamily="34" charset="0"/>
                <a:cs typeface="Arial" panose="020B0604020202020204" pitchFamily="34" charset="0"/>
              </a:rPr>
              <a:t>B. 4</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latin typeface="Arial" panose="020B0604020202020204" pitchFamily="34" charset="0"/>
                <a:ea typeface="Calibri" panose="020F0502020204030204" pitchFamily="34" charset="0"/>
                <a:cs typeface="Arial" panose="020B0604020202020204" pitchFamily="34" charset="0"/>
              </a:rPr>
              <a:t>C. 3.           </a:t>
            </a:r>
            <a:r>
              <a:rPr lang="vi-VN" sz="3200" dirty="0">
                <a:ea typeface="Calibri" panose="020F0502020204030204" pitchFamily="34" charset="0"/>
                <a:cs typeface="Arial" panose="020B0604020202020204" pitchFamily="34" charset="0"/>
              </a:rPr>
              <a:t>                  </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a:latin typeface="Arial" panose="020B0604020202020204" pitchFamily="34" charset="0"/>
                <a:ea typeface="Calibri" panose="020F0502020204030204" pitchFamily="34" charset="0"/>
                <a:cs typeface="Arial" panose="020B0604020202020204" pitchFamily="34" charset="0"/>
              </a:rPr>
              <a:t>D. </a:t>
            </a:r>
            <a:r>
              <a:rPr lang="en-US" sz="3200" dirty="0">
                <a:latin typeface="Arial" panose="020B0604020202020204" pitchFamily="34" charset="0"/>
                <a:ea typeface="Calibri" panose="020F0502020204030204" pitchFamily="34" charset="0"/>
                <a:cs typeface="Arial" panose="020B0604020202020204" pitchFamily="34" charset="0"/>
              </a:rPr>
              <a:t>5.</a:t>
            </a:r>
            <a:endParaRPr lang="en-US" sz="4800" b="1" dirty="0">
              <a:solidFill>
                <a:prstClr val="white"/>
              </a:solidFill>
              <a:latin typeface="Times New Roman" panose="02020603050405020304" pitchFamily="18" charset="0"/>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pic>
        <p:nvPicPr>
          <p:cNvPr id="2" name="Picture 1"/>
          <p:cNvPicPr>
            <a:picLocks noChangeAspect="1"/>
          </p:cNvPicPr>
          <p:nvPr/>
        </p:nvPicPr>
        <p:blipFill>
          <a:blip r:embed="rId5"/>
          <a:stretch>
            <a:fillRect/>
          </a:stretch>
        </p:blipFill>
        <p:spPr>
          <a:xfrm>
            <a:off x="10231863" y="1411804"/>
            <a:ext cx="1615580" cy="1542422"/>
          </a:xfrm>
          <a:prstGeom prst="rect">
            <a:avLst/>
          </a:prstGeom>
        </p:spPr>
      </p:pic>
    </p:spTree>
    <p:extLst>
      <p:ext uri="{BB962C8B-B14F-4D97-AF65-F5344CB8AC3E}">
        <p14:creationId xmlns:p14="http://schemas.microsoft.com/office/powerpoint/2010/main" val="13519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5"/>
                                        </p:tgtEl>
                                        <p:attrNameLst>
                                          <p:attrName>fillcolor</p:attrName>
                                        </p:attrNameLst>
                                      </p:cBhvr>
                                      <p:to>
                                        <a:srgbClr val="FF0000"/>
                                      </p:to>
                                    </p:animClr>
                                    <p:set>
                                      <p:cBhvr>
                                        <p:cTn id="35" dur="500" fill="hold"/>
                                        <p:tgtEl>
                                          <p:spTgt spid="5"/>
                                        </p:tgtEl>
                                        <p:attrNameLst>
                                          <p:attrName>fill.type</p:attrName>
                                        </p:attrNameLst>
                                      </p:cBhvr>
                                      <p:to>
                                        <p:strVal val="solid"/>
                                      </p:to>
                                    </p:set>
                                    <p:set>
                                      <p:cBhvr>
                                        <p:cTn id="36"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92D050"/>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8"/>
                                        </p:tgtEl>
                                        <p:attrNameLst>
                                          <p:attrName>fillcolor</p:attrName>
                                        </p:attrNameLst>
                                      </p:cBhvr>
                                      <p:to>
                                        <a:srgbClr val="FF0000"/>
                                      </p:to>
                                    </p:animClr>
                                    <p:set>
                                      <p:cBhvr>
                                        <p:cTn id="49" dur="500" fill="hold"/>
                                        <p:tgtEl>
                                          <p:spTgt spid="8"/>
                                        </p:tgtEl>
                                        <p:attrNameLst>
                                          <p:attrName>fill.type</p:attrName>
                                        </p:attrNameLst>
                                      </p:cBhvr>
                                      <p:to>
                                        <p:strVal val="solid"/>
                                      </p:to>
                                    </p:set>
                                    <p:set>
                                      <p:cBhvr>
                                        <p:cTn id="50" dur="500" fill="hold"/>
                                        <p:tgtEl>
                                          <p:spTgt spid="8"/>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9"/>
                                        </p:tgtEl>
                                        <p:attrNameLst>
                                          <p:attrName>fillcolor</p:attrName>
                                        </p:attrNameLst>
                                      </p:cBhvr>
                                      <p:to>
                                        <a:srgbClr val="FF0000"/>
                                      </p:to>
                                    </p:animClr>
                                    <p:set>
                                      <p:cBhvr>
                                        <p:cTn id="56" dur="500" fill="hold"/>
                                        <p:tgtEl>
                                          <p:spTgt spid="9"/>
                                        </p:tgtEl>
                                        <p:attrNameLst>
                                          <p:attrName>fill.type</p:attrName>
                                        </p:attrNameLst>
                                      </p:cBhvr>
                                      <p:to>
                                        <p:strVal val="solid"/>
                                      </p:to>
                                    </p:set>
                                    <p:set>
                                      <p:cBhvr>
                                        <p:cTn id="57" dur="500" fill="hold"/>
                                        <p:tgtEl>
                                          <p:spTgt spid="9"/>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689113" y="249752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 Thu</a:t>
            </a:r>
            <a:r>
              <a:rPr kumimoji="0" lang="en-US" sz="3200" b="0" i="0" u="none" strike="noStrike" kern="1200" cap="none" spc="0" normalizeH="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hoạch hàng loạt cho các loại nông sản</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286727"/>
            <a:ext cx="11502886"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Câu 8. Yêu</a:t>
            </a:r>
            <a:r>
              <a:rPr kumimoji="0" lang="en-US" sz="3200" b="1"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cầu nào sau đây không đảm bảo cho việc thu hoạch nông sản đạt kết quả cao</a:t>
            </a: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689113" y="356763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en-US" sz="3200" b="0" i="0" u="none" strike="noStrike" kern="1200" cap="none" spc="0" normalizeH="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Tùy loại nông sản đúng thời điểm, nhanh gọn, cẩn thận</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689113" y="4637752"/>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C. </a:t>
            </a:r>
            <a:r>
              <a:rPr lang="en-US" sz="3200" noProof="0" dirty="0">
                <a:solidFill>
                  <a:prstClr val="white"/>
                </a:solidFill>
                <a:latin typeface="Arial" panose="020B0604020202020204" pitchFamily="34" charset="0"/>
                <a:ea typeface="Calibri" panose="020F0502020204030204" pitchFamily="34" charset="0"/>
                <a:cs typeface="Arial" panose="020B0604020202020204" pitchFamily="34" charset="0"/>
              </a:rPr>
              <a:t>Chín tới đâu thu tới đó</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689113" y="5707867"/>
            <a:ext cx="7354957"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 </a:t>
            </a:r>
            <a:r>
              <a:rPr lang="en-US" sz="3200" dirty="0">
                <a:solidFill>
                  <a:prstClr val="white"/>
                </a:solidFill>
                <a:latin typeface="Arial" panose="020B0604020202020204" pitchFamily="34" charset="0"/>
                <a:ea typeface="Calibri" panose="020F0502020204030204" pitchFamily="34" charset="0"/>
                <a:cs typeface="Arial" panose="020B0604020202020204" pitchFamily="34" charset="0"/>
              </a:rPr>
              <a:t>Các</a:t>
            </a:r>
            <a:r>
              <a:rPr kumimoji="0" lang="en-US" sz="3200" b="0" i="0" u="none" strike="noStrike" kern="1200" cap="none" spc="0" normalizeH="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loại nông sản có phương pháp thu giống nhau</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1" name="Arrow: Pentagon 10">
            <a:hlinkClick r:id="rId4" action="ppaction://hlinksldjump"/>
            <a:extLst>
              <a:ext uri="{FF2B5EF4-FFF2-40B4-BE49-F238E27FC236}">
                <a16:creationId xmlns:a16="http://schemas.microsoft.com/office/drawing/2014/main" id="{3F5E0018-06D1-4CC3-8E0E-A698D17C90D4}"/>
              </a:ext>
            </a:extLst>
          </p:cNvPr>
          <p:cNvSpPr/>
          <p:nvPr/>
        </p:nvSpPr>
        <p:spPr>
          <a:xfrm flipH="1">
            <a:off x="9447143" y="5643584"/>
            <a:ext cx="2400300"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GO HOME</a:t>
            </a:r>
          </a:p>
        </p:txBody>
      </p:sp>
      <p:pic>
        <p:nvPicPr>
          <p:cNvPr id="10" name="8">
            <a:hlinkClick r:id="rId5" action="ppaction://hlinksldjump"/>
            <a:extLst>
              <a:ext uri="{FF2B5EF4-FFF2-40B4-BE49-F238E27FC236}">
                <a16:creationId xmlns:a16="http://schemas.microsoft.com/office/drawing/2014/main" id="{81A38DC9-4DBF-48B5-AE8C-A76673CF86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6443" y="1411297"/>
            <a:ext cx="1651000" cy="1545336"/>
          </a:xfrm>
          <a:prstGeom prst="rect">
            <a:avLst/>
          </a:prstGeom>
        </p:spPr>
      </p:pic>
    </p:spTree>
    <p:extLst>
      <p:ext uri="{BB962C8B-B14F-4D97-AF65-F5344CB8AC3E}">
        <p14:creationId xmlns:p14="http://schemas.microsoft.com/office/powerpoint/2010/main" val="159802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5"/>
                                        </p:tgtEl>
                                        <p:attrNameLst>
                                          <p:attrName>fillcolor</p:attrName>
                                        </p:attrNameLst>
                                      </p:cBhvr>
                                      <p:to>
                                        <a:srgbClr val="FF0000"/>
                                      </p:to>
                                    </p:animClr>
                                    <p:set>
                                      <p:cBhvr>
                                        <p:cTn id="35" dur="500" fill="hold"/>
                                        <p:tgtEl>
                                          <p:spTgt spid="5"/>
                                        </p:tgtEl>
                                        <p:attrNameLst>
                                          <p:attrName>fill.type</p:attrName>
                                        </p:attrNameLst>
                                      </p:cBhvr>
                                      <p:to>
                                        <p:strVal val="solid"/>
                                      </p:to>
                                    </p:set>
                                    <p:set>
                                      <p:cBhvr>
                                        <p:cTn id="36" dur="500" fill="hold"/>
                                        <p:tgtEl>
                                          <p:spTgt spid="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7"/>
                                        </p:tgtEl>
                                        <p:attrNameLst>
                                          <p:attrName>fillcolor</p:attrName>
                                        </p:attrNameLst>
                                      </p:cBhvr>
                                      <p:to>
                                        <a:srgbClr val="92D050"/>
                                      </p:to>
                                    </p:animClr>
                                    <p:set>
                                      <p:cBhvr>
                                        <p:cTn id="42" dur="500" fill="hold"/>
                                        <p:tgtEl>
                                          <p:spTgt spid="7"/>
                                        </p:tgtEl>
                                        <p:attrNameLst>
                                          <p:attrName>fill.type</p:attrName>
                                        </p:attrNameLst>
                                      </p:cBhvr>
                                      <p:to>
                                        <p:strVal val="solid"/>
                                      </p:to>
                                    </p:set>
                                    <p:set>
                                      <p:cBhvr>
                                        <p:cTn id="43" dur="50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8"/>
                                        </p:tgtEl>
                                        <p:attrNameLst>
                                          <p:attrName>fillcolor</p:attrName>
                                        </p:attrNameLst>
                                      </p:cBhvr>
                                      <p:to>
                                        <a:srgbClr val="FF0000"/>
                                      </p:to>
                                    </p:animClr>
                                    <p:set>
                                      <p:cBhvr>
                                        <p:cTn id="49" dur="500" fill="hold"/>
                                        <p:tgtEl>
                                          <p:spTgt spid="8"/>
                                        </p:tgtEl>
                                        <p:attrNameLst>
                                          <p:attrName>fill.type</p:attrName>
                                        </p:attrNameLst>
                                      </p:cBhvr>
                                      <p:to>
                                        <p:strVal val="solid"/>
                                      </p:to>
                                    </p:set>
                                    <p:set>
                                      <p:cBhvr>
                                        <p:cTn id="50" dur="500" fill="hold"/>
                                        <p:tgtEl>
                                          <p:spTgt spid="8"/>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9"/>
                                        </p:tgtEl>
                                        <p:attrNameLst>
                                          <p:attrName>fillcolor</p:attrName>
                                        </p:attrNameLst>
                                      </p:cBhvr>
                                      <p:to>
                                        <a:srgbClr val="FF0000"/>
                                      </p:to>
                                    </p:animClr>
                                    <p:set>
                                      <p:cBhvr>
                                        <p:cTn id="56" dur="500" fill="hold"/>
                                        <p:tgtEl>
                                          <p:spTgt spid="9"/>
                                        </p:tgtEl>
                                        <p:attrNameLst>
                                          <p:attrName>fill.type</p:attrName>
                                        </p:attrNameLst>
                                      </p:cBhvr>
                                      <p:to>
                                        <p:strVal val="solid"/>
                                      </p:to>
                                    </p:set>
                                    <p:set>
                                      <p:cBhvr>
                                        <p:cTn id="57" dur="500" fill="hold"/>
                                        <p:tgtEl>
                                          <p:spTgt spid="9"/>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0467" y="2176060"/>
            <a:ext cx="10241280" cy="1703223"/>
          </a:xfrm>
          <a:prstGeom prst="rect">
            <a:avLst/>
          </a:prstGeom>
          <a:solidFill>
            <a:schemeClr val="accent2">
              <a:lumMod val="40000"/>
              <a:lumOff val="60000"/>
            </a:schemeClr>
          </a:solidFill>
        </p:spPr>
        <p:txBody>
          <a:bodyPr wrap="square">
            <a:spAutoFit/>
          </a:bodyPr>
          <a:lstStyle/>
          <a:p>
            <a:pPr>
              <a:lnSpc>
                <a:spcPct val="155000"/>
              </a:lnSpc>
              <a:tabLst>
                <a:tab pos="250825" algn="l"/>
              </a:tabLst>
            </a:pPr>
            <a:r>
              <a:rPr lang="vi-VN" sz="3600" b="1" dirty="0">
                <a:latin typeface="Times New Roman" panose="02020603050405020304" pitchFamily="18" charset="0"/>
                <a:ea typeface="Times New Roman" panose="02020603050405020304" pitchFamily="18" charset="0"/>
              </a:rPr>
              <a:t>Bài 2: </a:t>
            </a:r>
            <a:r>
              <a:rPr lang="vi-VN" sz="3600" dirty="0">
                <a:solidFill>
                  <a:srgbClr val="000000"/>
                </a:solidFill>
                <a:latin typeface="Times New Roman" panose="02020603050405020304" pitchFamily="18" charset="0"/>
                <a:ea typeface="Times New Roman" panose="02020603050405020304" pitchFamily="18" charset="0"/>
              </a:rPr>
              <a:t>vận dụng công thức  tính toán chi phí đề làm ví dụ trang 19-SGK. (Thời gian 6 phút).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4136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5402545"/>
              </p:ext>
            </p:extLst>
          </p:nvPr>
        </p:nvGraphicFramePr>
        <p:xfrm>
          <a:off x="391887" y="0"/>
          <a:ext cx="11416936" cy="6857999"/>
        </p:xfrm>
        <a:graphic>
          <a:graphicData uri="http://schemas.openxmlformats.org/drawingml/2006/table">
            <a:tbl>
              <a:tblPr firstRow="1" firstCol="1" bandRow="1"/>
              <a:tblGrid>
                <a:gridCol w="11416936">
                  <a:extLst>
                    <a:ext uri="{9D8B030D-6E8A-4147-A177-3AD203B41FA5}">
                      <a16:colId xmlns:a16="http://schemas.microsoft.com/office/drawing/2014/main" val="2606543748"/>
                    </a:ext>
                  </a:extLst>
                </a:gridCol>
              </a:tblGrid>
              <a:tr h="6857999">
                <a:tc>
                  <a:txBody>
                    <a:bodyPr/>
                    <a:lstStyle/>
                    <a:p>
                      <a:pPr marL="0" marR="0" algn="ctr">
                        <a:lnSpc>
                          <a:spcPct val="107000"/>
                        </a:lnSpc>
                        <a:spcBef>
                          <a:spcPts val="0"/>
                        </a:spcBef>
                        <a:spcAft>
                          <a:spcPts val="0"/>
                        </a:spcAft>
                        <a:tabLst>
                          <a:tab pos="752475" algn="l"/>
                        </a:tabLst>
                      </a:pP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tabLst>
                          <a:tab pos="752475" algn="l"/>
                        </a:tabLst>
                      </a:pPr>
                      <a:endParaRPr lang="en-US" sz="40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tabLst>
                          <a:tab pos="752475" algn="l"/>
                        </a:tabLst>
                      </a:pPr>
                      <a:r>
                        <a:rPr lang="en-US" sz="4000" b="1" dirty="0">
                          <a:effectLst/>
                          <a:latin typeface="Arial" panose="020B0604020202020204" pitchFamily="34" charset="0"/>
                          <a:ea typeface="Calibri" panose="020F0502020204030204" pitchFamily="34" charset="0"/>
                          <a:cs typeface="Arial" panose="020B0604020202020204" pitchFamily="34" charset="0"/>
                        </a:rPr>
                        <a:t>TRÒ</a:t>
                      </a:r>
                      <a:r>
                        <a:rPr lang="en-US" sz="4000" b="1" baseline="0" dirty="0">
                          <a:effectLst/>
                          <a:latin typeface="Arial" panose="020B0604020202020204" pitchFamily="34" charset="0"/>
                          <a:ea typeface="Calibri" panose="020F0502020204030204" pitchFamily="34" charset="0"/>
                          <a:cs typeface="Arial" panose="020B0604020202020204" pitchFamily="34" charset="0"/>
                        </a:rPr>
                        <a:t> CHƠI: Em là kỹ sư nông nghiệp</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228600" marR="0" algn="just">
                        <a:lnSpc>
                          <a:spcPct val="155000"/>
                        </a:lnSpc>
                        <a:spcBef>
                          <a:spcPts val="0"/>
                        </a:spcBef>
                        <a:spcAft>
                          <a:spcPts val="0"/>
                        </a:spcAft>
                        <a:tabLst>
                          <a:tab pos="230505" algn="l"/>
                        </a:tabLst>
                      </a:pPr>
                      <a:endParaRPr lang="en-US" sz="2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155000"/>
                        </a:lnSpc>
                        <a:spcBef>
                          <a:spcPts val="0"/>
                        </a:spcBef>
                        <a:spcAft>
                          <a:spcPts val="0"/>
                        </a:spcAft>
                        <a:tabLst>
                          <a:tab pos="230505" algn="l"/>
                        </a:tabLst>
                      </a:pPr>
                      <a:endParaRPr lang="en-US" sz="24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155000"/>
                        </a:lnSpc>
                        <a:spcBef>
                          <a:spcPts val="0"/>
                        </a:spcBef>
                        <a:spcAft>
                          <a:spcPts val="0"/>
                        </a:spcAft>
                        <a:tabLst>
                          <a:tab pos="230505" algn="l"/>
                        </a:tabLst>
                      </a:pPr>
                      <a:r>
                        <a:rPr lang="en-US" sz="24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Luật</a:t>
                      </a:r>
                      <a:r>
                        <a:rPr lang="en-US" sz="2400" b="1" i="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chơi: </a:t>
                      </a:r>
                    </a:p>
                    <a:p>
                      <a:pPr marL="228600" marR="0" algn="just">
                        <a:lnSpc>
                          <a:spcPct val="155000"/>
                        </a:lnSpc>
                        <a:spcBef>
                          <a:spcPts val="0"/>
                        </a:spcBef>
                        <a:spcAft>
                          <a:spcPts val="0"/>
                        </a:spcAft>
                        <a:tabLst>
                          <a:tab pos="230505" algn="l"/>
                        </a:tabLst>
                      </a:pPr>
                      <a:r>
                        <a:rPr lang="en-US" sz="2400" b="1" i="1"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 vai trò là một nhà kỹ sư nông nghiệp và vốn kiến thức sẵn có, em hãy trình bày các biện pháp kỹ thuật để tiến hành gieo trồng các loại cây nông nghiệp sau trong thời gian 10 phút.</a:t>
                      </a:r>
                      <a:endParaRPr lang="en-US" sz="24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6148" marR="561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36664104"/>
                  </a:ext>
                </a:extLst>
              </a:tr>
            </a:tbl>
          </a:graphicData>
        </a:graphic>
      </p:graphicFrame>
    </p:spTree>
    <p:extLst>
      <p:ext uri="{BB962C8B-B14F-4D97-AF65-F5344CB8AC3E}">
        <p14:creationId xmlns:p14="http://schemas.microsoft.com/office/powerpoint/2010/main" val="480526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405748"/>
            <a:ext cx="10889673" cy="5435334"/>
          </a:xfrm>
          <a:prstGeom prst="rect">
            <a:avLst/>
          </a:prstGeom>
          <a:solidFill>
            <a:schemeClr val="accent2">
              <a:lumMod val="40000"/>
              <a:lumOff val="60000"/>
            </a:schemeClr>
          </a:solidFill>
        </p:spPr>
        <p:txBody>
          <a:bodyPr wrap="square">
            <a:spAutoFit/>
          </a:bodyPr>
          <a:lstStyle/>
          <a:p>
            <a:pPr marL="228600" lvl="0" algn="ctr">
              <a:lnSpc>
                <a:spcPct val="155000"/>
              </a:lnSpc>
              <a:tabLst>
                <a:tab pos="230505" algn="l"/>
              </a:tabLst>
            </a:pP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Câu hỏi</a:t>
            </a:r>
          </a:p>
          <a:p>
            <a:pPr marL="228600" lvl="0" algn="just">
              <a:lnSpc>
                <a:spcPct val="155000"/>
              </a:lnSpc>
              <a:tabLst>
                <a:tab pos="230505" algn="l"/>
              </a:tabLst>
            </a:pPr>
            <a:r>
              <a:rPr lang="vi-VN" sz="2400" b="1" dirty="0">
                <a:solidFill>
                  <a:srgbClr val="000000"/>
                </a:solidFill>
                <a:ea typeface="Times New Roman" panose="02020603050405020304" pitchFamily="18" charset="0"/>
                <a:cs typeface="Times New Roman" panose="02020603050405020304" pitchFamily="18" charset="0"/>
              </a:rPr>
              <a:t>Câu 1: Hãy đưa ra biện pháp làm đất phù hợp cho một số loại cây trồng phô biến ở địa phương em?</a:t>
            </a:r>
            <a:endParaRPr lang="en-US" sz="2400" b="1" dirty="0">
              <a:solidFill>
                <a:prstClr val="black"/>
              </a:solidFill>
              <a:ea typeface="Times New Roman" panose="02020603050405020304" pitchFamily="18" charset="0"/>
              <a:cs typeface="Times New Roman" panose="02020603050405020304" pitchFamily="18" charset="0"/>
            </a:endParaRPr>
          </a:p>
          <a:p>
            <a:pPr marL="228600" lvl="0" algn="just">
              <a:lnSpc>
                <a:spcPct val="155000"/>
              </a:lnSpc>
              <a:tabLst>
                <a:tab pos="230505" algn="l"/>
              </a:tabLst>
            </a:pPr>
            <a:r>
              <a:rPr lang="vi-VN" sz="2400" b="1" dirty="0">
                <a:solidFill>
                  <a:srgbClr val="000000"/>
                </a:solidFill>
                <a:ea typeface="Times New Roman" panose="02020603050405020304" pitchFamily="18" charset="0"/>
                <a:cs typeface="Times New Roman" panose="02020603050405020304" pitchFamily="18" charset="0"/>
              </a:rPr>
              <a:t>Câu 2: Địa phương em có những thời vụ gieo trồng nào? Hãy kể tên một số loại cây trồng được gieo trồng vào thời vụ đó?</a:t>
            </a:r>
            <a:endParaRPr lang="en-US" sz="2400" b="1" dirty="0">
              <a:solidFill>
                <a:prstClr val="black"/>
              </a:solidFill>
              <a:ea typeface="Times New Roman" panose="02020603050405020304" pitchFamily="18" charset="0"/>
              <a:cs typeface="Times New Roman" panose="02020603050405020304" pitchFamily="18" charset="0"/>
            </a:endParaRPr>
          </a:p>
          <a:p>
            <a:pPr marL="228600" lvl="0" algn="just">
              <a:lnSpc>
                <a:spcPct val="155000"/>
              </a:lnSpc>
              <a:tabLst>
                <a:tab pos="230505" algn="l"/>
              </a:tabLst>
            </a:pPr>
            <a:r>
              <a:rPr lang="vi-VN" sz="2400" b="1" dirty="0">
                <a:solidFill>
                  <a:srgbClr val="000000"/>
                </a:solidFill>
                <a:ea typeface="Times New Roman" panose="02020603050405020304" pitchFamily="18" charset="0"/>
                <a:cs typeface="Times New Roman" panose="02020603050405020304" pitchFamily="18" charset="0"/>
              </a:rPr>
              <a:t>Câu 3: Em hãy chọn loại phương thức gieo trồng cho các loại cây sau đây: Lúa, mía, ngô, sắn, cam, đỗ..?</a:t>
            </a:r>
            <a:endParaRPr lang="en-US" sz="2400" b="1" dirty="0">
              <a:solidFill>
                <a:prstClr val="black"/>
              </a:solidFill>
              <a:ea typeface="Times New Roman" panose="02020603050405020304" pitchFamily="18" charset="0"/>
              <a:cs typeface="Times New Roman" panose="02020603050405020304" pitchFamily="18" charset="0"/>
            </a:endParaRPr>
          </a:p>
          <a:p>
            <a:pPr marL="228600" lvl="0" algn="just">
              <a:lnSpc>
                <a:spcPct val="155000"/>
              </a:lnSpc>
              <a:tabLst>
                <a:tab pos="230505" algn="l"/>
              </a:tabLst>
            </a:pPr>
            <a:r>
              <a:rPr lang="vi-VN" sz="2400" b="1" dirty="0">
                <a:solidFill>
                  <a:srgbClr val="000000"/>
                </a:solidFill>
                <a:ea typeface="Times New Roman" panose="02020603050405020304" pitchFamily="18" charset="0"/>
                <a:cs typeface="Times New Roman" panose="02020603050405020304" pitchFamily="18" charset="0"/>
              </a:rPr>
              <a:t>Câu 4: Em hãy chọn phương pháp tưới thích hợp cho các loại cây sau: Chè, lúa, rau cải, hoa phong lan?</a:t>
            </a:r>
            <a:endParaRPr lang="en-US" sz="2400" b="1"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14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3455" y="510381"/>
            <a:ext cx="11139054" cy="6113340"/>
          </a:xfrm>
          <a:prstGeom prst="rect">
            <a:avLst/>
          </a:prstGeom>
          <a:solidFill>
            <a:schemeClr val="accent2">
              <a:lumMod val="40000"/>
              <a:lumOff val="60000"/>
            </a:schemeClr>
          </a:solidFill>
        </p:spPr>
        <p:txBody>
          <a:bodyPr wrap="square">
            <a:spAutoFit/>
          </a:bodyPr>
          <a:lstStyle/>
          <a:p>
            <a:pPr marL="228600" marR="0" algn="just">
              <a:lnSpc>
                <a:spcPct val="155000"/>
              </a:lnSpc>
              <a:spcBef>
                <a:spcPts val="0"/>
              </a:spcBef>
              <a:spcAft>
                <a:spcPts val="0"/>
              </a:spcAft>
              <a:tabLst>
                <a:tab pos="230505" algn="l"/>
              </a:tabLs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EM LÀ NHÀ TƯ VẤN: VỀ NHÀ EM HÃY: TƯ VẤN CHO MỌI THÀNH VIÊN TRONG GIA ĐÌNH VÀ MỌI NGƯỜI XUNG QUANH CÁC NỘI DUNG SAU:</a:t>
            </a:r>
          </a:p>
          <a:p>
            <a:pPr marL="228600" marR="0" algn="just">
              <a:lnSpc>
                <a:spcPct val="155000"/>
              </a:lnSpc>
              <a:spcBef>
                <a:spcPts val="0"/>
              </a:spcBef>
              <a:spcAft>
                <a:spcPts val="0"/>
              </a:spcAft>
              <a:tabLst>
                <a:tab pos="230505" algn="l"/>
              </a:tabLst>
            </a:pPr>
            <a:endPar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28600" marR="0" algn="just">
              <a:lnSpc>
                <a:spcPct val="155000"/>
              </a:lnSpc>
              <a:spcBef>
                <a:spcPts val="0"/>
              </a:spcBef>
              <a:spcAft>
                <a:spcPts val="0"/>
              </a:spcAft>
              <a:tabLst>
                <a:tab pos="230505" algn="l"/>
              </a:tabLst>
            </a:pPr>
            <a:r>
              <a:rPr lang="vi-VN" sz="2400" b="1" dirty="0">
                <a:solidFill>
                  <a:srgbClr val="000000"/>
                </a:solidFill>
                <a:ea typeface="Times New Roman" panose="02020603050405020304" pitchFamily="18" charset="0"/>
                <a:cs typeface="Times New Roman" panose="02020603050405020304" pitchFamily="18" charset="0"/>
              </a:rPr>
              <a:t>Câu </a:t>
            </a:r>
            <a:r>
              <a:rPr lang="en-US" sz="2400" b="1" dirty="0">
                <a:solidFill>
                  <a:srgbClr val="000000"/>
                </a:solidFill>
                <a:ea typeface="Times New Roman" panose="02020603050405020304" pitchFamily="18" charset="0"/>
                <a:cs typeface="Times New Roman" panose="02020603050405020304" pitchFamily="18" charset="0"/>
              </a:rPr>
              <a:t>1</a:t>
            </a:r>
            <a:r>
              <a:rPr lang="vi-VN" sz="2400" b="1" dirty="0">
                <a:solidFill>
                  <a:srgbClr val="000000"/>
                </a:solidFill>
                <a:ea typeface="Times New Roman" panose="02020603050405020304" pitchFamily="18" charset="0"/>
                <a:cs typeface="Times New Roman" panose="02020603050405020304" pitchFamily="18" charset="0"/>
              </a:rPr>
              <a:t>: </a:t>
            </a:r>
            <a:r>
              <a:rPr lang="vi-VN" sz="2400" b="1" i="1" dirty="0">
                <a:solidFill>
                  <a:srgbClr val="000000"/>
                </a:solidFill>
                <a:ea typeface="Times New Roman" panose="02020603050405020304" pitchFamily="18" charset="0"/>
                <a:cs typeface="Times New Roman" panose="02020603050405020304" pitchFamily="18" charset="0"/>
              </a:rPr>
              <a:t>Khi sử dụng thuốc trừ sâu hóa học, người phun cần có những dụng cụ bảo hộ gì để đảm bảo an toàn cho bản thân?  Sau khi sử dụng thuốc trừ sâu hóa học, cần làm gì để đảm bảo an toàn cho con người và môi trường?</a:t>
            </a:r>
            <a:endParaRPr lang="en-US" sz="2400" b="1" i="1" dirty="0">
              <a:ea typeface="Times New Roman" panose="02020603050405020304" pitchFamily="18" charset="0"/>
              <a:cs typeface="Times New Roman" panose="02020603050405020304" pitchFamily="18" charset="0"/>
            </a:endParaRPr>
          </a:p>
          <a:p>
            <a:pPr marL="228600" marR="0" algn="just">
              <a:lnSpc>
                <a:spcPct val="155000"/>
              </a:lnSpc>
              <a:spcBef>
                <a:spcPts val="0"/>
              </a:spcBef>
              <a:spcAft>
                <a:spcPts val="0"/>
              </a:spcAft>
              <a:tabLst>
                <a:tab pos="230505" algn="l"/>
              </a:tabLst>
            </a:pPr>
            <a:r>
              <a:rPr lang="vi-VN" sz="2400" b="1" dirty="0">
                <a:solidFill>
                  <a:srgbClr val="000000"/>
                </a:solidFill>
                <a:ea typeface="Times New Roman" panose="02020603050405020304" pitchFamily="18" charset="0"/>
                <a:cs typeface="Times New Roman" panose="02020603050405020304" pitchFamily="18" charset="0"/>
              </a:rPr>
              <a:t>Câu </a:t>
            </a:r>
            <a:r>
              <a:rPr lang="en-US" sz="2400" b="1" dirty="0">
                <a:solidFill>
                  <a:srgbClr val="000000"/>
                </a:solidFill>
                <a:ea typeface="Times New Roman" panose="02020603050405020304" pitchFamily="18" charset="0"/>
                <a:cs typeface="Times New Roman" panose="02020603050405020304" pitchFamily="18" charset="0"/>
              </a:rPr>
              <a:t>2</a:t>
            </a:r>
            <a:r>
              <a:rPr lang="vi-VN" sz="2400" b="1" dirty="0">
                <a:solidFill>
                  <a:srgbClr val="000000"/>
                </a:solidFill>
                <a:ea typeface="Times New Roman" panose="02020603050405020304" pitchFamily="18" charset="0"/>
                <a:cs typeface="Times New Roman" panose="02020603050405020304" pitchFamily="18" charset="0"/>
              </a:rPr>
              <a:t>: </a:t>
            </a:r>
            <a:r>
              <a:rPr lang="vi-VN" sz="2400" b="1" i="1" dirty="0">
                <a:solidFill>
                  <a:srgbClr val="000000"/>
                </a:solidFill>
                <a:ea typeface="Times New Roman" panose="02020603050405020304" pitchFamily="18" charset="0"/>
                <a:cs typeface="Times New Roman" panose="02020603050405020304" pitchFamily="18" charset="0"/>
              </a:rPr>
              <a:t>Hãy thực hiện việc trồng và chăm sóc cây cải xanh tại nhà?  Hãy lập kế hoạch và tính toán chi phí cho việc trồng và chăm sóc một loại cây phổ biến ở địa phương em?</a:t>
            </a:r>
            <a:r>
              <a:rPr lang="en-US" sz="2400" b="1" i="1" dirty="0">
                <a:ea typeface="Times New Roman" panose="02020603050405020304" pitchFamily="18" charset="0"/>
                <a:cs typeface="Times New Roman" panose="02020603050405020304" pitchFamily="18" charset="0"/>
              </a:rPr>
              <a:t> </a:t>
            </a:r>
            <a:r>
              <a:rPr lang="vi-VN" sz="2400" b="1" dirty="0">
                <a:ea typeface="Calibri" panose="020F0502020204030204" pitchFamily="34" charset="0"/>
                <a:cs typeface="Times New Roman" panose="02020603050405020304" pitchFamily="18" charset="0"/>
              </a:rPr>
              <a:t> </a:t>
            </a:r>
            <a:endParaRPr lang="en-US" sz="2400" b="1" dirty="0">
              <a:ea typeface="Calibri" panose="020F0502020204030204" pitchFamily="34" charset="0"/>
              <a:cs typeface="Times New Roman" panose="02020603050405020304" pitchFamily="18" charset="0"/>
            </a:endParaRPr>
          </a:p>
          <a:p>
            <a:pPr algn="ctr">
              <a:lnSpc>
                <a:spcPct val="107000"/>
              </a:lnSpc>
              <a:tabLst>
                <a:tab pos="752475" algn="l"/>
              </a:tabLst>
            </a:pPr>
            <a:r>
              <a:rPr lang="vi-VN"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818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sz="3200" b="1" dirty="0">
                <a:latin typeface="Arial" panose="020B0604020202020204" pitchFamily="34" charset="0"/>
                <a:cs typeface="Arial" panose="020B0604020202020204" pitchFamily="34" charset="0"/>
              </a:rPr>
              <a:t>CHỦ ĐỀ 1: TRỒNG TRỌT  V</a:t>
            </a:r>
            <a:r>
              <a:rPr lang="vi-VN" sz="3200" b="1" dirty="0">
                <a:latin typeface="Arial" panose="020B0604020202020204" pitchFamily="34" charset="0"/>
                <a:cs typeface="Arial" panose="020B0604020202020204" pitchFamily="34" charset="0"/>
              </a:rPr>
              <a:t>À LÂM </a:t>
            </a:r>
            <a:r>
              <a:rPr lang="en-US" sz="3200" b="1" dirty="0">
                <a:latin typeface="Arial" panose="020B0604020202020204" pitchFamily="34" charset="0"/>
                <a:cs typeface="Arial" panose="020B0604020202020204" pitchFamily="34" charset="0"/>
              </a:rPr>
              <a:t> NGHIỆP</a:t>
            </a:r>
          </a:p>
        </p:txBody>
      </p:sp>
      <p:sp>
        <p:nvSpPr>
          <p:cNvPr id="3" name="Content Placeholder 2"/>
          <p:cNvSpPr>
            <a:spLocks noGrp="1"/>
          </p:cNvSpPr>
          <p:nvPr>
            <p:ph idx="1"/>
          </p:nvPr>
        </p:nvSpPr>
        <p:spPr>
          <a:xfrm>
            <a:off x="1190897" y="3889556"/>
            <a:ext cx="10515600" cy="1283335"/>
          </a:xfrm>
        </p:spPr>
        <p:txBody>
          <a:bodyPr>
            <a:normAutofit lnSpcReduction="10000"/>
          </a:bodyPr>
          <a:lstStyle/>
          <a:p>
            <a:pPr marL="514350" indent="-514350">
              <a:buAutoNum type="romanUcPeriod"/>
            </a:pPr>
            <a:r>
              <a:rPr lang="vi-VN" sz="2400" b="1" dirty="0"/>
              <a:t>GIỚI THIỆU CHUNG VỀ QUY TRÌNH TRỒNG TRỌT</a:t>
            </a:r>
          </a:p>
          <a:p>
            <a:pPr marL="0" indent="0">
              <a:buNone/>
            </a:pPr>
            <a:endParaRPr lang="vi-VN" sz="2400" i="1" dirty="0"/>
          </a:p>
          <a:p>
            <a:pPr marL="0" indent="0">
              <a:buNone/>
            </a:pPr>
            <a:r>
              <a:rPr lang="vi-VN" sz="2400" i="1" dirty="0"/>
              <a:t>Làm đất, bón lót -&gt; Gieo trồng -&gt; Chăm sóc -&gt; Thu hoạch.</a:t>
            </a:r>
            <a:endParaRPr lang="en-US" sz="2400" dirty="0"/>
          </a:p>
          <a:p>
            <a:pPr marL="0" indent="0">
              <a:buNone/>
            </a:pPr>
            <a:endParaRPr lang="en-US" sz="2400" dirty="0"/>
          </a:p>
        </p:txBody>
      </p:sp>
      <p:sp>
        <p:nvSpPr>
          <p:cNvPr id="4" name="Content Placeholder 2"/>
          <p:cNvSpPr txBox="1">
            <a:spLocks/>
          </p:cNvSpPr>
          <p:nvPr/>
        </p:nvSpPr>
        <p:spPr>
          <a:xfrm>
            <a:off x="838200" y="1978025"/>
            <a:ext cx="10515600" cy="1283335"/>
          </a:xfrm>
          <a:prstGeom prst="rect">
            <a:avLst/>
          </a:prstGeom>
          <a:solidFill>
            <a:schemeClr val="accent1">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BÀI </a:t>
            </a:r>
            <a:r>
              <a:rPr lang="vi-VN" b="1" dirty="0"/>
              <a:t>2: QUY TRÌNH TRỒNG TRỌT</a:t>
            </a:r>
          </a:p>
          <a:p>
            <a:pPr marL="0" indent="0" algn="ctr">
              <a:buFont typeface="Arial" panose="020B0604020202020204" pitchFamily="34" charset="0"/>
              <a:buNone/>
            </a:pPr>
            <a:r>
              <a:rPr lang="vi-VN" b="1" dirty="0"/>
              <a:t>(Tiết </a:t>
            </a:r>
            <a:r>
              <a:rPr lang="en-US" b="1" dirty="0"/>
              <a:t>3,4,5</a:t>
            </a:r>
            <a:r>
              <a:rPr lang="vi-VN" b="1" dirty="0"/>
              <a:t>)</a:t>
            </a:r>
            <a:endParaRPr lang="en-US" dirty="0"/>
          </a:p>
          <a:p>
            <a:pPr algn="ctr"/>
            <a:endParaRPr lang="en-US" dirty="0"/>
          </a:p>
        </p:txBody>
      </p:sp>
    </p:spTree>
    <p:extLst>
      <p:ext uri="{BB962C8B-B14F-4D97-AF65-F5344CB8AC3E}">
        <p14:creationId xmlns:p14="http://schemas.microsoft.com/office/powerpoint/2010/main" val="1903706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0"/>
            <a:ext cx="896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28600"/>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600200"/>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star0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star0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715500" y="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1600200"/>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6308725"/>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5638800"/>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21" descr="hoahong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038600"/>
            <a:ext cx="1295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713" name="Text Box 25"/>
          <p:cNvSpPr txBox="1">
            <a:spLocks noChangeArrowheads="1"/>
          </p:cNvSpPr>
          <p:nvPr/>
        </p:nvSpPr>
        <p:spPr bwMode="auto">
          <a:xfrm>
            <a:off x="1524000" y="5661025"/>
            <a:ext cx="395288" cy="1201738"/>
          </a:xfrm>
          <a:prstGeom prst="rect">
            <a:avLst/>
          </a:prstGeom>
          <a:gradFill rotWithShape="1">
            <a:gsLst>
              <a:gs pos="0">
                <a:srgbClr val="FF66FF"/>
              </a:gs>
              <a:gs pos="50000">
                <a:schemeClr val="bg1"/>
              </a:gs>
              <a:gs pos="100000">
                <a:srgbClr val="FF66FF"/>
              </a:gs>
            </a:gsLst>
            <a:lin ang="2700000" scaled="1"/>
          </a:gradFill>
          <a:ln w="9525">
            <a:solidFill>
              <a:schemeClr val="bg1"/>
            </a:solidFill>
            <a:miter lim="800000"/>
            <a:headEnd/>
            <a:tailEnd/>
          </a:ln>
          <a:effectLst/>
        </p:spPr>
        <p:txBody>
          <a:bodyPr>
            <a:spAutoFit/>
          </a:bodyPr>
          <a:lstStyle/>
          <a:p>
            <a:pPr>
              <a:spcBef>
                <a:spcPct val="50000"/>
              </a:spcBef>
              <a:defRPr/>
            </a:pPr>
            <a:endParaRPr lang="en-US">
              <a:solidFill>
                <a:prstClr val="black"/>
              </a:solidFill>
              <a:latin typeface="Calibri"/>
            </a:endParaRPr>
          </a:p>
          <a:p>
            <a:pPr>
              <a:spcBef>
                <a:spcPct val="50000"/>
              </a:spcBef>
              <a:defRPr/>
            </a:pPr>
            <a:endParaRPr lang="en-US">
              <a:solidFill>
                <a:prstClr val="black"/>
              </a:solidFill>
              <a:latin typeface="Calibri"/>
            </a:endParaRPr>
          </a:p>
          <a:p>
            <a:pPr>
              <a:spcBef>
                <a:spcPct val="50000"/>
              </a:spcBef>
              <a:defRPr/>
            </a:pPr>
            <a:endParaRPr lang="en-US">
              <a:solidFill>
                <a:prstClr val="black"/>
              </a:solidFill>
              <a:latin typeface="Calibri"/>
            </a:endParaRPr>
          </a:p>
        </p:txBody>
      </p:sp>
      <p:sp>
        <p:nvSpPr>
          <p:cNvPr id="70664" name="WordArt 8"/>
          <p:cNvSpPr>
            <a:spLocks noChangeArrowheads="1" noChangeShapeType="1" noTextEdit="1"/>
          </p:cNvSpPr>
          <p:nvPr/>
        </p:nvSpPr>
        <p:spPr bwMode="auto">
          <a:xfrm>
            <a:off x="3276600" y="657225"/>
            <a:ext cx="5715000" cy="1752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0000"/>
                  </a:solidFill>
                  <a:round/>
                  <a:headEnd/>
                  <a:tailEnd/>
                </a:ln>
                <a:solidFill>
                  <a:srgbClr val="0000FF"/>
                </a:solidFill>
                <a:effectLst>
                  <a:outerShdw dist="53882" dir="2700000" algn="ctr" rotWithShape="0">
                    <a:srgbClr val="C0C0C0">
                      <a:alpha val="79999"/>
                    </a:srgbClr>
                  </a:outerShdw>
                </a:effectLst>
                <a:cs typeface="Times New Roman" panose="02020603050405020304" pitchFamily="18" charset="0"/>
              </a:rPr>
              <a:t>Giờ học đã kết thúc</a:t>
            </a:r>
          </a:p>
        </p:txBody>
      </p:sp>
      <p:sp>
        <p:nvSpPr>
          <p:cNvPr id="33806"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900">
                <a:solidFill>
                  <a:srgbClr val="898989"/>
                </a:solidFill>
              </a:rPr>
              <a:t>Design by: Nguyễn Thị Hiên THCS Chi Lăng Quế Võ Bắc Ninh</a:t>
            </a:r>
          </a:p>
        </p:txBody>
      </p:sp>
    </p:spTree>
    <p:extLst>
      <p:ext uri="{BB962C8B-B14F-4D97-AF65-F5344CB8AC3E}">
        <p14:creationId xmlns:p14="http://schemas.microsoft.com/office/powerpoint/2010/main" val="1679626172"/>
      </p:ext>
    </p:extLst>
  </p:cSld>
  <p:clrMapOvr>
    <a:masterClrMapping/>
  </p:clrMapOvr>
  <p:transition spd="slow" advClick="0" advTm="100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0664"/>
                                        </p:tgtEl>
                                        <p:attrNameLst>
                                          <p:attrName>style.visibility</p:attrName>
                                        </p:attrNameLst>
                                      </p:cBhvr>
                                      <p:to>
                                        <p:strVal val="visible"/>
                                      </p:to>
                                    </p:set>
                                    <p:anim calcmode="lin" valueType="num">
                                      <p:cBhvr additive="base">
                                        <p:cTn id="7" dur="500" fill="hold"/>
                                        <p:tgtEl>
                                          <p:spTgt spid="70664"/>
                                        </p:tgtEl>
                                        <p:attrNameLst>
                                          <p:attrName>ppt_x</p:attrName>
                                        </p:attrNameLst>
                                      </p:cBhvr>
                                      <p:tavLst>
                                        <p:tav tm="0">
                                          <p:val>
                                            <p:strVal val="#ppt_x"/>
                                          </p:val>
                                        </p:tav>
                                        <p:tav tm="100000">
                                          <p:val>
                                            <p:strVal val="#ppt_x"/>
                                          </p:val>
                                        </p:tav>
                                      </p:tavLst>
                                    </p:anim>
                                    <p:anim calcmode="lin" valueType="num">
                                      <p:cBhvr additive="base">
                                        <p:cTn id="8" dur="500" fill="hold"/>
                                        <p:tgtEl>
                                          <p:spTgt spid="706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Thảo luận nhóm: </a:t>
            </a:r>
            <a:endParaRPr lang="en-US" dirty="0"/>
          </a:p>
        </p:txBody>
      </p:sp>
      <p:sp>
        <p:nvSpPr>
          <p:cNvPr id="3" name="Content Placeholder 2"/>
          <p:cNvSpPr>
            <a:spLocks noGrp="1"/>
          </p:cNvSpPr>
          <p:nvPr>
            <p:ph idx="1"/>
          </p:nvPr>
        </p:nvSpPr>
        <p:spPr/>
        <p:txBody>
          <a:bodyPr>
            <a:normAutofit fontScale="85000" lnSpcReduction="10000"/>
          </a:bodyPr>
          <a:lstStyle/>
          <a:p>
            <a:r>
              <a:rPr lang="vi-VN" sz="2400" dirty="0"/>
              <a:t>Nhiệm vụ nhóm 1,2:</a:t>
            </a:r>
          </a:p>
          <a:p>
            <a:pPr marL="0" indent="0">
              <a:buNone/>
            </a:pPr>
            <a:r>
              <a:rPr lang="en-US" sz="2400" dirty="0">
                <a:latin typeface="Arial" panose="020B0604020202020204" pitchFamily="34" charset="0"/>
                <a:cs typeface="Arial" panose="020B0604020202020204" pitchFamily="34" charset="0"/>
              </a:rPr>
              <a:t> Em hãy nghiên cứu công việc “ làm đất, bón lót”  trang 11, 12 SGK và kiến thức thực tế, sau đó t</a:t>
            </a:r>
            <a:r>
              <a:rPr lang="vi-VN" sz="2400" dirty="0">
                <a:latin typeface="Arial" panose="020B0604020202020204" pitchFamily="34" charset="0"/>
                <a:cs typeface="Arial" panose="020B0604020202020204" pitchFamily="34" charset="0"/>
              </a:rPr>
              <a:t>rình bày rõ mục đích, yêu cầu kĩ thuật của từng công việc và lấy ví dụ cụ thể?</a:t>
            </a:r>
          </a:p>
          <a:p>
            <a:pPr marL="0" indent="0">
              <a:buNone/>
            </a:pPr>
            <a:endParaRPr lang="en-US" sz="2400" dirty="0">
              <a:latin typeface="Arial" panose="020B0604020202020204" pitchFamily="34" charset="0"/>
              <a:cs typeface="Arial" panose="020B0604020202020204" pitchFamily="34" charset="0"/>
            </a:endParaRPr>
          </a:p>
          <a:p>
            <a:endParaRPr lang="vi-VN" sz="2400" dirty="0"/>
          </a:p>
          <a:p>
            <a:endParaRPr lang="vi-VN" sz="2400" dirty="0"/>
          </a:p>
          <a:p>
            <a:endParaRPr lang="vi-VN" sz="2400" dirty="0"/>
          </a:p>
          <a:p>
            <a:endParaRPr lang="vi-VN" sz="2400" dirty="0"/>
          </a:p>
          <a:p>
            <a:endParaRPr lang="vi-VN" sz="2400" dirty="0"/>
          </a:p>
          <a:p>
            <a:endParaRPr lang="vi-VN" sz="2400" dirty="0"/>
          </a:p>
          <a:p>
            <a:pPr marL="0" indent="0">
              <a:buNone/>
            </a:pPr>
            <a:r>
              <a:rPr lang="vi-VN" sz="2400" dirty="0"/>
              <a:t>1. </a:t>
            </a:r>
            <a:r>
              <a:rPr lang="en-US" sz="2400" dirty="0"/>
              <a:t> Vì sao làm đất trước khi gieo trồng lại có lợi cho cây trồng?</a:t>
            </a:r>
          </a:p>
          <a:p>
            <a:pPr marL="0" indent="0">
              <a:buNone/>
            </a:pPr>
            <a:r>
              <a:rPr lang="vi-VN" sz="2400" dirty="0"/>
              <a:t>2</a:t>
            </a:r>
            <a:r>
              <a:rPr lang="en-US" sz="2400" dirty="0"/>
              <a:t>. Vì sao cần bón lót trước khi gieo trồng?</a:t>
            </a:r>
          </a:p>
          <a:p>
            <a:pPr marL="0" indent="0">
              <a:buNone/>
            </a:pPr>
            <a:endParaRPr lang="en-US" sz="2400" dirty="0"/>
          </a:p>
          <a:p>
            <a:pPr marL="0" indent="0">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756097112"/>
              </p:ext>
            </p:extLst>
          </p:nvPr>
        </p:nvGraphicFramePr>
        <p:xfrm>
          <a:off x="1005839" y="2952207"/>
          <a:ext cx="9862458" cy="1908429"/>
        </p:xfrm>
        <a:graphic>
          <a:graphicData uri="http://schemas.openxmlformats.org/drawingml/2006/table">
            <a:tbl>
              <a:tblPr firstRow="1" firstCol="1" bandRow="1"/>
              <a:tblGrid>
                <a:gridCol w="1538773">
                  <a:extLst>
                    <a:ext uri="{9D8B030D-6E8A-4147-A177-3AD203B41FA5}">
                      <a16:colId xmlns:a16="http://schemas.microsoft.com/office/drawing/2014/main" val="1431848658"/>
                    </a:ext>
                  </a:extLst>
                </a:gridCol>
                <a:gridCol w="4121376">
                  <a:extLst>
                    <a:ext uri="{9D8B030D-6E8A-4147-A177-3AD203B41FA5}">
                      <a16:colId xmlns:a16="http://schemas.microsoft.com/office/drawing/2014/main" val="3568336021"/>
                    </a:ext>
                  </a:extLst>
                </a:gridCol>
                <a:gridCol w="4202309">
                  <a:extLst>
                    <a:ext uri="{9D8B030D-6E8A-4147-A177-3AD203B41FA5}">
                      <a16:colId xmlns:a16="http://schemas.microsoft.com/office/drawing/2014/main" val="1095740909"/>
                    </a:ext>
                  </a:extLst>
                </a:gridCol>
              </a:tblGrid>
              <a:tr h="248267">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Làm đất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000">
                          <a:effectLst/>
                          <a:latin typeface="Times New Roman" panose="02020603050405020304" pitchFamily="18" charset="0"/>
                          <a:ea typeface="Times New Roman" panose="02020603050405020304" pitchFamily="18" charset="0"/>
                          <a:cs typeface="Times New Roman" panose="02020603050405020304" pitchFamily="18" charset="0"/>
                        </a:rPr>
                        <a:t>Bón lót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6428030"/>
                  </a:ext>
                </a:extLst>
              </a:tr>
              <a:tr h="509451">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016095"/>
                  </a:ext>
                </a:extLst>
              </a:tr>
              <a:tr h="770635">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Yêu cầu kĩ thuật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945866"/>
                  </a:ext>
                </a:extLst>
              </a:tr>
            </a:tbl>
          </a:graphicData>
        </a:graphic>
      </p:graphicFrame>
    </p:spTree>
    <p:extLst>
      <p:ext uri="{BB962C8B-B14F-4D97-AF65-F5344CB8AC3E}">
        <p14:creationId xmlns:p14="http://schemas.microsoft.com/office/powerpoint/2010/main" val="100635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444137"/>
            <a:ext cx="10515600" cy="3409406"/>
          </a:xfrm>
        </p:spPr>
        <p:txBody>
          <a:bodyPr>
            <a:noAutofit/>
          </a:bodyPr>
          <a:lstStyle/>
          <a:p>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br>
              <a:rPr lang="vi-VN"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NHIỆM VỤ NHÓM 3,4:</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 Em hãy nghiên cứu công việc “ gieo trồng”  trang 12, 13 SGK và kiến thức thực tế, sau đó t</a:t>
            </a:r>
            <a:r>
              <a:rPr lang="vi-VN" sz="2000" dirty="0">
                <a:latin typeface="Arial" panose="020B0604020202020204" pitchFamily="34" charset="0"/>
                <a:cs typeface="Arial" panose="020B0604020202020204" pitchFamily="34" charset="0"/>
              </a:rPr>
              <a:t>rình bày rõ mục đích, yêu cầu kĩ thuật của từng công việc và lấy ví dụ cụ thể?</a:t>
            </a: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br>
              <a:rPr lang="vi-VN" sz="2400" dirty="0"/>
            </a:b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494245769"/>
              </p:ext>
            </p:extLst>
          </p:nvPr>
        </p:nvGraphicFramePr>
        <p:xfrm>
          <a:off x="953590" y="1881051"/>
          <a:ext cx="9666513" cy="1909446"/>
        </p:xfrm>
        <a:graphic>
          <a:graphicData uri="http://schemas.openxmlformats.org/drawingml/2006/table">
            <a:tbl>
              <a:tblPr firstRow="1" firstCol="1" bandRow="1"/>
              <a:tblGrid>
                <a:gridCol w="1602354">
                  <a:extLst>
                    <a:ext uri="{9D8B030D-6E8A-4147-A177-3AD203B41FA5}">
                      <a16:colId xmlns:a16="http://schemas.microsoft.com/office/drawing/2014/main" val="3254735550"/>
                    </a:ext>
                  </a:extLst>
                </a:gridCol>
                <a:gridCol w="8064159">
                  <a:extLst>
                    <a:ext uri="{9D8B030D-6E8A-4147-A177-3AD203B41FA5}">
                      <a16:colId xmlns:a16="http://schemas.microsoft.com/office/drawing/2014/main" val="3503968446"/>
                    </a:ext>
                  </a:extLst>
                </a:gridCol>
              </a:tblGrid>
              <a:tr h="686934">
                <a:tc>
                  <a:txBody>
                    <a:bodyPr/>
                    <a:lstStyle/>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Mục đích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6668789"/>
                  </a:ext>
                </a:extLst>
              </a:tr>
              <a:tr h="686934">
                <a:tc>
                  <a:txBody>
                    <a:bodyPr/>
                    <a:lstStyle/>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Yêu cầu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p>
                      <a:pPr marL="0" marR="0" algn="just">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259675"/>
                  </a:ext>
                </a:extLst>
              </a:tr>
            </a:tbl>
          </a:graphicData>
        </a:graphic>
      </p:graphicFrame>
      <p:sp>
        <p:nvSpPr>
          <p:cNvPr id="7" name="TextBox 6"/>
          <p:cNvSpPr txBox="1"/>
          <p:nvPr/>
        </p:nvSpPr>
        <p:spPr>
          <a:xfrm>
            <a:off x="746760" y="4193178"/>
            <a:ext cx="10735491"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a:t>
            </a:r>
            <a:r>
              <a:rPr lang="vi-VN"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Thời vụ gieo trồng là gì?</a:t>
            </a:r>
          </a:p>
          <a:p>
            <a:r>
              <a:rPr lang="en-US" sz="2400" dirty="0">
                <a:latin typeface="Arial" panose="020B0604020202020204" pitchFamily="34" charset="0"/>
                <a:cs typeface="Arial" panose="020B0604020202020204" pitchFamily="34" charset="0"/>
              </a:rPr>
              <a:t>3. Gieo trồng đúng thời vụ có lợi ích gì?</a:t>
            </a:r>
          </a:p>
        </p:txBody>
      </p:sp>
    </p:spTree>
    <p:extLst>
      <p:ext uri="{BB962C8B-B14F-4D97-AF65-F5344CB8AC3E}">
        <p14:creationId xmlns:p14="http://schemas.microsoft.com/office/powerpoint/2010/main" val="294104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069"/>
            <a:ext cx="10515600" cy="1763485"/>
          </a:xfrm>
        </p:spPr>
        <p:txBody>
          <a:bodyPr>
            <a:normAutofit fontScale="90000"/>
          </a:bodyPr>
          <a:lstStyle/>
          <a:p>
            <a:r>
              <a:rPr lang="vi-VN" sz="2400" dirty="0">
                <a:latin typeface="Arial" panose="020B0604020202020204" pitchFamily="34" charset="0"/>
                <a:cs typeface="Arial" panose="020B0604020202020204" pitchFamily="34" charset="0"/>
              </a:rPr>
              <a:t>NHIỆM VỤ NHÓM 5,6:</a:t>
            </a:r>
            <a:br>
              <a:rPr lang="vi-VN" dirty="0"/>
            </a:br>
            <a:r>
              <a:rPr lang="en-US" sz="2700" dirty="0">
                <a:latin typeface="Arial" panose="020B0604020202020204" pitchFamily="34" charset="0"/>
                <a:cs typeface="Arial" panose="020B0604020202020204" pitchFamily="34" charset="0"/>
              </a:rPr>
              <a:t>1. Em hãy nghiên cứu công việc “ chăm sóc”  trang 13,14,15 SGK và kiến thức thực tế, sau đó t</a:t>
            </a:r>
            <a:r>
              <a:rPr lang="vi-VN" sz="2700" dirty="0">
                <a:latin typeface="Arial" panose="020B0604020202020204" pitchFamily="34" charset="0"/>
                <a:cs typeface="Arial" panose="020B0604020202020204" pitchFamily="34" charset="0"/>
              </a:rPr>
              <a:t>rình bày rõ mục đích, yêu cầu kĩ thuật của từng công việc và lấy ví dụ cụ thể?</a:t>
            </a: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8784886"/>
              </p:ext>
            </p:extLst>
          </p:nvPr>
        </p:nvGraphicFramePr>
        <p:xfrm>
          <a:off x="1031965" y="2207625"/>
          <a:ext cx="10123715" cy="3971104"/>
        </p:xfrm>
        <a:graphic>
          <a:graphicData uri="http://schemas.openxmlformats.org/drawingml/2006/table">
            <a:tbl>
              <a:tblPr firstRow="1" firstCol="1" bandRow="1"/>
              <a:tblGrid>
                <a:gridCol w="3373861">
                  <a:extLst>
                    <a:ext uri="{9D8B030D-6E8A-4147-A177-3AD203B41FA5}">
                      <a16:colId xmlns:a16="http://schemas.microsoft.com/office/drawing/2014/main" val="1750166578"/>
                    </a:ext>
                  </a:extLst>
                </a:gridCol>
                <a:gridCol w="3374927">
                  <a:extLst>
                    <a:ext uri="{9D8B030D-6E8A-4147-A177-3AD203B41FA5}">
                      <a16:colId xmlns:a16="http://schemas.microsoft.com/office/drawing/2014/main" val="2070528028"/>
                    </a:ext>
                  </a:extLst>
                </a:gridCol>
                <a:gridCol w="3374927">
                  <a:extLst>
                    <a:ext uri="{9D8B030D-6E8A-4147-A177-3AD203B41FA5}">
                      <a16:colId xmlns:a16="http://schemas.microsoft.com/office/drawing/2014/main" val="1218518385"/>
                    </a:ext>
                  </a:extLst>
                </a:gridCol>
              </a:tblGrid>
              <a:tr h="512919">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vi-VN" sz="2400" u="none">
                          <a:effectLst/>
                          <a:latin typeface="Arial" panose="020B0604020202020204" pitchFamily="34" charset="0"/>
                          <a:ea typeface="Calibri" panose="020F0502020204030204" pitchFamily="34" charset="0"/>
                          <a:cs typeface="Arial" panose="020B0604020202020204" pitchFamily="34" charset="0"/>
                        </a:rPr>
                        <a:t>Mục đích</a:t>
                      </a:r>
                      <a:endParaRPr lang="en-US" sz="2400" u="none">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vi-VN" sz="2400" u="none">
                          <a:effectLst/>
                          <a:latin typeface="Arial" panose="020B0604020202020204" pitchFamily="34" charset="0"/>
                          <a:ea typeface="Calibri" panose="020F0502020204030204" pitchFamily="34" charset="0"/>
                          <a:cs typeface="Arial" panose="020B0604020202020204" pitchFamily="34" charset="0"/>
                        </a:rPr>
                        <a:t>Yêu cầu</a:t>
                      </a:r>
                      <a:endParaRPr lang="en-US" sz="2400" u="none">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492098"/>
                  </a:ext>
                </a:extLst>
              </a:tr>
              <a:tr h="512919">
                <a:tc>
                  <a:txBody>
                    <a:bodyPr/>
                    <a:lstStyle/>
                    <a:p>
                      <a:pPr marL="0" marR="0">
                        <a:lnSpc>
                          <a:spcPct val="107000"/>
                        </a:lnSpc>
                        <a:spcBef>
                          <a:spcPts val="0"/>
                        </a:spcBef>
                        <a:spcAft>
                          <a:spcPts val="0"/>
                        </a:spcAft>
                      </a:pPr>
                      <a:r>
                        <a:rPr lang="vi-VN" sz="2400" u="none" dirty="0">
                          <a:effectLst/>
                          <a:latin typeface="Arial" panose="020B0604020202020204" pitchFamily="34" charset="0"/>
                          <a:ea typeface="Times New Roman" panose="02020603050405020304" pitchFamily="18" charset="0"/>
                          <a:cs typeface="Arial" panose="020B0604020202020204" pitchFamily="34" charset="0"/>
                        </a:rPr>
                        <a:t>Tỉa, dặm cây</a:t>
                      </a:r>
                      <a:endParaRPr lang="en-US" sz="24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582291"/>
                  </a:ext>
                </a:extLst>
              </a:tr>
              <a:tr h="512919">
                <a:tc>
                  <a:txBody>
                    <a:bodyPr/>
                    <a:lstStyle/>
                    <a:p>
                      <a:pPr marL="0" marR="0">
                        <a:lnSpc>
                          <a:spcPct val="107000"/>
                        </a:lnSpc>
                        <a:spcBef>
                          <a:spcPts val="0"/>
                        </a:spcBef>
                        <a:spcAft>
                          <a:spcPts val="0"/>
                        </a:spcAft>
                      </a:pPr>
                      <a:r>
                        <a:rPr lang="en-US" sz="2400" u="none">
                          <a:effectLst/>
                          <a:latin typeface="Arial" panose="020B0604020202020204" pitchFamily="34" charset="0"/>
                          <a:ea typeface="Times New Roman" panose="02020603050405020304" pitchFamily="18" charset="0"/>
                          <a:cs typeface="Arial" panose="020B0604020202020204" pitchFamily="34" charset="0"/>
                        </a:rPr>
                        <a:t>Làm cỏ</a:t>
                      </a:r>
                      <a:endParaRPr lang="en-US" sz="2400" u="none">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42340"/>
                  </a:ext>
                </a:extLst>
              </a:tr>
              <a:tr h="512919">
                <a:tc>
                  <a:txBody>
                    <a:bodyPr/>
                    <a:lstStyle/>
                    <a:p>
                      <a:pPr marL="0" marR="0">
                        <a:lnSpc>
                          <a:spcPct val="107000"/>
                        </a:lnSpc>
                        <a:spcBef>
                          <a:spcPts val="0"/>
                        </a:spcBef>
                        <a:spcAft>
                          <a:spcPts val="0"/>
                        </a:spcAft>
                      </a:pPr>
                      <a:r>
                        <a:rPr lang="en-US" sz="2400" u="none" dirty="0">
                          <a:effectLst/>
                          <a:latin typeface="Arial" panose="020B0604020202020204" pitchFamily="34" charset="0"/>
                          <a:ea typeface="Times New Roman" panose="02020603050405020304" pitchFamily="18" charset="0"/>
                          <a:cs typeface="Arial" panose="020B0604020202020204" pitchFamily="34" charset="0"/>
                        </a:rPr>
                        <a:t>Vun xới</a:t>
                      </a:r>
                      <a:endParaRPr lang="en-US" sz="24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061623"/>
                  </a:ext>
                </a:extLst>
              </a:tr>
              <a:tr h="512919">
                <a:tc>
                  <a:txBody>
                    <a:bodyPr/>
                    <a:lstStyle/>
                    <a:p>
                      <a:pPr marL="0" marR="0">
                        <a:lnSpc>
                          <a:spcPct val="107000"/>
                        </a:lnSpc>
                        <a:spcBef>
                          <a:spcPts val="0"/>
                        </a:spcBef>
                        <a:spcAft>
                          <a:spcPts val="0"/>
                        </a:spcAft>
                      </a:pPr>
                      <a:r>
                        <a:rPr lang="en-US" sz="2400" u="none">
                          <a:effectLst/>
                          <a:latin typeface="Arial" panose="020B0604020202020204" pitchFamily="34" charset="0"/>
                          <a:ea typeface="Times New Roman" panose="02020603050405020304" pitchFamily="18" charset="0"/>
                          <a:cs typeface="Arial" panose="020B0604020202020204" pitchFamily="34" charset="0"/>
                        </a:rPr>
                        <a:t>Bón thúc</a:t>
                      </a:r>
                      <a:endParaRPr lang="en-US" sz="2400" u="none">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009781"/>
                  </a:ext>
                </a:extLst>
              </a:tr>
              <a:tr h="512919">
                <a:tc>
                  <a:txBody>
                    <a:bodyPr/>
                    <a:lstStyle/>
                    <a:p>
                      <a:pPr marL="0" marR="0">
                        <a:lnSpc>
                          <a:spcPct val="107000"/>
                        </a:lnSpc>
                        <a:spcBef>
                          <a:spcPts val="0"/>
                        </a:spcBef>
                        <a:spcAft>
                          <a:spcPts val="0"/>
                        </a:spcAft>
                      </a:pPr>
                      <a:r>
                        <a:rPr lang="en-US" sz="2400" u="none">
                          <a:effectLst/>
                          <a:latin typeface="Arial" panose="020B0604020202020204" pitchFamily="34" charset="0"/>
                          <a:ea typeface="Times New Roman" panose="02020603050405020304" pitchFamily="18" charset="0"/>
                          <a:cs typeface="Arial" panose="020B0604020202020204" pitchFamily="34" charset="0"/>
                        </a:rPr>
                        <a:t>Tưới nước</a:t>
                      </a:r>
                      <a:endParaRPr lang="en-US" sz="2400" u="none">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6614315"/>
                  </a:ext>
                </a:extLst>
              </a:tr>
              <a:tr h="893590">
                <a:tc>
                  <a:txBody>
                    <a:bodyPr/>
                    <a:lstStyle/>
                    <a:p>
                      <a:pPr marL="0" marR="0">
                        <a:lnSpc>
                          <a:spcPct val="107000"/>
                        </a:lnSpc>
                        <a:spcBef>
                          <a:spcPts val="0"/>
                        </a:spcBef>
                        <a:spcAft>
                          <a:spcPts val="0"/>
                        </a:spcAft>
                      </a:pPr>
                      <a:r>
                        <a:rPr lang="en-US" sz="2400" u="none">
                          <a:effectLst/>
                          <a:latin typeface="Arial" panose="020B0604020202020204" pitchFamily="34" charset="0"/>
                          <a:ea typeface="Times New Roman" panose="02020603050405020304" pitchFamily="18" charset="0"/>
                          <a:cs typeface="Arial" panose="020B0604020202020204" pitchFamily="34" charset="0"/>
                        </a:rPr>
                        <a:t>Phòng trừ sâu bệnh hại.</a:t>
                      </a:r>
                      <a:endParaRPr lang="en-US" sz="2400" u="none">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400" u="none"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796988"/>
                  </a:ext>
                </a:extLst>
              </a:tr>
            </a:tbl>
          </a:graphicData>
        </a:graphic>
      </p:graphicFrame>
    </p:spTree>
    <p:extLst>
      <p:ext uri="{BB962C8B-B14F-4D97-AF65-F5344CB8AC3E}">
        <p14:creationId xmlns:p14="http://schemas.microsoft.com/office/powerpoint/2010/main" val="352289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8" y="0"/>
            <a:ext cx="10439401" cy="1690689"/>
          </a:xfrm>
        </p:spPr>
        <p:txBody>
          <a:bodyPr>
            <a:normAutofit fontScale="90000"/>
          </a:bodyPr>
          <a:lstStyle/>
          <a:p>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br>
              <a:rPr lang="vi-VN" sz="2400" dirty="0">
                <a:latin typeface="Arial" panose="020B0604020202020204" pitchFamily="34" charset="0"/>
                <a:cs typeface="Arial" panose="020B0604020202020204" pitchFamily="34" charset="0"/>
              </a:rPr>
            </a:br>
            <a:r>
              <a:rPr lang="vi-VN" sz="2400" dirty="0">
                <a:latin typeface="Arial" panose="020B0604020202020204" pitchFamily="34" charset="0"/>
                <a:cs typeface="Arial" panose="020B0604020202020204" pitchFamily="34" charset="0"/>
              </a:rPr>
              <a:t>NHIỆM VỤ NHÓM 7,8</a:t>
            </a:r>
            <a:br>
              <a:rPr lang="vi-VN" sz="2400" dirty="0">
                <a:latin typeface="Arial" panose="020B0604020202020204" pitchFamily="34" charset="0"/>
                <a:cs typeface="Arial" panose="020B0604020202020204" pitchFamily="34" charset="0"/>
              </a:rPr>
            </a:br>
            <a:r>
              <a:rPr lang="en-US" sz="2700" dirty="0">
                <a:latin typeface="Arial" panose="020B0604020202020204" pitchFamily="34" charset="0"/>
                <a:cs typeface="Arial" panose="020B0604020202020204" pitchFamily="34" charset="0"/>
              </a:rPr>
              <a:t>1. Em hãy nghiên cứu công việc “ thu hoạch”  trang 17,18 SGK và kiến thức thực tế, sau đó t</a:t>
            </a:r>
            <a:r>
              <a:rPr lang="vi-VN" sz="2700" dirty="0">
                <a:latin typeface="Arial" panose="020B0604020202020204" pitchFamily="34" charset="0"/>
                <a:cs typeface="Arial" panose="020B0604020202020204" pitchFamily="34" charset="0"/>
              </a:rPr>
              <a:t>rình bày rõ mục đích, yêu cầu kĩ thuật của từng phương pháp  và lấy ví dụ cụ thể?</a:t>
            </a:r>
            <a:br>
              <a:rPr lang="vi-VN" sz="2700" dirty="0">
                <a:latin typeface="Arial" panose="020B0604020202020204" pitchFamily="34" charset="0"/>
                <a:cs typeface="Arial" panose="020B0604020202020204" pitchFamily="34" charset="0"/>
              </a:rPr>
            </a:br>
            <a:r>
              <a:rPr lang="vi-VN" sz="2700" dirty="0">
                <a:latin typeface="Arial" panose="020B0604020202020204" pitchFamily="34" charset="0"/>
                <a:cs typeface="Arial" panose="020B0604020202020204" pitchFamily="34" charset="0"/>
              </a:rPr>
              <a:t>2. Ý nghiã của việc thu hoạch đúng thời điểm là gì?</a:t>
            </a:r>
            <a:br>
              <a:rPr lang="en-US" sz="2700" dirty="0">
                <a:latin typeface="Arial" panose="020B0604020202020204" pitchFamily="34" charset="0"/>
                <a:cs typeface="Arial" panose="020B0604020202020204" pitchFamily="34" charset="0"/>
              </a:rPr>
            </a:br>
            <a:r>
              <a:rPr lang="vi-VN" sz="2700" dirty="0">
                <a:latin typeface="Arial" panose="020B0604020202020204" pitchFamily="34" charset="0"/>
                <a:cs typeface="Arial" panose="020B0604020202020204" pitchFamily="34" charset="0"/>
              </a:rPr>
              <a:t>3. Thu hoạch bằng máy móc áp dụng hiệu quả nhất khi nào?</a:t>
            </a:r>
            <a:br>
              <a:rPr lang="en-US" sz="2700" dirty="0">
                <a:latin typeface="Arial" panose="020B0604020202020204" pitchFamily="34" charset="0"/>
                <a:cs typeface="Arial" panose="020B0604020202020204" pitchFamily="34" charset="0"/>
              </a:rPr>
            </a:br>
            <a:br>
              <a:rPr lang="vi-VN" sz="2700" dirty="0">
                <a:latin typeface="Arial" panose="020B0604020202020204" pitchFamily="34" charset="0"/>
                <a:cs typeface="Arial" panose="020B0604020202020204" pitchFamily="34" charset="0"/>
              </a:rPr>
            </a:br>
            <a:br>
              <a:rPr lang="vi-VN" sz="2700" dirty="0">
                <a:latin typeface="Arial" panose="020B0604020202020204" pitchFamily="34" charset="0"/>
                <a:cs typeface="Arial" panose="020B0604020202020204" pitchFamily="34" charset="0"/>
              </a:rPr>
            </a:br>
            <a:br>
              <a:rPr lang="vi-VN" sz="2700" dirty="0">
                <a:latin typeface="Arial" panose="020B0604020202020204" pitchFamily="34" charset="0"/>
                <a:cs typeface="Arial" panose="020B0604020202020204" pitchFamily="34" charset="0"/>
              </a:rPr>
            </a:br>
            <a:br>
              <a:rPr lang="vi-VN" sz="2700" dirty="0">
                <a:latin typeface="Arial" panose="020B0604020202020204" pitchFamily="34" charset="0"/>
                <a:cs typeface="Arial" panose="020B0604020202020204" pitchFamily="34" charset="0"/>
              </a:rPr>
            </a:br>
            <a:br>
              <a:rPr lang="vi-VN" sz="2700" dirty="0">
                <a:latin typeface="Arial" panose="020B0604020202020204" pitchFamily="34" charset="0"/>
                <a:cs typeface="Arial" panose="020B0604020202020204" pitchFamily="34" charset="0"/>
              </a:rPr>
            </a:br>
            <a:br>
              <a:rPr lang="vi-VN" sz="2700" dirty="0">
                <a:latin typeface="Arial" panose="020B0604020202020204" pitchFamily="34" charset="0"/>
                <a:cs typeface="Arial" panose="020B0604020202020204" pitchFamily="34" charset="0"/>
              </a:rPr>
            </a:br>
            <a:br>
              <a:rPr lang="en-US" sz="2700" dirty="0">
                <a:latin typeface="Arial" panose="020B0604020202020204" pitchFamily="34" charset="0"/>
                <a:cs typeface="Arial" panose="020B0604020202020204" pitchFamily="34" charset="0"/>
              </a:rPr>
            </a:br>
            <a:endParaRPr lang="en-US" sz="27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9682429"/>
              </p:ext>
            </p:extLst>
          </p:nvPr>
        </p:nvGraphicFramePr>
        <p:xfrm>
          <a:off x="914398" y="2468880"/>
          <a:ext cx="10332721" cy="1423852"/>
        </p:xfrm>
        <a:graphic>
          <a:graphicData uri="http://schemas.openxmlformats.org/drawingml/2006/table">
            <a:tbl>
              <a:tblPr firstRow="1" firstCol="1" bandRow="1"/>
              <a:tblGrid>
                <a:gridCol w="10332721">
                  <a:extLst>
                    <a:ext uri="{9D8B030D-6E8A-4147-A177-3AD203B41FA5}">
                      <a16:colId xmlns:a16="http://schemas.microsoft.com/office/drawing/2014/main" val="3458569498"/>
                    </a:ext>
                  </a:extLst>
                </a:gridCol>
              </a:tblGrid>
              <a:tr h="679268">
                <a:tc>
                  <a:txBody>
                    <a:bodyPr/>
                    <a:lstStyle/>
                    <a:p>
                      <a:pPr marL="0" marR="0" algn="just">
                        <a:lnSpc>
                          <a:spcPct val="107000"/>
                        </a:lnSpc>
                        <a:spcBef>
                          <a:spcPts val="0"/>
                        </a:spcBef>
                        <a:spcAft>
                          <a:spcPts val="0"/>
                        </a:spcAft>
                      </a:pPr>
                      <a:r>
                        <a:rPr lang="vi-VN" sz="2400" dirty="0">
                          <a:effectLst/>
                          <a:latin typeface="+mn-lt"/>
                          <a:ea typeface="Calibri" panose="020F0502020204030204" pitchFamily="34" charset="0"/>
                          <a:cs typeface="Times New Roman" panose="02020603050405020304" pitchFamily="18" charset="0"/>
                        </a:rPr>
                        <a:t>Mục đích:</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236446"/>
                  </a:ext>
                </a:extLst>
              </a:tr>
              <a:tr h="744584">
                <a:tc>
                  <a:txBody>
                    <a:bodyPr/>
                    <a:lstStyle/>
                    <a:p>
                      <a:pPr marL="0" marR="0" algn="just">
                        <a:lnSpc>
                          <a:spcPct val="107000"/>
                        </a:lnSpc>
                        <a:spcBef>
                          <a:spcPts val="0"/>
                        </a:spcBef>
                        <a:spcAft>
                          <a:spcPts val="0"/>
                        </a:spcAft>
                      </a:pPr>
                      <a:r>
                        <a:rPr lang="vi-VN" sz="2400" dirty="0">
                          <a:effectLst/>
                          <a:latin typeface="+mn-lt"/>
                          <a:ea typeface="Calibri" panose="020F0502020204030204" pitchFamily="34" charset="0"/>
                          <a:cs typeface="Times New Roman" panose="02020603050405020304" pitchFamily="18" charset="0"/>
                        </a:rPr>
                        <a:t>Yêu cầu: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292721"/>
                  </a:ext>
                </a:extLst>
              </a:tr>
            </a:tbl>
          </a:graphicData>
        </a:graphic>
      </p:graphicFrame>
    </p:spTree>
    <p:extLst>
      <p:ext uri="{BB962C8B-B14F-4D97-AF65-F5344CB8AC3E}">
        <p14:creationId xmlns:p14="http://schemas.microsoft.com/office/powerpoint/2010/main" val="354690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6779692"/>
              </p:ext>
            </p:extLst>
          </p:nvPr>
        </p:nvGraphicFramePr>
        <p:xfrm>
          <a:off x="1345474" y="1345474"/>
          <a:ext cx="10149839" cy="5424640"/>
        </p:xfrm>
        <a:graphic>
          <a:graphicData uri="http://schemas.openxmlformats.org/drawingml/2006/table">
            <a:tbl>
              <a:tblPr firstRow="1" firstCol="1" bandRow="1"/>
              <a:tblGrid>
                <a:gridCol w="1583610">
                  <a:extLst>
                    <a:ext uri="{9D8B030D-6E8A-4147-A177-3AD203B41FA5}">
                      <a16:colId xmlns:a16="http://schemas.microsoft.com/office/drawing/2014/main" val="3122325245"/>
                    </a:ext>
                  </a:extLst>
                </a:gridCol>
                <a:gridCol w="4241469">
                  <a:extLst>
                    <a:ext uri="{9D8B030D-6E8A-4147-A177-3AD203B41FA5}">
                      <a16:colId xmlns:a16="http://schemas.microsoft.com/office/drawing/2014/main" val="3316634131"/>
                    </a:ext>
                  </a:extLst>
                </a:gridCol>
                <a:gridCol w="4324760">
                  <a:extLst>
                    <a:ext uri="{9D8B030D-6E8A-4147-A177-3AD203B41FA5}">
                      <a16:colId xmlns:a16="http://schemas.microsoft.com/office/drawing/2014/main" val="2681389782"/>
                    </a:ext>
                  </a:extLst>
                </a:gridCol>
              </a:tblGrid>
              <a:tr h="314676">
                <a:tc>
                  <a:txBody>
                    <a:bodyPr/>
                    <a:lstStyle/>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Làm đất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Bón lót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6331"/>
                  </a:ext>
                </a:extLst>
              </a:tr>
              <a:tr h="2350731">
                <a:tc>
                  <a:txBody>
                    <a:bodyPr/>
                    <a:lstStyle/>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Mục đích</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Làm cho đất tơi xốp.</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tăng  khả năng giữ nước, chất dinh dưỡng.</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Diệt cỏ dại, mầm mống sâu bệnh hại.</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Cây sinh trưởng phát triển tốt.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Cung cấp chất dinh dưỡng cho cây con khi mới mọc hoặc mới bén rễ.</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316129"/>
                  </a:ext>
                </a:extLst>
              </a:tr>
              <a:tr h="2350731">
                <a:tc>
                  <a:txBody>
                    <a:bodyPr/>
                    <a:lstStyle/>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Yêu cầu kĩ thuật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400">
                          <a:effectLst/>
                          <a:latin typeface="Arial" panose="020B0604020202020204" pitchFamily="34" charset="0"/>
                          <a:ea typeface="Times New Roman" panose="02020603050405020304" pitchFamily="18" charset="0"/>
                          <a:cs typeface="Arial" panose="020B0604020202020204" pitchFamily="34" charset="0"/>
                        </a:rPr>
                        <a:t>- Cày dất sâu 20-30cm.</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a:effectLst/>
                          <a:latin typeface="Arial" panose="020B0604020202020204" pitchFamily="34" charset="0"/>
                          <a:ea typeface="Times New Roman" panose="02020603050405020304" pitchFamily="18" charset="0"/>
                          <a:cs typeface="Arial" panose="020B0604020202020204" pitchFamily="34" charset="0"/>
                        </a:rPr>
                        <a:t>- Bừa đập đất, thu cỏ dại.</a:t>
                      </a:r>
                      <a:endParaRPr lang="en-US" sz="24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a:effectLst/>
                          <a:latin typeface="Arial" panose="020B0604020202020204" pitchFamily="34" charset="0"/>
                          <a:ea typeface="Times New Roman" panose="02020603050405020304" pitchFamily="18" charset="0"/>
                          <a:cs typeface="Arial" panose="020B0604020202020204" pitchFamily="34" charset="0"/>
                        </a:rPr>
                        <a:t>- lên luống.</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bón vào đất trước khi gieo.</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các loại phân: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phân chuồng ủ hoai.</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vi-VN" sz="2400" dirty="0">
                          <a:effectLst/>
                          <a:latin typeface="Arial" panose="020B0604020202020204" pitchFamily="34" charset="0"/>
                          <a:ea typeface="Times New Roman" panose="02020603050405020304" pitchFamily="18" charset="0"/>
                          <a:cs typeface="Arial" panose="020B0604020202020204" pitchFamily="34" charset="0"/>
                        </a:rPr>
                        <a:t>+ Phân N-P- K, theo tỉ lệ thích hợp tùy từng loại cây.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053419"/>
                  </a:ext>
                </a:extLst>
              </a:tr>
            </a:tbl>
          </a:graphicData>
        </a:graphic>
      </p:graphicFrame>
      <p:sp>
        <p:nvSpPr>
          <p:cNvPr id="8" name="Rectangle 2"/>
          <p:cNvSpPr>
            <a:spLocks noChangeArrowheads="1"/>
          </p:cNvSpPr>
          <p:nvPr/>
        </p:nvSpPr>
        <p:spPr bwMode="auto">
          <a:xfrm>
            <a:off x="1998617" y="623307"/>
            <a:ext cx="57215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kumimoji="0" lang="vi-VN"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Bước 1: Làm đất, bón lót.</a:t>
            </a:r>
            <a:endParaRPr kumimoji="0" lang="vi-VN"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294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2190094"/>
              </p:ext>
            </p:extLst>
          </p:nvPr>
        </p:nvGraphicFramePr>
        <p:xfrm>
          <a:off x="1145291" y="1159404"/>
          <a:ext cx="8717165" cy="3482785"/>
        </p:xfrm>
        <a:graphic>
          <a:graphicData uri="http://schemas.openxmlformats.org/drawingml/2006/table">
            <a:tbl>
              <a:tblPr firstRow="1" firstCol="1" bandRow="1"/>
              <a:tblGrid>
                <a:gridCol w="8717165">
                  <a:extLst>
                    <a:ext uri="{9D8B030D-6E8A-4147-A177-3AD203B41FA5}">
                      <a16:colId xmlns:a16="http://schemas.microsoft.com/office/drawing/2014/main" val="2185393857"/>
                    </a:ext>
                  </a:extLst>
                </a:gridCol>
              </a:tblGrid>
              <a:tr h="0">
                <a:tc>
                  <a:txBody>
                    <a:bodyPr/>
                    <a:lstStyle/>
                    <a:p>
                      <a:pPr marL="0" marR="0">
                        <a:lnSpc>
                          <a:spcPct val="107000"/>
                        </a:lnSpc>
                        <a:spcBef>
                          <a:spcPts val="0"/>
                        </a:spcBef>
                        <a:spcAft>
                          <a:spcPts val="0"/>
                        </a:spcAft>
                      </a:pPr>
                      <a:r>
                        <a:rPr lang="vi-VN" sz="2400" dirty="0">
                          <a:effectLst/>
                          <a:latin typeface="+mn-lt"/>
                          <a:ea typeface="Times New Roman" panose="02020603050405020304" pitchFamily="18" charset="0"/>
                          <a:cs typeface="Times New Roman" panose="02020603050405020304" pitchFamily="18" charset="0"/>
                        </a:rPr>
                        <a:t>Mục đích: Lựa chọn phương thức gieo trồng phù hợp để tạo ra cây con khỏe mạnh có khả năng sinh trưởng, phát triển tốt nhất.</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912620"/>
                  </a:ext>
                </a:extLst>
              </a:tr>
              <a:tr h="0">
                <a:tc>
                  <a:txBody>
                    <a:bodyPr/>
                    <a:lstStyle/>
                    <a:p>
                      <a:pPr marL="0" marR="0">
                        <a:lnSpc>
                          <a:spcPct val="107000"/>
                        </a:lnSpc>
                        <a:spcBef>
                          <a:spcPts val="0"/>
                        </a:spcBef>
                        <a:spcAft>
                          <a:spcPts val="0"/>
                        </a:spcAft>
                      </a:pPr>
                      <a:r>
                        <a:rPr lang="vi-VN" sz="2400" dirty="0">
                          <a:effectLst/>
                          <a:latin typeface="+mn-lt"/>
                          <a:ea typeface="Times New Roman" panose="02020603050405020304" pitchFamily="18" charset="0"/>
                          <a:cs typeface="Times New Roman" panose="02020603050405020304" pitchFamily="18" charset="0"/>
                        </a:rPr>
                        <a:t>Yêu cầu: Đảm bảo về thời vụ, khoảng cách và độ nông sâu khác nhau cho từng loại cây trồng. </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400" dirty="0">
                          <a:effectLst/>
                          <a:latin typeface="+mn-lt"/>
                          <a:ea typeface="Times New Roman" panose="02020603050405020304" pitchFamily="18" charset="0"/>
                          <a:cs typeface="Times New Roman" panose="02020603050405020304" pitchFamily="18" charset="0"/>
                        </a:rPr>
                        <a:t>+ Thời vụ trồng: Vụ xuân hè, vụ hè thu, vụ thu đông.</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400" dirty="0">
                          <a:effectLst/>
                          <a:latin typeface="+mn-lt"/>
                          <a:ea typeface="Times New Roman" panose="02020603050405020304" pitchFamily="18" charset="0"/>
                          <a:cs typeface="Times New Roman" panose="02020603050405020304" pitchFamily="18" charset="0"/>
                        </a:rPr>
                        <a:t>+ Phương thức gieo trồng: Gieo hạt, trồng bằng hom, củ, trồng bằng cây con.</a:t>
                      </a:r>
                      <a:endParaRPr lang="en-US" sz="24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vi-VN" sz="2400" dirty="0">
                          <a:effectLst/>
                          <a:latin typeface="+mn-lt"/>
                          <a:ea typeface="Times New Roman" panose="02020603050405020304" pitchFamily="18"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383303"/>
                  </a:ext>
                </a:extLst>
              </a:tr>
            </a:tbl>
          </a:graphicData>
        </a:graphic>
      </p:graphicFrame>
      <p:sp>
        <p:nvSpPr>
          <p:cNvPr id="5" name="Rectangle 1"/>
          <p:cNvSpPr>
            <a:spLocks noChangeArrowheads="1"/>
          </p:cNvSpPr>
          <p:nvPr/>
        </p:nvSpPr>
        <p:spPr bwMode="auto">
          <a:xfrm>
            <a:off x="1244461" y="471538"/>
            <a:ext cx="126490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vi-VN"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Bước 2: Gieo trồng</a:t>
            </a:r>
            <a:endParaRPr kumimoji="0" lang="vi-VN"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487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TotalTime>
  <Words>2111</Words>
  <Application>Microsoft Office PowerPoint</Application>
  <PresentationFormat>Widescreen</PresentationFormat>
  <Paragraphs>266</Paragraphs>
  <Slides>30</Slides>
  <Notes>1</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.VnAristote</vt:lpstr>
      <vt:lpstr>Arial</vt:lpstr>
      <vt:lpstr>Calibri</vt:lpstr>
      <vt:lpstr>Calibri Light</vt:lpstr>
      <vt:lpstr>Times New Roman</vt:lpstr>
      <vt:lpstr>Office Theme</vt:lpstr>
      <vt:lpstr>PowerPoint Presentation</vt:lpstr>
      <vt:lpstr>KHỞI ĐỘNG</vt:lpstr>
      <vt:lpstr>CHỦ ĐỀ 1: TRỒNG TRỌT  VÀ LÂM  NGHIỆP</vt:lpstr>
      <vt:lpstr>Thảo luận nhóm: </vt:lpstr>
      <vt:lpstr>                 NHIỆM VỤ NHÓM 3,4: 1. Em hãy nghiên cứu công việc “ gieo trồng”  trang 12, 13 SGK và kiến thức thực tế, sau đó trình bày rõ mục đích, yêu cầu kĩ thuật của từng công việc và lấy ví dụ cụ thể?                     </vt:lpstr>
      <vt:lpstr>NHIỆM VỤ NHÓM 5,6: 1. Em hãy nghiên cứu công việc “ chăm sóc”  trang 13,14,15 SGK và kiến thức thực tế, sau đó trình bày rõ mục đích, yêu cầu kĩ thuật của từng công việc và lấy ví dụ cụ thể? </vt:lpstr>
      <vt:lpstr>          NHIỆM VỤ NHÓM 7,8 1. Em hãy nghiên cứu công việc “ thu hoạch”  trang 17,18 SGK và kiến thức thực tế, sau đó trình bày rõ mục đích, yêu cầu kĩ thuật của từng phương pháp  và lấy ví dụ cụ thể? 2. Ý nghiã của việc thu hoạch đúng thời điểm là gì? 3. Thu hoạch bằng máy móc áp dụng hiệu quả nhất khi nào?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NHATMINH</cp:lastModifiedBy>
  <cp:revision>59</cp:revision>
  <dcterms:created xsi:type="dcterms:W3CDTF">2022-07-14T06:49:34Z</dcterms:created>
  <dcterms:modified xsi:type="dcterms:W3CDTF">2024-09-28T15:48:13Z</dcterms:modified>
</cp:coreProperties>
</file>