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77" r:id="rId2"/>
    <p:sldId id="511" r:id="rId3"/>
    <p:sldId id="512" r:id="rId4"/>
    <p:sldId id="513" r:id="rId5"/>
    <p:sldId id="496" r:id="rId6"/>
    <p:sldId id="501" r:id="rId7"/>
    <p:sldId id="503" r:id="rId8"/>
    <p:sldId id="504" r:id="rId9"/>
    <p:sldId id="514" r:id="rId10"/>
    <p:sldId id="515" r:id="rId11"/>
    <p:sldId id="516" r:id="rId12"/>
    <p:sldId id="506" r:id="rId13"/>
    <p:sldId id="510" r:id="rId14"/>
    <p:sldId id="508" r:id="rId15"/>
    <p:sldId id="498" r:id="rId16"/>
    <p:sldId id="507" r:id="rId1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63DB61-E638-453E-B056-EA28698B0960}">
          <p14:sldIdLst>
            <p14:sldId id="477"/>
            <p14:sldId id="511"/>
            <p14:sldId id="512"/>
            <p14:sldId id="513"/>
            <p14:sldId id="496"/>
            <p14:sldId id="501"/>
            <p14:sldId id="503"/>
          </p14:sldIdLst>
        </p14:section>
        <p14:section name="Untitled Section" id="{3390F758-1005-403E-9B03-6377D7136187}">
          <p14:sldIdLst>
            <p14:sldId id="504"/>
            <p14:sldId id="514"/>
            <p14:sldId id="515"/>
            <p14:sldId id="516"/>
            <p14:sldId id="506"/>
            <p14:sldId id="510"/>
            <p14:sldId id="508"/>
            <p14:sldId id="498"/>
            <p14:sldId id="5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62" autoAdjust="0"/>
  </p:normalViewPr>
  <p:slideViewPr>
    <p:cSldViewPr snapToGrid="0" snapToObjects="1">
      <p:cViewPr varScale="1">
        <p:scale>
          <a:sx n="73" d="100"/>
          <a:sy n="73" d="100"/>
        </p:scale>
        <p:origin x="4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29/09/2024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29/09/2024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29/09/2024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0957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29/09/2024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5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29/09/2024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29/09/2024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29/09/2024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29/09/2024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29/09/2024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29/09/2024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29/09/2024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29/09/2024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x-none" smtClean="0"/>
              <a:t>29/09/2024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0312 (5)">
            <a:extLst>
              <a:ext uri="{FF2B5EF4-FFF2-40B4-BE49-F238E27FC236}">
                <a16:creationId xmlns:a16="http://schemas.microsoft.com/office/drawing/2014/main" id="{00D7B30B-C032-4D4E-A58E-636181653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bye">
            <a:extLst>
              <a:ext uri="{FF2B5EF4-FFF2-40B4-BE49-F238E27FC236}">
                <a16:creationId xmlns:a16="http://schemas.microsoft.com/office/drawing/2014/main" id="{19524975-B7CF-D64E-AD19-00AD22FD2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4248150"/>
            <a:ext cx="1196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4">
            <a:extLst>
              <a:ext uri="{FF2B5EF4-FFF2-40B4-BE49-F238E27FC236}">
                <a16:creationId xmlns:a16="http://schemas.microsoft.com/office/drawing/2014/main" id="{594C1A46-BF00-3549-A0CC-1D359B59CB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19300" y="569913"/>
            <a:ext cx="8153400" cy="7239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83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C0C0C0"/>
              </a:extrusionClr>
              <a:contourClr>
                <a:srgbClr val="FF0000"/>
              </a:contourClr>
            </a:sp3d>
          </a:bodyPr>
          <a:lstStyle/>
          <a:p>
            <a:endParaRPr lang="x-none" sz="3600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5" descr="stars">
            <a:extLst>
              <a:ext uri="{FF2B5EF4-FFF2-40B4-BE49-F238E27FC236}">
                <a16:creationId xmlns:a16="http://schemas.microsoft.com/office/drawing/2014/main" id="{11983EA8-0620-AB4D-A296-C5DA0F2FAA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001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stars">
            <a:extLst>
              <a:ext uri="{FF2B5EF4-FFF2-40B4-BE49-F238E27FC236}">
                <a16:creationId xmlns:a16="http://schemas.microsoft.com/office/drawing/2014/main" id="{00BD74F5-9DD1-E44F-B6A3-CF4F1993CF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371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stars">
            <a:extLst>
              <a:ext uri="{FF2B5EF4-FFF2-40B4-BE49-F238E27FC236}">
                <a16:creationId xmlns:a16="http://schemas.microsoft.com/office/drawing/2014/main" id="{AC63970A-90B2-9E42-BB24-A20B4E93CA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5148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stars">
            <a:extLst>
              <a:ext uri="{FF2B5EF4-FFF2-40B4-BE49-F238E27FC236}">
                <a16:creationId xmlns:a16="http://schemas.microsoft.com/office/drawing/2014/main" id="{9035A904-409F-3B46-9C0A-1EC54AAA75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9146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stars">
            <a:extLst>
              <a:ext uri="{FF2B5EF4-FFF2-40B4-BE49-F238E27FC236}">
                <a16:creationId xmlns:a16="http://schemas.microsoft.com/office/drawing/2014/main" id="{2CBD5378-DA3A-AC49-A292-48333ED581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9431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stars">
            <a:extLst>
              <a:ext uri="{FF2B5EF4-FFF2-40B4-BE49-F238E27FC236}">
                <a16:creationId xmlns:a16="http://schemas.microsoft.com/office/drawing/2014/main" id="{F697AA18-4DA0-1E4F-BAFD-BB93D01A96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657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 Box 12">
            <a:extLst>
              <a:ext uri="{FF2B5EF4-FFF2-40B4-BE49-F238E27FC236}">
                <a16:creationId xmlns:a16="http://schemas.microsoft.com/office/drawing/2014/main" id="{D8204FA4-AEBF-6843-96E4-D05D4249F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563" y="5657850"/>
            <a:ext cx="8153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LAN PHƯƠNG</a:t>
            </a:r>
            <a:endParaRPr lang="en-US" alt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1" name="WordArt 14">
            <a:extLst>
              <a:ext uri="{FF2B5EF4-FFF2-40B4-BE49-F238E27FC236}">
                <a16:creationId xmlns:a16="http://schemas.microsoft.com/office/drawing/2014/main" id="{930FB667-7312-DF42-B40A-17D54AA9BA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599" y="2628900"/>
            <a:ext cx="8379823" cy="1214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UVN Banh Mi"/>
              </a:rPr>
              <a:t>TIẾT 1- BÀI 1 : LỊCH SỬ VÀ CUỘC SỐNG</a:t>
            </a:r>
            <a:endParaRPr lang="x-none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>
                    <a:alpha val="74997"/>
                  </a:srgbClr>
                </a:outerShdw>
              </a:effectLst>
              <a:latin typeface="UVN Banh M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26161E-6 L -0.60799 -4.26161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14.vcmedia.vn/thumb_w/600/A3YmnWqkHeph7OwGyu6TwbX57tgTw/Image/2012/11/11B/giao-duc-teeniscover-kenh14-09-563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533400"/>
            <a:ext cx="1126278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0" y="5791200"/>
            <a:ext cx="8839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4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4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Sony\Desktop\may-chieu-van-phong-truong-h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1" y="592667"/>
            <a:ext cx="5384800" cy="532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96484" y="6057900"/>
            <a:ext cx="8839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nay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3084" y="660400"/>
            <a:ext cx="5080000" cy="525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do con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86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imag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34" y="429531"/>
            <a:ext cx="4425724" cy="3930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E:\tải xuốn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141" y="429531"/>
            <a:ext cx="4920117" cy="39537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53143" y="4644571"/>
            <a:ext cx="1078411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1066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1" y="2963863"/>
            <a:ext cx="3892549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85" y="2173288"/>
            <a:ext cx="400896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18" y="1747839"/>
            <a:ext cx="4233333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785" y="909639"/>
            <a:ext cx="4313767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767" y="222250"/>
            <a:ext cx="37338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" y="1"/>
            <a:ext cx="31750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43263"/>
            <a:ext cx="2529417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951" y="42863"/>
            <a:ext cx="1735667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58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429" y="217714"/>
            <a:ext cx="11321142" cy="62786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FF0000"/>
                </a:solidFill>
                <a:latin typeface="+mj-lt"/>
              </a:rPr>
              <a:t>LUYỆN TẬP</a:t>
            </a:r>
          </a:p>
          <a:p>
            <a:r>
              <a:rPr lang="vi-VN" sz="2400" dirty="0">
                <a:latin typeface="+mj-lt"/>
              </a:rPr>
              <a:t>Hãy lựa chọn phương án đúng</a:t>
            </a:r>
          </a:p>
          <a:p>
            <a:r>
              <a:rPr lang="vi-VN" sz="2400" b="1" u="sng" dirty="0">
                <a:latin typeface="+mj-lt"/>
              </a:rPr>
              <a:t>Câu 1</a:t>
            </a:r>
            <a:r>
              <a:rPr lang="vi-VN" sz="2400" dirty="0">
                <a:latin typeface="+mj-lt"/>
              </a:rPr>
              <a:t>: Lịch sử được hiểu là</a:t>
            </a:r>
          </a:p>
          <a:p>
            <a:pPr marL="342900" indent="-342900">
              <a:buAutoNum type="alphaLcPeriod"/>
            </a:pPr>
            <a:r>
              <a:rPr lang="vi-VN" sz="2400" dirty="0">
                <a:latin typeface="+mj-lt"/>
              </a:rPr>
              <a:t>Những chuyện cỏ tích được kể bằng miệng.</a:t>
            </a:r>
          </a:p>
          <a:p>
            <a:pPr marL="342900" indent="-342900">
              <a:buAutoNum type="alphaLcPeriod"/>
            </a:pPr>
            <a:r>
              <a:rPr lang="vi-VN" sz="2400" dirty="0">
                <a:latin typeface="+mj-lt"/>
              </a:rPr>
              <a:t>Tất cả những gì xảy ra trong quá khứ.</a:t>
            </a:r>
          </a:p>
          <a:p>
            <a:pPr marL="342900" indent="-342900">
              <a:buAutoNum type="alphaLcPeriod"/>
            </a:pPr>
            <a:r>
              <a:rPr lang="vi-VN" sz="2400" dirty="0">
                <a:latin typeface="+mj-lt"/>
              </a:rPr>
              <a:t>Những bản ghi chép hay tranh, ảnh còn được lưu giữ lại.</a:t>
            </a:r>
          </a:p>
          <a:p>
            <a:pPr marL="342900" indent="-342900">
              <a:buAutoNum type="alphaLcPeriod"/>
            </a:pPr>
            <a:r>
              <a:rPr lang="vi-VN" sz="2400" dirty="0">
                <a:latin typeface="+mj-lt"/>
              </a:rPr>
              <a:t>Sự tưởng tượng của con người về quá khứ của mình.</a:t>
            </a:r>
          </a:p>
          <a:p>
            <a:r>
              <a:rPr lang="vi-VN" sz="2400" b="1" u="sng" dirty="0">
                <a:latin typeface="+mj-lt"/>
              </a:rPr>
              <a:t>Câu 2</a:t>
            </a:r>
            <a:r>
              <a:rPr lang="vi-VN" sz="2400" dirty="0">
                <a:latin typeface="+mj-lt"/>
              </a:rPr>
              <a:t>: phân môn Lịch sử mà chúng ta được học là</a:t>
            </a:r>
          </a:p>
          <a:p>
            <a:pPr marL="342900" indent="-342900">
              <a:buAutoNum type="alphaLcPeriod"/>
            </a:pPr>
            <a:r>
              <a:rPr lang="vi-VN" sz="2400" dirty="0">
                <a:latin typeface="+mj-lt"/>
              </a:rPr>
              <a:t>Môn học tìm hiểu lịch sử thay đổi của Trái Đất dưới sự tác động của con người.</a:t>
            </a:r>
          </a:p>
          <a:p>
            <a:pPr marL="342900" indent="-342900">
              <a:buAutoNum type="alphaLcPeriod"/>
            </a:pPr>
            <a:r>
              <a:rPr lang="vi-VN" sz="2400" dirty="0">
                <a:latin typeface="+mj-lt"/>
              </a:rPr>
              <a:t>Môn học tìm hiểu quá trình hình thành và phát triển của xã hội loài người từ khi con người xuất hiện cho đến ngày nay.</a:t>
            </a:r>
          </a:p>
          <a:p>
            <a:pPr marL="342900" indent="-342900">
              <a:buAutoNum type="alphaLcPeriod"/>
            </a:pPr>
            <a:r>
              <a:rPr lang="vi-VN" sz="2400" dirty="0">
                <a:latin typeface="+mj-lt"/>
              </a:rPr>
              <a:t>Môn học tìm hiểu tất cả những gì đã xảy ra trong quá khứ.</a:t>
            </a:r>
          </a:p>
          <a:p>
            <a:r>
              <a:rPr lang="vi-VN" sz="2400" b="1" u="sng" dirty="0">
                <a:latin typeface="+mj-lt"/>
              </a:rPr>
              <a:t>câu 3</a:t>
            </a:r>
            <a:r>
              <a:rPr lang="vi-VN" sz="2400" dirty="0">
                <a:latin typeface="+mj-lt"/>
              </a:rPr>
              <a:t>: Khoa học lịch sử là một ngành khoa học nghiên cứu về</a:t>
            </a:r>
          </a:p>
          <a:p>
            <a:pPr marL="342900" indent="-342900">
              <a:buAutoNum type="alphaLcPeriod"/>
            </a:pPr>
            <a:r>
              <a:rPr lang="vi-VN" sz="2400" dirty="0">
                <a:latin typeface="+mj-lt"/>
              </a:rPr>
              <a:t>Quá trình hình thành và phát triển của Trái Đất.</a:t>
            </a:r>
          </a:p>
          <a:p>
            <a:pPr marL="342900" indent="-342900">
              <a:buAutoNum type="alphaLcPeriod"/>
            </a:pPr>
            <a:r>
              <a:rPr lang="vi-VN" sz="2400" dirty="0">
                <a:latin typeface="+mj-lt"/>
              </a:rPr>
              <a:t>Các thiên thể trong vũ trụ.</a:t>
            </a:r>
          </a:p>
          <a:p>
            <a:pPr marL="342900" indent="-342900">
              <a:buAutoNum type="alphaLcPeriod"/>
            </a:pPr>
            <a:r>
              <a:rPr lang="vi-VN" sz="2400" dirty="0">
                <a:latin typeface="+mj-lt"/>
              </a:rPr>
              <a:t>Quá trình hình thành và phát triển của loài người và xã hội loài người.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35429" y="1698172"/>
            <a:ext cx="261257" cy="377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b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35429" y="3628571"/>
            <a:ext cx="261257" cy="362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b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57200" y="5812971"/>
            <a:ext cx="261257" cy="362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9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1040" y="325458"/>
            <a:ext cx="112776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VẬN DỤNG</a:t>
            </a:r>
            <a:endParaRPr lang="en-US" sz="24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Xi-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383341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286" y="117693"/>
            <a:ext cx="11321143" cy="67403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ý; GV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GV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SGK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HS. GV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8103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310368" y="1390918"/>
            <a:ext cx="1073016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4"/>
          <a:stretch/>
        </p:blipFill>
        <p:spPr bwMode="auto">
          <a:xfrm>
            <a:off x="87618" y="-1"/>
            <a:ext cx="6480606" cy="355962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75" y="4318733"/>
            <a:ext cx="2721843" cy="19305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943" y="4318733"/>
            <a:ext cx="2630199" cy="19919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3183" y="6310648"/>
            <a:ext cx="4636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68225" y="1393062"/>
            <a:ext cx="5623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Em hãy cho biết các vật  trong bức ảnh thay đổi như thế nào?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4318733"/>
            <a:ext cx="2533688" cy="1804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80" y="4318733"/>
            <a:ext cx="2726871" cy="199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enh14cdn.com/Images/Uploaded/Share/2011/03/23/230311phone-3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589" y="1696486"/>
            <a:ext cx="2781878" cy="260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enh14cdn.com/Images/Uploaded/Share/2011/03/23/230311phone-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71" y="2188176"/>
            <a:ext cx="2600663" cy="241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enh14cdn.com/Images/Uploaded/Share/2011/03/23/230311phone-9.gi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771" y="1343765"/>
            <a:ext cx="2447465" cy="237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662395" y="3137371"/>
            <a:ext cx="555982" cy="301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1771" y="250612"/>
            <a:ext cx="10858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 TRÌNH LỊCH SỬ CỦA CHIẾC ĐIỆN THOẠI</a:t>
            </a:r>
            <a:endParaRPr lang="en-US" sz="3600" b="1" i="0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743" y="4791281"/>
            <a:ext cx="48935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</a:rPr>
              <a:t>Cuộc gọi đầu tiên được thực hiện giữa nhà phát minh Alexander Graham Bell và người trợ lí của ông ngồi cách đó 4,5 m vào ngày 10/3/1876 với mẩu hội thoại ngắn ngủi : “</a:t>
            </a:r>
            <a:r>
              <a:rPr lang="vi-VN" i="1" dirty="0">
                <a:latin typeface="Times New Roman" panose="02020603050405020304" pitchFamily="18" charset="0"/>
              </a:rPr>
              <a:t>Watson, anh đến đây nhé, tôi có việc cần</a:t>
            </a:r>
            <a:r>
              <a:rPr lang="vi-VN" dirty="0">
                <a:latin typeface="Times New Roman" panose="02020603050405020304" pitchFamily="18" charset="0"/>
              </a:rPr>
              <a:t>!” là sự kiện lịch sử đánh dấu chính thức sự ra đời của chiếc điện thoại liên lạc.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7411892" y="2253841"/>
            <a:ext cx="555982" cy="301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6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Sony\Desktop\nguon-goc-con-ngu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304801"/>
            <a:ext cx="11480800" cy="645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75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ài 4 KHỞI NGHĨA HAI BÀ TRƯNG (NĂM 40) - Website của Trần Thị Thùy Phương -  Phan Thị Tuyết Ánh - Trần Thị Minh Hà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49" y="2428270"/>
            <a:ext cx="3988754" cy="38804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511405"/>
              </p:ext>
            </p:extLst>
          </p:nvPr>
        </p:nvGraphicFramePr>
        <p:xfrm>
          <a:off x="4373880" y="1233513"/>
          <a:ext cx="7815370" cy="5575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5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8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Yêu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cầu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Sản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phẩm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1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hiểu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khứ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khởi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40?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63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khởi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40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82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hiểu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624840" y="104172"/>
            <a:ext cx="1085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x-none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x-none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LỊCH SỬ VÀ CUỘC SỐNG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C48C86-4A01-F24F-8519-DEC90A862EE4}"/>
              </a:ext>
            </a:extLst>
          </p:cNvPr>
          <p:cNvCxnSpPr>
            <a:cxnSpLocks/>
          </p:cNvCxnSpPr>
          <p:nvPr/>
        </p:nvCxnSpPr>
        <p:spPr>
          <a:xfrm>
            <a:off x="4401764" y="734072"/>
            <a:ext cx="0" cy="582946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" y="734072"/>
            <a:ext cx="1203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053E44B-3F5C-F444-B48C-E2B8716E9E8C}"/>
              </a:ext>
            </a:extLst>
          </p:cNvPr>
          <p:cNvSpPr txBox="1"/>
          <p:nvPr/>
        </p:nvSpPr>
        <p:spPr>
          <a:xfrm>
            <a:off x="134411" y="766276"/>
            <a:ext cx="376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Lịch sử là gì?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549" y="1227941"/>
            <a:ext cx="4396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6560" y="766276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PHIẾU HỌC TẬP SỐ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81970" y="1828105"/>
            <a:ext cx="490728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? Ai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23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3613335"/>
            <a:ext cx="5029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3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16140" y="5083755"/>
            <a:ext cx="4922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- Lịch sử là những gì đã diễn ra trong quá khứ.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- Lịch sử còn là một khoa học tìm hiểu và khôi phục quá khứ của con người và xã hội loài người.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4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624840" y="104172"/>
            <a:ext cx="1085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x-none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x-none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LỊCH SỬ VÀ CUỘC SỐNG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734072"/>
            <a:ext cx="1203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C48C86-4A01-F24F-8519-DEC90A862EE4}"/>
              </a:ext>
            </a:extLst>
          </p:cNvPr>
          <p:cNvCxnSpPr>
            <a:cxnSpLocks/>
          </p:cNvCxnSpPr>
          <p:nvPr/>
        </p:nvCxnSpPr>
        <p:spPr>
          <a:xfrm>
            <a:off x="4527313" y="708976"/>
            <a:ext cx="0" cy="582946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053E44B-3F5C-F444-B48C-E2B8716E9E8C}"/>
              </a:ext>
            </a:extLst>
          </p:cNvPr>
          <p:cNvSpPr txBox="1"/>
          <p:nvPr/>
        </p:nvSpPr>
        <p:spPr>
          <a:xfrm>
            <a:off x="134411" y="766276"/>
            <a:ext cx="4544269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x-none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Lịch </a:t>
            </a:r>
            <a:r>
              <a:rPr lang="x-non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là </a:t>
            </a:r>
            <a:r>
              <a:rPr lang="x-none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gì?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  Lịch sử là những gì đã diễn ra trong quá khứ.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Lịch sử còn là một khoa học tìm hiểu và khôi phục quá khứ của con người và xã hội loài người.</a:t>
            </a:r>
          </a:p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400411"/>
              </p:ext>
            </p:extLst>
          </p:nvPr>
        </p:nvGraphicFramePr>
        <p:xfrm>
          <a:off x="4603513" y="1272231"/>
          <a:ext cx="7527527" cy="5440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1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6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0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465" marR="6846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6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Hãy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thiệu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đình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gồm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mấy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nhớ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thống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đình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…)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465" marR="6846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75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gốc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đình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tiện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465" marR="684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 em biết được nguồn gốc của bản thân, gia đình sẽ có ý nghĩa như thế nào?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465" marR="6846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04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 đó, em sẽ có thái độ như thế nào đối với những người trong gia đình của mình?</a:t>
                      </a:r>
                      <a:endParaRPr lang="en-US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465" marR="6846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465" marR="6846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21880" y="1539240"/>
            <a:ext cx="470916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cha me,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Cha 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21880" y="3169920"/>
            <a:ext cx="4709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cha,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video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21880" y="4605159"/>
            <a:ext cx="4709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…..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21880" y="5562600"/>
            <a:ext cx="47091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0240" y="899160"/>
            <a:ext cx="489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PHIẾU HỌC TẬP SỐ 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3773615"/>
            <a:ext cx="437491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PHT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2;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x-none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6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  <p:bldP spid="12" grpId="0"/>
      <p:bldP spid="13" grpId="0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624840" y="104172"/>
            <a:ext cx="1085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x-none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x-none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LỊCH SỬ VÀ CUỘC SỐNG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734072"/>
            <a:ext cx="1203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C48C86-4A01-F24F-8519-DEC90A862EE4}"/>
              </a:ext>
            </a:extLst>
          </p:cNvPr>
          <p:cNvCxnSpPr>
            <a:cxnSpLocks/>
          </p:cNvCxnSpPr>
          <p:nvPr/>
        </p:nvCxnSpPr>
        <p:spPr>
          <a:xfrm>
            <a:off x="4875656" y="766276"/>
            <a:ext cx="0" cy="582946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053E44B-3F5C-F444-B48C-E2B8716E9E8C}"/>
              </a:ext>
            </a:extLst>
          </p:cNvPr>
          <p:cNvSpPr txBox="1"/>
          <p:nvPr/>
        </p:nvSpPr>
        <p:spPr>
          <a:xfrm>
            <a:off x="134411" y="766276"/>
            <a:ext cx="4544269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x-none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Lịch </a:t>
            </a:r>
            <a:r>
              <a:rPr lang="x-non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là </a:t>
            </a:r>
            <a:r>
              <a:rPr lang="x-none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gì?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  Lịch sử là những gì đã diễn ra trong quá khứ.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Lịch sử còn là một khoa học tìm hiểu và khôi phục quá khứ của con người và xã hội loài người.</a:t>
            </a:r>
          </a:p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Biết được cội nguồn, tổ tiên ông cha ta.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Biết được quá trình lao động xây dựng đất nước.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Phải học tập, lao động để đền ơn</a:t>
            </a:r>
            <a:endParaRPr lang="x-none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1021081"/>
            <a:ext cx="681228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Nam”.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Cho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7" name="Picture 6" descr="Theo em, việc biên soạn các tác phẩm như hình 2 có tác dụng gì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39" y="3826619"/>
            <a:ext cx="4878705" cy="25209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036820" y="2659102"/>
            <a:ext cx="688086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lich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6169113"/>
            <a:ext cx="635508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1110" y="1021081"/>
            <a:ext cx="6812280" cy="15234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5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36820" y="2665473"/>
            <a:ext cx="688086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615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624840" y="104172"/>
            <a:ext cx="1085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x-none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x-none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LỊCH SỬ VÀ CUỘC SỐNG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734072"/>
            <a:ext cx="1203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C48C86-4A01-F24F-8519-DEC90A862EE4}"/>
              </a:ext>
            </a:extLst>
          </p:cNvPr>
          <p:cNvCxnSpPr>
            <a:cxnSpLocks/>
          </p:cNvCxnSpPr>
          <p:nvPr/>
        </p:nvCxnSpPr>
        <p:spPr>
          <a:xfrm>
            <a:off x="4678680" y="627392"/>
            <a:ext cx="0" cy="582946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053E44B-3F5C-F444-B48C-E2B8716E9E8C}"/>
              </a:ext>
            </a:extLst>
          </p:cNvPr>
          <p:cNvSpPr txBox="1"/>
          <p:nvPr/>
        </p:nvSpPr>
        <p:spPr>
          <a:xfrm>
            <a:off x="134411" y="766276"/>
            <a:ext cx="4544269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x-none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Lịch </a:t>
            </a:r>
            <a:r>
              <a:rPr lang="x-non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là </a:t>
            </a:r>
            <a:r>
              <a:rPr lang="x-none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gì?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  Lịch sử là những gì đã diễn ra trong quá khứ.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Lịch sử còn là một khoa học tìm hiểu và khôi phục quá khứ của con người và xã hội loài người.</a:t>
            </a:r>
          </a:p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Biết được cội nguồn, tổ tiên ông cha ta.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Biết được quá trình lao động xây dựng đất nước.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Phải học tập, lao động để đền ơn</a:t>
            </a:r>
            <a:endParaRPr lang="x-none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8680" y="933855"/>
            <a:ext cx="7325252" cy="62786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(19/9/1954)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7" name="Picture 6" descr="BÁC HỒ VỚI BỘ ĐỘI Ở ĐỀN HÙNG - bthcm.thuathienhue.gov.v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92" y="766276"/>
            <a:ext cx="5049602" cy="310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356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himviet.free.fr/36/nqdn077/nqdn077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10439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12800" y="762000"/>
            <a:ext cx="10464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4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44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1735</Words>
  <Application>Microsoft Office PowerPoint</Application>
  <PresentationFormat>Widescreen</PresentationFormat>
  <Paragraphs>126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UVN Banh 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84919060896</cp:lastModifiedBy>
  <cp:revision>48</cp:revision>
  <dcterms:created xsi:type="dcterms:W3CDTF">2021-07-16T02:46:11Z</dcterms:created>
  <dcterms:modified xsi:type="dcterms:W3CDTF">2024-09-29T09:06:31Z</dcterms:modified>
</cp:coreProperties>
</file>