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7" r:id="rId2"/>
    <p:sldId id="265" r:id="rId3"/>
    <p:sldId id="300" r:id="rId4"/>
    <p:sldId id="302" r:id="rId5"/>
    <p:sldId id="301" r:id="rId6"/>
    <p:sldId id="304" r:id="rId7"/>
    <p:sldId id="299" r:id="rId8"/>
    <p:sldId id="260" r:id="rId9"/>
    <p:sldId id="315" r:id="rId10"/>
    <p:sldId id="312" r:id="rId11"/>
    <p:sldId id="316" r:id="rId12"/>
    <p:sldId id="317" r:id="rId13"/>
    <p:sldId id="308" r:id="rId14"/>
    <p:sldId id="319" r:id="rId15"/>
    <p:sldId id="320" r:id="rId16"/>
    <p:sldId id="266" r:id="rId17"/>
    <p:sldId id="271" r:id="rId18"/>
    <p:sldId id="280" r:id="rId19"/>
    <p:sldId id="323" r:id="rId20"/>
    <p:sldId id="272" r:id="rId21"/>
    <p:sldId id="278" r:id="rId22"/>
    <p:sldId id="324" r:id="rId23"/>
  </p:sldIdLst>
  <p:sldSz cx="12192000" cy="6858000"/>
  <p:notesSz cx="6742113" cy="9872663"/>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6600"/>
    <a:srgbClr val="A64E86"/>
    <a:srgbClr val="0B0044"/>
    <a:srgbClr val="F9C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85" d="100"/>
          <a:sy n="85" d="100"/>
        </p:scale>
        <p:origin x="7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r>
              <a:rPr lang="en-US" sz="2200" b="1" dirty="0" err="1">
                <a:solidFill>
                  <a:schemeClr val="bg1"/>
                </a:solidFill>
              </a:rPr>
              <a:t>Tỉ</a:t>
            </a:r>
            <a:r>
              <a:rPr lang="en-US" sz="2200" b="1" baseline="0" dirty="0">
                <a:solidFill>
                  <a:schemeClr val="bg1"/>
                </a:solidFill>
              </a:rPr>
              <a:t> </a:t>
            </a:r>
            <a:r>
              <a:rPr lang="en-US" sz="2200" b="1" baseline="0" dirty="0" err="1">
                <a:solidFill>
                  <a:schemeClr val="bg1"/>
                </a:solidFill>
              </a:rPr>
              <a:t>lệ</a:t>
            </a:r>
            <a:r>
              <a:rPr lang="en-US" sz="2200" b="1" baseline="0" dirty="0">
                <a:solidFill>
                  <a:schemeClr val="bg1"/>
                </a:solidFill>
              </a:rPr>
              <a:t> </a:t>
            </a:r>
            <a:r>
              <a:rPr lang="en-US" sz="2200" b="1" baseline="0" dirty="0" err="1">
                <a:solidFill>
                  <a:schemeClr val="bg1"/>
                </a:solidFill>
              </a:rPr>
              <a:t>số</a:t>
            </a:r>
            <a:r>
              <a:rPr lang="en-US" sz="2200" b="1" baseline="0" dirty="0">
                <a:solidFill>
                  <a:schemeClr val="bg1"/>
                </a:solidFill>
              </a:rPr>
              <a:t> </a:t>
            </a:r>
            <a:r>
              <a:rPr lang="en-US" sz="2200" b="1" baseline="0" dirty="0" err="1">
                <a:solidFill>
                  <a:schemeClr val="bg1"/>
                </a:solidFill>
              </a:rPr>
              <a:t>dân</a:t>
            </a:r>
            <a:r>
              <a:rPr lang="en-US" sz="2200" b="1" baseline="0" dirty="0">
                <a:solidFill>
                  <a:schemeClr val="bg1"/>
                </a:solidFill>
              </a:rPr>
              <a:t> </a:t>
            </a:r>
            <a:r>
              <a:rPr lang="en-US" sz="2200" b="1" baseline="0" dirty="0" err="1">
                <a:solidFill>
                  <a:schemeClr val="bg1"/>
                </a:solidFill>
              </a:rPr>
              <a:t>ven</a:t>
            </a:r>
            <a:r>
              <a:rPr lang="en-US" sz="2200" b="1" baseline="0" dirty="0">
                <a:solidFill>
                  <a:schemeClr val="bg1"/>
                </a:solidFill>
              </a:rPr>
              <a:t> </a:t>
            </a:r>
            <a:r>
              <a:rPr lang="en-US" sz="2200" b="1" baseline="0" dirty="0" err="1">
                <a:solidFill>
                  <a:schemeClr val="bg1"/>
                </a:solidFill>
              </a:rPr>
              <a:t>biển</a:t>
            </a:r>
            <a:r>
              <a:rPr lang="en-US" sz="2200" b="1" baseline="0" dirty="0">
                <a:solidFill>
                  <a:schemeClr val="bg1"/>
                </a:solidFill>
              </a:rPr>
              <a:t> </a:t>
            </a:r>
            <a:r>
              <a:rPr lang="en-US" sz="2200" b="1" baseline="0" dirty="0" err="1">
                <a:solidFill>
                  <a:schemeClr val="bg1"/>
                </a:solidFill>
              </a:rPr>
              <a:t>Hải</a:t>
            </a:r>
            <a:r>
              <a:rPr lang="en-US" sz="2200" b="1" baseline="0" dirty="0">
                <a:solidFill>
                  <a:schemeClr val="bg1"/>
                </a:solidFill>
              </a:rPr>
              <a:t> </a:t>
            </a:r>
            <a:r>
              <a:rPr lang="en-US" sz="2200" b="1" baseline="0" dirty="0" err="1">
                <a:solidFill>
                  <a:schemeClr val="bg1"/>
                </a:solidFill>
              </a:rPr>
              <a:t>phòng</a:t>
            </a:r>
            <a:r>
              <a:rPr lang="en-US" sz="2200" b="1" baseline="0" dirty="0">
                <a:solidFill>
                  <a:schemeClr val="bg1"/>
                </a:solidFill>
              </a:rPr>
              <a:t> so </a:t>
            </a:r>
            <a:r>
              <a:rPr lang="en-US" sz="2200" b="1" baseline="0" dirty="0" err="1">
                <a:solidFill>
                  <a:schemeClr val="bg1"/>
                </a:solidFill>
              </a:rPr>
              <a:t>với</a:t>
            </a:r>
            <a:r>
              <a:rPr lang="en-US" sz="2200" b="1" baseline="0" dirty="0">
                <a:solidFill>
                  <a:schemeClr val="bg1"/>
                </a:solidFill>
              </a:rPr>
              <a:t> </a:t>
            </a:r>
            <a:r>
              <a:rPr lang="en-US" sz="2200" b="1" baseline="0" dirty="0" err="1">
                <a:solidFill>
                  <a:schemeClr val="bg1"/>
                </a:solidFill>
              </a:rPr>
              <a:t>dân</a:t>
            </a:r>
            <a:r>
              <a:rPr lang="en-US" sz="2200" b="1" baseline="0" dirty="0">
                <a:solidFill>
                  <a:schemeClr val="bg1"/>
                </a:solidFill>
              </a:rPr>
              <a:t> </a:t>
            </a:r>
            <a:r>
              <a:rPr lang="en-US" sz="2200" b="1" baseline="0" dirty="0" err="1">
                <a:solidFill>
                  <a:schemeClr val="bg1"/>
                </a:solidFill>
              </a:rPr>
              <a:t>số</a:t>
            </a:r>
            <a:r>
              <a:rPr lang="en-US" sz="2200" b="1" baseline="0" dirty="0">
                <a:solidFill>
                  <a:schemeClr val="bg1"/>
                </a:solidFill>
              </a:rPr>
              <a:t> </a:t>
            </a:r>
            <a:r>
              <a:rPr lang="en-US" sz="2200" b="1" baseline="0" dirty="0" err="1">
                <a:solidFill>
                  <a:schemeClr val="bg1"/>
                </a:solidFill>
              </a:rPr>
              <a:t>toàn</a:t>
            </a:r>
            <a:r>
              <a:rPr lang="en-US" sz="2200" b="1" baseline="0" dirty="0">
                <a:solidFill>
                  <a:schemeClr val="bg1"/>
                </a:solidFill>
              </a:rPr>
              <a:t> </a:t>
            </a:r>
            <a:r>
              <a:rPr lang="en-US" sz="2200" b="1" baseline="0" dirty="0" err="1">
                <a:solidFill>
                  <a:schemeClr val="bg1"/>
                </a:solidFill>
              </a:rPr>
              <a:t>thành</a:t>
            </a:r>
            <a:r>
              <a:rPr lang="en-US" sz="2200" b="1" baseline="0" dirty="0">
                <a:solidFill>
                  <a:schemeClr val="bg1"/>
                </a:solidFill>
              </a:rPr>
              <a:t> </a:t>
            </a:r>
            <a:r>
              <a:rPr lang="en-US" sz="2200" b="1" baseline="0" dirty="0" err="1">
                <a:solidFill>
                  <a:schemeClr val="bg1"/>
                </a:solidFill>
              </a:rPr>
              <a:t>phố</a:t>
            </a:r>
            <a:endParaRPr lang="en-US" sz="2200" b="1" dirty="0">
              <a:solidFill>
                <a:schemeClr val="bg1"/>
              </a:solidFill>
            </a:endParaRPr>
          </a:p>
        </c:rich>
      </c:tx>
      <c:overlay val="0"/>
      <c:spPr>
        <a:noFill/>
        <a:ln>
          <a:noFill/>
        </a:ln>
        <a:effectLst/>
      </c:spPr>
      <c:txPr>
        <a:bodyPr rot="0" spcFirstLastPara="1" vertOverflow="ellipsis" vert="horz" wrap="square" anchor="ctr" anchorCtr="1"/>
        <a:lstStyle/>
        <a:p>
          <a:pPr>
            <a:defRPr sz="2200" b="1"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31-4F15-B5D2-D3D9504B03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31-4F15-B5D2-D3D9504B03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31-4F15-B5D2-D3D9504B03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A31-4F15-B5D2-D3D9504B03B9}"/>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Số dân các quận huyện không giáp biển</c:v>
                </c:pt>
                <c:pt idx="1">
                  <c:v>số dân các quận, huyện ven biển</c:v>
                </c:pt>
              </c:strCache>
            </c:strRef>
          </c:cat>
          <c:val>
            <c:numRef>
              <c:f>Sheet1!$B$2:$B$5</c:f>
              <c:numCache>
                <c:formatCode>General</c:formatCode>
                <c:ptCount val="4"/>
                <c:pt idx="0">
                  <c:v>1122455</c:v>
                </c:pt>
                <c:pt idx="1">
                  <c:v>891321</c:v>
                </c:pt>
              </c:numCache>
            </c:numRef>
          </c:val>
          <c:extLst>
            <c:ext xmlns:c16="http://schemas.microsoft.com/office/drawing/2014/chart" uri="{C3380CC4-5D6E-409C-BE32-E72D297353CC}">
              <c16:uniqueId val="{00000008-BA31-4F15-B5D2-D3D9504B03B9}"/>
            </c:ext>
          </c:extLst>
        </c:ser>
        <c:dLbls>
          <c:showLegendKey val="0"/>
          <c:showVal val="0"/>
          <c:showCatName val="0"/>
          <c:showSerName val="0"/>
          <c:showPercent val="0"/>
          <c:showBubbleSize val="0"/>
          <c:showLeaderLines val="1"/>
        </c:dLbls>
        <c:firstSliceAng val="0"/>
        <c:holeSize val="48"/>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BD680C7F-2375-4F33-95FC-E1E07771FFE3}" type="datetimeFigureOut">
              <a:rPr lang="vi-VN" smtClean="0"/>
              <a:t>08/05/2024</a:t>
            </a:fld>
            <a:endParaRPr lang="vi-VN"/>
          </a:p>
        </p:txBody>
      </p:sp>
      <p:sp>
        <p:nvSpPr>
          <p:cNvPr id="4" name="Chỗ dành sẵn cho Hình ảnh của Bản chiếu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3EF242F9-A8A3-48F3-BA11-0769D04CE34D}" type="slidenum">
              <a:rPr lang="vi-VN" smtClean="0"/>
              <a:t>‹#›</a:t>
            </a:fld>
            <a:endParaRPr lang="vi-VN"/>
          </a:p>
        </p:txBody>
      </p:sp>
    </p:spTree>
    <p:extLst>
      <p:ext uri="{BB962C8B-B14F-4D97-AF65-F5344CB8AC3E}">
        <p14:creationId xmlns:p14="http://schemas.microsoft.com/office/powerpoint/2010/main" val="258546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8</a:t>
            </a:fld>
            <a:endParaRPr lang="vi-VN"/>
          </a:p>
        </p:txBody>
      </p:sp>
    </p:spTree>
    <p:extLst>
      <p:ext uri="{BB962C8B-B14F-4D97-AF65-F5344CB8AC3E}">
        <p14:creationId xmlns:p14="http://schemas.microsoft.com/office/powerpoint/2010/main" val="3119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F607EA-9201-41D1-B94C-780DCE037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E7CF982-F3E5-4DED-AFB9-2740B9DDB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098E31B0-4206-437D-809F-037BAED17837}"/>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270C2DCF-0791-4E72-94F6-4570DB06D63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2E69BF7-7562-406D-8040-177A28020AC7}"/>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22957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EA840E-3FA0-4533-866B-6F8F8682E7D4}"/>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97DA02E-F4B6-4770-AC44-71721CFA951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F89B91A-5A22-4A1D-A799-D880BD8B0B12}"/>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3109E04C-FED1-4CA7-809C-7719396C3F6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C2BB071-7BFE-4B40-9322-B4A9EC33B025}"/>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944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D8D44C6-A3CA-44B2-93D3-5946F165A6C0}"/>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BE97C44-9D9D-4725-95FC-50B4F6957AC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A5FCBA2-1FC4-45AE-9000-3974F8313334}"/>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311B6FAC-528F-49A2-8BF6-9B093D69C22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6A8078C-E7EF-4FE3-AF3E-DFC546B64A4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85553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027FB1-8675-4E98-BDEC-4C93B8E51E4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40F61685-381C-4C5F-AED4-10C841FF9FF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5BAF502-67F0-4927-B583-CCCAE3547A46}"/>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F11A5BF1-7F14-41CA-A040-480B0F9A1D8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5F1F963-5908-4865-871A-EEB4D4FD7C7C}"/>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9076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481D00-D4C4-418A-8BD3-4CDD75A4D88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FC3C1D7-8CA3-4CA1-A0BF-B793F611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2D5061A-D9DF-4E78-8C8F-A39B4DC40048}"/>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C17732A8-8732-460B-B9A5-3977E03BD3E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7FDCB8E-814B-4BD3-9322-B31CBFD06C93}"/>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78785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3E06E-ADBD-4442-B14C-498002397975}"/>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182BFC0-F7FA-4F77-AC6B-4EDF958C1F3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6523F9F-7D6F-4F76-9655-12D0E48216C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1A3066B-C735-4E03-AAC3-4D96A49365DD}"/>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6" name="Chỗ dành sẵn cho Chân trang 5">
            <a:extLst>
              <a:ext uri="{FF2B5EF4-FFF2-40B4-BE49-F238E27FC236}">
                <a16:creationId xmlns:a16="http://schemas.microsoft.com/office/drawing/2014/main" id="{D03CF129-BFE9-43F3-A1F1-2D8013BF3B7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FD9D15E-97F1-4522-AD62-39EA71AE3428}"/>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24178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159329-7047-4FF0-B2F8-6E0E58711A16}"/>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C531465-7BB5-46DE-A3D5-03387CA4F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19C34E0-E06C-4C15-AA56-9147D704D7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832CE6D-4475-4A1A-B594-73F4317854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A9CA0EE-B8BE-4B16-BBD6-342763B4B0A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A3D2643-40F2-4E08-A643-D139FF9AFE8D}"/>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8" name="Chỗ dành sẵn cho Chân trang 7">
            <a:extLst>
              <a:ext uri="{FF2B5EF4-FFF2-40B4-BE49-F238E27FC236}">
                <a16:creationId xmlns:a16="http://schemas.microsoft.com/office/drawing/2014/main" id="{58D123F3-F6C0-46FC-B5D0-E1FE0D2EEDD3}"/>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2B7FED3D-FC64-4109-BC72-43D6490E46C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384800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52015D-D151-4A4C-9FED-9F423EF25D0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4C38D30-42FE-47D3-82A1-106EE5E2DD64}"/>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4" name="Chỗ dành sẵn cho Chân trang 3">
            <a:extLst>
              <a:ext uri="{FF2B5EF4-FFF2-40B4-BE49-F238E27FC236}">
                <a16:creationId xmlns:a16="http://schemas.microsoft.com/office/drawing/2014/main" id="{207094EF-B158-41A3-A6AE-012C92BC25E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E9CCBE8-BDAA-4566-945F-0F9BF2E97BE9}"/>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2193106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FDE270B-0648-45AF-8EE8-2AB7BC2B749E}"/>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3" name="Chỗ dành sẵn cho Chân trang 2">
            <a:extLst>
              <a:ext uri="{FF2B5EF4-FFF2-40B4-BE49-F238E27FC236}">
                <a16:creationId xmlns:a16="http://schemas.microsoft.com/office/drawing/2014/main" id="{C6EAA08C-04F6-4E34-941F-32BD9DB82ED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54CB6978-67B1-42F6-B4AB-68714B36A161}"/>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4408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F71003-9C8A-4C53-BF89-C31170D14C7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132BED2-C06E-42FD-A558-A612E2622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5222484-1F82-4FE7-813B-38C96E93B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9C77523-7B17-4CE8-BC91-09E766468BC3}"/>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6" name="Chỗ dành sẵn cho Chân trang 5">
            <a:extLst>
              <a:ext uri="{FF2B5EF4-FFF2-40B4-BE49-F238E27FC236}">
                <a16:creationId xmlns:a16="http://schemas.microsoft.com/office/drawing/2014/main" id="{0AA17BF3-3470-4C39-8112-0FF3DB1389E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266CF44-CB54-4CA3-9A11-0CCD68391CEE}"/>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09600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F692E5F-87A1-4832-83AB-0B6AEFE1840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5204EB7-3F5B-469C-9C40-035404654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8CCAE0C-50AF-4FAF-B4B3-11908E91BA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FA9125F-8A1E-496C-9EB8-2753F9D5C166}"/>
              </a:ext>
            </a:extLst>
          </p:cNvPr>
          <p:cNvSpPr>
            <a:spLocks noGrp="1"/>
          </p:cNvSpPr>
          <p:nvPr>
            <p:ph type="dt" sz="half" idx="10"/>
          </p:nvPr>
        </p:nvSpPr>
        <p:spPr/>
        <p:txBody>
          <a:bodyPr/>
          <a:lstStyle/>
          <a:p>
            <a:fld id="{A19EEC58-4FEA-485F-BF51-529002598A96}" type="datetimeFigureOut">
              <a:rPr lang="vi-VN" smtClean="0"/>
              <a:t>08/05/2024</a:t>
            </a:fld>
            <a:endParaRPr lang="vi-VN"/>
          </a:p>
        </p:txBody>
      </p:sp>
      <p:sp>
        <p:nvSpPr>
          <p:cNvPr id="6" name="Chỗ dành sẵn cho Chân trang 5">
            <a:extLst>
              <a:ext uri="{FF2B5EF4-FFF2-40B4-BE49-F238E27FC236}">
                <a16:creationId xmlns:a16="http://schemas.microsoft.com/office/drawing/2014/main" id="{3149D640-8841-4BB3-8450-1B6A0A20F2E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EC6629-1A5C-41EE-9E26-E1304E90077F}"/>
              </a:ext>
            </a:extLst>
          </p:cNvPr>
          <p:cNvSpPr>
            <a:spLocks noGrp="1"/>
          </p:cNvSpPr>
          <p:nvPr>
            <p:ph type="sldNum" sz="quarter" idx="12"/>
          </p:nvPr>
        </p:nvSpPr>
        <p:spPr/>
        <p:txBody>
          <a:bodyPr/>
          <a:lstStyle/>
          <a:p>
            <a:fld id="{205C7237-0187-4A5F-AED9-B7267C8C4EBA}" type="slidenum">
              <a:rPr lang="vi-VN" smtClean="0"/>
              <a:t>‹#›</a:t>
            </a:fld>
            <a:endParaRPr lang="vi-VN"/>
          </a:p>
        </p:txBody>
      </p:sp>
    </p:spTree>
    <p:extLst>
      <p:ext uri="{BB962C8B-B14F-4D97-AF65-F5344CB8AC3E}">
        <p14:creationId xmlns:p14="http://schemas.microsoft.com/office/powerpoint/2010/main" val="134367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16D9D48-2994-4A7F-8AB8-F416A1CDD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9DE47CFD-0470-4459-99CE-750ED6FE6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EB9471-AA4A-4D8F-BFEE-D04A14930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EEC58-4FEA-485F-BF51-529002598A96}" type="datetimeFigureOut">
              <a:rPr lang="vi-VN" smtClean="0"/>
              <a:t>08/05/2024</a:t>
            </a:fld>
            <a:endParaRPr lang="vi-VN"/>
          </a:p>
        </p:txBody>
      </p:sp>
      <p:sp>
        <p:nvSpPr>
          <p:cNvPr id="5" name="Chỗ dành sẵn cho Chân trang 4">
            <a:extLst>
              <a:ext uri="{FF2B5EF4-FFF2-40B4-BE49-F238E27FC236}">
                <a16:creationId xmlns:a16="http://schemas.microsoft.com/office/drawing/2014/main" id="{FD476F54-F97D-47D5-B14A-8599D28EE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062E3D93-0C7B-4A65-8D16-7B2C1A72B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C7237-0187-4A5F-AED9-B7267C8C4EBA}" type="slidenum">
              <a:rPr lang="vi-VN" smtClean="0"/>
              <a:t>‹#›</a:t>
            </a:fld>
            <a:endParaRPr lang="vi-VN"/>
          </a:p>
        </p:txBody>
      </p:sp>
    </p:spTree>
    <p:extLst>
      <p:ext uri="{BB962C8B-B14F-4D97-AF65-F5344CB8AC3E}">
        <p14:creationId xmlns:p14="http://schemas.microsoft.com/office/powerpoint/2010/main" val="141890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4.gif"/><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gif"/><Relationship Id="rId1" Type="http://schemas.microsoft.com/office/2007/relationships/media" Target="../media/media1.mp3"/><Relationship Id="rId6" Type="http://schemas.openxmlformats.org/officeDocument/2006/relationships/image" Target="../media/image3.gif"/><Relationship Id="rId11" Type="http://schemas.microsoft.com/office/2007/relationships/hdphoto" Target="../media/hdphoto2.wdp"/><Relationship Id="rId5" Type="http://schemas.openxmlformats.org/officeDocument/2006/relationships/image" Target="../media/image2.gif"/><Relationship Id="rId15" Type="http://schemas.openxmlformats.org/officeDocument/2006/relationships/image" Target="../media/image9.gif"/><Relationship Id="rId10" Type="http://schemas.openxmlformats.org/officeDocument/2006/relationships/image" Target="../media/image6.png"/><Relationship Id="rId4" Type="http://schemas.openxmlformats.org/officeDocument/2006/relationships/image" Target="../media/image1.gif"/><Relationship Id="rId9" Type="http://schemas.microsoft.com/office/2007/relationships/hdphoto" Target="../media/hdphoto1.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55" y="-1545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26896" y="5575026"/>
            <a:ext cx="364633" cy="24065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7256" y="5465618"/>
            <a:ext cx="283871" cy="311343"/>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09830" y="6081878"/>
            <a:ext cx="343155" cy="4321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239" y="5270692"/>
            <a:ext cx="789457" cy="5210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5203" y="5270692"/>
            <a:ext cx="554329" cy="60797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2655" y="5776961"/>
            <a:ext cx="464059" cy="584371"/>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9534340" y="2103683"/>
            <a:ext cx="2696196" cy="2696196"/>
          </a:xfrm>
          <a:prstGeom prst="rect">
            <a:avLst/>
          </a:prstGeom>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ackgroundRemoval t="21333" b="89778" l="9778" r="97778">
                        <a14:backgroundMark x1="39111" y1="49778" x2="47556" y2="55556"/>
                        <a14:backgroundMark x1="57778" y1="60444" x2="67111" y2="64889"/>
                        <a14:backgroundMark x1="77333" y1="76889" x2="77778" y2="70667"/>
                        <a14:backgroundMark x1="21333" y1="48444" x2="16000" y2="46667"/>
                        <a14:backgroundMark x1="29333" y1="50222" x2="36889" y2="51556"/>
                      </a14:backgroundRemoval>
                    </a14:imgEffect>
                  </a14:imgLayer>
                </a14:imgProps>
              </a:ext>
            </a:extLst>
          </a:blip>
          <a:stretch>
            <a:fillRect/>
          </a:stretch>
        </p:blipFill>
        <p:spPr>
          <a:xfrm>
            <a:off x="8736507" y="3825717"/>
            <a:ext cx="974162" cy="974162"/>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0" b="100000" l="9778" r="100000">
                        <a14:foregroundMark x1="18667" y1="93333" x2="86667" y2="92444"/>
                        <a14:foregroundMark x1="93778" y1="84000" x2="85333" y2="95111"/>
                        <a14:foregroundMark x1="15556" y1="86222" x2="93333" y2="86222"/>
                        <a14:foregroundMark x1="15556" y1="88444" x2="20000" y2="92444"/>
                        <a14:foregroundMark x1="18667" y1="91556" x2="84444" y2="90222"/>
                        <a14:foregroundMark x1="33778" y1="83111" x2="72889" y2="78667"/>
                      </a14:backgroundRemoval>
                    </a14:imgEffect>
                  </a14:imgLayer>
                </a14:imgProps>
              </a:ext>
            </a:extLst>
          </a:blip>
          <a:stretch>
            <a:fillRect/>
          </a:stretch>
        </p:blipFill>
        <p:spPr>
          <a:xfrm>
            <a:off x="3453199" y="3477296"/>
            <a:ext cx="1690105" cy="1690105"/>
          </a:xfrm>
          <a:prstGeom prst="rect">
            <a:avLst/>
          </a:prstGeom>
        </p:spPr>
      </p:pic>
      <p:sp>
        <p:nvSpPr>
          <p:cNvPr id="13" name="Rectangle 12"/>
          <p:cNvSpPr/>
          <p:nvPr/>
        </p:nvSpPr>
        <p:spPr>
          <a:xfrm>
            <a:off x="2350115" y="2720487"/>
            <a:ext cx="8471871" cy="1107996"/>
          </a:xfrm>
          <a:prstGeom prst="rect">
            <a:avLst/>
          </a:prstGeom>
        </p:spPr>
        <p:txBody>
          <a:bodyPr wrap="none">
            <a:spAutoFit/>
          </a:bodyPr>
          <a:lstStyle/>
          <a:p>
            <a:pPr algn="ctr"/>
            <a:r>
              <a:rPr lang="en-US" sz="6600" b="1" dirty="0">
                <a:ln/>
                <a:solidFill>
                  <a:srgbClr val="FF0000"/>
                </a:solidFill>
              </a:rPr>
              <a:t>BIỂN ĐẢO QUÊ HƯƠNG</a:t>
            </a:r>
          </a:p>
        </p:txBody>
      </p:sp>
      <p:pic>
        <p:nvPicPr>
          <p:cNvPr id="15" name="Picture 14"/>
          <p:cNvPicPr>
            <a:picLocks noChangeAspect="1"/>
          </p:cNvPicPr>
          <p:nvPr/>
        </p:nvPicPr>
        <p:blipFill>
          <a:blip r:embed="rId14"/>
          <a:stretch>
            <a:fillRect/>
          </a:stretch>
        </p:blipFill>
        <p:spPr>
          <a:xfrm>
            <a:off x="497530" y="-184321"/>
            <a:ext cx="2556879" cy="2549359"/>
          </a:xfrm>
          <a:prstGeom prst="rect">
            <a:avLst/>
          </a:prstGeom>
        </p:spPr>
      </p:pic>
      <p:pic>
        <p:nvPicPr>
          <p:cNvPr id="16" name="Picture 15"/>
          <p:cNvPicPr>
            <a:picLocks noChangeAspect="1"/>
          </p:cNvPicPr>
          <p:nvPr/>
        </p:nvPicPr>
        <p:blipFill rotWithShape="1">
          <a:blip r:embed="rId14"/>
          <a:srcRect l="21565" t="21878" r="24950" b="25214"/>
          <a:stretch/>
        </p:blipFill>
        <p:spPr>
          <a:xfrm>
            <a:off x="1070224" y="362038"/>
            <a:ext cx="1483185" cy="1462867"/>
          </a:xfrm>
          <a:prstGeom prst="ellipse">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69491" y="5490961"/>
            <a:ext cx="1428750" cy="9525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42752" y="541446"/>
            <a:ext cx="4476750" cy="885825"/>
          </a:xfrm>
          <a:prstGeom prst="rect">
            <a:avLst/>
          </a:prstGeom>
        </p:spPr>
      </p:pic>
      <p:sp>
        <p:nvSpPr>
          <p:cNvPr id="20" name="云形 28"/>
          <p:cNvSpPr/>
          <p:nvPr/>
        </p:nvSpPr>
        <p:spPr>
          <a:xfrm>
            <a:off x="2159839" y="890361"/>
            <a:ext cx="2934528" cy="128999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err="1">
                <a:solidFill>
                  <a:schemeClr val="accent6">
                    <a:lumMod val="50000"/>
                  </a:schemeClr>
                </a:solidFill>
              </a:rPr>
              <a:t>Chủ</a:t>
            </a:r>
            <a:r>
              <a:rPr lang="en-US" altLang="zh-CN" sz="3600" b="1" dirty="0">
                <a:solidFill>
                  <a:schemeClr val="accent6">
                    <a:lumMod val="50000"/>
                  </a:schemeClr>
                </a:solidFill>
              </a:rPr>
              <a:t> </a:t>
            </a:r>
            <a:r>
              <a:rPr lang="en-US" altLang="zh-CN" sz="3600" b="1" dirty="0" err="1">
                <a:solidFill>
                  <a:schemeClr val="accent6">
                    <a:lumMod val="50000"/>
                  </a:schemeClr>
                </a:solidFill>
              </a:rPr>
              <a:t>đề</a:t>
            </a:r>
            <a:r>
              <a:rPr lang="en-US" altLang="zh-CN" sz="3600" b="1" dirty="0">
                <a:solidFill>
                  <a:schemeClr val="accent6">
                    <a:lumMod val="50000"/>
                  </a:schemeClr>
                </a:solidFill>
              </a:rPr>
              <a:t> 6</a:t>
            </a:r>
            <a:endParaRPr lang="zh-CN" altLang="en-US" sz="3600" b="1" dirty="0">
              <a:solidFill>
                <a:schemeClr val="accent6">
                  <a:lumMod val="50000"/>
                </a:schemeClr>
              </a:solidFill>
            </a:endParaRPr>
          </a:p>
        </p:txBody>
      </p:sp>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412" y="5167401"/>
            <a:ext cx="2531334" cy="1178004"/>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89644" y="5265457"/>
            <a:ext cx="2531334" cy="1178004"/>
          </a:xfrm>
          <a:prstGeom prst="rect">
            <a:avLst/>
          </a:prstGeom>
        </p:spPr>
      </p:pic>
      <p:sp>
        <p:nvSpPr>
          <p:cNvPr id="12" name="TextBox 11"/>
          <p:cNvSpPr txBox="1"/>
          <p:nvPr/>
        </p:nvSpPr>
        <p:spPr>
          <a:xfrm>
            <a:off x="3116152" y="5806767"/>
            <a:ext cx="6581104" cy="646331"/>
          </a:xfrm>
          <a:prstGeom prst="rect">
            <a:avLst/>
          </a:prstGeom>
          <a:solidFill>
            <a:srgbClr val="0070C0">
              <a:alpha val="64000"/>
            </a:srgbClr>
          </a:solidFill>
        </p:spPr>
        <p:txBody>
          <a:bodyPr wrap="square" rtlCol="0">
            <a:spAutoFit/>
          </a:bodyPr>
          <a:lstStyle/>
          <a:p>
            <a:pPr algn="ctr"/>
            <a:r>
              <a:rPr lang="en-US" dirty="0">
                <a:solidFill>
                  <a:schemeClr val="bg1"/>
                </a:solidFill>
              </a:rPr>
              <a:t>GV: </a:t>
            </a:r>
            <a:r>
              <a:rPr lang="vi-VN" dirty="0">
                <a:solidFill>
                  <a:schemeClr val="bg1"/>
                </a:solidFill>
              </a:rPr>
              <a:t>Lương</a:t>
            </a:r>
            <a:r>
              <a:rPr lang="en-US" dirty="0">
                <a:solidFill>
                  <a:schemeClr val="bg1"/>
                </a:solidFill>
              </a:rPr>
              <a:t> </a:t>
            </a:r>
            <a:r>
              <a:rPr lang="en-US" dirty="0" err="1">
                <a:solidFill>
                  <a:schemeClr val="bg1"/>
                </a:solidFill>
              </a:rPr>
              <a:t>Văn</a:t>
            </a:r>
            <a:r>
              <a:rPr lang="en-US" dirty="0">
                <a:solidFill>
                  <a:schemeClr val="bg1"/>
                </a:solidFill>
              </a:rPr>
              <a:t> </a:t>
            </a:r>
            <a:r>
              <a:rPr lang="en-US" dirty="0" err="1">
                <a:solidFill>
                  <a:schemeClr val="bg1"/>
                </a:solidFill>
              </a:rPr>
              <a:t>Thuẩn</a:t>
            </a:r>
            <a:endParaRPr lang="en-US" dirty="0">
              <a:solidFill>
                <a:schemeClr val="bg1"/>
              </a:solidFill>
            </a:endParaRPr>
          </a:p>
          <a:p>
            <a:pPr algn="ctr"/>
            <a:r>
              <a:rPr lang="en-US" dirty="0" err="1">
                <a:solidFill>
                  <a:schemeClr val="bg1"/>
                </a:solidFill>
              </a:rPr>
              <a:t>Trường</a:t>
            </a:r>
            <a:r>
              <a:rPr lang="en-US" dirty="0">
                <a:solidFill>
                  <a:schemeClr val="bg1"/>
                </a:solidFill>
              </a:rPr>
              <a:t> THCS </a:t>
            </a:r>
            <a:r>
              <a:rPr lang="en-US" dirty="0" err="1">
                <a:solidFill>
                  <a:schemeClr val="bg1"/>
                </a:solidFill>
              </a:rPr>
              <a:t>Tiên</a:t>
            </a:r>
            <a:r>
              <a:rPr lang="en-US" dirty="0">
                <a:solidFill>
                  <a:schemeClr val="bg1"/>
                </a:solidFill>
              </a:rPr>
              <a:t> </a:t>
            </a:r>
            <a:r>
              <a:rPr lang="en-US" dirty="0" err="1">
                <a:solidFill>
                  <a:schemeClr val="bg1"/>
                </a:solidFill>
              </a:rPr>
              <a:t>Thắng-Toàn</a:t>
            </a:r>
            <a:r>
              <a:rPr lang="en-US" dirty="0">
                <a:solidFill>
                  <a:schemeClr val="bg1"/>
                </a:solidFill>
              </a:rPr>
              <a:t> </a:t>
            </a:r>
            <a:r>
              <a:rPr lang="en-US" dirty="0" err="1">
                <a:solidFill>
                  <a:schemeClr val="bg1"/>
                </a:solidFill>
              </a:rPr>
              <a:t>Thắng</a:t>
            </a:r>
            <a:endParaRPr lang="en-US" dirty="0">
              <a:solidFill>
                <a:schemeClr val="bg1"/>
              </a:solidFill>
            </a:endParaRPr>
          </a:p>
        </p:txBody>
      </p:sp>
      <p:pic>
        <p:nvPicPr>
          <p:cNvPr id="14" name="Biển Đảo Quê Hươ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89530" y="2365038"/>
            <a:ext cx="609600" cy="609600"/>
          </a:xfrm>
          <a:prstGeom prst="rect">
            <a:avLst/>
          </a:prstGeom>
        </p:spPr>
      </p:pic>
    </p:spTree>
    <p:extLst>
      <p:ext uri="{BB962C8B-B14F-4D97-AF65-F5344CB8AC3E}">
        <p14:creationId xmlns:p14="http://schemas.microsoft.com/office/powerpoint/2010/main" val="148479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42" presetClass="path" presetSubtype="0" repeatCount="indefinite" fill="hold" nodeType="withEffect">
                                  <p:stCondLst>
                                    <p:cond delay="0"/>
                                  </p:stCondLst>
                                  <p:childTnLst>
                                    <p:animMotion origin="layout" path="M -4.16667E-7 4.81481E-6 L -0.65937 -0.01112 " pathEditMode="relative" rAng="0" ptsTypes="AA">
                                      <p:cBhvr>
                                        <p:cTn id="8" dur="30000" fill="hold"/>
                                        <p:tgtEl>
                                          <p:spTgt spid="10"/>
                                        </p:tgtEl>
                                        <p:attrNameLst>
                                          <p:attrName>ppt_x</p:attrName>
                                          <p:attrName>ppt_y</p:attrName>
                                        </p:attrNameLst>
                                      </p:cBhvr>
                                      <p:rCtr x="-32969" y="-556"/>
                                    </p:animMotion>
                                  </p:childTnLst>
                                </p:cTn>
                              </p:par>
                              <p:par>
                                <p:cTn id="9" presetID="42" presetClass="path" presetSubtype="0" repeatCount="indefinite" fill="hold" nodeType="withEffect">
                                  <p:stCondLst>
                                    <p:cond delay="0"/>
                                  </p:stCondLst>
                                  <p:childTnLst>
                                    <p:animMotion origin="layout" path="M -3.95833E-6 -2.59259E-6 L 0.40404 -0.00116 " pathEditMode="relative" rAng="0" ptsTypes="AA">
                                      <p:cBhvr>
                                        <p:cTn id="10" dur="25000" fill="hold"/>
                                        <p:tgtEl>
                                          <p:spTgt spid="11"/>
                                        </p:tgtEl>
                                        <p:attrNameLst>
                                          <p:attrName>ppt_x</p:attrName>
                                          <p:attrName>ppt_y</p:attrName>
                                        </p:attrNameLst>
                                      </p:cBhvr>
                                      <p:rCtr x="19193" y="-1551"/>
                                    </p:animMotion>
                                  </p:childTnLst>
                                </p:cTn>
                              </p:par>
                              <p:par>
                                <p:cTn id="11" presetID="8" presetClass="emph" presetSubtype="0" repeatCount="indefinite" fill="hold" nodeType="withEffect">
                                  <p:stCondLst>
                                    <p:cond delay="0"/>
                                  </p:stCondLst>
                                  <p:childTnLst>
                                    <p:animRot by="21600000">
                                      <p:cBhvr>
                                        <p:cTn id="12"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3">
            <a:extLst>
              <a:ext uri="{FF2B5EF4-FFF2-40B4-BE49-F238E27FC236}">
                <a16:creationId xmlns:a16="http://schemas.microsoft.com/office/drawing/2014/main" id="{85B72EB8-B2E8-4676-8C42-2808838BEBA8}"/>
              </a:ext>
            </a:extLst>
          </p:cNvPr>
          <p:cNvSpPr/>
          <p:nvPr/>
        </p:nvSpPr>
        <p:spPr>
          <a:xfrm>
            <a:off x="727347" y="999800"/>
            <a:ext cx="4913598" cy="849086"/>
          </a:xfrm>
          <a:prstGeom prst="rect">
            <a:avLst/>
          </a:prstGeom>
          <a:solidFill>
            <a:srgbClr val="FF66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ĐỊA HÌNH</a:t>
            </a:r>
            <a:endParaRPr lang="vi-VN" sz="2400" b="1" dirty="0">
              <a:effectLst>
                <a:outerShdw blurRad="38100" dist="38100" dir="2700000" algn="tl">
                  <a:srgbClr val="000000">
                    <a:alpha val="43137"/>
                  </a:srgbClr>
                </a:outerShdw>
              </a:effectLst>
            </a:endParaRPr>
          </a:p>
        </p:txBody>
      </p:sp>
      <p:sp>
        <p:nvSpPr>
          <p:cNvPr id="4" name="Hình chữ nhật 4">
            <a:extLst>
              <a:ext uri="{FF2B5EF4-FFF2-40B4-BE49-F238E27FC236}">
                <a16:creationId xmlns:a16="http://schemas.microsoft.com/office/drawing/2014/main" id="{F43B2352-69CD-494D-83B9-9D808430BB1B}"/>
              </a:ext>
            </a:extLst>
          </p:cNvPr>
          <p:cNvSpPr/>
          <p:nvPr/>
        </p:nvSpPr>
        <p:spPr>
          <a:xfrm>
            <a:off x="727346" y="1848885"/>
            <a:ext cx="4913599" cy="193750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Bờ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dài</a:t>
            </a:r>
            <a:r>
              <a:rPr lang="en-US" sz="2400" b="1" dirty="0">
                <a:solidFill>
                  <a:schemeClr val="tx1"/>
                </a:solidFill>
                <a:latin typeface="Times New Roman" panose="02020603050405020304" pitchFamily="18" charset="0"/>
                <a:cs typeface="Times New Roman" panose="02020603050405020304" pitchFamily="18" charset="0"/>
              </a:rPr>
              <a:t> 125 km. </a:t>
            </a:r>
            <a:r>
              <a:rPr lang="en-US" sz="2400" b="1" dirty="0" err="1">
                <a:solidFill>
                  <a:schemeClr val="tx1"/>
                </a:solidFill>
                <a:latin typeface="Times New Roman" panose="02020603050405020304" pitchFamily="18" charset="0"/>
                <a:cs typeface="Times New Roman" panose="02020603050405020304" pitchFamily="18" charset="0"/>
              </a:rPr>
              <a:t>thấp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phẳng</a:t>
            </a: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6" name="Hình chữ nhật 3">
            <a:extLst>
              <a:ext uri="{FF2B5EF4-FFF2-40B4-BE49-F238E27FC236}">
                <a16:creationId xmlns:a16="http://schemas.microsoft.com/office/drawing/2014/main" id="{85B72EB8-B2E8-4676-8C42-2808838BEBA8}"/>
              </a:ext>
            </a:extLst>
          </p:cNvPr>
          <p:cNvSpPr/>
          <p:nvPr/>
        </p:nvSpPr>
        <p:spPr>
          <a:xfrm>
            <a:off x="6612991" y="977033"/>
            <a:ext cx="5055267" cy="849086"/>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KHÍ HẬU</a:t>
            </a:r>
            <a:endParaRPr lang="vi-VN" sz="2400" b="1" dirty="0">
              <a:effectLst>
                <a:outerShdw blurRad="38100" dist="38100" dir="2700000" algn="tl">
                  <a:srgbClr val="000000">
                    <a:alpha val="43137"/>
                  </a:srgbClr>
                </a:outerShdw>
              </a:effectLst>
            </a:endParaRPr>
          </a:p>
        </p:txBody>
      </p:sp>
      <p:sp>
        <p:nvSpPr>
          <p:cNvPr id="7" name="Hình chữ nhật 4">
            <a:extLst>
              <a:ext uri="{FF2B5EF4-FFF2-40B4-BE49-F238E27FC236}">
                <a16:creationId xmlns:a16="http://schemas.microsoft.com/office/drawing/2014/main" id="{F43B2352-69CD-494D-83B9-9D808430BB1B}"/>
              </a:ext>
            </a:extLst>
          </p:cNvPr>
          <p:cNvSpPr/>
          <p:nvPr/>
        </p:nvSpPr>
        <p:spPr>
          <a:xfrm>
            <a:off x="6612992" y="1844210"/>
            <a:ext cx="5055267" cy="193750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Nhiệt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mưa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chịu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ảnh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hưởng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hậu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dương</a:t>
            </a:r>
            <a:r>
              <a:rPr lang="en-US" sz="2400" b="1"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2, 3 </a:t>
            </a:r>
            <a:r>
              <a:rPr lang="en-US" sz="2400" b="1" dirty="0" err="1">
                <a:solidFill>
                  <a:schemeClr val="tx1"/>
                </a:solidFill>
                <a:latin typeface="Times New Roman" panose="02020603050405020304" pitchFamily="18" charset="0"/>
                <a:cs typeface="Times New Roman" panose="02020603050405020304" pitchFamily="18" charset="0"/>
              </a:rPr>
              <a:t>cơn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bão</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1" name="Hình chữ nhật 3">
            <a:extLst>
              <a:ext uri="{FF2B5EF4-FFF2-40B4-BE49-F238E27FC236}">
                <a16:creationId xmlns:a16="http://schemas.microsoft.com/office/drawing/2014/main" id="{85B72EB8-B2E8-4676-8C42-2808838BEBA8}"/>
              </a:ext>
            </a:extLst>
          </p:cNvPr>
          <p:cNvSpPr/>
          <p:nvPr/>
        </p:nvSpPr>
        <p:spPr>
          <a:xfrm>
            <a:off x="4256158" y="3892333"/>
            <a:ext cx="3921927" cy="849086"/>
          </a:xfrm>
          <a:prstGeom prst="rect">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THỦY TRIỀU</a:t>
            </a:r>
            <a:endParaRPr lang="vi-VN" sz="2400" b="1" dirty="0">
              <a:effectLst>
                <a:outerShdw blurRad="38100" dist="38100" dir="2700000" algn="tl">
                  <a:srgbClr val="000000">
                    <a:alpha val="43137"/>
                  </a:srgbClr>
                </a:outerShdw>
              </a:effectLst>
            </a:endParaRPr>
          </a:p>
        </p:txBody>
      </p:sp>
      <p:sp>
        <p:nvSpPr>
          <p:cNvPr id="12" name="Hình chữ nhật 4">
            <a:extLst>
              <a:ext uri="{FF2B5EF4-FFF2-40B4-BE49-F238E27FC236}">
                <a16:creationId xmlns:a16="http://schemas.microsoft.com/office/drawing/2014/main" id="{F43B2352-69CD-494D-83B9-9D808430BB1B}"/>
              </a:ext>
            </a:extLst>
          </p:cNvPr>
          <p:cNvSpPr/>
          <p:nvPr/>
        </p:nvSpPr>
        <p:spPr>
          <a:xfrm>
            <a:off x="4256158" y="4759510"/>
            <a:ext cx="3921927" cy="19375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Chế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nhật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triều</a:t>
            </a:r>
            <a:r>
              <a:rPr lang="en-US" sz="2400" b="1"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b="1" dirty="0" err="1">
                <a:solidFill>
                  <a:schemeClr val="tx1"/>
                </a:solidFill>
                <a:latin typeface="Times New Roman" panose="02020603050405020304" pitchFamily="18" charset="0"/>
                <a:cs typeface="Times New Roman" panose="02020603050405020304" pitchFamily="18" charset="0"/>
              </a:rPr>
              <a:t>Sóng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lớn</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758092" y="4108362"/>
            <a:ext cx="3314768" cy="25729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Hình ảnh 8">
            <a:extLst>
              <a:ext uri="{FF2B5EF4-FFF2-40B4-BE49-F238E27FC236}">
                <a16:creationId xmlns:a16="http://schemas.microsoft.com/office/drawing/2014/main" id="{28A33054-45E1-4DD5-86D9-40CB4AB99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4303" y="4108362"/>
            <a:ext cx="3283955" cy="2512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68283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0-#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1+#ppt_w/2"/>
                                          </p:val>
                                        </p:tav>
                                        <p:tav tm="100000">
                                          <p:val>
                                            <p:strVal val="#ppt_x"/>
                                          </p:val>
                                        </p:tav>
                                      </p:tavLst>
                                    </p:anim>
                                    <p:anim calcmode="lin" valueType="num">
                                      <p:cBhvr additive="base">
                                        <p:cTn id="19" dur="10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1+#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1000" fill="hold"/>
                                        <p:tgtEl>
                                          <p:spTgt spid="11"/>
                                        </p:tgtEl>
                                        <p:attrNameLst>
                                          <p:attrName>ppt_x</p:attrName>
                                        </p:attrNameLst>
                                      </p:cBhvr>
                                      <p:tavLst>
                                        <p:tav tm="0">
                                          <p:val>
                                            <p:strVal val="#ppt_x"/>
                                          </p:val>
                                        </p:tav>
                                        <p:tav tm="100000">
                                          <p:val>
                                            <p:strVal val="#ppt_x"/>
                                          </p:val>
                                        </p:tav>
                                      </p:tavLst>
                                    </p:anim>
                                    <p:anim calcmode="lin" valueType="num">
                                      <p:cBhvr additive="base">
                                        <p:cTn id="27" dur="10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0-#ppt_w/2"/>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1+#ppt_w/2"/>
                                          </p:val>
                                        </p:tav>
                                        <p:tav tm="100000">
                                          <p:val>
                                            <p:strVal val="#ppt_x"/>
                                          </p:val>
                                        </p:tav>
                                      </p:tavLst>
                                    </p:anim>
                                    <p:anim calcmode="lin" valueType="num">
                                      <p:cBhvr additive="base">
                                        <p:cTn id="39"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10" grpId="0"/>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exagon 27"/>
          <p:cNvSpPr/>
          <p:nvPr/>
        </p:nvSpPr>
        <p:spPr>
          <a:xfrm>
            <a:off x="-43722" y="264715"/>
            <a:ext cx="1405291" cy="1256755"/>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658923" y="585375"/>
            <a:ext cx="1405291" cy="1245736"/>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67425" y="4642338"/>
            <a:ext cx="6750976"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a:stretch>
            <a:fillRect/>
          </a:stretch>
        </p:blipFill>
        <p:spPr>
          <a:xfrm>
            <a:off x="9524951" y="5037748"/>
            <a:ext cx="2512257" cy="1600200"/>
          </a:xfrm>
          <a:prstGeom prst="rect">
            <a:avLst/>
          </a:prstGeom>
        </p:spPr>
      </p:pic>
      <p:sp>
        <p:nvSpPr>
          <p:cNvPr id="3" name="Pentagon 2"/>
          <p:cNvSpPr/>
          <p:nvPr/>
        </p:nvSpPr>
        <p:spPr>
          <a:xfrm>
            <a:off x="1130308" y="893092"/>
            <a:ext cx="4069724" cy="884442"/>
          </a:xfrm>
          <a:prstGeom prst="homePlat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TÀI NGUYÊN BIỂN ĐẢO</a:t>
            </a:r>
          </a:p>
        </p:txBody>
      </p:sp>
      <p:sp>
        <p:nvSpPr>
          <p:cNvPr id="4" name="TextBox 3"/>
          <p:cNvSpPr txBox="1"/>
          <p:nvPr/>
        </p:nvSpPr>
        <p:spPr>
          <a:xfrm>
            <a:off x="269395" y="2608739"/>
            <a:ext cx="4997003" cy="2246769"/>
          </a:xfrm>
          <a:prstGeom prst="rect">
            <a:avLst/>
          </a:prstGeom>
          <a:noFill/>
        </p:spPr>
        <p:txBody>
          <a:bodyPr wrap="square" rtlCol="0">
            <a:spAutoFit/>
          </a:bodyPr>
          <a:lstStyle/>
          <a:p>
            <a:r>
              <a:rPr lang="en-US" sz="2800" dirty="0"/>
              <a:t>? </a:t>
            </a:r>
            <a:r>
              <a:rPr lang="en-US" sz="2800" dirty="0" err="1"/>
              <a:t>Kể</a:t>
            </a:r>
            <a:r>
              <a:rPr lang="en-US" sz="2800" dirty="0"/>
              <a:t> </a:t>
            </a:r>
            <a:r>
              <a:rPr lang="en-US" sz="2800" dirty="0" err="1"/>
              <a:t>tên</a:t>
            </a:r>
            <a:r>
              <a:rPr lang="en-US" sz="2800" dirty="0"/>
              <a:t> </a:t>
            </a:r>
            <a:r>
              <a:rPr lang="en-US" sz="2800" dirty="0" err="1"/>
              <a:t>những</a:t>
            </a:r>
            <a:r>
              <a:rPr lang="en-US" sz="2800" dirty="0"/>
              <a:t> </a:t>
            </a:r>
            <a:r>
              <a:rPr lang="en-US" sz="2800" dirty="0" err="1"/>
              <a:t>tài</a:t>
            </a:r>
            <a:r>
              <a:rPr lang="en-US" sz="2800" dirty="0"/>
              <a:t> </a:t>
            </a:r>
            <a:r>
              <a:rPr lang="en-US" sz="2800" dirty="0" err="1"/>
              <a:t>nguyên</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mà</a:t>
            </a:r>
            <a:r>
              <a:rPr lang="en-US" sz="2800" dirty="0"/>
              <a:t> </a:t>
            </a:r>
            <a:r>
              <a:rPr lang="en-US" sz="2800" dirty="0" err="1"/>
              <a:t>em</a:t>
            </a:r>
            <a:r>
              <a:rPr lang="en-US" sz="2800" dirty="0"/>
              <a:t> </a:t>
            </a:r>
            <a:r>
              <a:rPr lang="en-US" sz="2800" dirty="0" err="1"/>
              <a:t>biết</a:t>
            </a:r>
            <a:r>
              <a:rPr lang="en-US" sz="2800" dirty="0"/>
              <a:t>?</a:t>
            </a:r>
          </a:p>
          <a:p>
            <a:r>
              <a:rPr lang="en-US" sz="2800" dirty="0"/>
              <a:t>? </a:t>
            </a:r>
            <a:r>
              <a:rPr lang="en-US" sz="2800" dirty="0" err="1"/>
              <a:t>Vai</a:t>
            </a:r>
            <a:r>
              <a:rPr lang="en-US" sz="2800" dirty="0"/>
              <a:t> </a:t>
            </a:r>
            <a:r>
              <a:rPr lang="en-US" sz="2800" dirty="0" err="1"/>
              <a:t>trò</a:t>
            </a:r>
            <a:r>
              <a:rPr lang="en-US" sz="2800" dirty="0"/>
              <a:t> </a:t>
            </a:r>
            <a:r>
              <a:rPr lang="en-US" sz="2800" dirty="0" err="1"/>
              <a:t>của</a:t>
            </a:r>
            <a:r>
              <a:rPr lang="en-US" sz="2800" dirty="0"/>
              <a:t> </a:t>
            </a:r>
            <a:r>
              <a:rPr lang="en-US" sz="2800" dirty="0" err="1"/>
              <a:t>những</a:t>
            </a:r>
            <a:r>
              <a:rPr lang="en-US" sz="2800" dirty="0"/>
              <a:t> </a:t>
            </a:r>
            <a:r>
              <a:rPr lang="en-US" sz="2800" dirty="0" err="1"/>
              <a:t>tài</a:t>
            </a:r>
            <a:r>
              <a:rPr lang="en-US" sz="2800" dirty="0"/>
              <a:t> </a:t>
            </a:r>
            <a:r>
              <a:rPr lang="en-US" sz="2800" dirty="0" err="1"/>
              <a:t>nguyên</a:t>
            </a:r>
            <a:r>
              <a:rPr lang="en-US" sz="2800" dirty="0"/>
              <a:t> </a:t>
            </a:r>
            <a:r>
              <a:rPr lang="en-US" sz="2800" dirty="0" err="1"/>
              <a:t>này</a:t>
            </a:r>
            <a:r>
              <a:rPr lang="en-US" sz="2800" dirty="0"/>
              <a:t> </a:t>
            </a:r>
            <a:r>
              <a:rPr lang="en-US" sz="2800" dirty="0" err="1"/>
              <a:t>đối</a:t>
            </a:r>
            <a:r>
              <a:rPr lang="en-US" sz="2800" dirty="0"/>
              <a:t> </a:t>
            </a:r>
            <a:r>
              <a:rPr lang="en-US" sz="2800" dirty="0" err="1"/>
              <a:t>với</a:t>
            </a:r>
            <a:r>
              <a:rPr lang="en-US" sz="2800" dirty="0"/>
              <a:t> </a:t>
            </a:r>
            <a:r>
              <a:rPr lang="en-US" sz="2800" dirty="0" err="1"/>
              <a:t>sự</a:t>
            </a:r>
            <a:r>
              <a:rPr lang="en-US" sz="2800" dirty="0"/>
              <a:t> </a:t>
            </a:r>
            <a:r>
              <a:rPr lang="en-US" sz="2800" dirty="0" err="1"/>
              <a:t>phát</a:t>
            </a:r>
            <a:r>
              <a:rPr lang="en-US" sz="2800" dirty="0"/>
              <a:t> </a:t>
            </a:r>
            <a:r>
              <a:rPr lang="en-US" sz="2800" dirty="0" err="1"/>
              <a:t>triển</a:t>
            </a:r>
            <a:r>
              <a:rPr lang="en-US" sz="2800" dirty="0"/>
              <a:t> </a:t>
            </a:r>
            <a:r>
              <a:rPr lang="en-US" sz="2800" dirty="0" err="1"/>
              <a:t>kinh</a:t>
            </a:r>
            <a:r>
              <a:rPr lang="en-US" sz="2800" dirty="0"/>
              <a:t> </a:t>
            </a:r>
            <a:r>
              <a:rPr lang="en-US" sz="2800" dirty="0" err="1"/>
              <a:t>tế</a:t>
            </a:r>
            <a:r>
              <a:rPr lang="en-US" sz="2800" dirty="0"/>
              <a:t> </a:t>
            </a:r>
            <a:r>
              <a:rPr lang="en-US" sz="2800" dirty="0" err="1"/>
              <a:t>của</a:t>
            </a:r>
            <a:r>
              <a:rPr lang="en-US" sz="2800" dirty="0"/>
              <a:t> </a:t>
            </a:r>
            <a:r>
              <a:rPr lang="en-US" sz="2800" dirty="0" err="1"/>
              <a:t>Hải</a:t>
            </a:r>
            <a:r>
              <a:rPr lang="en-US" sz="2800" dirty="0"/>
              <a:t> </a:t>
            </a:r>
            <a:r>
              <a:rPr lang="en-US" sz="2800" dirty="0" err="1"/>
              <a:t>Phòng</a:t>
            </a:r>
            <a:r>
              <a:rPr lang="en-US" sz="2800" dirty="0"/>
              <a:t>?</a:t>
            </a:r>
          </a:p>
        </p:txBody>
      </p:sp>
      <p:pic>
        <p:nvPicPr>
          <p:cNvPr id="5" name="Picture 4"/>
          <p:cNvPicPr>
            <a:picLocks noChangeAspect="1"/>
          </p:cNvPicPr>
          <p:nvPr/>
        </p:nvPicPr>
        <p:blipFill>
          <a:blip r:embed="rId3"/>
          <a:stretch>
            <a:fillRect/>
          </a:stretch>
        </p:blipFill>
        <p:spPr>
          <a:xfrm>
            <a:off x="5490494" y="332099"/>
            <a:ext cx="2847975" cy="1771650"/>
          </a:xfrm>
          <a:prstGeom prst="rect">
            <a:avLst/>
          </a:prstGeom>
        </p:spPr>
      </p:pic>
      <p:pic>
        <p:nvPicPr>
          <p:cNvPr id="6" name="Picture 5"/>
          <p:cNvPicPr>
            <a:picLocks noChangeAspect="1"/>
          </p:cNvPicPr>
          <p:nvPr/>
        </p:nvPicPr>
        <p:blipFill>
          <a:blip r:embed="rId4"/>
          <a:stretch>
            <a:fillRect/>
          </a:stretch>
        </p:blipFill>
        <p:spPr>
          <a:xfrm>
            <a:off x="9471393" y="1838718"/>
            <a:ext cx="2619375" cy="1743075"/>
          </a:xfrm>
          <a:prstGeom prst="rect">
            <a:avLst/>
          </a:prstGeom>
        </p:spPr>
      </p:pic>
      <p:pic>
        <p:nvPicPr>
          <p:cNvPr id="7" name="Picture 6"/>
          <p:cNvPicPr>
            <a:picLocks noChangeAspect="1"/>
          </p:cNvPicPr>
          <p:nvPr/>
        </p:nvPicPr>
        <p:blipFill>
          <a:blip r:embed="rId5"/>
          <a:stretch>
            <a:fillRect/>
          </a:stretch>
        </p:blipFill>
        <p:spPr>
          <a:xfrm>
            <a:off x="5763423" y="3358536"/>
            <a:ext cx="2847975" cy="1600200"/>
          </a:xfrm>
          <a:prstGeom prst="rect">
            <a:avLst/>
          </a:prstGeom>
        </p:spPr>
      </p:pic>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257848" y="1154270"/>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38469" y="2710255"/>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296969" y="4158636"/>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96046" y="937497"/>
            <a:ext cx="1463040" cy="461665"/>
          </a:xfrm>
          <a:prstGeom prst="rect">
            <a:avLst/>
          </a:prstGeom>
          <a:noFill/>
        </p:spPr>
        <p:txBody>
          <a:bodyPr wrap="square" rtlCol="0">
            <a:spAutoFit/>
          </a:bodyPr>
          <a:lstStyle/>
          <a:p>
            <a:r>
              <a:rPr lang="en-US" sz="2400" dirty="0"/>
              <a:t>San </a:t>
            </a:r>
            <a:r>
              <a:rPr lang="en-US" sz="2400" dirty="0" err="1"/>
              <a:t>hô</a:t>
            </a:r>
            <a:endParaRPr lang="en-US" sz="2400" dirty="0"/>
          </a:p>
        </p:txBody>
      </p:sp>
      <p:sp>
        <p:nvSpPr>
          <p:cNvPr id="19" name="TextBox 18"/>
          <p:cNvSpPr txBox="1"/>
          <p:nvPr/>
        </p:nvSpPr>
        <p:spPr>
          <a:xfrm>
            <a:off x="6874305" y="2403514"/>
            <a:ext cx="1463040" cy="461665"/>
          </a:xfrm>
          <a:prstGeom prst="rect">
            <a:avLst/>
          </a:prstGeom>
          <a:noFill/>
        </p:spPr>
        <p:txBody>
          <a:bodyPr wrap="square" rtlCol="0">
            <a:spAutoFit/>
          </a:bodyPr>
          <a:lstStyle/>
          <a:p>
            <a:r>
              <a:rPr lang="en-US" sz="2400" dirty="0" err="1"/>
              <a:t>Bãi</a:t>
            </a:r>
            <a:r>
              <a:rPr lang="en-US" sz="2400" dirty="0"/>
              <a:t> </a:t>
            </a:r>
            <a:r>
              <a:rPr lang="en-US" sz="2400" dirty="0" err="1"/>
              <a:t>tắm</a:t>
            </a:r>
            <a:endParaRPr lang="en-US" sz="2400" dirty="0"/>
          </a:p>
        </p:txBody>
      </p:sp>
      <p:sp>
        <p:nvSpPr>
          <p:cNvPr id="20" name="TextBox 19"/>
          <p:cNvSpPr txBox="1"/>
          <p:nvPr/>
        </p:nvSpPr>
        <p:spPr>
          <a:xfrm>
            <a:off x="9847090" y="3927803"/>
            <a:ext cx="1463040" cy="461665"/>
          </a:xfrm>
          <a:prstGeom prst="rect">
            <a:avLst/>
          </a:prstGeom>
          <a:noFill/>
        </p:spPr>
        <p:txBody>
          <a:bodyPr wrap="square" rtlCol="0">
            <a:spAutoFit/>
          </a:bodyPr>
          <a:lstStyle/>
          <a:p>
            <a:r>
              <a:rPr lang="en-US" sz="2400" dirty="0" err="1"/>
              <a:t>Hải</a:t>
            </a:r>
            <a:r>
              <a:rPr lang="en-US" sz="2400" dirty="0"/>
              <a:t> </a:t>
            </a:r>
            <a:r>
              <a:rPr lang="en-US" sz="2400" dirty="0" err="1"/>
              <a:t>sản</a:t>
            </a:r>
            <a:endParaRPr lang="en-US" sz="2400" dirty="0"/>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3" name="Straight Arrow Connector 22"/>
          <p:cNvCxnSpPr/>
          <p:nvPr/>
        </p:nvCxnSpPr>
        <p:spPr>
          <a:xfrm>
            <a:off x="8310332" y="5818624"/>
            <a:ext cx="129411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48358" y="5557897"/>
            <a:ext cx="1463040" cy="461665"/>
          </a:xfrm>
          <a:prstGeom prst="rect">
            <a:avLst/>
          </a:prstGeom>
          <a:noFill/>
        </p:spPr>
        <p:txBody>
          <a:bodyPr wrap="square" rtlCol="0">
            <a:spAutoFit/>
          </a:bodyPr>
          <a:lstStyle/>
          <a:p>
            <a:r>
              <a:rPr lang="en-US" sz="2400" dirty="0" err="1"/>
              <a:t>Muối</a:t>
            </a:r>
            <a:endParaRPr lang="en-US" sz="2400" dirty="0"/>
          </a:p>
        </p:txBody>
      </p:sp>
      <p:sp>
        <p:nvSpPr>
          <p:cNvPr id="26" name="TextBox 25"/>
          <p:cNvSpPr txBox="1"/>
          <p:nvPr/>
        </p:nvSpPr>
        <p:spPr>
          <a:xfrm>
            <a:off x="357822" y="5288431"/>
            <a:ext cx="5703619" cy="954107"/>
          </a:xfrm>
          <a:prstGeom prst="rect">
            <a:avLst/>
          </a:prstGeom>
          <a:noFill/>
        </p:spPr>
        <p:txBody>
          <a:bodyPr wrap="square" rtlCol="0">
            <a:spAutoFit/>
          </a:bodyPr>
          <a:lstStyle/>
          <a:p>
            <a:r>
              <a:rPr lang="en-US" sz="2800" dirty="0" err="1">
                <a:solidFill>
                  <a:srgbClr val="FF0000"/>
                </a:solidFill>
              </a:rPr>
              <a:t>Hải</a:t>
            </a:r>
            <a:r>
              <a:rPr lang="en-US" sz="2800" dirty="0">
                <a:solidFill>
                  <a:srgbClr val="FF0000"/>
                </a:solidFill>
              </a:rPr>
              <a:t> </a:t>
            </a:r>
            <a:r>
              <a:rPr lang="en-US" sz="2800" dirty="0" err="1">
                <a:solidFill>
                  <a:srgbClr val="FF0000"/>
                </a:solidFill>
              </a:rPr>
              <a:t>phòng</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nguồn</a:t>
            </a:r>
            <a:r>
              <a:rPr lang="en-US" sz="2800" dirty="0">
                <a:solidFill>
                  <a:srgbClr val="FF0000"/>
                </a:solidFill>
              </a:rPr>
              <a:t> </a:t>
            </a:r>
            <a:r>
              <a:rPr lang="en-US" sz="2800" dirty="0" err="1">
                <a:solidFill>
                  <a:srgbClr val="FF0000"/>
                </a:solidFill>
              </a:rPr>
              <a:t>tài</a:t>
            </a:r>
            <a:r>
              <a:rPr lang="en-US" sz="2800" dirty="0">
                <a:solidFill>
                  <a:srgbClr val="FF0000"/>
                </a:solidFill>
              </a:rPr>
              <a:t> </a:t>
            </a:r>
            <a:r>
              <a:rPr lang="en-US" sz="2800" dirty="0" err="1">
                <a:solidFill>
                  <a:srgbClr val="FF0000"/>
                </a:solidFill>
              </a:rPr>
              <a:t>nguyên</a:t>
            </a:r>
            <a:r>
              <a:rPr lang="en-US" sz="2800" dirty="0">
                <a:solidFill>
                  <a:srgbClr val="FF0000"/>
                </a:solidFill>
              </a:rPr>
              <a:t> </a:t>
            </a:r>
            <a:r>
              <a:rPr lang="en-US" sz="2800" dirty="0" err="1">
                <a:solidFill>
                  <a:srgbClr val="FF0000"/>
                </a:solidFill>
              </a:rPr>
              <a:t>Biển</a:t>
            </a:r>
            <a:r>
              <a:rPr lang="en-US" sz="2800" dirty="0">
                <a:solidFill>
                  <a:srgbClr val="FF0000"/>
                </a:solidFill>
              </a:rPr>
              <a:t> </a:t>
            </a:r>
            <a:r>
              <a:rPr lang="en-US" sz="2800" dirty="0" err="1">
                <a:solidFill>
                  <a:srgbClr val="FF0000"/>
                </a:solidFill>
              </a:rPr>
              <a:t>đảo</a:t>
            </a:r>
            <a:r>
              <a:rPr lang="en-US" sz="2800" dirty="0">
                <a:solidFill>
                  <a:srgbClr val="FF0000"/>
                </a:solidFill>
              </a:rPr>
              <a:t> </a:t>
            </a:r>
            <a:r>
              <a:rPr lang="en-US" sz="2800" dirty="0" err="1">
                <a:solidFill>
                  <a:srgbClr val="FF0000"/>
                </a:solidFill>
              </a:rPr>
              <a:t>phong</a:t>
            </a:r>
            <a:r>
              <a:rPr lang="en-US" sz="2800" dirty="0">
                <a:solidFill>
                  <a:srgbClr val="FF0000"/>
                </a:solidFill>
              </a:rPr>
              <a:t> </a:t>
            </a:r>
            <a:r>
              <a:rPr lang="en-US" sz="2800" dirty="0" err="1">
                <a:solidFill>
                  <a:srgbClr val="FF0000"/>
                </a:solidFill>
              </a:rPr>
              <a:t>phú</a:t>
            </a:r>
            <a:r>
              <a:rPr lang="en-US" sz="2800" dirty="0">
                <a:solidFill>
                  <a:srgbClr val="FF0000"/>
                </a:solidFill>
              </a:rPr>
              <a:t> </a:t>
            </a:r>
            <a:r>
              <a:rPr lang="en-US" sz="2800" dirty="0" err="1">
                <a:solidFill>
                  <a:srgbClr val="FF0000"/>
                </a:solidFill>
              </a:rPr>
              <a:t>đa</a:t>
            </a:r>
            <a:r>
              <a:rPr lang="en-US" sz="2800" dirty="0">
                <a:solidFill>
                  <a:srgbClr val="FF0000"/>
                </a:solidFill>
              </a:rPr>
              <a:t> </a:t>
            </a:r>
            <a:r>
              <a:rPr lang="en-US" sz="2800" dirty="0" err="1">
                <a:solidFill>
                  <a:srgbClr val="FF0000"/>
                </a:solidFill>
              </a:rPr>
              <a:t>dạng</a:t>
            </a:r>
            <a:endParaRPr lang="en-US" sz="2800" dirty="0">
              <a:solidFill>
                <a:srgbClr val="FF0000"/>
              </a:solidFill>
            </a:endParaRPr>
          </a:p>
        </p:txBody>
      </p:sp>
    </p:spTree>
    <p:extLst>
      <p:ext uri="{BB962C8B-B14F-4D97-AF65-F5344CB8AC3E}">
        <p14:creationId xmlns:p14="http://schemas.microsoft.com/office/powerpoint/2010/main" val="3215537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0-#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0-#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out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barn(outVertical)">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circle(in)">
                                      <p:cBhvr>
                                        <p:cTn id="66" dur="2000"/>
                                        <p:tgtEl>
                                          <p:spTgt spid="7"/>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outVertical)">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circle(in)">
                                      <p:cBhvr>
                                        <p:cTn id="79" dur="2000"/>
                                        <p:tgtEl>
                                          <p:spTgt spid="24"/>
                                        </p:tgtEl>
                                      </p:cBhvr>
                                    </p:animEffect>
                                  </p:childTnLst>
                                </p:cTn>
                              </p:par>
                              <p:par>
                                <p:cTn id="80" presetID="6" presetClass="entr" presetSubtype="16"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circle(in)">
                                      <p:cBhvr>
                                        <p:cTn id="82" dur="2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7" grpId="0" animBg="1"/>
      <p:bldP spid="3" grpId="0"/>
      <p:bldP spid="4" grpId="0"/>
      <p:bldP spid="18" grpId="0"/>
      <p:bldP spid="19" grpId="0"/>
      <p:bldP spid="20" grpId="0"/>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exagon 29"/>
          <p:cNvSpPr/>
          <p:nvPr/>
        </p:nvSpPr>
        <p:spPr>
          <a:xfrm>
            <a:off x="557755" y="147832"/>
            <a:ext cx="3831365" cy="3410474"/>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216389" y="4017081"/>
            <a:ext cx="5374948" cy="2242897"/>
          </a:xfrm>
          <a:prstGeom prst="rightArrow">
            <a:avLst/>
          </a:prstGeom>
          <a:gradFill>
            <a:gsLst>
              <a:gs pos="58000">
                <a:schemeClr val="accent4">
                  <a:lumMod val="20000"/>
                  <a:lumOff val="80000"/>
                </a:schemeClr>
              </a:gs>
              <a:gs pos="28000">
                <a:schemeClr val="accent2">
                  <a:lumMod val="60000"/>
                  <a:lumOff val="40000"/>
                </a:schemeClr>
              </a:gs>
              <a:gs pos="88000">
                <a:schemeClr val="accent2">
                  <a:lumMod val="40000"/>
                  <a:lumOff val="60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5863013" y="4865579"/>
            <a:ext cx="2869703" cy="1847850"/>
          </a:xfrm>
          <a:prstGeom prst="rect">
            <a:avLst/>
          </a:prstGeom>
        </p:spPr>
      </p:pic>
      <p:pic>
        <p:nvPicPr>
          <p:cNvPr id="15" name="Picture 14"/>
          <p:cNvPicPr>
            <a:picLocks noChangeAspect="1"/>
          </p:cNvPicPr>
          <p:nvPr/>
        </p:nvPicPr>
        <p:blipFill>
          <a:blip r:embed="rId3"/>
          <a:stretch>
            <a:fillRect/>
          </a:stretch>
        </p:blipFill>
        <p:spPr>
          <a:xfrm>
            <a:off x="9264667" y="3278738"/>
            <a:ext cx="2794769" cy="1859792"/>
          </a:xfrm>
          <a:prstGeom prst="rect">
            <a:avLst/>
          </a:prstGeom>
        </p:spPr>
      </p:pic>
      <p:pic>
        <p:nvPicPr>
          <p:cNvPr id="10" name="Picture 9"/>
          <p:cNvPicPr>
            <a:picLocks noChangeAspect="1"/>
          </p:cNvPicPr>
          <p:nvPr/>
        </p:nvPicPr>
        <p:blipFill>
          <a:blip r:embed="rId4"/>
          <a:stretch>
            <a:fillRect/>
          </a:stretch>
        </p:blipFill>
        <p:spPr>
          <a:xfrm>
            <a:off x="9150427" y="121070"/>
            <a:ext cx="2909009" cy="1927417"/>
          </a:xfrm>
          <a:prstGeom prst="rect">
            <a:avLst/>
          </a:prstGeom>
        </p:spPr>
      </p:pic>
      <p:pic>
        <p:nvPicPr>
          <p:cNvPr id="8" name="Picture 7"/>
          <p:cNvPicPr>
            <a:picLocks noChangeAspect="1"/>
          </p:cNvPicPr>
          <p:nvPr/>
        </p:nvPicPr>
        <p:blipFill>
          <a:blip r:embed="rId5"/>
          <a:stretch>
            <a:fillRect/>
          </a:stretch>
        </p:blipFill>
        <p:spPr>
          <a:xfrm>
            <a:off x="5819739" y="1707032"/>
            <a:ext cx="2952750" cy="1851274"/>
          </a:xfrm>
          <a:prstGeom prst="rect">
            <a:avLst/>
          </a:prstGeom>
        </p:spPr>
      </p:pic>
      <p:sp>
        <p:nvSpPr>
          <p:cNvPr id="4" name="TextBox 3"/>
          <p:cNvSpPr txBox="1"/>
          <p:nvPr/>
        </p:nvSpPr>
        <p:spPr>
          <a:xfrm>
            <a:off x="436923" y="4661477"/>
            <a:ext cx="4390634" cy="954107"/>
          </a:xfrm>
          <a:prstGeom prst="rect">
            <a:avLst/>
          </a:prstGeom>
          <a:noFill/>
        </p:spPr>
        <p:txBody>
          <a:bodyPr wrap="square" rtlCol="0">
            <a:spAutoFit/>
          </a:bodyPr>
          <a:lstStyle/>
          <a:p>
            <a:r>
              <a:rPr lang="en-US" sz="2800" dirty="0" err="1"/>
              <a:t>Tạo</a:t>
            </a:r>
            <a:r>
              <a:rPr lang="en-US" sz="2800" dirty="0"/>
              <a:t> </a:t>
            </a:r>
            <a:r>
              <a:rPr lang="en-US" sz="2800" dirty="0" err="1"/>
              <a:t>điều</a:t>
            </a:r>
            <a:r>
              <a:rPr lang="en-US" sz="2800" dirty="0"/>
              <a:t> </a:t>
            </a:r>
            <a:r>
              <a:rPr lang="en-US" sz="2800" dirty="0" err="1"/>
              <a:t>kiện</a:t>
            </a:r>
            <a:r>
              <a:rPr lang="en-US" sz="2800" dirty="0"/>
              <a:t> </a:t>
            </a:r>
            <a:r>
              <a:rPr lang="en-US" sz="2800" dirty="0" err="1"/>
              <a:t>cho</a:t>
            </a:r>
            <a:r>
              <a:rPr lang="en-US" sz="2800" dirty="0"/>
              <a:t> </a:t>
            </a:r>
            <a:r>
              <a:rPr lang="en-US" sz="2800" dirty="0" err="1"/>
              <a:t>Hải</a:t>
            </a:r>
            <a:r>
              <a:rPr lang="en-US" sz="2800" dirty="0"/>
              <a:t> </a:t>
            </a:r>
            <a:r>
              <a:rPr lang="en-US" sz="2800" dirty="0" err="1"/>
              <a:t>Phòng</a:t>
            </a:r>
            <a:r>
              <a:rPr lang="en-US" sz="2800" dirty="0"/>
              <a:t> </a:t>
            </a:r>
            <a:r>
              <a:rPr lang="en-US" sz="2800" dirty="0" err="1"/>
              <a:t>phát</a:t>
            </a:r>
            <a:r>
              <a:rPr lang="en-US" sz="2800" dirty="0"/>
              <a:t> </a:t>
            </a:r>
            <a:r>
              <a:rPr lang="en-US" sz="2800" dirty="0" err="1"/>
              <a:t>triển</a:t>
            </a:r>
            <a:r>
              <a:rPr lang="en-US" sz="2800" dirty="0"/>
              <a:t> </a:t>
            </a:r>
            <a:r>
              <a:rPr lang="en-US" sz="2800" dirty="0" err="1"/>
              <a:t>kinh</a:t>
            </a:r>
            <a:r>
              <a:rPr lang="en-US" sz="2800" dirty="0"/>
              <a:t> </a:t>
            </a:r>
            <a:r>
              <a:rPr lang="en-US" sz="2800" dirty="0" err="1"/>
              <a:t>tế</a:t>
            </a:r>
            <a:r>
              <a:rPr lang="en-US" sz="2800" dirty="0"/>
              <a:t> </a:t>
            </a:r>
            <a:r>
              <a:rPr lang="en-US" sz="2800" dirty="0" err="1"/>
              <a:t>bền</a:t>
            </a:r>
            <a:r>
              <a:rPr lang="en-US" sz="2800" dirty="0"/>
              <a:t> </a:t>
            </a:r>
            <a:r>
              <a:rPr lang="en-US" sz="2800" dirty="0" err="1"/>
              <a:t>vững</a:t>
            </a:r>
            <a:r>
              <a:rPr lang="en-US" sz="2800" dirty="0"/>
              <a:t>.</a:t>
            </a:r>
          </a:p>
        </p:txBody>
      </p:sp>
      <p:cxnSp>
        <p:nvCxnSpPr>
          <p:cNvPr id="9" name="Straight Connector 8"/>
          <p:cNvCxnSpPr/>
          <p:nvPr/>
        </p:nvCxnSpPr>
        <p:spPr>
          <a:xfrm flipH="1">
            <a:off x="8918269" y="0"/>
            <a:ext cx="25758" cy="6858000"/>
          </a:xfrm>
          <a:prstGeom prst="line">
            <a:avLst/>
          </a:prstGeom>
          <a:ln w="127000"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497155" y="903180"/>
            <a:ext cx="842226"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77096" y="2627763"/>
            <a:ext cx="1026943"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39131" y="420863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40736" y="487395"/>
            <a:ext cx="2149832" cy="954107"/>
          </a:xfrm>
          <a:prstGeom prst="rect">
            <a:avLst/>
          </a:prstGeom>
          <a:noFill/>
        </p:spPr>
        <p:txBody>
          <a:bodyPr wrap="square" rtlCol="0">
            <a:spAutoFit/>
          </a:bodyPr>
          <a:lstStyle/>
          <a:p>
            <a:r>
              <a:rPr lang="en-US" sz="2800" dirty="0" err="1">
                <a:solidFill>
                  <a:srgbClr val="0070C0"/>
                </a:solidFill>
              </a:rPr>
              <a:t>Phát</a:t>
            </a:r>
            <a:r>
              <a:rPr lang="en-US" sz="2800" dirty="0">
                <a:solidFill>
                  <a:srgbClr val="0070C0"/>
                </a:solidFill>
              </a:rPr>
              <a:t> </a:t>
            </a:r>
            <a:r>
              <a:rPr lang="en-US" sz="2800" dirty="0" err="1">
                <a:solidFill>
                  <a:srgbClr val="0070C0"/>
                </a:solidFill>
              </a:rPr>
              <a:t>triển</a:t>
            </a:r>
            <a:endParaRPr lang="en-US" sz="2800" dirty="0">
              <a:solidFill>
                <a:srgbClr val="0070C0"/>
              </a:solidFill>
            </a:endParaRPr>
          </a:p>
          <a:p>
            <a:r>
              <a:rPr lang="en-US" sz="2800" dirty="0">
                <a:solidFill>
                  <a:srgbClr val="0070C0"/>
                </a:solidFill>
              </a:rPr>
              <a:t> du </a:t>
            </a:r>
            <a:r>
              <a:rPr lang="en-US" sz="2800" dirty="0" err="1">
                <a:solidFill>
                  <a:srgbClr val="0070C0"/>
                </a:solidFill>
              </a:rPr>
              <a:t>lịch</a:t>
            </a:r>
            <a:endParaRPr lang="en-US" sz="2800" dirty="0">
              <a:solidFill>
                <a:srgbClr val="0070C0"/>
              </a:solidFill>
            </a:endParaRPr>
          </a:p>
        </p:txBody>
      </p:sp>
      <p:sp>
        <p:nvSpPr>
          <p:cNvPr id="19" name="TextBox 18"/>
          <p:cNvSpPr txBox="1"/>
          <p:nvPr/>
        </p:nvSpPr>
        <p:spPr>
          <a:xfrm>
            <a:off x="9663898" y="2186559"/>
            <a:ext cx="2149832" cy="954107"/>
          </a:xfrm>
          <a:prstGeom prst="rect">
            <a:avLst/>
          </a:prstGeom>
          <a:noFill/>
        </p:spPr>
        <p:txBody>
          <a:bodyPr wrap="square" rtlCol="0">
            <a:spAutoFit/>
          </a:bodyPr>
          <a:lstStyle/>
          <a:p>
            <a:r>
              <a:rPr lang="en-US" sz="2800" dirty="0" err="1">
                <a:solidFill>
                  <a:srgbClr val="0070C0"/>
                </a:solidFill>
              </a:rPr>
              <a:t>Xây</a:t>
            </a:r>
            <a:r>
              <a:rPr lang="en-US" sz="2800" dirty="0">
                <a:solidFill>
                  <a:srgbClr val="0070C0"/>
                </a:solidFill>
              </a:rPr>
              <a:t> </a:t>
            </a:r>
            <a:r>
              <a:rPr lang="en-US" sz="2800" dirty="0" err="1">
                <a:solidFill>
                  <a:srgbClr val="0070C0"/>
                </a:solidFill>
              </a:rPr>
              <a:t>dựng</a:t>
            </a:r>
            <a:r>
              <a:rPr lang="en-US" sz="2800" dirty="0">
                <a:solidFill>
                  <a:srgbClr val="0070C0"/>
                </a:solidFill>
              </a:rPr>
              <a:t> </a:t>
            </a:r>
            <a:r>
              <a:rPr lang="en-US" sz="2800" dirty="0" err="1">
                <a:solidFill>
                  <a:srgbClr val="0070C0"/>
                </a:solidFill>
              </a:rPr>
              <a:t>cảng</a:t>
            </a:r>
            <a:r>
              <a:rPr lang="en-US" sz="2800" dirty="0">
                <a:solidFill>
                  <a:srgbClr val="0070C0"/>
                </a:solidFill>
              </a:rPr>
              <a:t> </a:t>
            </a:r>
            <a:r>
              <a:rPr lang="en-US" sz="2800" dirty="0" err="1">
                <a:solidFill>
                  <a:srgbClr val="0070C0"/>
                </a:solidFill>
              </a:rPr>
              <a:t>biển</a:t>
            </a:r>
            <a:endParaRPr lang="en-US" sz="2800" dirty="0">
              <a:solidFill>
                <a:srgbClr val="0070C0"/>
              </a:solidFill>
            </a:endParaRPr>
          </a:p>
        </p:txBody>
      </p:sp>
      <p:sp>
        <p:nvSpPr>
          <p:cNvPr id="20" name="TextBox 19"/>
          <p:cNvSpPr txBox="1"/>
          <p:nvPr/>
        </p:nvSpPr>
        <p:spPr>
          <a:xfrm>
            <a:off x="6582884" y="3949214"/>
            <a:ext cx="2149832" cy="954107"/>
          </a:xfrm>
          <a:prstGeom prst="rect">
            <a:avLst/>
          </a:prstGeom>
          <a:noFill/>
        </p:spPr>
        <p:txBody>
          <a:bodyPr wrap="square" rtlCol="0">
            <a:spAutoFit/>
          </a:bodyPr>
          <a:lstStyle/>
          <a:p>
            <a:r>
              <a:rPr lang="en-US" sz="2800" dirty="0" err="1">
                <a:solidFill>
                  <a:srgbClr val="0070C0"/>
                </a:solidFill>
              </a:rPr>
              <a:t>Khai</a:t>
            </a:r>
            <a:r>
              <a:rPr lang="en-US" sz="2800" dirty="0">
                <a:solidFill>
                  <a:srgbClr val="0070C0"/>
                </a:solidFill>
              </a:rPr>
              <a:t> </a:t>
            </a:r>
            <a:r>
              <a:rPr lang="en-US" sz="2800" dirty="0" err="1">
                <a:solidFill>
                  <a:srgbClr val="0070C0"/>
                </a:solidFill>
              </a:rPr>
              <a:t>thác</a:t>
            </a:r>
            <a:endParaRPr lang="en-US" sz="2800" dirty="0">
              <a:solidFill>
                <a:srgbClr val="0070C0"/>
              </a:solidFill>
            </a:endParaRPr>
          </a:p>
          <a:p>
            <a:r>
              <a:rPr lang="en-US" sz="2800" dirty="0" err="1">
                <a:solidFill>
                  <a:srgbClr val="0070C0"/>
                </a:solidFill>
              </a:rPr>
              <a:t>hải</a:t>
            </a:r>
            <a:r>
              <a:rPr lang="en-US" sz="2800" dirty="0">
                <a:solidFill>
                  <a:srgbClr val="0070C0"/>
                </a:solidFill>
              </a:rPr>
              <a:t> </a:t>
            </a:r>
            <a:r>
              <a:rPr lang="en-US" sz="2800" dirty="0" err="1">
                <a:solidFill>
                  <a:srgbClr val="0070C0"/>
                </a:solidFill>
              </a:rPr>
              <a:t>sản</a:t>
            </a:r>
            <a:endParaRPr lang="en-US" sz="2800" dirty="0">
              <a:solidFill>
                <a:srgbClr val="0070C0"/>
              </a:solidFill>
            </a:endParaRPr>
          </a:p>
        </p:txBody>
      </p:sp>
      <p:sp>
        <p:nvSpPr>
          <p:cNvPr id="21" name="AutoShape 2" descr="Hải sản là gì? Tên các loại hải sản đặc sản, hấp dẫn ở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Hải sản là gì? Tên các loại hải sản đặc sản, hấp dẫn ở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23"/>
          <p:cNvCxnSpPr/>
          <p:nvPr/>
        </p:nvCxnSpPr>
        <p:spPr>
          <a:xfrm>
            <a:off x="8478904" y="5789504"/>
            <a:ext cx="984034" cy="0"/>
          </a:xfrm>
          <a:prstGeom prst="straightConnector1">
            <a:avLst/>
          </a:prstGeom>
          <a:ln w="63500">
            <a:solidFill>
              <a:srgbClr val="FF66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682621" y="5328434"/>
            <a:ext cx="2149832" cy="1384995"/>
          </a:xfrm>
          <a:prstGeom prst="rect">
            <a:avLst/>
          </a:prstGeom>
          <a:noFill/>
        </p:spPr>
        <p:txBody>
          <a:bodyPr wrap="square" rtlCol="0">
            <a:spAutoFit/>
          </a:bodyPr>
          <a:lstStyle/>
          <a:p>
            <a:r>
              <a:rPr lang="en-US" sz="2800" dirty="0" err="1">
                <a:solidFill>
                  <a:srgbClr val="0070C0"/>
                </a:solidFill>
              </a:rPr>
              <a:t>Bảo</a:t>
            </a:r>
            <a:r>
              <a:rPr lang="en-US" sz="2800" dirty="0">
                <a:solidFill>
                  <a:srgbClr val="0070C0"/>
                </a:solidFill>
              </a:rPr>
              <a:t> </a:t>
            </a:r>
            <a:r>
              <a:rPr lang="en-US" sz="2800" dirty="0" err="1">
                <a:solidFill>
                  <a:srgbClr val="0070C0"/>
                </a:solidFill>
              </a:rPr>
              <a:t>tồn</a:t>
            </a:r>
            <a:r>
              <a:rPr lang="en-US" sz="2800" dirty="0">
                <a:solidFill>
                  <a:srgbClr val="0070C0"/>
                </a:solidFill>
              </a:rPr>
              <a:t>, </a:t>
            </a:r>
            <a:r>
              <a:rPr lang="en-US" sz="2800" dirty="0" err="1">
                <a:solidFill>
                  <a:srgbClr val="0070C0"/>
                </a:solidFill>
              </a:rPr>
              <a:t>nghiên</a:t>
            </a:r>
            <a:r>
              <a:rPr lang="en-US" sz="2800" dirty="0">
                <a:solidFill>
                  <a:srgbClr val="0070C0"/>
                </a:solidFill>
              </a:rPr>
              <a:t> </a:t>
            </a:r>
            <a:r>
              <a:rPr lang="en-US" sz="2800" dirty="0" err="1">
                <a:solidFill>
                  <a:srgbClr val="0070C0"/>
                </a:solidFill>
              </a:rPr>
              <a:t>cứu</a:t>
            </a:r>
            <a:r>
              <a:rPr lang="en-US" sz="2800" dirty="0">
                <a:solidFill>
                  <a:srgbClr val="0070C0"/>
                </a:solidFill>
              </a:rPr>
              <a:t> </a:t>
            </a:r>
            <a:r>
              <a:rPr lang="en-US" sz="2800" dirty="0" err="1">
                <a:solidFill>
                  <a:srgbClr val="0070C0"/>
                </a:solidFill>
              </a:rPr>
              <a:t>khoa</a:t>
            </a:r>
            <a:r>
              <a:rPr lang="en-US" sz="2800" dirty="0">
                <a:solidFill>
                  <a:srgbClr val="0070C0"/>
                </a:solidFill>
              </a:rPr>
              <a:t> </a:t>
            </a:r>
            <a:r>
              <a:rPr lang="en-US" sz="2800" dirty="0" err="1">
                <a:solidFill>
                  <a:srgbClr val="0070C0"/>
                </a:solidFill>
              </a:rPr>
              <a:t>học</a:t>
            </a:r>
            <a:r>
              <a:rPr lang="en-US" sz="2800" dirty="0">
                <a:solidFill>
                  <a:srgbClr val="0070C0"/>
                </a:solidFill>
              </a:rPr>
              <a:t> </a:t>
            </a:r>
          </a:p>
        </p:txBody>
      </p:sp>
      <p:sp>
        <p:nvSpPr>
          <p:cNvPr id="29" name="TextBox 28"/>
          <p:cNvSpPr txBox="1"/>
          <p:nvPr/>
        </p:nvSpPr>
        <p:spPr>
          <a:xfrm>
            <a:off x="205452" y="-144463"/>
            <a:ext cx="5254352" cy="2646878"/>
          </a:xfrm>
          <a:prstGeom prst="rect">
            <a:avLst/>
          </a:prstGeom>
          <a:noFill/>
        </p:spPr>
        <p:txBody>
          <a:bodyPr wrap="square" rtlCol="0">
            <a:spAutoFit/>
          </a:bodyPr>
          <a:lstStyle/>
          <a:p>
            <a:r>
              <a:rPr lang="en-US" sz="16600" dirty="0" err="1">
                <a:solidFill>
                  <a:srgbClr val="FF0000"/>
                </a:solidFill>
                <a:latin typeface=".TMC-Ong Do" pitchFamily="2" charset="0"/>
              </a:rPr>
              <a:t>G</a:t>
            </a:r>
            <a:r>
              <a:rPr lang="en-US" sz="4000" dirty="0" err="1">
                <a:solidFill>
                  <a:srgbClr val="FF0000"/>
                </a:solidFill>
              </a:rPr>
              <a:t>ía</a:t>
            </a:r>
            <a:r>
              <a:rPr lang="en-US" sz="4000" dirty="0">
                <a:solidFill>
                  <a:srgbClr val="FF0000"/>
                </a:solidFill>
              </a:rPr>
              <a:t> </a:t>
            </a:r>
            <a:r>
              <a:rPr lang="en-US" sz="4000" dirty="0" err="1">
                <a:solidFill>
                  <a:srgbClr val="FF0000"/>
                </a:solidFill>
              </a:rPr>
              <a:t>trị</a:t>
            </a:r>
            <a:r>
              <a:rPr lang="en-US" sz="4000" dirty="0">
                <a:solidFill>
                  <a:srgbClr val="FF0000"/>
                </a:solidFill>
              </a:rPr>
              <a:t> </a:t>
            </a:r>
            <a:r>
              <a:rPr lang="en-US" sz="4000" dirty="0" err="1">
                <a:solidFill>
                  <a:srgbClr val="FF0000"/>
                </a:solidFill>
              </a:rPr>
              <a:t>kinh</a:t>
            </a:r>
            <a:r>
              <a:rPr lang="en-US" sz="4000" dirty="0">
                <a:solidFill>
                  <a:srgbClr val="FF0000"/>
                </a:solidFill>
              </a:rPr>
              <a:t> </a:t>
            </a:r>
            <a:r>
              <a:rPr lang="en-US" sz="4000" dirty="0" err="1">
                <a:solidFill>
                  <a:srgbClr val="FF0000"/>
                </a:solidFill>
              </a:rPr>
              <a:t>tế</a:t>
            </a:r>
            <a:r>
              <a:rPr lang="en-US" sz="4000" dirty="0">
                <a:solidFill>
                  <a:srgbClr val="FF0000"/>
                </a:solidFill>
              </a:rPr>
              <a:t> </a:t>
            </a:r>
          </a:p>
        </p:txBody>
      </p:sp>
      <p:sp>
        <p:nvSpPr>
          <p:cNvPr id="31" name="Hexagon 30"/>
          <p:cNvSpPr/>
          <p:nvPr/>
        </p:nvSpPr>
        <p:spPr>
          <a:xfrm>
            <a:off x="1527642" y="470029"/>
            <a:ext cx="3831365" cy="3380572"/>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949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par>
                                <p:cTn id="24" presetID="16" presetClass="entr" presetSubtype="37"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par>
                                <p:cTn id="27" presetID="16" presetClass="entr" presetSubtype="37"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par>
                                <p:cTn id="30" presetID="16" presetClass="entr" presetSubtype="37"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outVertical)">
                                      <p:cBhvr>
                                        <p:cTn id="35" dur="500"/>
                                        <p:tgtEl>
                                          <p:spTgt spid="18"/>
                                        </p:tgtEl>
                                      </p:cBhvr>
                                    </p:animEffect>
                                  </p:childTnLst>
                                </p:cTn>
                              </p:par>
                              <p:par>
                                <p:cTn id="36" presetID="16" presetClass="entr" presetSubtype="37"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cTn>
                              </p:par>
                              <p:par>
                                <p:cTn id="39" presetID="16" presetClass="entr" presetSubtype="37"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outVertical)">
                                      <p:cBhvr>
                                        <p:cTn id="44" dur="500"/>
                                        <p:tgtEl>
                                          <p:spTgt spid="19"/>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outVertical)">
                                      <p:cBhvr>
                                        <p:cTn id="47" dur="500"/>
                                        <p:tgtEl>
                                          <p:spTgt spid="20"/>
                                        </p:tgtEl>
                                      </p:cBhvr>
                                    </p:animEffect>
                                  </p:childTnLst>
                                </p:cTn>
                              </p:par>
                              <p:par>
                                <p:cTn id="48" presetID="16" presetClass="entr" presetSubtype="37"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par>
                                <p:cTn id="51" presetID="16" presetClass="entr" presetSubtype="37"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outVertical)">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4" grpId="0"/>
      <p:bldP spid="18" grpId="0"/>
      <p:bldP spid="19" grpId="0"/>
      <p:bldP spid="20" grpId="0"/>
      <p:bldP spid="25" grpId="0"/>
      <p:bldP spid="29"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3439" t="22173" r="5864" b="38207"/>
          <a:stretch/>
        </p:blipFill>
        <p:spPr>
          <a:xfrm>
            <a:off x="2197953" y="386957"/>
            <a:ext cx="10204165" cy="5317587"/>
          </a:xfrm>
          <a:prstGeom prst="rect">
            <a:avLst/>
          </a:prstGeom>
        </p:spPr>
      </p:pic>
      <p:sp>
        <p:nvSpPr>
          <p:cNvPr id="3" name="Hexagon 2"/>
          <p:cNvSpPr/>
          <p:nvPr/>
        </p:nvSpPr>
        <p:spPr>
          <a:xfrm>
            <a:off x="67995" y="92895"/>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21591" y="269524"/>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5" name="Hexagon 4"/>
          <p:cNvSpPr/>
          <p:nvPr/>
        </p:nvSpPr>
        <p:spPr>
          <a:xfrm>
            <a:off x="869070" y="386957"/>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7446" y="5711673"/>
            <a:ext cx="10381957" cy="954107"/>
          </a:xfrm>
          <a:prstGeom prst="rect">
            <a:avLst/>
          </a:prstGeom>
          <a:solidFill>
            <a:schemeClr val="accent2">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n-US" sz="2800" dirty="0" err="1"/>
              <a:t>Tính</a:t>
            </a:r>
            <a:r>
              <a:rPr lang="en-US" sz="2800" dirty="0"/>
              <a:t> </a:t>
            </a:r>
            <a:r>
              <a:rPr lang="en-US" sz="2800" dirty="0" err="1"/>
              <a:t>tổng</a:t>
            </a:r>
            <a:r>
              <a:rPr lang="en-US" sz="2800" dirty="0"/>
              <a:t> </a:t>
            </a:r>
            <a:r>
              <a:rPr lang="en-US" sz="2800" dirty="0" err="1"/>
              <a:t>số</a:t>
            </a:r>
            <a:r>
              <a:rPr lang="en-US" sz="2800" dirty="0"/>
              <a:t> </a:t>
            </a:r>
            <a:r>
              <a:rPr lang="en-US" sz="2800" dirty="0" err="1"/>
              <a:t>dân</a:t>
            </a:r>
            <a:r>
              <a:rPr lang="en-US" sz="2800" dirty="0"/>
              <a:t>, </a:t>
            </a:r>
            <a:r>
              <a:rPr lang="en-US" sz="2800" dirty="0" err="1"/>
              <a:t>diện</a:t>
            </a:r>
            <a:r>
              <a:rPr lang="en-US" sz="2800" dirty="0"/>
              <a:t> </a:t>
            </a:r>
            <a:r>
              <a:rPr lang="en-US" sz="2800" dirty="0" err="1"/>
              <a:t>tích</a:t>
            </a:r>
            <a:r>
              <a:rPr lang="en-US" sz="2800" dirty="0"/>
              <a:t> </a:t>
            </a:r>
            <a:r>
              <a:rPr lang="en-US" sz="2800" dirty="0" err="1"/>
              <a:t>của</a:t>
            </a:r>
            <a:r>
              <a:rPr lang="en-US" sz="2800" dirty="0"/>
              <a:t> </a:t>
            </a:r>
            <a:r>
              <a:rPr lang="en-US" sz="2800" dirty="0" err="1"/>
              <a:t>các</a:t>
            </a:r>
            <a:r>
              <a:rPr lang="en-US" sz="2800" dirty="0"/>
              <a:t> </a:t>
            </a:r>
            <a:r>
              <a:rPr lang="en-US" sz="2800" dirty="0" err="1"/>
              <a:t>quận</a:t>
            </a:r>
            <a:r>
              <a:rPr lang="en-US" sz="2800" dirty="0"/>
              <a:t> </a:t>
            </a:r>
            <a:r>
              <a:rPr lang="en-US" sz="2800" dirty="0" err="1"/>
              <a:t>huyện</a:t>
            </a:r>
            <a:r>
              <a:rPr lang="en-US" sz="2800" dirty="0"/>
              <a:t> </a:t>
            </a:r>
            <a:r>
              <a:rPr lang="en-US" sz="2800" dirty="0" err="1"/>
              <a:t>ven</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tỉ</a:t>
            </a:r>
            <a:r>
              <a:rPr lang="en-US" sz="2800" dirty="0"/>
              <a:t> </a:t>
            </a:r>
            <a:r>
              <a:rPr lang="en-US" sz="2800" dirty="0" err="1"/>
              <a:t>lệ</a:t>
            </a:r>
            <a:r>
              <a:rPr lang="en-US" sz="2800" dirty="0"/>
              <a:t> </a:t>
            </a:r>
            <a:r>
              <a:rPr lang="en-US" sz="2800" dirty="0" err="1"/>
              <a:t>dân</a:t>
            </a:r>
            <a:r>
              <a:rPr lang="en-US" sz="2800" dirty="0"/>
              <a:t> </a:t>
            </a:r>
            <a:r>
              <a:rPr lang="en-US" sz="2800" dirty="0" err="1"/>
              <a:t>số</a:t>
            </a:r>
            <a:r>
              <a:rPr lang="en-US" sz="2800" dirty="0"/>
              <a:t> </a:t>
            </a:r>
            <a:r>
              <a:rPr lang="en-US" sz="2800" dirty="0" err="1"/>
              <a:t>ven</a:t>
            </a:r>
            <a:r>
              <a:rPr lang="en-US" sz="2800" dirty="0"/>
              <a:t> </a:t>
            </a:r>
            <a:r>
              <a:rPr lang="en-US" sz="2800" dirty="0" err="1"/>
              <a:t>biển</a:t>
            </a:r>
            <a:r>
              <a:rPr lang="en-US" sz="2800" dirty="0"/>
              <a:t> so </a:t>
            </a:r>
            <a:r>
              <a:rPr lang="en-US" sz="2800" dirty="0" err="1"/>
              <a:t>với</a:t>
            </a:r>
            <a:r>
              <a:rPr lang="en-US" sz="2800" dirty="0"/>
              <a:t> </a:t>
            </a:r>
            <a:r>
              <a:rPr lang="en-US" sz="2800" dirty="0" err="1"/>
              <a:t>số</a:t>
            </a:r>
            <a:r>
              <a:rPr lang="en-US" sz="2800" dirty="0"/>
              <a:t> </a:t>
            </a:r>
            <a:r>
              <a:rPr lang="en-US" sz="2800" dirty="0" err="1"/>
              <a:t>dân</a:t>
            </a:r>
            <a:r>
              <a:rPr lang="en-US" sz="2800" dirty="0"/>
              <a:t> </a:t>
            </a:r>
            <a:r>
              <a:rPr lang="en-US" sz="2800" dirty="0" err="1"/>
              <a:t>toàn</a:t>
            </a:r>
            <a:r>
              <a:rPr lang="en-US" sz="2800" dirty="0"/>
              <a:t> </a:t>
            </a:r>
            <a:r>
              <a:rPr lang="en-US" sz="2800" dirty="0" err="1"/>
              <a:t>thành</a:t>
            </a:r>
            <a:r>
              <a:rPr lang="en-US" sz="2800" dirty="0"/>
              <a:t> </a:t>
            </a:r>
            <a:r>
              <a:rPr lang="en-US" sz="2800" dirty="0" err="1"/>
              <a:t>phố</a:t>
            </a:r>
            <a:r>
              <a:rPr lang="en-US" sz="2800" dirty="0"/>
              <a:t>?</a:t>
            </a:r>
          </a:p>
        </p:txBody>
      </p:sp>
    </p:spTree>
    <p:extLst>
      <p:ext uri="{BB962C8B-B14F-4D97-AF65-F5344CB8AC3E}">
        <p14:creationId xmlns:p14="http://schemas.microsoft.com/office/powerpoint/2010/main" val="1255446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60306"/>
            <a:ext cx="12192000" cy="6918306"/>
          </a:xfrm>
          <a:prstGeom prst="rect">
            <a:avLst/>
          </a:prstGeom>
        </p:spPr>
      </p:pic>
      <p:sp>
        <p:nvSpPr>
          <p:cNvPr id="15" name="Rectangle 14"/>
          <p:cNvSpPr/>
          <p:nvPr/>
        </p:nvSpPr>
        <p:spPr>
          <a:xfrm>
            <a:off x="1448973" y="550927"/>
            <a:ext cx="10072468" cy="6006905"/>
          </a:xfrm>
          <a:prstGeom prst="rect">
            <a:avLst/>
          </a:prstGeom>
          <a:solidFill>
            <a:schemeClr val="tx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p:cNvGraphicFramePr/>
          <p:nvPr>
            <p:extLst>
              <p:ext uri="{D42A27DB-BD31-4B8C-83A1-F6EECF244321}">
                <p14:modId xmlns:p14="http://schemas.microsoft.com/office/powerpoint/2010/main" val="288494979"/>
              </p:ext>
            </p:extLst>
          </p:nvPr>
        </p:nvGraphicFramePr>
        <p:xfrm>
          <a:off x="1413803" y="610747"/>
          <a:ext cx="9129932" cy="593435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902590" y="3094891"/>
            <a:ext cx="2138289" cy="1200329"/>
          </a:xfrm>
          <a:prstGeom prst="rect">
            <a:avLst/>
          </a:prstGeom>
          <a:noFill/>
        </p:spPr>
        <p:txBody>
          <a:bodyPr wrap="square" rtlCol="0">
            <a:spAutoFit/>
          </a:bodyPr>
          <a:lstStyle/>
          <a:p>
            <a:pPr algn="ctr"/>
            <a:r>
              <a:rPr lang="en-US" sz="2400" dirty="0">
                <a:solidFill>
                  <a:schemeClr val="bg1"/>
                </a:solidFill>
              </a:rPr>
              <a:t>DS </a:t>
            </a:r>
            <a:r>
              <a:rPr lang="en-US" sz="2400" dirty="0" err="1">
                <a:solidFill>
                  <a:schemeClr val="bg1"/>
                </a:solidFill>
              </a:rPr>
              <a:t>Hải</a:t>
            </a:r>
            <a:r>
              <a:rPr lang="en-US" sz="2400" dirty="0">
                <a:solidFill>
                  <a:schemeClr val="bg1"/>
                </a:solidFill>
              </a:rPr>
              <a:t> </a:t>
            </a:r>
            <a:r>
              <a:rPr lang="en-US" sz="2400" dirty="0" err="1">
                <a:solidFill>
                  <a:schemeClr val="bg1"/>
                </a:solidFill>
              </a:rPr>
              <a:t>phòng</a:t>
            </a:r>
            <a:endParaRPr lang="en-US" sz="2400" dirty="0">
              <a:solidFill>
                <a:schemeClr val="bg1"/>
              </a:solidFill>
            </a:endParaRPr>
          </a:p>
          <a:p>
            <a:pPr algn="ctr"/>
            <a:r>
              <a:rPr lang="en-US" sz="2400" dirty="0">
                <a:solidFill>
                  <a:schemeClr val="bg1"/>
                </a:solidFill>
              </a:rPr>
              <a:t>2013,776</a:t>
            </a:r>
          </a:p>
          <a:p>
            <a:pPr algn="ctr"/>
            <a:r>
              <a:rPr lang="en-US" sz="2400" dirty="0">
                <a:solidFill>
                  <a:schemeClr val="bg1"/>
                </a:solidFill>
              </a:rPr>
              <a:t>( </a:t>
            </a:r>
            <a:r>
              <a:rPr lang="en-US" sz="2400" dirty="0" err="1">
                <a:solidFill>
                  <a:schemeClr val="bg1"/>
                </a:solidFill>
              </a:rPr>
              <a:t>nghìn</a:t>
            </a:r>
            <a:r>
              <a:rPr lang="en-US" sz="2400" dirty="0">
                <a:solidFill>
                  <a:schemeClr val="bg1"/>
                </a:solidFill>
              </a:rPr>
              <a:t> </a:t>
            </a:r>
            <a:r>
              <a:rPr lang="en-US" sz="2400" dirty="0" err="1">
                <a:solidFill>
                  <a:schemeClr val="bg1"/>
                </a:solidFill>
              </a:rPr>
              <a:t>người</a:t>
            </a:r>
            <a:r>
              <a:rPr lang="en-US" sz="2400" dirty="0">
                <a:solidFill>
                  <a:schemeClr val="bg1"/>
                </a:solidFill>
              </a:rPr>
              <a:t>)</a:t>
            </a:r>
          </a:p>
        </p:txBody>
      </p:sp>
      <p:sp>
        <p:nvSpPr>
          <p:cNvPr id="16" name="Hexagon 15"/>
          <p:cNvSpPr/>
          <p:nvPr/>
        </p:nvSpPr>
        <p:spPr>
          <a:xfrm>
            <a:off x="-295946" y="-59642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57650" y="-419793"/>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18" name="Hexagon 17"/>
          <p:cNvSpPr/>
          <p:nvPr/>
        </p:nvSpPr>
        <p:spPr>
          <a:xfrm>
            <a:off x="505129" y="-30236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nip Single Corner Rectangle 18"/>
          <p:cNvSpPr/>
          <p:nvPr/>
        </p:nvSpPr>
        <p:spPr>
          <a:xfrm>
            <a:off x="8679766" y="1667691"/>
            <a:ext cx="2532185" cy="3937620"/>
          </a:xfrm>
          <a:prstGeom prst="snip1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34510" y="1925341"/>
            <a:ext cx="2222696" cy="3539430"/>
          </a:xfrm>
          <a:prstGeom prst="rect">
            <a:avLst/>
          </a:prstGeom>
          <a:noFill/>
        </p:spPr>
        <p:txBody>
          <a:bodyPr wrap="square" rtlCol="0">
            <a:spAutoFit/>
          </a:bodyPr>
          <a:lstStyle/>
          <a:p>
            <a:r>
              <a:rPr lang="en-US" sz="2800" dirty="0" err="1">
                <a:solidFill>
                  <a:schemeClr val="bg1"/>
                </a:solidFill>
              </a:rPr>
              <a:t>Số</a:t>
            </a:r>
            <a:r>
              <a:rPr lang="en-US" sz="2800" dirty="0">
                <a:solidFill>
                  <a:schemeClr val="bg1"/>
                </a:solidFill>
              </a:rPr>
              <a:t> </a:t>
            </a:r>
            <a:r>
              <a:rPr lang="en-US" sz="2800" dirty="0" err="1">
                <a:solidFill>
                  <a:schemeClr val="bg1"/>
                </a:solidFill>
              </a:rPr>
              <a:t>dân</a:t>
            </a:r>
            <a:r>
              <a:rPr lang="en-US" sz="2800" dirty="0">
                <a:solidFill>
                  <a:schemeClr val="bg1"/>
                </a:solidFill>
              </a:rPr>
              <a:t> </a:t>
            </a:r>
            <a:r>
              <a:rPr lang="en-US" sz="2800" dirty="0" err="1">
                <a:solidFill>
                  <a:schemeClr val="bg1"/>
                </a:solidFill>
              </a:rPr>
              <a:t>ven</a:t>
            </a:r>
            <a:r>
              <a:rPr lang="en-US" sz="2800" dirty="0">
                <a:solidFill>
                  <a:schemeClr val="bg1"/>
                </a:solidFill>
              </a:rPr>
              <a:t> </a:t>
            </a:r>
            <a:r>
              <a:rPr lang="en-US" sz="2800" dirty="0" err="1">
                <a:solidFill>
                  <a:schemeClr val="bg1"/>
                </a:solidFill>
              </a:rPr>
              <a:t>biển</a:t>
            </a:r>
            <a:r>
              <a:rPr lang="en-US" sz="2800" dirty="0">
                <a:solidFill>
                  <a:schemeClr val="bg1"/>
                </a:solidFill>
              </a:rPr>
              <a:t> </a:t>
            </a:r>
            <a:r>
              <a:rPr lang="en-US" sz="2800" dirty="0" err="1">
                <a:solidFill>
                  <a:schemeClr val="bg1"/>
                </a:solidFill>
              </a:rPr>
              <a:t>chiếm</a:t>
            </a:r>
            <a:r>
              <a:rPr lang="en-US" sz="2800" dirty="0">
                <a:solidFill>
                  <a:schemeClr val="bg1"/>
                </a:solidFill>
              </a:rPr>
              <a:t> 44%. </a:t>
            </a:r>
            <a:r>
              <a:rPr lang="en-US" sz="2800" dirty="0" err="1">
                <a:solidFill>
                  <a:schemeClr val="bg1"/>
                </a:solidFill>
              </a:rPr>
              <a:t>Quyết</a:t>
            </a:r>
            <a:r>
              <a:rPr lang="en-US" sz="2800" dirty="0">
                <a:solidFill>
                  <a:schemeClr val="bg1"/>
                </a:solidFill>
              </a:rPr>
              <a:t> </a:t>
            </a:r>
            <a:r>
              <a:rPr lang="en-US" sz="2800" dirty="0" err="1">
                <a:solidFill>
                  <a:schemeClr val="bg1"/>
                </a:solidFill>
              </a:rPr>
              <a:t>định</a:t>
            </a:r>
            <a:r>
              <a:rPr lang="en-US" sz="2800" dirty="0">
                <a:solidFill>
                  <a:schemeClr val="bg1"/>
                </a:solidFill>
              </a:rPr>
              <a:t> </a:t>
            </a:r>
            <a:r>
              <a:rPr lang="en-US" sz="2800" dirty="0" err="1">
                <a:solidFill>
                  <a:schemeClr val="bg1"/>
                </a:solidFill>
              </a:rPr>
              <a:t>lối</a:t>
            </a:r>
            <a:r>
              <a:rPr lang="en-US" sz="2800" dirty="0">
                <a:solidFill>
                  <a:schemeClr val="bg1"/>
                </a:solidFill>
              </a:rPr>
              <a:t> </a:t>
            </a:r>
            <a:r>
              <a:rPr lang="en-US" sz="2800" dirty="0" err="1">
                <a:solidFill>
                  <a:schemeClr val="bg1"/>
                </a:solidFill>
              </a:rPr>
              <a:t>sống</a:t>
            </a:r>
            <a:r>
              <a:rPr lang="en-US" sz="2800" dirty="0">
                <a:solidFill>
                  <a:schemeClr val="bg1"/>
                </a:solidFill>
              </a:rPr>
              <a:t>, </a:t>
            </a:r>
            <a:r>
              <a:rPr lang="en-US" sz="2800" dirty="0" err="1">
                <a:solidFill>
                  <a:schemeClr val="bg1"/>
                </a:solidFill>
              </a:rPr>
              <a:t>đặc</a:t>
            </a:r>
            <a:r>
              <a:rPr lang="en-US" sz="2800" dirty="0">
                <a:solidFill>
                  <a:schemeClr val="bg1"/>
                </a:solidFill>
              </a:rPr>
              <a:t> </a:t>
            </a:r>
            <a:r>
              <a:rPr lang="en-US" sz="2800" dirty="0" err="1">
                <a:solidFill>
                  <a:schemeClr val="bg1"/>
                </a:solidFill>
              </a:rPr>
              <a:t>trưng</a:t>
            </a:r>
            <a:r>
              <a:rPr lang="en-US" sz="2800" dirty="0">
                <a:solidFill>
                  <a:schemeClr val="bg1"/>
                </a:solidFill>
              </a:rPr>
              <a:t> </a:t>
            </a:r>
            <a:r>
              <a:rPr lang="en-US" sz="2800" dirty="0" err="1">
                <a:solidFill>
                  <a:schemeClr val="bg1"/>
                </a:solidFill>
              </a:rPr>
              <a:t>văn</a:t>
            </a:r>
            <a:r>
              <a:rPr lang="en-US" sz="2800" dirty="0">
                <a:solidFill>
                  <a:schemeClr val="bg1"/>
                </a:solidFill>
              </a:rPr>
              <a:t> </a:t>
            </a:r>
            <a:r>
              <a:rPr lang="en-US" sz="2800" dirty="0" err="1">
                <a:solidFill>
                  <a:schemeClr val="bg1"/>
                </a:solidFill>
              </a:rPr>
              <a:t>hóa</a:t>
            </a:r>
            <a:r>
              <a:rPr lang="en-US" sz="2800" dirty="0">
                <a:solidFill>
                  <a:schemeClr val="bg1"/>
                </a:solidFill>
              </a:rPr>
              <a:t> con </a:t>
            </a:r>
            <a:r>
              <a:rPr lang="en-US" sz="2800" dirty="0" err="1">
                <a:solidFill>
                  <a:schemeClr val="bg1"/>
                </a:solidFill>
              </a:rPr>
              <a:t>người</a:t>
            </a:r>
            <a:r>
              <a:rPr lang="en-US" sz="2800" dirty="0">
                <a:solidFill>
                  <a:schemeClr val="bg1"/>
                </a:solidFill>
              </a:rPr>
              <a:t> </a:t>
            </a:r>
            <a:r>
              <a:rPr lang="en-US" sz="2800" dirty="0" err="1">
                <a:solidFill>
                  <a:schemeClr val="bg1"/>
                </a:solidFill>
              </a:rPr>
              <a:t>Hải</a:t>
            </a:r>
            <a:r>
              <a:rPr lang="en-US" sz="2800" dirty="0">
                <a:solidFill>
                  <a:schemeClr val="bg1"/>
                </a:solidFill>
              </a:rPr>
              <a:t> </a:t>
            </a:r>
            <a:r>
              <a:rPr lang="en-US" sz="2800" dirty="0" err="1">
                <a:solidFill>
                  <a:schemeClr val="bg1"/>
                </a:solidFill>
              </a:rPr>
              <a:t>Phòng</a:t>
            </a:r>
            <a:r>
              <a:rPr lang="en-US" sz="2800" dirty="0">
                <a:solidFill>
                  <a:schemeClr val="bg1"/>
                </a:solidFill>
              </a:rPr>
              <a:t>.</a:t>
            </a:r>
          </a:p>
        </p:txBody>
      </p:sp>
    </p:spTree>
    <p:extLst>
      <p:ext uri="{BB962C8B-B14F-4D97-AF65-F5344CB8AC3E}">
        <p14:creationId xmlns:p14="http://schemas.microsoft.com/office/powerpoint/2010/main" val="12051147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3196" y="201276"/>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0087" y="676757"/>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4" name="Hexagon 3"/>
          <p:cNvSpPr/>
          <p:nvPr/>
        </p:nvSpPr>
        <p:spPr>
          <a:xfrm>
            <a:off x="816203" y="387250"/>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1656" y="2390800"/>
            <a:ext cx="6278237" cy="4401205"/>
          </a:xfrm>
          <a:prstGeom prst="rect">
            <a:avLst/>
          </a:prstGeom>
          <a:noFill/>
        </p:spPr>
        <p:txBody>
          <a:bodyPr wrap="square" rtlCol="0">
            <a:spAutoFit/>
          </a:bodyPr>
          <a:lstStyle/>
          <a:p>
            <a:pPr algn="just"/>
            <a:r>
              <a:rPr lang="en-US" sz="2800" dirty="0"/>
              <a:t>	</a:t>
            </a:r>
            <a:r>
              <a:rPr lang="en-US" sz="2800" dirty="0" err="1"/>
              <a:t>Vùng</a:t>
            </a:r>
            <a:r>
              <a:rPr lang="en-US" sz="2800" dirty="0"/>
              <a:t> </a:t>
            </a:r>
            <a:r>
              <a:rPr lang="en-US" sz="2800" dirty="0" err="1"/>
              <a:t>biển</a:t>
            </a:r>
            <a:r>
              <a:rPr lang="en-US" sz="2800" dirty="0"/>
              <a:t> </a:t>
            </a:r>
            <a:r>
              <a:rPr lang="en-US" sz="2800" dirty="0" err="1"/>
              <a:t>Hải</a:t>
            </a:r>
            <a:r>
              <a:rPr lang="en-US" sz="2800" dirty="0"/>
              <a:t> </a:t>
            </a:r>
            <a:r>
              <a:rPr lang="en-US" sz="2800" dirty="0" err="1"/>
              <a:t>Phòng</a:t>
            </a:r>
            <a:r>
              <a:rPr lang="en-US" sz="2800" dirty="0"/>
              <a:t> </a:t>
            </a:r>
            <a:r>
              <a:rPr lang="en-US" sz="2800" dirty="0" err="1"/>
              <a:t>có</a:t>
            </a:r>
            <a:r>
              <a:rPr lang="en-US" sz="2800" dirty="0"/>
              <a:t> </a:t>
            </a:r>
            <a:r>
              <a:rPr lang="en-US" sz="2800" dirty="0" err="1"/>
              <a:t>nền</a:t>
            </a:r>
            <a:r>
              <a:rPr lang="en-US" sz="2800" dirty="0"/>
              <a:t> </a:t>
            </a:r>
            <a:r>
              <a:rPr lang="en-US" sz="2800" dirty="0" err="1"/>
              <a:t>văn</a:t>
            </a:r>
            <a:r>
              <a:rPr lang="en-US" sz="2800" dirty="0"/>
              <a:t> </a:t>
            </a:r>
            <a:r>
              <a:rPr lang="en-US" sz="2800" dirty="0" err="1"/>
              <a:t>hóa</a:t>
            </a:r>
            <a:r>
              <a:rPr lang="en-US" sz="2800" dirty="0"/>
              <a:t> </a:t>
            </a:r>
            <a:r>
              <a:rPr lang="en-US" sz="2800" dirty="0" err="1"/>
              <a:t>lâu</a:t>
            </a:r>
            <a:r>
              <a:rPr lang="en-US" sz="2800" dirty="0"/>
              <a:t> </a:t>
            </a:r>
            <a:r>
              <a:rPr lang="en-US" sz="2800" dirty="0" err="1"/>
              <a:t>đời</a:t>
            </a:r>
            <a:r>
              <a:rPr lang="en-US" sz="2800" dirty="0"/>
              <a:t>, </a:t>
            </a:r>
            <a:r>
              <a:rPr lang="en-US" sz="2800" dirty="0" err="1"/>
              <a:t>điển</a:t>
            </a:r>
            <a:r>
              <a:rPr lang="en-US" sz="2800" dirty="0"/>
              <a:t> </a:t>
            </a:r>
            <a:r>
              <a:rPr lang="en-US" sz="2800" dirty="0" err="1"/>
              <a:t>hình</a:t>
            </a:r>
            <a:r>
              <a:rPr lang="en-US" sz="2800" dirty="0"/>
              <a:t> </a:t>
            </a:r>
            <a:r>
              <a:rPr lang="en-US" sz="2800" dirty="0" err="1"/>
              <a:t>cho</a:t>
            </a:r>
            <a:r>
              <a:rPr lang="en-US" sz="2800" dirty="0"/>
              <a:t> </a:t>
            </a:r>
            <a:r>
              <a:rPr lang="en-US" sz="2800" dirty="0" err="1"/>
              <a:t>sự</a:t>
            </a:r>
            <a:r>
              <a:rPr lang="en-US" sz="2800" dirty="0"/>
              <a:t> </a:t>
            </a:r>
            <a:r>
              <a:rPr lang="en-US" sz="2800" dirty="0" err="1"/>
              <a:t>đoàn</a:t>
            </a:r>
            <a:r>
              <a:rPr lang="en-US" sz="2800" dirty="0"/>
              <a:t> </a:t>
            </a:r>
            <a:r>
              <a:rPr lang="en-US" sz="2800" dirty="0" err="1"/>
              <a:t>kết</a:t>
            </a:r>
            <a:r>
              <a:rPr lang="en-US" sz="2800" dirty="0"/>
              <a:t> </a:t>
            </a:r>
            <a:r>
              <a:rPr lang="en-US" sz="2800" dirty="0" err="1"/>
              <a:t>và</a:t>
            </a:r>
            <a:r>
              <a:rPr lang="en-US" sz="2800" dirty="0"/>
              <a:t> </a:t>
            </a:r>
            <a:r>
              <a:rPr lang="en-US" sz="2800" dirty="0" err="1"/>
              <a:t>đùm</a:t>
            </a:r>
            <a:r>
              <a:rPr lang="en-US" sz="2800" dirty="0"/>
              <a:t> </a:t>
            </a:r>
            <a:r>
              <a:rPr lang="en-US" sz="2800" dirty="0" err="1"/>
              <a:t>bọc</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 </a:t>
            </a:r>
            <a:r>
              <a:rPr lang="en-US" sz="2800" dirty="0" err="1"/>
              <a:t>người</a:t>
            </a:r>
            <a:r>
              <a:rPr lang="en-US" sz="2800" dirty="0"/>
              <a:t> </a:t>
            </a:r>
            <a:r>
              <a:rPr lang="en-US" sz="2800" dirty="0" err="1"/>
              <a:t>Việt</a:t>
            </a:r>
            <a:r>
              <a:rPr lang="en-US" sz="2800" dirty="0"/>
              <a:t> </a:t>
            </a:r>
            <a:r>
              <a:rPr lang="en-US" sz="2800" dirty="0" err="1"/>
              <a:t>ven</a:t>
            </a:r>
            <a:r>
              <a:rPr lang="en-US" sz="2800" dirty="0"/>
              <a:t> </a:t>
            </a:r>
            <a:r>
              <a:rPr lang="en-US" sz="2800" dirty="0" err="1"/>
              <a:t>biển</a:t>
            </a:r>
            <a:r>
              <a:rPr lang="en-US" sz="2800" dirty="0"/>
              <a:t> </a:t>
            </a:r>
            <a:r>
              <a:rPr lang="en-US" sz="2800" dirty="0" err="1"/>
              <a:t>Bắc</a:t>
            </a:r>
            <a:r>
              <a:rPr lang="en-US" sz="2800" dirty="0"/>
              <a:t> </a:t>
            </a:r>
            <a:r>
              <a:rPr lang="en-US" sz="2800" dirty="0" err="1"/>
              <a:t>Bộ</a:t>
            </a:r>
            <a:r>
              <a:rPr lang="en-US" sz="2800" dirty="0"/>
              <a:t>. </a:t>
            </a:r>
            <a:r>
              <a:rPr lang="en-US" sz="2800" dirty="0" err="1"/>
              <a:t>Đảo</a:t>
            </a:r>
            <a:r>
              <a:rPr lang="en-US" sz="2800" dirty="0"/>
              <a:t> </a:t>
            </a:r>
            <a:r>
              <a:rPr lang="en-US" sz="2800" dirty="0" err="1"/>
              <a:t>lớn</a:t>
            </a:r>
            <a:r>
              <a:rPr lang="en-US" sz="2800" dirty="0"/>
              <a:t> </a:t>
            </a:r>
            <a:r>
              <a:rPr lang="en-US" sz="2800" dirty="0" err="1"/>
              <a:t>Cát</a:t>
            </a:r>
            <a:r>
              <a:rPr lang="en-US" sz="2800" dirty="0"/>
              <a:t> </a:t>
            </a:r>
            <a:r>
              <a:rPr lang="en-US" sz="2800" dirty="0" err="1"/>
              <a:t>bà</a:t>
            </a:r>
            <a:r>
              <a:rPr lang="en-US" sz="2800" dirty="0"/>
              <a:t> </a:t>
            </a:r>
            <a:r>
              <a:rPr lang="en-US" sz="2800" dirty="0" err="1"/>
              <a:t>có</a:t>
            </a:r>
            <a:r>
              <a:rPr lang="en-US" sz="2800" dirty="0"/>
              <a:t> </a:t>
            </a:r>
            <a:r>
              <a:rPr lang="en-US" sz="2800" dirty="0" err="1"/>
              <a:t>nhiều</a:t>
            </a:r>
            <a:r>
              <a:rPr lang="en-US" sz="2800" dirty="0"/>
              <a:t> di </a:t>
            </a:r>
            <a:r>
              <a:rPr lang="en-US" sz="2800" dirty="0" err="1"/>
              <a:t>tích</a:t>
            </a:r>
            <a:r>
              <a:rPr lang="en-US" sz="2800" dirty="0"/>
              <a:t> </a:t>
            </a:r>
            <a:r>
              <a:rPr lang="en-US" sz="2800" dirty="0" err="1"/>
              <a:t>khảo</a:t>
            </a:r>
            <a:r>
              <a:rPr lang="en-US" sz="2800" dirty="0"/>
              <a:t> </a:t>
            </a:r>
            <a:r>
              <a:rPr lang="en-US" sz="2800" dirty="0" err="1"/>
              <a:t>cổ</a:t>
            </a:r>
            <a:r>
              <a:rPr lang="en-US" sz="2800" dirty="0"/>
              <a:t> </a:t>
            </a:r>
            <a:r>
              <a:rPr lang="en-US" sz="2800" dirty="0" err="1"/>
              <a:t>được</a:t>
            </a:r>
            <a:r>
              <a:rPr lang="en-US" sz="2800" dirty="0"/>
              <a:t> </a:t>
            </a:r>
            <a:r>
              <a:rPr lang="en-US" sz="2800" dirty="0" err="1"/>
              <a:t>phát</a:t>
            </a:r>
            <a:r>
              <a:rPr lang="en-US" sz="2800" dirty="0"/>
              <a:t> </a:t>
            </a:r>
            <a:r>
              <a:rPr lang="en-US" sz="2800" dirty="0" err="1"/>
              <a:t>hiện</a:t>
            </a:r>
            <a:r>
              <a:rPr lang="en-US" sz="2800" dirty="0"/>
              <a:t>, </a:t>
            </a:r>
            <a:r>
              <a:rPr lang="en-US" sz="2800" dirty="0" err="1"/>
              <a:t>có</a:t>
            </a:r>
            <a:r>
              <a:rPr lang="en-US" sz="2800" dirty="0"/>
              <a:t> </a:t>
            </a:r>
            <a:r>
              <a:rPr lang="en-US" sz="2800" dirty="0" err="1"/>
              <a:t>các</a:t>
            </a:r>
            <a:r>
              <a:rPr lang="en-US" sz="2800" dirty="0"/>
              <a:t> </a:t>
            </a:r>
            <a:r>
              <a:rPr lang="en-US" sz="2800" dirty="0" err="1"/>
              <a:t>tầng</a:t>
            </a:r>
            <a:r>
              <a:rPr lang="en-US" sz="2800" dirty="0"/>
              <a:t> </a:t>
            </a:r>
            <a:r>
              <a:rPr lang="en-US" sz="2800" dirty="0" err="1"/>
              <a:t>văn</a:t>
            </a:r>
            <a:r>
              <a:rPr lang="en-US" sz="2800" dirty="0"/>
              <a:t> </a:t>
            </a:r>
            <a:r>
              <a:rPr lang="en-US" sz="2800" dirty="0" err="1"/>
              <a:t>hóa</a:t>
            </a:r>
            <a:r>
              <a:rPr lang="en-US" sz="2800" dirty="0"/>
              <a:t> </a:t>
            </a:r>
            <a:r>
              <a:rPr lang="en-US" sz="2800" dirty="0" err="1"/>
              <a:t>liên</a:t>
            </a:r>
            <a:r>
              <a:rPr lang="en-US" sz="2800" dirty="0"/>
              <a:t> </a:t>
            </a:r>
            <a:r>
              <a:rPr lang="en-US" sz="2800" dirty="0" err="1"/>
              <a:t>đại</a:t>
            </a:r>
            <a:r>
              <a:rPr lang="en-US" sz="2800" dirty="0"/>
              <a:t> 7000 – 4500 </a:t>
            </a:r>
            <a:r>
              <a:rPr lang="en-US" sz="2800" dirty="0" err="1"/>
              <a:t>năm</a:t>
            </a:r>
            <a:r>
              <a:rPr lang="en-US" sz="2800" dirty="0"/>
              <a:t>. </a:t>
            </a:r>
            <a:r>
              <a:rPr lang="en-US" sz="2800" dirty="0" err="1"/>
              <a:t>Nhiều</a:t>
            </a:r>
            <a:r>
              <a:rPr lang="en-US" sz="2800" dirty="0"/>
              <a:t> </a:t>
            </a:r>
            <a:r>
              <a:rPr lang="en-US" sz="2800" dirty="0" err="1"/>
              <a:t>nét</a:t>
            </a:r>
            <a:r>
              <a:rPr lang="en-US" sz="2800" dirty="0"/>
              <a:t> </a:t>
            </a:r>
            <a:r>
              <a:rPr lang="en-US" sz="2800" dirty="0" err="1"/>
              <a:t>đẹp</a:t>
            </a:r>
            <a:r>
              <a:rPr lang="en-US" sz="2800" dirty="0"/>
              <a:t> </a:t>
            </a:r>
            <a:r>
              <a:rPr lang="en-US" sz="2800" dirty="0" err="1"/>
              <a:t>văn</a:t>
            </a:r>
            <a:r>
              <a:rPr lang="en-US" sz="2800" dirty="0"/>
              <a:t> </a:t>
            </a:r>
            <a:r>
              <a:rPr lang="en-US" sz="2800" dirty="0" err="1"/>
              <a:t>hóa</a:t>
            </a:r>
            <a:r>
              <a:rPr lang="en-US" sz="2800" dirty="0"/>
              <a:t> </a:t>
            </a:r>
            <a:r>
              <a:rPr lang="en-US" sz="2800" dirty="0" err="1"/>
              <a:t>truyền</a:t>
            </a:r>
            <a:r>
              <a:rPr lang="en-US" sz="2800" dirty="0"/>
              <a:t> </a:t>
            </a:r>
            <a:r>
              <a:rPr lang="en-US" sz="2800" dirty="0" err="1"/>
              <a:t>thống</a:t>
            </a:r>
            <a:r>
              <a:rPr lang="en-US" sz="2800" dirty="0"/>
              <a:t> </a:t>
            </a:r>
            <a:r>
              <a:rPr lang="en-US" sz="2800" dirty="0" err="1"/>
              <a:t>vẫn</a:t>
            </a:r>
            <a:r>
              <a:rPr lang="en-US" sz="2800" dirty="0"/>
              <a:t> </a:t>
            </a:r>
            <a:r>
              <a:rPr lang="en-US" sz="2800" dirty="0" err="1"/>
              <a:t>còn</a:t>
            </a:r>
            <a:r>
              <a:rPr lang="en-US" sz="2800" dirty="0"/>
              <a:t> </a:t>
            </a:r>
            <a:r>
              <a:rPr lang="en-US" sz="2800" dirty="0" err="1"/>
              <a:t>lưu</a:t>
            </a:r>
            <a:r>
              <a:rPr lang="en-US" sz="2800" dirty="0"/>
              <a:t> </a:t>
            </a:r>
            <a:r>
              <a:rPr lang="en-US" sz="2800" dirty="0" err="1"/>
              <a:t>truyền</a:t>
            </a:r>
            <a:r>
              <a:rPr lang="en-US" sz="2800" dirty="0"/>
              <a:t> </a:t>
            </a:r>
            <a:r>
              <a:rPr lang="en-US" sz="2800" dirty="0" err="1"/>
              <a:t>tới</a:t>
            </a:r>
            <a:r>
              <a:rPr lang="en-US" sz="2800" dirty="0"/>
              <a:t> </a:t>
            </a:r>
            <a:r>
              <a:rPr lang="en-US" sz="2800" dirty="0" err="1"/>
              <a:t>ngày</a:t>
            </a:r>
            <a:r>
              <a:rPr lang="en-US" sz="2800" dirty="0"/>
              <a:t> nay </a:t>
            </a:r>
            <a:r>
              <a:rPr lang="en-US" sz="2800" dirty="0" err="1"/>
              <a:t>như</a:t>
            </a:r>
            <a:r>
              <a:rPr lang="en-US" sz="2800" dirty="0"/>
              <a:t>: </a:t>
            </a:r>
            <a:r>
              <a:rPr lang="en-US" sz="2800" dirty="0" err="1"/>
              <a:t>lễ</a:t>
            </a:r>
            <a:r>
              <a:rPr lang="en-US" sz="2800" dirty="0"/>
              <a:t> </a:t>
            </a:r>
            <a:r>
              <a:rPr lang="en-US" sz="2800" dirty="0" err="1"/>
              <a:t>hội</a:t>
            </a:r>
            <a:r>
              <a:rPr lang="en-US" sz="2800" dirty="0"/>
              <a:t> </a:t>
            </a:r>
            <a:r>
              <a:rPr lang="en-US" sz="2800" dirty="0" err="1"/>
              <a:t>chọi</a:t>
            </a:r>
            <a:r>
              <a:rPr lang="en-US" sz="2800" dirty="0"/>
              <a:t> </a:t>
            </a:r>
            <a:r>
              <a:rPr lang="en-US" sz="2800" dirty="0" err="1"/>
              <a:t>trâu</a:t>
            </a:r>
            <a:r>
              <a:rPr lang="en-US" sz="2800" dirty="0"/>
              <a:t> </a:t>
            </a:r>
            <a:r>
              <a:rPr lang="en-US" sz="2800" dirty="0" err="1"/>
              <a:t>Đồ</a:t>
            </a:r>
            <a:r>
              <a:rPr lang="en-US" sz="2800" dirty="0"/>
              <a:t> </a:t>
            </a:r>
            <a:r>
              <a:rPr lang="en-US" sz="2800" dirty="0" err="1"/>
              <a:t>Sơn</a:t>
            </a:r>
            <a:r>
              <a:rPr lang="en-US" sz="2800" dirty="0"/>
              <a:t>, </a:t>
            </a:r>
            <a:r>
              <a:rPr lang="en-US" sz="2800" dirty="0" err="1"/>
              <a:t>lễ</a:t>
            </a:r>
            <a:r>
              <a:rPr lang="en-US" sz="2800" dirty="0"/>
              <a:t> </a:t>
            </a:r>
            <a:r>
              <a:rPr lang="en-US" sz="2800" dirty="0" err="1"/>
              <a:t>hội</a:t>
            </a:r>
            <a:r>
              <a:rPr lang="en-US" sz="2800" dirty="0"/>
              <a:t> </a:t>
            </a:r>
            <a:r>
              <a:rPr lang="en-US" sz="2800" dirty="0" err="1"/>
              <a:t>làng</a:t>
            </a:r>
            <a:r>
              <a:rPr lang="en-US" sz="2800" dirty="0"/>
              <a:t> </a:t>
            </a:r>
            <a:r>
              <a:rPr lang="en-US" sz="2800" dirty="0" err="1"/>
              <a:t>cá</a:t>
            </a:r>
            <a:r>
              <a:rPr lang="en-US" sz="2800" dirty="0"/>
              <a:t> </a:t>
            </a:r>
            <a:r>
              <a:rPr lang="en-US" sz="2800" dirty="0" err="1"/>
              <a:t>Cát</a:t>
            </a:r>
            <a:r>
              <a:rPr lang="en-US" sz="2800" dirty="0"/>
              <a:t> </a:t>
            </a:r>
            <a:r>
              <a:rPr lang="en-US" sz="2800" dirty="0" err="1"/>
              <a:t>Bà,hội</a:t>
            </a:r>
            <a:r>
              <a:rPr lang="en-US" sz="2800" dirty="0"/>
              <a:t> </a:t>
            </a:r>
            <a:r>
              <a:rPr lang="en-US" sz="2800" dirty="0" err="1"/>
              <a:t>đua</a:t>
            </a:r>
            <a:r>
              <a:rPr lang="en-US" sz="2800" dirty="0"/>
              <a:t> </a:t>
            </a:r>
            <a:r>
              <a:rPr lang="en-US" sz="2800" dirty="0" err="1"/>
              <a:t>thuyền</a:t>
            </a:r>
            <a:r>
              <a:rPr lang="en-US" sz="2800" dirty="0"/>
              <a:t>….</a:t>
            </a:r>
          </a:p>
        </p:txBody>
      </p:sp>
      <p:pic>
        <p:nvPicPr>
          <p:cNvPr id="8" name="Picture 7"/>
          <p:cNvPicPr>
            <a:picLocks noChangeAspect="1"/>
          </p:cNvPicPr>
          <p:nvPr/>
        </p:nvPicPr>
        <p:blipFill rotWithShape="1">
          <a:blip r:embed="rId2"/>
          <a:srcRect l="32895" r="-4142"/>
          <a:stretch/>
        </p:blipFill>
        <p:spPr>
          <a:xfrm>
            <a:off x="7094440" y="387250"/>
            <a:ext cx="5453756" cy="6245370"/>
          </a:xfrm>
          <a:prstGeom prst="rect">
            <a:avLst/>
          </a:prstGeom>
        </p:spPr>
      </p:pic>
    </p:spTree>
    <p:extLst>
      <p:ext uri="{BB962C8B-B14F-4D97-AF65-F5344CB8AC3E}">
        <p14:creationId xmlns:p14="http://schemas.microsoft.com/office/powerpoint/2010/main" val="1311533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99000" r="-30000" b="-59000"/>
          </a:stretch>
        </a:blipFill>
        <a:effectLst/>
      </p:bgPr>
    </p:bg>
    <p:spTree>
      <p:nvGrpSpPr>
        <p:cNvPr id="1" name=""/>
        <p:cNvGrpSpPr/>
        <p:nvPr/>
      </p:nvGrpSpPr>
      <p:grpSpPr>
        <a:xfrm>
          <a:off x="0" y="0"/>
          <a:ext cx="0" cy="0"/>
          <a:chOff x="0" y="0"/>
          <a:chExt cx="0" cy="0"/>
        </a:xfrm>
      </p:grpSpPr>
      <p:sp>
        <p:nvSpPr>
          <p:cNvPr id="2" name="Hexagon 1"/>
          <p:cNvSpPr/>
          <p:nvPr/>
        </p:nvSpPr>
        <p:spPr>
          <a:xfrm>
            <a:off x="1850481" y="239912"/>
            <a:ext cx="2129958" cy="2023628"/>
          </a:xfrm>
          <a:prstGeom prst="hexagon">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07372" y="715393"/>
            <a:ext cx="4024131" cy="1200329"/>
          </a:xfrm>
          <a:prstGeom prst="rect">
            <a:avLst/>
          </a:prstGeom>
          <a:noFill/>
        </p:spPr>
        <p:txBody>
          <a:bodyPr wrap="square" rtlCol="0">
            <a:spAutoFit/>
          </a:bodyPr>
          <a:lstStyle/>
          <a:p>
            <a:r>
              <a:rPr lang="en-US" sz="7200" b="1" dirty="0" err="1">
                <a:solidFill>
                  <a:srgbClr val="FF0000"/>
                </a:solidFill>
              </a:rPr>
              <a:t>D</a:t>
            </a:r>
            <a:r>
              <a:rPr lang="en-US" sz="4000" b="1" dirty="0" err="1">
                <a:solidFill>
                  <a:srgbClr val="FF0000"/>
                </a:solidFill>
              </a:rPr>
              <a:t>ân</a:t>
            </a:r>
            <a:r>
              <a:rPr lang="en-US" sz="4000" b="1" dirty="0">
                <a:solidFill>
                  <a:srgbClr val="FF0000"/>
                </a:solidFill>
              </a:rPr>
              <a:t> </a:t>
            </a:r>
            <a:r>
              <a:rPr lang="en-US" sz="4000" b="1" dirty="0" err="1">
                <a:solidFill>
                  <a:srgbClr val="FF0000"/>
                </a:solidFill>
              </a:rPr>
              <a:t>cư</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hóa</a:t>
            </a:r>
            <a:endParaRPr lang="en-US" sz="4000" b="1" dirty="0">
              <a:solidFill>
                <a:srgbClr val="FF0000"/>
              </a:solidFill>
            </a:endParaRPr>
          </a:p>
        </p:txBody>
      </p:sp>
      <p:sp>
        <p:nvSpPr>
          <p:cNvPr id="4" name="Hexagon 3"/>
          <p:cNvSpPr/>
          <p:nvPr/>
        </p:nvSpPr>
        <p:spPr>
          <a:xfrm>
            <a:off x="2593488" y="425886"/>
            <a:ext cx="2129958" cy="2005885"/>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46242" y="2263540"/>
            <a:ext cx="6787165" cy="1077218"/>
          </a:xfrm>
          <a:prstGeom prst="rect">
            <a:avLst/>
          </a:prstGeom>
          <a:noFill/>
        </p:spPr>
        <p:txBody>
          <a:bodyPr wrap="square" rtlCol="0">
            <a:spAutoFit/>
          </a:bodyPr>
          <a:lstStyle/>
          <a:p>
            <a:r>
              <a:rPr lang="en-US" sz="3200" dirty="0" err="1"/>
              <a:t>Nêu</a:t>
            </a:r>
            <a:r>
              <a:rPr lang="en-US" sz="3200" dirty="0"/>
              <a:t> </a:t>
            </a:r>
            <a:r>
              <a:rPr lang="en-US" sz="3200" dirty="0" err="1"/>
              <a:t>một</a:t>
            </a:r>
            <a:r>
              <a:rPr lang="en-US" sz="3200" dirty="0"/>
              <a:t> </a:t>
            </a:r>
            <a:r>
              <a:rPr lang="en-US" sz="3200" dirty="0" err="1"/>
              <a:t>phong</a:t>
            </a:r>
            <a:r>
              <a:rPr lang="en-US" sz="3200" dirty="0"/>
              <a:t> </a:t>
            </a:r>
            <a:r>
              <a:rPr lang="en-US" sz="3200" dirty="0" err="1"/>
              <a:t>tục</a:t>
            </a:r>
            <a:r>
              <a:rPr lang="en-US" sz="3200" dirty="0"/>
              <a:t>, </a:t>
            </a:r>
            <a:r>
              <a:rPr lang="en-US" sz="3200" dirty="0" err="1"/>
              <a:t>tập</a:t>
            </a:r>
            <a:r>
              <a:rPr lang="en-US" sz="3200" dirty="0"/>
              <a:t> </a:t>
            </a:r>
            <a:r>
              <a:rPr lang="en-US" sz="3200" dirty="0" err="1"/>
              <a:t>quán</a:t>
            </a:r>
            <a:r>
              <a:rPr lang="en-US" sz="3200" dirty="0"/>
              <a:t>, </a:t>
            </a:r>
            <a:r>
              <a:rPr lang="en-US" sz="3200" dirty="0" err="1"/>
              <a:t>lễ</a:t>
            </a:r>
            <a:r>
              <a:rPr lang="en-US" sz="3200" dirty="0"/>
              <a:t> </a:t>
            </a:r>
            <a:r>
              <a:rPr lang="en-US" sz="3200" dirty="0" err="1"/>
              <a:t>hội</a:t>
            </a:r>
            <a:r>
              <a:rPr lang="en-US" sz="3200" dirty="0"/>
              <a:t> </a:t>
            </a:r>
            <a:r>
              <a:rPr lang="en-US" sz="3200" dirty="0" err="1"/>
              <a:t>của</a:t>
            </a:r>
            <a:r>
              <a:rPr lang="en-US" sz="3200" dirty="0"/>
              <a:t> </a:t>
            </a:r>
            <a:r>
              <a:rPr lang="en-US" sz="3200" dirty="0" err="1"/>
              <a:t>vùng</a:t>
            </a:r>
            <a:r>
              <a:rPr lang="en-US" sz="3200" dirty="0"/>
              <a:t> </a:t>
            </a:r>
            <a:r>
              <a:rPr lang="en-US" sz="3200" dirty="0" err="1"/>
              <a:t>biển</a:t>
            </a:r>
            <a:r>
              <a:rPr lang="en-US" sz="3200" dirty="0"/>
              <a:t> </a:t>
            </a:r>
            <a:r>
              <a:rPr lang="en-US" sz="3200" dirty="0" err="1"/>
              <a:t>Hải</a:t>
            </a:r>
            <a:r>
              <a:rPr lang="en-US" sz="3200" dirty="0"/>
              <a:t> </a:t>
            </a:r>
            <a:r>
              <a:rPr lang="en-US" sz="3200" dirty="0" err="1"/>
              <a:t>Phòng</a:t>
            </a:r>
            <a:r>
              <a:rPr lang="en-US" sz="3200" dirty="0"/>
              <a:t> </a:t>
            </a:r>
            <a:r>
              <a:rPr lang="en-US" sz="3200" dirty="0" err="1"/>
              <a:t>mà</a:t>
            </a:r>
            <a:r>
              <a:rPr lang="en-US" sz="3200" dirty="0"/>
              <a:t> </a:t>
            </a:r>
            <a:r>
              <a:rPr lang="en-US" sz="3200" dirty="0" err="1"/>
              <a:t>em</a:t>
            </a:r>
            <a:r>
              <a:rPr lang="en-US" sz="3200" dirty="0"/>
              <a:t> </a:t>
            </a:r>
            <a:r>
              <a:rPr lang="en-US" sz="3200" dirty="0" err="1"/>
              <a:t>biết</a:t>
            </a:r>
            <a:r>
              <a:rPr lang="en-US" sz="3200" dirty="0"/>
              <a:t>?</a:t>
            </a:r>
          </a:p>
        </p:txBody>
      </p:sp>
      <p:pic>
        <p:nvPicPr>
          <p:cNvPr id="6" name="Hình ảnh 3">
            <a:extLst>
              <a:ext uri="{FF2B5EF4-FFF2-40B4-BE49-F238E27FC236}">
                <a16:creationId xmlns:a16="http://schemas.microsoft.com/office/drawing/2014/main" id="{A90F1159-DA57-497E-BA70-77DF92D07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446" y="4113579"/>
            <a:ext cx="3109129" cy="2429650"/>
          </a:xfrm>
          <a:prstGeom prst="rect">
            <a:avLst/>
          </a:prstGeom>
        </p:spPr>
      </p:pic>
      <p:pic>
        <p:nvPicPr>
          <p:cNvPr id="7" name="Hình ảnh 4">
            <a:extLst>
              <a:ext uri="{FF2B5EF4-FFF2-40B4-BE49-F238E27FC236}">
                <a16:creationId xmlns:a16="http://schemas.microsoft.com/office/drawing/2014/main" id="{C560AE7C-8C28-42B2-838A-8D97E6C4E8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514" b="95139" l="10000" r="90000">
                        <a14:foregroundMark x1="55952" y1="4514" x2="55952" y2="4514"/>
                        <a14:foregroundMark x1="48095" y1="91840" x2="48095" y2="91840"/>
                        <a14:foregroundMark x1="46786" y1="95139" x2="46786" y2="95139"/>
                      </a14:backgroundRemoval>
                    </a14:imgEffect>
                  </a14:imgLayer>
                </a14:imgProps>
              </a:ext>
              <a:ext uri="{28A0092B-C50C-407E-A947-70E740481C1C}">
                <a14:useLocalDpi xmlns:a14="http://schemas.microsoft.com/office/drawing/2010/main" val="0"/>
              </a:ext>
            </a:extLst>
          </a:blip>
          <a:stretch>
            <a:fillRect/>
          </a:stretch>
        </p:blipFill>
        <p:spPr>
          <a:xfrm>
            <a:off x="8590208" y="3503054"/>
            <a:ext cx="3391950" cy="2501836"/>
          </a:xfrm>
          <a:prstGeom prst="rect">
            <a:avLst/>
          </a:prstGeom>
        </p:spPr>
      </p:pic>
    </p:spTree>
    <p:extLst>
      <p:ext uri="{BB962C8B-B14F-4D97-AF65-F5344CB8AC3E}">
        <p14:creationId xmlns:p14="http://schemas.microsoft.com/office/powerpoint/2010/main" val="2602537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01472338-5BFE-4325-BB9C-FA57355188F8}"/>
              </a:ext>
            </a:extLst>
          </p:cNvPr>
          <p:cNvSpPr/>
          <p:nvPr/>
        </p:nvSpPr>
        <p:spPr>
          <a:xfrm>
            <a:off x="5061166" y="2085592"/>
            <a:ext cx="4757748" cy="2123658"/>
          </a:xfrm>
          <a:prstGeom prst="rect">
            <a:avLst/>
          </a:prstGeom>
          <a:noFill/>
        </p:spPr>
        <p:txBody>
          <a:bodyPr wrap="square" lIns="91440" tIns="45720" rIns="91440" bIns="45720">
            <a:spAutoFit/>
          </a:bodyPr>
          <a:lstStyle/>
          <a:p>
            <a:pPr algn="ctr"/>
            <a:r>
              <a:rPr lang="en-US" sz="6600" b="1" cap="none" spc="0" dirty="0" err="1">
                <a:ln w="0"/>
                <a:solidFill>
                  <a:schemeClr val="accent1"/>
                </a:solidFill>
                <a:effectLst>
                  <a:outerShdw blurRad="38100" dist="25400" dir="5400000" algn="ctr" rotWithShape="0">
                    <a:srgbClr val="6E747A">
                      <a:alpha val="43000"/>
                    </a:srgbClr>
                  </a:outerShdw>
                </a:effectLst>
              </a:rPr>
              <a:t>Luyện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tập</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và</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vận</a:t>
            </a:r>
            <a:r>
              <a:rPr lang="en-US" sz="6600" b="1" cap="none" spc="0" dirty="0">
                <a:ln w="0"/>
                <a:solidFill>
                  <a:schemeClr val="accent1"/>
                </a:solidFill>
                <a:effectLst>
                  <a:outerShdw blurRad="38100" dist="25400" dir="5400000" algn="ctr" rotWithShape="0">
                    <a:srgbClr val="6E747A">
                      <a:alpha val="43000"/>
                    </a:srgbClr>
                  </a:outerShdw>
                </a:effectLst>
              </a:rPr>
              <a:t> </a:t>
            </a:r>
            <a:r>
              <a:rPr lang="en-US" sz="6600" b="1" cap="none" spc="0" dirty="0" err="1">
                <a:ln w="0"/>
                <a:solidFill>
                  <a:schemeClr val="accent1"/>
                </a:solidFill>
                <a:effectLst>
                  <a:outerShdw blurRad="38100" dist="25400" dir="5400000" algn="ctr" rotWithShape="0">
                    <a:srgbClr val="6E747A">
                      <a:alpha val="43000"/>
                    </a:srgbClr>
                  </a:outerShdw>
                </a:effectLst>
              </a:rPr>
              <a:t>dụng</a:t>
            </a:r>
            <a:endParaRPr lang="vi-VN" sz="6600" b="1"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63120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8851" descr="封面1"/>
          <p:cNvPicPr>
            <a:picLocks noChangeAspect="1"/>
          </p:cNvPicPr>
          <p:nvPr/>
        </p:nvPicPr>
        <p:blipFill>
          <a:blip r:embed="rId2"/>
          <a:stretch>
            <a:fillRect/>
          </a:stretch>
        </p:blipFill>
        <p:spPr>
          <a:xfrm>
            <a:off x="251274" y="584289"/>
            <a:ext cx="11940726" cy="6273711"/>
          </a:xfrm>
          <a:prstGeom prst="rect">
            <a:avLst/>
          </a:prstGeom>
          <a:noFill/>
          <a:ln w="9525">
            <a:noFill/>
          </a:ln>
        </p:spPr>
      </p:pic>
      <p:sp>
        <p:nvSpPr>
          <p:cNvPr id="3" name="TextBox 2"/>
          <p:cNvSpPr txBox="1"/>
          <p:nvPr/>
        </p:nvSpPr>
        <p:spPr>
          <a:xfrm>
            <a:off x="3072056" y="1651160"/>
            <a:ext cx="5808372" cy="3539430"/>
          </a:xfrm>
          <a:prstGeom prst="rect">
            <a:avLst/>
          </a:prstGeom>
          <a:noFill/>
        </p:spPr>
        <p:txBody>
          <a:bodyPr wrap="square" rtlCol="0">
            <a:spAutoFit/>
          </a:bodyPr>
          <a:lstStyle/>
          <a:p>
            <a:r>
              <a:rPr lang="en-US" sz="2800" dirty="0"/>
              <a:t>LUẬT CHƠI: </a:t>
            </a:r>
          </a:p>
          <a:p>
            <a:pPr marL="285750" indent="-285750">
              <a:buFontTx/>
              <a:buChar char="-"/>
            </a:pPr>
            <a:r>
              <a:rPr lang="en-US" sz="2800" dirty="0" err="1"/>
              <a:t>Em</a:t>
            </a:r>
            <a:r>
              <a:rPr lang="en-US" sz="2800" dirty="0"/>
              <a:t> </a:t>
            </a:r>
            <a:r>
              <a:rPr lang="en-US" sz="2800" dirty="0" err="1"/>
              <a:t>hãy</a:t>
            </a:r>
            <a:r>
              <a:rPr lang="en-US" sz="2800" dirty="0"/>
              <a:t> </a:t>
            </a:r>
            <a:r>
              <a:rPr lang="en-US" sz="2800" dirty="0" err="1"/>
              <a:t>viết</a:t>
            </a:r>
            <a:r>
              <a:rPr lang="en-US" sz="2800" dirty="0"/>
              <a:t> </a:t>
            </a:r>
            <a:r>
              <a:rPr lang="en-US" sz="2800" dirty="0" err="1"/>
              <a:t>số</a:t>
            </a:r>
            <a:r>
              <a:rPr lang="en-US" sz="2800" dirty="0"/>
              <a:t> </a:t>
            </a:r>
            <a:r>
              <a:rPr lang="en-US" sz="2800" dirty="0" err="1"/>
              <a:t>thứ</a:t>
            </a:r>
            <a:r>
              <a:rPr lang="en-US" sz="2800" dirty="0"/>
              <a:t> </a:t>
            </a:r>
            <a:r>
              <a:rPr lang="en-US" sz="2800" dirty="0" err="1"/>
              <a:t>tự</a:t>
            </a:r>
            <a:r>
              <a:rPr lang="en-US" sz="2800" dirty="0"/>
              <a:t> </a:t>
            </a:r>
            <a:r>
              <a:rPr lang="en-US" sz="2800" dirty="0" err="1"/>
              <a:t>từ</a:t>
            </a:r>
            <a:r>
              <a:rPr lang="en-US" sz="2800" dirty="0"/>
              <a:t> 1 </a:t>
            </a:r>
            <a:r>
              <a:rPr lang="en-US" sz="2800" dirty="0" err="1"/>
              <a:t>đến</a:t>
            </a:r>
            <a:r>
              <a:rPr lang="en-US" sz="2800" dirty="0"/>
              <a:t> 10 </a:t>
            </a:r>
            <a:r>
              <a:rPr lang="en-US" sz="2800" dirty="0" err="1"/>
              <a:t>theo</a:t>
            </a:r>
            <a:r>
              <a:rPr lang="en-US" sz="2800" dirty="0"/>
              <a:t> </a:t>
            </a:r>
            <a:r>
              <a:rPr lang="en-US" sz="2800" dirty="0" err="1"/>
              <a:t>chiều</a:t>
            </a:r>
            <a:r>
              <a:rPr lang="en-US" sz="2800" dirty="0"/>
              <a:t> </a:t>
            </a:r>
            <a:r>
              <a:rPr lang="en-US" sz="2800" dirty="0" err="1"/>
              <a:t>dọc</a:t>
            </a:r>
            <a:r>
              <a:rPr lang="en-US" sz="2800" dirty="0"/>
              <a:t> </a:t>
            </a:r>
            <a:r>
              <a:rPr lang="en-US" sz="2800" dirty="0" err="1"/>
              <a:t>vào</a:t>
            </a:r>
            <a:r>
              <a:rPr lang="en-US" sz="2800" dirty="0"/>
              <a:t> </a:t>
            </a:r>
            <a:r>
              <a:rPr lang="en-US" sz="2800" dirty="0" err="1"/>
              <a:t>vở</a:t>
            </a:r>
            <a:r>
              <a:rPr lang="en-US" sz="2800" dirty="0"/>
              <a:t>. </a:t>
            </a:r>
            <a:r>
              <a:rPr lang="en-US" sz="2800" dirty="0" err="1"/>
              <a:t>Mỗi</a:t>
            </a:r>
            <a:r>
              <a:rPr lang="en-US" sz="2800" dirty="0"/>
              <a:t> </a:t>
            </a:r>
            <a:r>
              <a:rPr lang="en-US" sz="2800" dirty="0" err="1"/>
              <a:t>câu</a:t>
            </a:r>
            <a:r>
              <a:rPr lang="en-US" sz="2800" dirty="0"/>
              <a:t> </a:t>
            </a:r>
            <a:r>
              <a:rPr lang="en-US" sz="2800" dirty="0" err="1"/>
              <a:t>trả</a:t>
            </a:r>
            <a:r>
              <a:rPr lang="en-US" sz="2800" dirty="0"/>
              <a:t> </a:t>
            </a:r>
            <a:r>
              <a:rPr lang="en-US" sz="2800" dirty="0" err="1"/>
              <a:t>lời</a:t>
            </a:r>
            <a:r>
              <a:rPr lang="en-US" sz="2800" dirty="0"/>
              <a:t> </a:t>
            </a:r>
            <a:r>
              <a:rPr lang="en-US" sz="2800" dirty="0" err="1"/>
              <a:t>đúng</a:t>
            </a:r>
            <a:r>
              <a:rPr lang="en-US" sz="2800" dirty="0"/>
              <a:t> </a:t>
            </a:r>
            <a:r>
              <a:rPr lang="en-US" sz="2800" dirty="0" err="1"/>
              <a:t>được</a:t>
            </a:r>
            <a:r>
              <a:rPr lang="en-US" sz="2800" dirty="0"/>
              <a:t> </a:t>
            </a:r>
            <a:r>
              <a:rPr lang="en-US" sz="2800" dirty="0" err="1"/>
              <a:t>tính</a:t>
            </a:r>
            <a:r>
              <a:rPr lang="en-US" sz="2800" dirty="0"/>
              <a:t> 1 </a:t>
            </a:r>
            <a:r>
              <a:rPr lang="en-US" sz="2800" dirty="0" err="1"/>
              <a:t>điểm</a:t>
            </a:r>
            <a:r>
              <a:rPr lang="en-US" sz="2800" dirty="0"/>
              <a:t>.</a:t>
            </a:r>
          </a:p>
          <a:p>
            <a:pPr marL="285750" indent="-285750">
              <a:buFontTx/>
              <a:buChar char="-"/>
            </a:pPr>
            <a:r>
              <a:rPr lang="en-US" sz="2800" dirty="0" err="1"/>
              <a:t>Sẽ</a:t>
            </a:r>
            <a:r>
              <a:rPr lang="en-US" sz="2800" dirty="0"/>
              <a:t> </a:t>
            </a:r>
            <a:r>
              <a:rPr lang="en-US" sz="2800" dirty="0" err="1"/>
              <a:t>có</a:t>
            </a:r>
            <a:r>
              <a:rPr lang="en-US" sz="2800" dirty="0"/>
              <a:t> </a:t>
            </a:r>
            <a:r>
              <a:rPr lang="en-US" sz="2800" dirty="0" err="1"/>
              <a:t>mười</a:t>
            </a:r>
            <a:r>
              <a:rPr lang="en-US" sz="2800" dirty="0"/>
              <a:t> </a:t>
            </a:r>
            <a:r>
              <a:rPr lang="en-US" sz="2800" dirty="0" err="1"/>
              <a:t>câu</a:t>
            </a:r>
            <a:r>
              <a:rPr lang="en-US" sz="2800" dirty="0"/>
              <a:t> </a:t>
            </a:r>
            <a:r>
              <a:rPr lang="en-US" sz="2800" dirty="0" err="1"/>
              <a:t>hỏi</a:t>
            </a:r>
            <a:r>
              <a:rPr lang="en-US" sz="2800" dirty="0"/>
              <a:t>. </a:t>
            </a:r>
            <a:r>
              <a:rPr lang="en-US" sz="2800" dirty="0" err="1"/>
              <a:t>Em</a:t>
            </a:r>
            <a:r>
              <a:rPr lang="en-US" sz="2800" dirty="0"/>
              <a:t> </a:t>
            </a:r>
            <a:r>
              <a:rPr lang="en-US" sz="2800" dirty="0" err="1"/>
              <a:t>hãy</a:t>
            </a:r>
            <a:r>
              <a:rPr lang="en-US" sz="2800" dirty="0"/>
              <a:t> </a:t>
            </a:r>
            <a:r>
              <a:rPr lang="en-US" sz="2800" dirty="0" err="1"/>
              <a:t>viết</a:t>
            </a:r>
            <a:r>
              <a:rPr lang="en-US" sz="2800" dirty="0"/>
              <a:t> </a:t>
            </a:r>
            <a:r>
              <a:rPr lang="en-US" sz="2800" dirty="0" err="1"/>
              <a:t>đáp</a:t>
            </a:r>
            <a:r>
              <a:rPr lang="en-US" sz="2800" dirty="0"/>
              <a:t> </a:t>
            </a:r>
            <a:r>
              <a:rPr lang="en-US" sz="2800" dirty="0" err="1"/>
              <a:t>án</a:t>
            </a:r>
            <a:r>
              <a:rPr lang="en-US" sz="2800" dirty="0"/>
              <a:t> </a:t>
            </a:r>
            <a:r>
              <a:rPr lang="en-US" sz="2800" dirty="0" err="1"/>
              <a:t>bên</a:t>
            </a:r>
            <a:r>
              <a:rPr lang="en-US" sz="2800" dirty="0"/>
              <a:t> </a:t>
            </a:r>
            <a:r>
              <a:rPr lang="en-US" sz="2800" dirty="0" err="1"/>
              <a:t>cạnh</a:t>
            </a:r>
            <a:r>
              <a:rPr lang="en-US" sz="2800" dirty="0"/>
              <a:t> </a:t>
            </a:r>
            <a:r>
              <a:rPr lang="en-US" sz="2800" dirty="0" err="1"/>
              <a:t>số</a:t>
            </a:r>
            <a:r>
              <a:rPr lang="en-US" sz="2800" dirty="0"/>
              <a:t> </a:t>
            </a:r>
            <a:r>
              <a:rPr lang="en-US" sz="2800" dirty="0" err="1"/>
              <a:t>thứ</a:t>
            </a:r>
            <a:r>
              <a:rPr lang="en-US" sz="2800" dirty="0"/>
              <a:t> </a:t>
            </a:r>
            <a:r>
              <a:rPr lang="en-US" sz="2800" dirty="0" err="1"/>
              <a:t>tự</a:t>
            </a:r>
            <a:r>
              <a:rPr lang="en-US" sz="2800" dirty="0"/>
              <a:t> </a:t>
            </a:r>
            <a:r>
              <a:rPr lang="en-US" sz="2800" dirty="0" err="1"/>
              <a:t>câu</a:t>
            </a:r>
            <a:r>
              <a:rPr lang="en-US" sz="2800" dirty="0"/>
              <a:t> </a:t>
            </a:r>
            <a:r>
              <a:rPr lang="en-US" sz="2800" dirty="0" err="1"/>
              <a:t>hỏi</a:t>
            </a:r>
            <a:r>
              <a:rPr lang="en-US" sz="2800" dirty="0"/>
              <a:t>. </a:t>
            </a:r>
            <a:r>
              <a:rPr lang="en-US" sz="2800" dirty="0" err="1"/>
              <a:t>Chỉ</a:t>
            </a:r>
            <a:r>
              <a:rPr lang="en-US" sz="2800" dirty="0"/>
              <a:t> </a:t>
            </a:r>
            <a:r>
              <a:rPr lang="en-US" sz="2800" dirty="0" err="1"/>
              <a:t>được</a:t>
            </a:r>
            <a:r>
              <a:rPr lang="en-US" sz="2800" dirty="0"/>
              <a:t> </a:t>
            </a:r>
            <a:r>
              <a:rPr lang="en-US" sz="2800" dirty="0" err="1"/>
              <a:t>viết</a:t>
            </a:r>
            <a:r>
              <a:rPr lang="en-US" sz="2800" dirty="0"/>
              <a:t> 1 </a:t>
            </a:r>
            <a:r>
              <a:rPr lang="en-US" sz="2800" dirty="0" err="1"/>
              <a:t>lần</a:t>
            </a:r>
            <a:r>
              <a:rPr lang="en-US" sz="2800" dirty="0"/>
              <a:t>, </a:t>
            </a:r>
            <a:r>
              <a:rPr lang="en-US" sz="2800" dirty="0" err="1"/>
              <a:t>không</a:t>
            </a:r>
            <a:r>
              <a:rPr lang="en-US" sz="2800" dirty="0"/>
              <a:t> </a:t>
            </a:r>
            <a:r>
              <a:rPr lang="en-US" sz="2800" dirty="0" err="1"/>
              <a:t>tính</a:t>
            </a:r>
            <a:r>
              <a:rPr lang="en-US" sz="2800" dirty="0"/>
              <a:t> </a:t>
            </a:r>
            <a:r>
              <a:rPr lang="en-US" sz="2800" dirty="0" err="1"/>
              <a:t>đáp</a:t>
            </a:r>
            <a:r>
              <a:rPr lang="en-US" sz="2800" dirty="0"/>
              <a:t> </a:t>
            </a:r>
            <a:r>
              <a:rPr lang="en-US" sz="2800" dirty="0" err="1"/>
              <a:t>án</a:t>
            </a:r>
            <a:r>
              <a:rPr lang="en-US" sz="2800" dirty="0"/>
              <a:t> </a:t>
            </a:r>
            <a:r>
              <a:rPr lang="en-US" sz="2800" dirty="0" err="1"/>
              <a:t>tẩy</a:t>
            </a:r>
            <a:r>
              <a:rPr lang="en-US" sz="2800" dirty="0"/>
              <a:t>, </a:t>
            </a:r>
            <a:r>
              <a:rPr lang="en-US" sz="2800" dirty="0" err="1"/>
              <a:t>xóa</a:t>
            </a:r>
            <a:r>
              <a:rPr lang="en-US" sz="2800" dirty="0"/>
              <a:t>.</a:t>
            </a:r>
          </a:p>
        </p:txBody>
      </p:sp>
    </p:spTree>
    <p:extLst>
      <p:ext uri="{BB962C8B-B14F-4D97-AF65-F5344CB8AC3E}">
        <p14:creationId xmlns:p14="http://schemas.microsoft.com/office/powerpoint/2010/main" val="4390567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ADMIN\Desktop\25287107_1503553876407376_365816523_na.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0"/>
            <a:ext cx="12192000" cy="73123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Untitlead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2" y="3387001"/>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2" y="658405"/>
            <a:ext cx="1741017" cy="17164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1" y="206062"/>
            <a:ext cx="6813996" cy="2846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03897"/>
            <a:ext cx="6813997"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8351" y="758593"/>
            <a:ext cx="5279800" cy="1741167"/>
          </a:xfrm>
          <a:prstGeom prst="rect">
            <a:avLst/>
          </a:prstGeom>
          <a:noFill/>
        </p:spPr>
        <p:txBody>
          <a:bodyPr wrap="square" lIns="98475" tIns="49237" rIns="98475" bIns="49237" rtlCol="0">
            <a:spAutoFit/>
          </a:bodyPr>
          <a:lstStyle/>
          <a:p>
            <a:pPr algn="ctr"/>
            <a:r>
              <a:rPr lang="en-US" sz="2667" dirty="0"/>
              <a:t>Theo </a:t>
            </a:r>
            <a:r>
              <a:rPr lang="en-US" sz="2667" dirty="0" err="1"/>
              <a:t>em</a:t>
            </a:r>
            <a:r>
              <a:rPr lang="en-US" sz="2667" dirty="0"/>
              <a:t> </a:t>
            </a:r>
            <a:r>
              <a:rPr lang="en-US" sz="2667" dirty="0" err="1"/>
              <a:t>yếu</a:t>
            </a:r>
            <a:r>
              <a:rPr lang="en-US" sz="2667" dirty="0"/>
              <a:t> </a:t>
            </a:r>
            <a:r>
              <a:rPr lang="en-US" sz="2667" dirty="0" err="1"/>
              <a:t>tố</a:t>
            </a:r>
            <a:r>
              <a:rPr lang="en-US" sz="2667" dirty="0"/>
              <a:t>  </a:t>
            </a:r>
            <a:r>
              <a:rPr lang="en-US" sz="2667" dirty="0" err="1"/>
              <a:t>là</a:t>
            </a:r>
            <a:r>
              <a:rPr lang="en-US" sz="2667" dirty="0"/>
              <a:t> </a:t>
            </a:r>
            <a:r>
              <a:rPr lang="en-US" sz="2667" dirty="0" err="1"/>
              <a:t>quan</a:t>
            </a:r>
            <a:r>
              <a:rPr lang="en-US" sz="2667" dirty="0"/>
              <a:t> </a:t>
            </a:r>
            <a:r>
              <a:rPr lang="en-US" sz="2667" dirty="0" err="1"/>
              <a:t>trọng</a:t>
            </a:r>
            <a:r>
              <a:rPr lang="en-US" sz="2667" dirty="0"/>
              <a:t> </a:t>
            </a:r>
            <a:r>
              <a:rPr lang="en-US" sz="2667" dirty="0" err="1"/>
              <a:t>nhất</a:t>
            </a:r>
            <a:r>
              <a:rPr lang="en-US" sz="2667" dirty="0"/>
              <a:t> </a:t>
            </a:r>
            <a:r>
              <a:rPr lang="en-US" sz="2667" dirty="0" err="1"/>
              <a:t>trong</a:t>
            </a:r>
            <a:r>
              <a:rPr lang="en-US" sz="2667" dirty="0"/>
              <a:t> </a:t>
            </a:r>
            <a:r>
              <a:rPr lang="en-US" sz="2667" dirty="0" err="1"/>
              <a:t>việc</a:t>
            </a:r>
            <a:r>
              <a:rPr lang="en-US" sz="2667" dirty="0"/>
              <a:t> </a:t>
            </a:r>
            <a:r>
              <a:rPr lang="en-US" sz="2667" dirty="0" err="1"/>
              <a:t>phát</a:t>
            </a:r>
            <a:r>
              <a:rPr lang="en-US" sz="2667" dirty="0"/>
              <a:t> </a:t>
            </a:r>
            <a:r>
              <a:rPr lang="en-US" sz="2667" dirty="0" err="1"/>
              <a:t>triển</a:t>
            </a:r>
            <a:r>
              <a:rPr lang="en-US" sz="2667" dirty="0"/>
              <a:t> </a:t>
            </a:r>
            <a:r>
              <a:rPr lang="en-US" sz="2667" dirty="0" err="1"/>
              <a:t>tổng</a:t>
            </a:r>
            <a:r>
              <a:rPr lang="en-US" sz="2667" dirty="0"/>
              <a:t> </a:t>
            </a:r>
            <a:r>
              <a:rPr lang="en-US" sz="2667" dirty="0" err="1"/>
              <a:t>hợp</a:t>
            </a:r>
            <a:r>
              <a:rPr lang="en-US" sz="2667" dirty="0"/>
              <a:t> </a:t>
            </a:r>
            <a:r>
              <a:rPr lang="en-US" sz="2667" dirty="0" err="1"/>
              <a:t>kinh</a:t>
            </a:r>
            <a:r>
              <a:rPr lang="en-US" sz="2667" dirty="0"/>
              <a:t> </a:t>
            </a:r>
            <a:r>
              <a:rPr lang="en-US" sz="2667" dirty="0" err="1"/>
              <a:t>tế</a:t>
            </a:r>
            <a:r>
              <a:rPr lang="en-US" sz="2667" dirty="0"/>
              <a:t> </a:t>
            </a:r>
            <a:r>
              <a:rPr lang="en-US" sz="2667" dirty="0" err="1"/>
              <a:t>biển</a:t>
            </a:r>
            <a:r>
              <a:rPr lang="en-US" sz="2667" dirty="0"/>
              <a:t> </a:t>
            </a:r>
            <a:r>
              <a:rPr lang="en-US" sz="2667" dirty="0" err="1"/>
              <a:t>đảo</a:t>
            </a:r>
            <a:r>
              <a:rPr lang="en-US" sz="2667" dirty="0"/>
              <a:t> ? ( </a:t>
            </a:r>
            <a:r>
              <a:rPr lang="en-US" sz="2667" i="1" dirty="0" err="1"/>
              <a:t>vị</a:t>
            </a:r>
            <a:r>
              <a:rPr lang="en-US" sz="2667" i="1" dirty="0"/>
              <a:t> </a:t>
            </a:r>
            <a:r>
              <a:rPr lang="en-US" sz="2667" i="1" dirty="0" err="1"/>
              <a:t>trí</a:t>
            </a:r>
            <a:r>
              <a:rPr lang="en-US" sz="2667" i="1" dirty="0"/>
              <a:t>, </a:t>
            </a:r>
            <a:r>
              <a:rPr lang="en-US" sz="2667" i="1" dirty="0" err="1"/>
              <a:t>địa</a:t>
            </a:r>
            <a:r>
              <a:rPr lang="en-US" sz="2667" i="1" dirty="0"/>
              <a:t> </a:t>
            </a:r>
            <a:r>
              <a:rPr lang="en-US" sz="2667" i="1" dirty="0" err="1"/>
              <a:t>hình</a:t>
            </a:r>
            <a:r>
              <a:rPr lang="en-US" sz="2667" i="1" dirty="0"/>
              <a:t>, </a:t>
            </a:r>
            <a:r>
              <a:rPr lang="en-US" sz="2667" i="1" dirty="0" err="1"/>
              <a:t>khí</a:t>
            </a:r>
            <a:r>
              <a:rPr lang="en-US" sz="2667" i="1" dirty="0"/>
              <a:t> </a:t>
            </a:r>
            <a:r>
              <a:rPr lang="en-US" sz="2667" i="1" dirty="0" err="1"/>
              <a:t>hậu</a:t>
            </a:r>
            <a:r>
              <a:rPr lang="en-US" sz="2667" i="1" dirty="0"/>
              <a:t>, </a:t>
            </a:r>
            <a:r>
              <a:rPr lang="en-US" sz="2667" i="1" dirty="0" err="1"/>
              <a:t>tài</a:t>
            </a:r>
            <a:r>
              <a:rPr lang="en-US" sz="2667" i="1" dirty="0"/>
              <a:t> </a:t>
            </a:r>
            <a:r>
              <a:rPr lang="en-US" sz="2667" i="1" dirty="0" err="1"/>
              <a:t>nguyên</a:t>
            </a:r>
            <a:r>
              <a:rPr lang="en-US" sz="2667" i="1" dirty="0"/>
              <a:t> </a:t>
            </a:r>
            <a:r>
              <a:rPr lang="en-US" sz="2667" i="1" dirty="0" err="1"/>
              <a:t>biển</a:t>
            </a:r>
            <a:r>
              <a:rPr lang="en-US" sz="2667" i="1" dirty="0"/>
              <a:t>, con </a:t>
            </a:r>
            <a:r>
              <a:rPr lang="en-US" sz="2667" i="1" dirty="0" err="1"/>
              <a:t>người</a:t>
            </a:r>
            <a:r>
              <a:rPr lang="en-US" sz="2667" i="1" dirty="0"/>
              <a:t>…)</a:t>
            </a:r>
            <a:endParaRPr lang="x-none" sz="2667" i="1" dirty="0"/>
          </a:p>
        </p:txBody>
      </p:sp>
      <p:sp>
        <p:nvSpPr>
          <p:cNvPr id="9" name="TextBox 8"/>
          <p:cNvSpPr txBox="1"/>
          <p:nvPr/>
        </p:nvSpPr>
        <p:spPr>
          <a:xfrm>
            <a:off x="4578351" y="4041752"/>
            <a:ext cx="4800600" cy="654075"/>
          </a:xfrm>
          <a:prstGeom prst="rect">
            <a:avLst/>
          </a:prstGeom>
          <a:noFill/>
        </p:spPr>
        <p:txBody>
          <a:bodyPr wrap="square" lIns="98475" tIns="49237" rIns="98475" bIns="49237" rtlCol="0">
            <a:spAutoFit/>
          </a:bodyPr>
          <a:lstStyle/>
          <a:p>
            <a:pPr algn="ctr"/>
            <a:r>
              <a:rPr lang="en-US" sz="3604" dirty="0">
                <a:solidFill>
                  <a:srgbClr val="0000FF"/>
                </a:solidFill>
                <a:latin typeface="Arial" panose="020B0604020202020204" pitchFamily="34" charset="0"/>
                <a:cs typeface="Arial" panose="020B0604020202020204" pitchFamily="34" charset="0"/>
              </a:rPr>
              <a:t>Con </a:t>
            </a:r>
            <a:r>
              <a:rPr lang="en-US" sz="3604" dirty="0" err="1">
                <a:solidFill>
                  <a:srgbClr val="0000FF"/>
                </a:solidFill>
                <a:latin typeface="Arial" panose="020B0604020202020204" pitchFamily="34" charset="0"/>
                <a:cs typeface="Arial" panose="020B0604020202020204" pitchFamily="34" charset="0"/>
              </a:rPr>
              <a:t>người</a:t>
            </a:r>
            <a:endParaRPr lang="en-US" sz="3604" dirty="0">
              <a:solidFill>
                <a:srgbClr val="0000FF"/>
              </a:solidFill>
              <a:latin typeface="Arial" panose="020B0604020202020204" pitchFamily="34" charset="0"/>
              <a:cs typeface="Arial" panose="020B0604020202020204" pitchFamily="34" charset="0"/>
            </a:endParaRPr>
          </a:p>
        </p:txBody>
      </p:sp>
      <p:pic>
        <p:nvPicPr>
          <p:cNvPr id="11" name="Picture 2" descr="C:\Users\ADMIN\Desktop\Untitled1 (2).png">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2" y="5104255"/>
            <a:ext cx="1781175" cy="148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677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7"/>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1027"/>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39" y="68627"/>
            <a:ext cx="7365044" cy="128233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r>
              <a:rPr lang="vi-VN" sz="3733" b="1" dirty="0">
                <a:ln/>
                <a:solidFill>
                  <a:schemeClr val="accent2">
                    <a:lumMod val="75000"/>
                  </a:schemeClr>
                </a:solidFill>
              </a:rPr>
              <a:t>I.</a:t>
            </a:r>
            <a:r>
              <a:rPr lang="en-US" sz="4000" b="1" dirty="0">
                <a:solidFill>
                  <a:schemeClr val="accent2">
                    <a:lumMod val="75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phạm</a:t>
            </a:r>
            <a:r>
              <a:rPr lang="en-US" sz="4000" b="1" dirty="0">
                <a:solidFill>
                  <a:srgbClr val="FF0000"/>
                </a:solidFill>
                <a:latin typeface="Times New Roman" panose="02020603050405020304" pitchFamily="18" charset="0"/>
                <a:cs typeface="Times New Roman" panose="02020603050405020304" pitchFamily="18" charset="0"/>
              </a:rPr>
              <a:t> vi </a:t>
            </a:r>
            <a:r>
              <a:rPr lang="en-US" sz="4000" b="1" dirty="0" err="1">
                <a:solidFill>
                  <a:srgbClr val="FF0000"/>
                </a:solidFill>
                <a:latin typeface="Times New Roman" panose="02020603050405020304" pitchFamily="18" charset="0"/>
                <a:cs typeface="Times New Roman" panose="02020603050405020304" pitchFamily="18" charset="0"/>
              </a:rPr>
              <a:t>vùng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biển</a:t>
            </a:r>
            <a:r>
              <a:rPr lang="en-US" sz="4000" b="1" dirty="0">
                <a:solidFill>
                  <a:srgbClr val="FF0000"/>
                </a:solidFill>
                <a:latin typeface="Times New Roman" panose="02020603050405020304" pitchFamily="18" charset="0"/>
                <a:cs typeface="Times New Roman" panose="02020603050405020304" pitchFamily="18" charset="0"/>
              </a:rPr>
              <a:t> </a:t>
            </a:r>
          </a:p>
          <a:p>
            <a:r>
              <a:rPr lang="vi-VN" sz="3733" b="1" dirty="0">
                <a:ln/>
                <a:solidFill>
                  <a:schemeClr val="accent4"/>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371" y="836713"/>
            <a:ext cx="3291416" cy="181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0309" y="2660915"/>
            <a:ext cx="4248817" cy="3046988"/>
          </a:xfrm>
          <a:prstGeom prst="rect">
            <a:avLst/>
          </a:prstGeom>
        </p:spPr>
        <p:txBody>
          <a:bodyPr wrap="square">
            <a:spAutoFit/>
          </a:bodyPr>
          <a:lstStyle/>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dung: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Tìm</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hiểu</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thông</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tin,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hoàn</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thành</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học</a:t>
            </a:r>
            <a:r>
              <a:rPr lang="en-US" altLang="vi-VN" sz="2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sz="2400" b="1" dirty="0" err="1">
                <a:latin typeface="Times New Roman" panose="02020603050405020304" pitchFamily="18" charset="0"/>
                <a:ea typeface="Tahoma" panose="020B0604030504040204" pitchFamily="34" charset="0"/>
                <a:cs typeface="Times New Roman" panose="02020603050405020304" pitchFamily="18" charset="0"/>
              </a:rPr>
              <a:t>tập</a:t>
            </a:r>
            <a:endParaRPr lang="en-US" altLang="vi-VN" sz="2400"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391010" y="3622331"/>
            <a:ext cx="714472" cy="659019"/>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1067">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60960" tIns="30480" rIns="60960" bIns="30480" numCol="1" anchor="t" anchorCtr="0" compatLnSpc="1"/>
            <a:lstStyle/>
            <a:p>
              <a:pPr>
                <a:lnSpc>
                  <a:spcPct val="120000"/>
                </a:lnSpc>
              </a:pPr>
              <a:endParaRPr lang="en-GB" sz="1067" dirty="0">
                <a:solidFill>
                  <a:schemeClr val="bg1"/>
                </a:solidFill>
                <a:cs typeface="+mn-ea"/>
                <a:sym typeface="+mn-lt"/>
              </a:endParaRPr>
            </a:p>
          </p:txBody>
        </p:sp>
      </p:grpSp>
      <p:sp>
        <p:nvSpPr>
          <p:cNvPr id="10" name="菱形 40"/>
          <p:cNvSpPr/>
          <p:nvPr/>
        </p:nvSpPr>
        <p:spPr>
          <a:xfrm>
            <a:off x="343542" y="2554522"/>
            <a:ext cx="795505" cy="778468"/>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1" name="Freeform 34"/>
          <p:cNvSpPr>
            <a:spLocks noChangeArrowheads="1"/>
          </p:cNvSpPr>
          <p:nvPr/>
        </p:nvSpPr>
        <p:spPr bwMode="auto">
          <a:xfrm>
            <a:off x="633670" y="2702486"/>
            <a:ext cx="235635" cy="427412"/>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12" name="菱形 38"/>
          <p:cNvSpPr/>
          <p:nvPr/>
        </p:nvSpPr>
        <p:spPr>
          <a:xfrm>
            <a:off x="343541" y="4677139"/>
            <a:ext cx="843973" cy="8128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cs typeface="+mn-ea"/>
              <a:sym typeface="+mn-lt"/>
            </a:endParaRPr>
          </a:p>
        </p:txBody>
      </p:sp>
      <p:sp>
        <p:nvSpPr>
          <p:cNvPr id="13" name="Freeform 79"/>
          <p:cNvSpPr>
            <a:spLocks noChangeArrowheads="1"/>
          </p:cNvSpPr>
          <p:nvPr/>
        </p:nvSpPr>
        <p:spPr bwMode="auto">
          <a:xfrm>
            <a:off x="614419" y="4911769"/>
            <a:ext cx="352508" cy="348972"/>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913742"/>
            <a:endParaRPr lang="en-US" sz="1200" dirty="0">
              <a:solidFill>
                <a:srgbClr val="737572"/>
              </a:solidFill>
              <a:cs typeface="+mn-ea"/>
              <a:sym typeface="+mn-lt"/>
            </a:endParaRPr>
          </a:p>
        </p:txBody>
      </p:sp>
      <p:sp>
        <p:nvSpPr>
          <p:cNvPr id="3" name="TextBox 2"/>
          <p:cNvSpPr txBox="1"/>
          <p:nvPr/>
        </p:nvSpPr>
        <p:spPr>
          <a:xfrm>
            <a:off x="5409126" y="971550"/>
            <a:ext cx="6630474" cy="5524500"/>
          </a:xfrm>
          <a:prstGeom prst="rect">
            <a:avLst/>
          </a:prstGeom>
          <a:solidFill>
            <a:schemeClr val="accent5">
              <a:lumMod val="40000"/>
              <a:lumOff val="60000"/>
            </a:schemeClr>
          </a:solidFill>
        </p:spPr>
        <p:txBody>
          <a:bodyPr wrap="square" rtlCol="0">
            <a:spAutoFit/>
          </a:bodyPr>
          <a:lstStyle/>
          <a:p>
            <a:endParaRPr lang="en-US" dirty="0"/>
          </a:p>
        </p:txBody>
      </p:sp>
      <p:sp>
        <p:nvSpPr>
          <p:cNvPr id="4" name="TextBox 3"/>
          <p:cNvSpPr txBox="1"/>
          <p:nvPr/>
        </p:nvSpPr>
        <p:spPr>
          <a:xfrm>
            <a:off x="6256514" y="594118"/>
            <a:ext cx="5615188" cy="461665"/>
          </a:xfrm>
          <a:prstGeom prst="rect">
            <a:avLst/>
          </a:prstGeom>
          <a:noFill/>
        </p:spPr>
        <p:txBody>
          <a:bodyPr wrap="square" rtlCol="0">
            <a:spAutoFit/>
          </a:bodyPr>
          <a:lstStyle/>
          <a:p>
            <a:pPr algn="ctr"/>
            <a:r>
              <a:rPr lang="en-US" sz="2400" b="1" dirty="0">
                <a:solidFill>
                  <a:srgbClr val="FF0000"/>
                </a:solidFill>
              </a:rPr>
              <a:t>PHIẾU BÀI TẬP</a:t>
            </a:r>
          </a:p>
        </p:txBody>
      </p:sp>
      <p:sp>
        <p:nvSpPr>
          <p:cNvPr id="14" name="TextBox 13"/>
          <p:cNvSpPr txBox="1"/>
          <p:nvPr/>
        </p:nvSpPr>
        <p:spPr>
          <a:xfrm>
            <a:off x="5482666" y="1543732"/>
            <a:ext cx="6389036" cy="4678204"/>
          </a:xfrm>
          <a:prstGeom prst="rect">
            <a:avLst/>
          </a:prstGeom>
          <a:solidFill>
            <a:schemeClr val="bg1"/>
          </a:solidFill>
        </p:spPr>
        <p:txBody>
          <a:bodyPr wrap="square" rtlCol="0">
            <a:spAutoFit/>
          </a:bodyPr>
          <a:lstStyle/>
          <a:p>
            <a:pPr marL="342900" indent="-342900">
              <a:buFontTx/>
              <a:buChar char="-"/>
            </a:pPr>
            <a:r>
              <a:rPr lang="en-US" sz="2000" dirty="0" err="1">
                <a:latin typeface="Arial" panose="020B0604020202020204" pitchFamily="34" charset="0"/>
                <a:cs typeface="Arial" panose="020B0604020202020204" pitchFamily="34" charset="0"/>
              </a:rPr>
              <a:t>Vùng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nằm</a:t>
            </a:r>
            <a:r>
              <a:rPr lang="en-US" sz="2000" dirty="0">
                <a:latin typeface="Arial" panose="020B0604020202020204" pitchFamily="34" charset="0"/>
                <a:cs typeface="Arial" panose="020B0604020202020204" pitchFamily="34" charset="0"/>
              </a:rPr>
              <a:t> ở ( 1)               </a:t>
            </a:r>
            <a:r>
              <a:rPr lang="en-US" sz="2000" dirty="0" err="1">
                <a:latin typeface="Arial" panose="020B0604020202020204" pitchFamily="34" charset="0"/>
                <a:cs typeface="Arial" panose="020B0604020202020204" pitchFamily="34" charset="0"/>
              </a:rPr>
              <a:t>vịnh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Vùng biển Hải Phòng có diện tích khoảng</a:t>
            </a:r>
            <a:r>
              <a:rPr lang="en-US" sz="2000" dirty="0">
                <a:latin typeface="Arial" panose="020B0604020202020204" pitchFamily="34" charset="0"/>
                <a:cs typeface="Arial" panose="020B0604020202020204" pitchFamily="34" charset="0"/>
              </a:rPr>
              <a:t> (2)             </a:t>
            </a:r>
            <a:r>
              <a:rPr lang="vi-VN" sz="2000" dirty="0">
                <a:latin typeface="Arial" panose="020B0604020202020204" pitchFamily="34" charset="0"/>
                <a:cs typeface="Arial" panose="020B0604020202020204" pitchFamily="34" charset="0"/>
              </a:rPr>
              <a:t>, gấp 2,6 lần diện tích đất liền của thành phố</a:t>
            </a:r>
            <a:r>
              <a:rPr lang="en-US" sz="2000" dirty="0">
                <a:latin typeface="Arial" panose="020B0604020202020204" pitchFamily="34" charset="0"/>
                <a:cs typeface="Arial" panose="020B0604020202020204" pitchFamily="34" charset="0"/>
              </a:rPr>
              <a:t>.</a:t>
            </a:r>
          </a:p>
          <a:p>
            <a:pPr marL="342900" indent="-342900">
              <a:buFontTx/>
              <a:buChar char="-"/>
            </a:pPr>
            <a:r>
              <a:rPr lang="vi-VN" sz="2000" dirty="0">
                <a:latin typeface="Arial" panose="020B0604020202020204" pitchFamily="34" charset="0"/>
                <a:cs typeface="Arial" panose="020B0604020202020204" pitchFamily="34" charset="0"/>
              </a:rPr>
              <a:t>Hải Phòng có</a:t>
            </a:r>
            <a:r>
              <a:rPr lang="en-US" sz="2000" dirty="0">
                <a:latin typeface="Arial" panose="020B0604020202020204" pitchFamily="34" charset="0"/>
                <a:cs typeface="Arial" panose="020B0604020202020204" pitchFamily="34" charset="0"/>
              </a:rPr>
              <a:t> ( 3)</a:t>
            </a:r>
            <a:r>
              <a:rPr lang="vi-VN"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quận/huyện tiếp giáp với biển và </a:t>
            </a:r>
            <a:r>
              <a:rPr lang="en-US" sz="2000" dirty="0">
                <a:latin typeface="Arial" panose="020B0604020202020204" pitchFamily="34" charset="0"/>
                <a:cs typeface="Arial" panose="020B0604020202020204" pitchFamily="34" charset="0"/>
              </a:rPr>
              <a:t>(4)      </a:t>
            </a:r>
            <a:r>
              <a:rPr lang="vi-VN" sz="2000" dirty="0">
                <a:latin typeface="Arial" panose="020B0604020202020204" pitchFamily="34" charset="0"/>
                <a:cs typeface="Arial" panose="020B0604020202020204" pitchFamily="34" charset="0"/>
              </a:rPr>
              <a:t>huyện đảo: Cát Hải và Bạch Long V</a:t>
            </a:r>
            <a:r>
              <a:rPr lang="en-US" sz="2000" dirty="0">
                <a:latin typeface="Arial" panose="020B0604020202020204" pitchFamily="34" charset="0"/>
                <a:cs typeface="Arial" panose="020B0604020202020204" pitchFamily="34" charset="0"/>
              </a:rPr>
              <a:t>ĩ</a:t>
            </a:r>
            <a:r>
              <a:rPr lang="vi-VN"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FontTx/>
              <a:buChar char="-"/>
            </a:pPr>
            <a:r>
              <a:rPr lang="en-US" sz="2000" dirty="0">
                <a:latin typeface="Arial" panose="020B0604020202020204" pitchFamily="34" charset="0"/>
                <a:cs typeface="Arial" panose="020B0604020202020204" pitchFamily="34" charset="0"/>
              </a:rPr>
              <a:t> (5)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388 </a:t>
            </a:r>
            <a:r>
              <a:rPr lang="en-US" sz="2000" dirty="0" err="1">
                <a:latin typeface="Arial" panose="020B0604020202020204" pitchFamily="34" charset="0"/>
                <a:cs typeface="Arial" panose="020B0604020202020204" pitchFamily="34" charset="0"/>
              </a:rPr>
              <a:t>hòn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pPr marL="342900" indent="-342900">
              <a:buFontTx/>
              <a:buChar char="-"/>
            </a:pPr>
            <a:r>
              <a:rPr lang="en-US" sz="2000" dirty="0">
                <a:latin typeface="Arial" panose="020B0604020202020204" pitchFamily="34" charset="0"/>
                <a:cs typeface="Arial" panose="020B0604020202020204" pitchFamily="34" charset="0"/>
              </a:rPr>
              <a:t> (6)                    </a:t>
            </a:r>
            <a:r>
              <a:rPr lang="vi-VN" sz="2000" dirty="0">
                <a:latin typeface="Arial" panose="020B0604020202020204" pitchFamily="34" charset="0"/>
                <a:cs typeface="Arial" panose="020B0604020202020204" pitchFamily="34" charset="0"/>
              </a:rPr>
              <a:t>là đảo xa bờ nhất của Việt Nam trong vịnh Bắc Bộ, có vị trí chiến lược và tầm quan trọng đặc biệt đối với bảo đảm chủ quyền quốc gia trên biển và quốc phòng - an ninh.</a:t>
            </a:r>
          </a:p>
          <a:p>
            <a:pPr marL="342900" indent="-342900">
              <a:buFontTx/>
              <a:buChar char="-"/>
            </a:pP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703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P spid="3" grpId="0" animBg="1"/>
      <p:bldP spid="4"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52B6D62-8275-46F9-ACA5-34B2C0467E96}"/>
              </a:ext>
            </a:extLst>
          </p:cNvPr>
          <p:cNvSpPr/>
          <p:nvPr/>
        </p:nvSpPr>
        <p:spPr>
          <a:xfrm>
            <a:off x="5856491" y="767194"/>
            <a:ext cx="330532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VẬN DỤNG</a:t>
            </a:r>
            <a:endParaRPr lang="vi-VN"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TextBox 3"/>
          <p:cNvSpPr txBox="1"/>
          <p:nvPr/>
        </p:nvSpPr>
        <p:spPr>
          <a:xfrm>
            <a:off x="4790941" y="2150771"/>
            <a:ext cx="6053070" cy="2554545"/>
          </a:xfrm>
          <a:prstGeom prst="rect">
            <a:avLst/>
          </a:prstGeom>
          <a:noFill/>
        </p:spPr>
        <p:txBody>
          <a:bodyPr wrap="square" rtlCol="0">
            <a:spAutoFit/>
          </a:bodyPr>
          <a:lstStyle/>
          <a:p>
            <a:pPr algn="ctr"/>
            <a:r>
              <a:rPr lang="en-US" sz="3200" dirty="0" err="1"/>
              <a:t>Sưu</a:t>
            </a:r>
            <a:r>
              <a:rPr lang="en-US" sz="3200" dirty="0"/>
              <a:t> </a:t>
            </a:r>
            <a:r>
              <a:rPr lang="en-US" sz="3200" dirty="0" err="1"/>
              <a:t>tầm</a:t>
            </a:r>
            <a:r>
              <a:rPr lang="en-US" sz="3200" dirty="0"/>
              <a:t> </a:t>
            </a:r>
            <a:r>
              <a:rPr lang="en-US" sz="3200" dirty="0" err="1"/>
              <a:t>thông</a:t>
            </a:r>
            <a:r>
              <a:rPr lang="en-US" sz="3200" dirty="0"/>
              <a:t> tin ( </a:t>
            </a:r>
            <a:r>
              <a:rPr lang="en-US" sz="3200" dirty="0" err="1"/>
              <a:t>tài</a:t>
            </a:r>
            <a:r>
              <a:rPr lang="en-US" sz="3200" dirty="0"/>
              <a:t> </a:t>
            </a:r>
            <a:r>
              <a:rPr lang="en-US" sz="3200" dirty="0" err="1"/>
              <a:t>liệu</a:t>
            </a:r>
            <a:r>
              <a:rPr lang="en-US" sz="3200" dirty="0"/>
              <a:t>, </a:t>
            </a:r>
            <a:r>
              <a:rPr lang="en-US" sz="3200" dirty="0" err="1"/>
              <a:t>tranh</a:t>
            </a:r>
            <a:r>
              <a:rPr lang="en-US" sz="3200" dirty="0"/>
              <a:t> </a:t>
            </a:r>
            <a:r>
              <a:rPr lang="en-US" sz="3200" dirty="0" err="1"/>
              <a:t>ảnh</a:t>
            </a:r>
            <a:r>
              <a:rPr lang="en-US" sz="3200" dirty="0"/>
              <a:t>, video..) </a:t>
            </a:r>
            <a:r>
              <a:rPr lang="en-US" sz="3200" dirty="0" err="1"/>
              <a:t>về</a:t>
            </a:r>
            <a:r>
              <a:rPr lang="en-US" sz="3200" dirty="0"/>
              <a:t> </a:t>
            </a:r>
            <a:r>
              <a:rPr lang="en-US" sz="3200" dirty="0" err="1"/>
              <a:t>Cát</a:t>
            </a:r>
            <a:r>
              <a:rPr lang="en-US" sz="3200" dirty="0"/>
              <a:t> </a:t>
            </a:r>
            <a:r>
              <a:rPr lang="en-US" sz="3200" dirty="0" err="1"/>
              <a:t>Bà</a:t>
            </a:r>
            <a:r>
              <a:rPr lang="en-US" sz="3200" dirty="0"/>
              <a:t> </a:t>
            </a:r>
            <a:r>
              <a:rPr lang="en-US" sz="3200" dirty="0" err="1"/>
              <a:t>và</a:t>
            </a:r>
            <a:r>
              <a:rPr lang="en-US" sz="3200" dirty="0"/>
              <a:t> </a:t>
            </a:r>
            <a:r>
              <a:rPr lang="en-US" sz="3200" dirty="0" err="1"/>
              <a:t>viết</a:t>
            </a:r>
            <a:r>
              <a:rPr lang="en-US" sz="3200" dirty="0"/>
              <a:t> </a:t>
            </a:r>
            <a:r>
              <a:rPr lang="en-US" sz="3200" dirty="0" err="1"/>
              <a:t>một</a:t>
            </a:r>
            <a:r>
              <a:rPr lang="en-US" sz="3200" dirty="0"/>
              <a:t> </a:t>
            </a:r>
            <a:r>
              <a:rPr lang="en-US" sz="3200" dirty="0" err="1"/>
              <a:t>báo</a:t>
            </a:r>
            <a:r>
              <a:rPr lang="en-US" sz="3200" dirty="0"/>
              <a:t> </a:t>
            </a:r>
            <a:r>
              <a:rPr lang="en-US" sz="3200" dirty="0" err="1"/>
              <a:t>cáo</a:t>
            </a:r>
            <a:r>
              <a:rPr lang="en-US" sz="3200" dirty="0"/>
              <a:t> </a:t>
            </a:r>
            <a:r>
              <a:rPr lang="en-US" sz="3200" dirty="0" err="1"/>
              <a:t>ngắn</a:t>
            </a:r>
            <a:r>
              <a:rPr lang="en-US" sz="3200" dirty="0"/>
              <a:t> </a:t>
            </a:r>
            <a:r>
              <a:rPr lang="en-US" sz="3200" dirty="0" err="1"/>
              <a:t>gọn</a:t>
            </a:r>
            <a:r>
              <a:rPr lang="en-US" sz="3200" dirty="0"/>
              <a:t>  </a:t>
            </a:r>
            <a:r>
              <a:rPr lang="en-US" sz="3200" dirty="0" err="1"/>
              <a:t>về</a:t>
            </a:r>
            <a:r>
              <a:rPr lang="en-US" sz="3200" dirty="0"/>
              <a:t> </a:t>
            </a:r>
            <a:r>
              <a:rPr lang="en-US" sz="3200" dirty="0" err="1"/>
              <a:t>vai</a:t>
            </a:r>
            <a:r>
              <a:rPr lang="en-US" sz="3200" dirty="0"/>
              <a:t> </a:t>
            </a:r>
            <a:r>
              <a:rPr lang="en-US" sz="3200" dirty="0" err="1"/>
              <a:t>trò</a:t>
            </a:r>
            <a:r>
              <a:rPr lang="en-US" sz="3200" dirty="0"/>
              <a:t> </a:t>
            </a:r>
            <a:r>
              <a:rPr lang="en-US" sz="3200" dirty="0" err="1"/>
              <a:t>của</a:t>
            </a:r>
            <a:r>
              <a:rPr lang="en-US" sz="3200" dirty="0"/>
              <a:t> </a:t>
            </a:r>
            <a:r>
              <a:rPr lang="en-US" sz="3200" dirty="0" err="1"/>
              <a:t>Cát</a:t>
            </a:r>
            <a:r>
              <a:rPr lang="en-US" sz="3200" dirty="0"/>
              <a:t> </a:t>
            </a:r>
            <a:r>
              <a:rPr lang="en-US" sz="3200" dirty="0" err="1"/>
              <a:t>Bà</a:t>
            </a:r>
            <a:r>
              <a:rPr lang="en-US" sz="3200" dirty="0"/>
              <a:t> </a:t>
            </a:r>
            <a:r>
              <a:rPr lang="en-US" sz="3200" dirty="0" err="1"/>
              <a:t>đối</a:t>
            </a:r>
            <a:r>
              <a:rPr lang="en-US" sz="3200" dirty="0"/>
              <a:t> </a:t>
            </a:r>
            <a:r>
              <a:rPr lang="en-US" sz="3200" dirty="0" err="1"/>
              <a:t>với</a:t>
            </a:r>
            <a:r>
              <a:rPr lang="en-US" sz="3200" dirty="0"/>
              <a:t> </a:t>
            </a:r>
            <a:r>
              <a:rPr lang="en-US" sz="3200" dirty="0" err="1"/>
              <a:t>sự</a:t>
            </a:r>
            <a:r>
              <a:rPr lang="en-US" sz="3200" dirty="0"/>
              <a:t> </a:t>
            </a:r>
            <a:r>
              <a:rPr lang="en-US" sz="3200" dirty="0" err="1"/>
              <a:t>phát</a:t>
            </a:r>
            <a:r>
              <a:rPr lang="en-US" sz="3200" dirty="0"/>
              <a:t> </a:t>
            </a:r>
            <a:r>
              <a:rPr lang="en-US" sz="3200" dirty="0" err="1"/>
              <a:t>triển</a:t>
            </a:r>
            <a:r>
              <a:rPr lang="en-US" sz="3200" dirty="0"/>
              <a:t> </a:t>
            </a:r>
            <a:r>
              <a:rPr lang="en-US" sz="3200" dirty="0" err="1"/>
              <a:t>kinh</a:t>
            </a:r>
            <a:r>
              <a:rPr lang="en-US" sz="3200" dirty="0"/>
              <a:t> </a:t>
            </a:r>
            <a:r>
              <a:rPr lang="en-US" sz="3200" dirty="0" err="1"/>
              <a:t>tế</a:t>
            </a:r>
            <a:r>
              <a:rPr lang="en-US" sz="3200" dirty="0"/>
              <a:t> </a:t>
            </a:r>
            <a:r>
              <a:rPr lang="en-US" sz="3200" dirty="0" err="1"/>
              <a:t>xã</a:t>
            </a:r>
            <a:r>
              <a:rPr lang="en-US" sz="3200" dirty="0"/>
              <a:t> </a:t>
            </a:r>
            <a:r>
              <a:rPr lang="en-US" sz="3200" dirty="0" err="1"/>
              <a:t>hội</a:t>
            </a:r>
            <a:r>
              <a:rPr lang="en-US" sz="3200" dirty="0"/>
              <a:t> ở </a:t>
            </a:r>
            <a:r>
              <a:rPr lang="en-US" sz="3200" dirty="0" err="1"/>
              <a:t>Hải</a:t>
            </a:r>
            <a:r>
              <a:rPr lang="en-US" sz="3200" dirty="0"/>
              <a:t> </a:t>
            </a:r>
            <a:r>
              <a:rPr lang="en-US" sz="3200" dirty="0" err="1"/>
              <a:t>Phòng</a:t>
            </a:r>
            <a:r>
              <a:rPr lang="en-US" sz="3200" dirty="0"/>
              <a:t>.</a:t>
            </a:r>
          </a:p>
        </p:txBody>
      </p:sp>
    </p:spTree>
    <p:extLst>
      <p:ext uri="{BB962C8B-B14F-4D97-AF65-F5344CB8AC3E}">
        <p14:creationId xmlns:p14="http://schemas.microsoft.com/office/powerpoint/2010/main" val="2446751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t="26253" r="52575" b="5962"/>
          <a:stretch/>
        </p:blipFill>
        <p:spPr>
          <a:xfrm>
            <a:off x="1864164" y="115908"/>
            <a:ext cx="7846507" cy="6003375"/>
          </a:xfrm>
          <a:prstGeom prst="rect">
            <a:avLst/>
          </a:prstGeom>
        </p:spPr>
      </p:pic>
    </p:spTree>
    <p:extLst>
      <p:ext uri="{BB962C8B-B14F-4D97-AF65-F5344CB8AC3E}">
        <p14:creationId xmlns:p14="http://schemas.microsoft.com/office/powerpoint/2010/main" val="41199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36"/>
            <a:ext cx="12191999" cy="6815328"/>
          </a:xfrm>
          <a:prstGeom prst="rect">
            <a:avLst/>
          </a:prstGeom>
        </p:spPr>
      </p:pic>
      <p:pic>
        <p:nvPicPr>
          <p:cNvPr id="4" name="Picture 3"/>
          <p:cNvPicPr>
            <a:picLocks noChangeAspect="1"/>
          </p:cNvPicPr>
          <p:nvPr/>
        </p:nvPicPr>
        <p:blipFill rotWithShape="1">
          <a:blip r:embed="rId3"/>
          <a:srcRect l="2734" t="43359" r="51594" b="3519"/>
          <a:stretch/>
        </p:blipFill>
        <p:spPr>
          <a:xfrm>
            <a:off x="1712890" y="242298"/>
            <a:ext cx="9105363" cy="5669106"/>
          </a:xfrm>
          <a:prstGeom prst="rect">
            <a:avLst/>
          </a:prstGeom>
        </p:spPr>
      </p:pic>
    </p:spTree>
    <p:extLst>
      <p:ext uri="{BB962C8B-B14F-4D97-AF65-F5344CB8AC3E}">
        <p14:creationId xmlns:p14="http://schemas.microsoft.com/office/powerpoint/2010/main" val="194734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068" y="227996"/>
            <a:ext cx="11603864" cy="6172804"/>
          </a:xfrm>
          <a:prstGeom prst="rect">
            <a:avLst/>
          </a:prstGeom>
        </p:spPr>
      </p:pic>
      <p:sp>
        <p:nvSpPr>
          <p:cNvPr id="5" name="TextBox 4"/>
          <p:cNvSpPr txBox="1"/>
          <p:nvPr/>
        </p:nvSpPr>
        <p:spPr>
          <a:xfrm>
            <a:off x="8087931" y="1006074"/>
            <a:ext cx="3219719" cy="2308324"/>
          </a:xfrm>
          <a:prstGeom prst="rect">
            <a:avLst/>
          </a:prstGeom>
          <a:solidFill>
            <a:schemeClr val="bg1"/>
          </a:solidFill>
        </p:spPr>
        <p:txBody>
          <a:bodyPr wrap="square" rtlCol="0">
            <a:spAutoFit/>
          </a:bodyPr>
          <a:lstStyle/>
          <a:p>
            <a:r>
              <a:rPr lang="en-US" sz="2400" dirty="0" err="1"/>
              <a:t>Vùng</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nằm</a:t>
            </a:r>
            <a:r>
              <a:rPr lang="en-US" sz="2400" dirty="0"/>
              <a:t> ở </a:t>
            </a:r>
            <a:r>
              <a:rPr lang="en-US" sz="2400" dirty="0" err="1"/>
              <a:t>phía</a:t>
            </a:r>
            <a:r>
              <a:rPr lang="en-US" sz="2400" dirty="0"/>
              <a:t> </a:t>
            </a:r>
            <a:r>
              <a:rPr lang="en-US" sz="2400" dirty="0" err="1"/>
              <a:t>tây</a:t>
            </a:r>
            <a:r>
              <a:rPr lang="en-US" sz="2400" dirty="0"/>
              <a:t> </a:t>
            </a:r>
            <a:r>
              <a:rPr lang="en-US" sz="2400" dirty="0" err="1"/>
              <a:t>vịnh</a:t>
            </a:r>
            <a:r>
              <a:rPr lang="en-US" sz="2400" dirty="0"/>
              <a:t> </a:t>
            </a:r>
            <a:r>
              <a:rPr lang="en-US" sz="2400" dirty="0" err="1"/>
              <a:t>Bắc</a:t>
            </a:r>
            <a:r>
              <a:rPr lang="en-US" sz="2400" dirty="0"/>
              <a:t> </a:t>
            </a:r>
            <a:r>
              <a:rPr lang="en-US" sz="2400" dirty="0" err="1"/>
              <a:t>Bộ</a:t>
            </a:r>
            <a:r>
              <a:rPr lang="en-US" sz="2400" dirty="0"/>
              <a:t>, </a:t>
            </a:r>
            <a:r>
              <a:rPr lang="en-US" sz="2400" dirty="0" err="1"/>
              <a:t>giáp</a:t>
            </a:r>
            <a:r>
              <a:rPr lang="en-US" sz="2400" dirty="0"/>
              <a:t> </a:t>
            </a:r>
            <a:r>
              <a:rPr lang="en-US" sz="2400" dirty="0" err="1"/>
              <a:t>với</a:t>
            </a:r>
            <a:r>
              <a:rPr lang="en-US" sz="2400" dirty="0"/>
              <a:t> </a:t>
            </a:r>
            <a:r>
              <a:rPr lang="en-US" sz="2400" dirty="0" err="1"/>
              <a:t>vùng</a:t>
            </a:r>
            <a:r>
              <a:rPr lang="en-US" sz="2400" dirty="0"/>
              <a:t> </a:t>
            </a:r>
            <a:r>
              <a:rPr lang="en-US" sz="2400" dirty="0" err="1"/>
              <a:t>biển</a:t>
            </a:r>
            <a:r>
              <a:rPr lang="en-US" sz="2400" dirty="0"/>
              <a:t> </a:t>
            </a:r>
            <a:r>
              <a:rPr lang="en-US" sz="2400" dirty="0" err="1"/>
              <a:t>của</a:t>
            </a:r>
            <a:r>
              <a:rPr lang="en-US" sz="2400" dirty="0"/>
              <a:t> </a:t>
            </a:r>
            <a:r>
              <a:rPr lang="en-US" sz="2400" dirty="0" err="1"/>
              <a:t>Trung</a:t>
            </a:r>
            <a:r>
              <a:rPr lang="en-US" sz="2400" dirty="0"/>
              <a:t> </a:t>
            </a:r>
            <a:r>
              <a:rPr lang="en-US" sz="2400" dirty="0" err="1"/>
              <a:t>Quốc</a:t>
            </a:r>
            <a:r>
              <a:rPr lang="en-US" sz="2400" dirty="0"/>
              <a:t>, </a:t>
            </a:r>
            <a:r>
              <a:rPr lang="en-US" sz="2400" dirty="0" err="1"/>
              <a:t>phía</a:t>
            </a:r>
            <a:r>
              <a:rPr lang="en-US" sz="2400" dirty="0"/>
              <a:t> </a:t>
            </a:r>
            <a:r>
              <a:rPr lang="en-US" sz="2400" dirty="0" err="1"/>
              <a:t>Đông</a:t>
            </a:r>
            <a:r>
              <a:rPr lang="en-US" sz="2400" dirty="0"/>
              <a:t> </a:t>
            </a:r>
            <a:r>
              <a:rPr lang="en-US" sz="2400" dirty="0" err="1"/>
              <a:t>trải</a:t>
            </a:r>
            <a:r>
              <a:rPr lang="en-US" sz="2400" dirty="0"/>
              <a:t> </a:t>
            </a:r>
            <a:r>
              <a:rPr lang="en-US" sz="2400" dirty="0" err="1"/>
              <a:t>dài</a:t>
            </a:r>
            <a:r>
              <a:rPr lang="en-US" sz="2400" dirty="0"/>
              <a:t> </a:t>
            </a:r>
            <a:r>
              <a:rPr lang="en-US" sz="2400" dirty="0" err="1"/>
              <a:t>ra</a:t>
            </a:r>
            <a:r>
              <a:rPr lang="en-US" sz="2400" dirty="0"/>
              <a:t> </a:t>
            </a:r>
            <a:r>
              <a:rPr lang="en-US" sz="2400" dirty="0" err="1"/>
              <a:t>đến</a:t>
            </a:r>
            <a:r>
              <a:rPr lang="en-US" sz="2400" dirty="0"/>
              <a:t> </a:t>
            </a:r>
            <a:r>
              <a:rPr lang="en-US" sz="2400" dirty="0" err="1"/>
              <a:t>hải</a:t>
            </a:r>
            <a:r>
              <a:rPr lang="en-US" sz="2400" dirty="0"/>
              <a:t> </a:t>
            </a:r>
            <a:r>
              <a:rPr lang="en-US" sz="2400" dirty="0" err="1"/>
              <a:t>phận</a:t>
            </a:r>
            <a:r>
              <a:rPr lang="en-US" sz="2400" dirty="0"/>
              <a:t> </a:t>
            </a:r>
            <a:r>
              <a:rPr lang="en-US" sz="2400" dirty="0" err="1"/>
              <a:t>quốc</a:t>
            </a:r>
            <a:r>
              <a:rPr lang="en-US" sz="2400" dirty="0"/>
              <a:t> </a:t>
            </a:r>
            <a:r>
              <a:rPr lang="en-US" sz="2400" dirty="0" err="1"/>
              <a:t>tế</a:t>
            </a:r>
            <a:endParaRPr lang="en-US" sz="2400" dirty="0"/>
          </a:p>
        </p:txBody>
      </p:sp>
      <p:cxnSp>
        <p:nvCxnSpPr>
          <p:cNvPr id="7" name="Straight Arrow Connector 6"/>
          <p:cNvCxnSpPr/>
          <p:nvPr/>
        </p:nvCxnSpPr>
        <p:spPr>
          <a:xfrm>
            <a:off x="6516708" y="1848118"/>
            <a:ext cx="0" cy="21507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09126" y="2820473"/>
            <a:ext cx="2202288"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48974" y="2635807"/>
            <a:ext cx="386367" cy="369332"/>
          </a:xfrm>
          <a:prstGeom prst="rect">
            <a:avLst/>
          </a:prstGeom>
          <a:noFill/>
        </p:spPr>
        <p:txBody>
          <a:bodyPr wrap="square" rtlCol="0">
            <a:spAutoFit/>
          </a:bodyPr>
          <a:lstStyle/>
          <a:p>
            <a:r>
              <a:rPr lang="en-US" b="1" dirty="0">
                <a:solidFill>
                  <a:srgbClr val="FF0000"/>
                </a:solidFill>
              </a:rPr>
              <a:t>Đ</a:t>
            </a:r>
          </a:p>
        </p:txBody>
      </p:sp>
      <p:sp>
        <p:nvSpPr>
          <p:cNvPr id="13" name="TextBox 12"/>
          <p:cNvSpPr txBox="1"/>
          <p:nvPr/>
        </p:nvSpPr>
        <p:spPr>
          <a:xfrm>
            <a:off x="4996464" y="2635807"/>
            <a:ext cx="386367" cy="369332"/>
          </a:xfrm>
          <a:prstGeom prst="rect">
            <a:avLst/>
          </a:prstGeom>
          <a:noFill/>
        </p:spPr>
        <p:txBody>
          <a:bodyPr wrap="square" rtlCol="0">
            <a:spAutoFit/>
          </a:bodyPr>
          <a:lstStyle/>
          <a:p>
            <a:r>
              <a:rPr lang="en-US" b="1" dirty="0">
                <a:solidFill>
                  <a:srgbClr val="FF0000"/>
                </a:solidFill>
              </a:rPr>
              <a:t>T</a:t>
            </a:r>
          </a:p>
        </p:txBody>
      </p:sp>
      <p:sp>
        <p:nvSpPr>
          <p:cNvPr id="14" name="TextBox 13"/>
          <p:cNvSpPr txBox="1"/>
          <p:nvPr/>
        </p:nvSpPr>
        <p:spPr>
          <a:xfrm>
            <a:off x="6317086" y="4056639"/>
            <a:ext cx="386367" cy="369332"/>
          </a:xfrm>
          <a:prstGeom prst="rect">
            <a:avLst/>
          </a:prstGeom>
          <a:noFill/>
        </p:spPr>
        <p:txBody>
          <a:bodyPr wrap="square" rtlCol="0">
            <a:spAutoFit/>
          </a:bodyPr>
          <a:lstStyle/>
          <a:p>
            <a:r>
              <a:rPr lang="en-US" b="1" dirty="0">
                <a:solidFill>
                  <a:srgbClr val="FF0000"/>
                </a:solidFill>
              </a:rPr>
              <a:t>N</a:t>
            </a:r>
          </a:p>
        </p:txBody>
      </p:sp>
      <p:sp>
        <p:nvSpPr>
          <p:cNvPr id="15" name="TextBox 14"/>
          <p:cNvSpPr txBox="1"/>
          <p:nvPr/>
        </p:nvSpPr>
        <p:spPr>
          <a:xfrm>
            <a:off x="6317086" y="1478786"/>
            <a:ext cx="386367" cy="369332"/>
          </a:xfrm>
          <a:prstGeom prst="rect">
            <a:avLst/>
          </a:prstGeom>
          <a:noFill/>
        </p:spPr>
        <p:txBody>
          <a:bodyPr wrap="square" rtlCol="0">
            <a:spAutoFit/>
          </a:bodyPr>
          <a:lstStyle/>
          <a:p>
            <a:r>
              <a:rPr lang="en-US" b="1" dirty="0">
                <a:solidFill>
                  <a:srgbClr val="FF0000"/>
                </a:solidFill>
              </a:rPr>
              <a:t>B</a:t>
            </a:r>
          </a:p>
        </p:txBody>
      </p:sp>
    </p:spTree>
    <p:extLst>
      <p:ext uri="{BB962C8B-B14F-4D97-AF65-F5344CB8AC3E}">
        <p14:creationId xmlns:p14="http://schemas.microsoft.com/office/powerpoint/2010/main" val="1155756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5">
                                            <p:txEl>
                                              <p:pRg st="0" end="0"/>
                                            </p:txEl>
                                          </p:spTgt>
                                        </p:tgtEl>
                                        <p:attrNameLst>
                                          <p:attrName>ppt_w</p:attrName>
                                        </p:attrNameLst>
                                      </p:cBhvr>
                                    </p:anim>
                                    <p:anim by="(#ppt_w*0.50)" calcmode="lin" valueType="num">
                                      <p:cBhvr>
                                        <p:cTn id="8" dur="250" decel="50000" autoRev="1" fill="hold">
                                          <p:stCondLst>
                                            <p:cond delay="0"/>
                                          </p:stCondLst>
                                        </p:cTn>
                                        <p:tgtEl>
                                          <p:spTgt spid="5">
                                            <p:txEl>
                                              <p:pRg st="0" end="0"/>
                                            </p:txEl>
                                          </p:spTgt>
                                        </p:tgtEl>
                                        <p:attrNameLst>
                                          <p:attrName>ppt_x</p:attrName>
                                        </p:attrNameLst>
                                      </p:cBhvr>
                                    </p:anim>
                                    <p:anim from="(-#ppt_h/2)" to="(#ppt_y)" calcmode="lin" valueType="num">
                                      <p:cBhvr>
                                        <p:cTn id="9" dur="500" fill="hold">
                                          <p:stCondLst>
                                            <p:cond delay="0"/>
                                          </p:stCondLst>
                                        </p:cTn>
                                        <p:tgtEl>
                                          <p:spTgt spid="5">
                                            <p:txEl>
                                              <p:pRg st="0" end="0"/>
                                            </p:txEl>
                                          </p:spTgt>
                                        </p:tgtEl>
                                        <p:attrNameLst>
                                          <p:attrName>ppt_y</p:attrName>
                                        </p:attrNameLst>
                                      </p:cBhvr>
                                    </p:anim>
                                    <p:animRot by="21600000">
                                      <p:cBhvr>
                                        <p:cTn id="10" dur="500"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1" y="5400276"/>
            <a:ext cx="11176000" cy="954107"/>
          </a:xfrm>
          <a:prstGeom prst="rect">
            <a:avLst/>
          </a:prstGeom>
          <a:solidFill>
            <a:schemeClr val="accent5">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vi-VN" sz="2800" dirty="0">
                <a:solidFill>
                  <a:srgbClr val="333333"/>
                </a:solidFill>
                <a:latin typeface="Roboto-Regular"/>
              </a:rPr>
              <a:t>Vùng biển Hải Phòng có diện tích khoảng 4.000km</a:t>
            </a:r>
            <a:r>
              <a:rPr lang="vi-VN" sz="2800" baseline="30000" dirty="0">
                <a:solidFill>
                  <a:srgbClr val="333333"/>
                </a:solidFill>
                <a:latin typeface="Roboto-Regular"/>
              </a:rPr>
              <a:t>2</a:t>
            </a:r>
            <a:r>
              <a:rPr lang="vi-VN" sz="2800" dirty="0">
                <a:solidFill>
                  <a:srgbClr val="333333"/>
                </a:solidFill>
                <a:latin typeface="Roboto-Regular"/>
              </a:rPr>
              <a:t>, gấp 2,6 lần diện tích đất liền của thành phố</a:t>
            </a:r>
            <a:r>
              <a:rPr lang="en-US" sz="2800" dirty="0">
                <a:solidFill>
                  <a:srgbClr val="333333"/>
                </a:solidFill>
                <a:latin typeface="Roboto-Regular"/>
              </a:rPr>
              <a:t>.</a:t>
            </a:r>
            <a:endParaRPr lang="vi-VN" sz="2800" dirty="0">
              <a:solidFill>
                <a:srgbClr val="333333"/>
              </a:solidFill>
              <a:latin typeface="Roboto-Regular"/>
            </a:endParaRPr>
          </a:p>
        </p:txBody>
      </p:sp>
      <p:pic>
        <p:nvPicPr>
          <p:cNvPr id="5" name="Picture 4"/>
          <p:cNvPicPr>
            <a:picLocks noChangeAspect="1"/>
          </p:cNvPicPr>
          <p:nvPr/>
        </p:nvPicPr>
        <p:blipFill>
          <a:blip r:embed="rId2"/>
          <a:stretch>
            <a:fillRect/>
          </a:stretch>
        </p:blipFill>
        <p:spPr>
          <a:xfrm>
            <a:off x="88944" y="326731"/>
            <a:ext cx="5830366" cy="3818165"/>
          </a:xfrm>
          <a:prstGeom prst="rect">
            <a:avLst/>
          </a:prstGeom>
        </p:spPr>
      </p:pic>
      <p:pic>
        <p:nvPicPr>
          <p:cNvPr id="8" name="Picture 7"/>
          <p:cNvPicPr>
            <a:picLocks noChangeAspect="1"/>
          </p:cNvPicPr>
          <p:nvPr/>
        </p:nvPicPr>
        <p:blipFill>
          <a:blip r:embed="rId3"/>
          <a:stretch>
            <a:fillRect/>
          </a:stretch>
        </p:blipFill>
        <p:spPr>
          <a:xfrm>
            <a:off x="6241064" y="326733"/>
            <a:ext cx="5809957" cy="3818165"/>
          </a:xfrm>
          <a:prstGeom prst="rect">
            <a:avLst/>
          </a:prstGeom>
        </p:spPr>
      </p:pic>
      <p:pic>
        <p:nvPicPr>
          <p:cNvPr id="1026" name="Picture 2" descr="Vẻ đẹp biển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6732"/>
            <a:ext cx="5987845" cy="3818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6008254" y="304790"/>
            <a:ext cx="6096000" cy="381816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1803847" y="-753463"/>
            <a:ext cx="9615948" cy="593467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9455" r="89455"/>
                    </a14:imgEffect>
                  </a14:imgLayer>
                </a14:imgProps>
              </a:ext>
            </a:extLst>
          </a:blip>
          <a:stretch>
            <a:fillRect/>
          </a:stretch>
        </p:blipFill>
        <p:spPr>
          <a:xfrm>
            <a:off x="4338068" y="-753463"/>
            <a:ext cx="9615948" cy="5934670"/>
          </a:xfrm>
          <a:prstGeom prst="rect">
            <a:avLst/>
          </a:prstGeom>
        </p:spPr>
      </p:pic>
    </p:spTree>
    <p:extLst>
      <p:ext uri="{BB962C8B-B14F-4D97-AF65-F5344CB8AC3E}">
        <p14:creationId xmlns:p14="http://schemas.microsoft.com/office/powerpoint/2010/main" val="1237412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1+#ppt_w/2"/>
                                          </p:val>
                                        </p:tav>
                                        <p:tav tm="100000">
                                          <p:val>
                                            <p:strVal val="#ppt_x"/>
                                          </p:val>
                                        </p:tav>
                                      </p:tavLst>
                                    </p:anim>
                                    <p:anim calcmode="lin" valueType="num">
                                      <p:cBhvr additive="base">
                                        <p:cTn id="8" dur="20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1+#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1+#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1" presetClass="exit" presetSubtype="1" fill="hold" nodeType="afterEffect">
                                  <p:stCondLst>
                                    <p:cond delay="3000"/>
                                  </p:stCondLst>
                                  <p:childTnLst>
                                    <p:animEffect transition="out" filter="wheel(1)">
                                      <p:cBhvr>
                                        <p:cTn id="35" dur="5000"/>
                                        <p:tgtEl>
                                          <p:spTgt spid="1026"/>
                                        </p:tgtEl>
                                      </p:cBhvr>
                                    </p:animEffect>
                                    <p:set>
                                      <p:cBhvr>
                                        <p:cTn id="36" dur="1" fill="hold">
                                          <p:stCondLst>
                                            <p:cond delay="4999"/>
                                          </p:stCondLst>
                                        </p:cTn>
                                        <p:tgtEl>
                                          <p:spTgt spid="1026"/>
                                        </p:tgtEl>
                                        <p:attrNameLst>
                                          <p:attrName>style.visibility</p:attrName>
                                        </p:attrNameLst>
                                      </p:cBhvr>
                                      <p:to>
                                        <p:strVal val="hidden"/>
                                      </p:to>
                                    </p:set>
                                  </p:childTnLst>
                                </p:cTn>
                              </p:par>
                              <p:par>
                                <p:cTn id="37" presetID="21" presetClass="exit" presetSubtype="1" fill="hold" nodeType="withEffect">
                                  <p:stCondLst>
                                    <p:cond delay="0"/>
                                  </p:stCondLst>
                                  <p:childTnLst>
                                    <p:animEffect transition="out" filter="wheel(1)">
                                      <p:cBhvr>
                                        <p:cTn id="38" dur="5000"/>
                                        <p:tgtEl>
                                          <p:spTgt spid="9"/>
                                        </p:tgtEl>
                                      </p:cBhvr>
                                    </p:animEffect>
                                    <p:set>
                                      <p:cBhvr>
                                        <p:cTn id="39"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6000">
              <a:srgbClr val="56B8EA"/>
            </a:gs>
            <a:gs pos="37000">
              <a:srgbClr val="00B0F0"/>
            </a:gs>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tretch>
            <a:fillRect/>
          </a:stretch>
        </p:blipFill>
        <p:spPr>
          <a:xfrm>
            <a:off x="390392" y="0"/>
            <a:ext cx="10964873" cy="6478073"/>
          </a:xfrm>
          <a:prstGeom prst="rect">
            <a:avLst/>
          </a:prstGeom>
        </p:spPr>
      </p:pic>
      <p:sp>
        <p:nvSpPr>
          <p:cNvPr id="4" name="Rectangle 3"/>
          <p:cNvSpPr/>
          <p:nvPr/>
        </p:nvSpPr>
        <p:spPr>
          <a:xfrm>
            <a:off x="6866915" y="141667"/>
            <a:ext cx="4998389" cy="1323439"/>
          </a:xfrm>
          <a:prstGeom prst="rect">
            <a:avLst/>
          </a:prstGeom>
          <a:solidFill>
            <a:schemeClr val="bg1"/>
          </a:solidFill>
        </p:spPr>
        <p:txBody>
          <a:bodyPr wrap="square">
            <a:spAutoFit/>
          </a:bodyPr>
          <a:lstStyle/>
          <a:p>
            <a:pPr algn="just"/>
            <a:r>
              <a:rPr lang="vi-VN" sz="2000" dirty="0">
                <a:solidFill>
                  <a:srgbClr val="333333"/>
                </a:solidFill>
                <a:latin typeface="Roboto-Regular"/>
              </a:rPr>
              <a:t>Hải Phòng có 6 quận/huyện tiếp giáp với biển là: Đồ Sơn, Dương Kinh, Hải An, Tiên Lãng, Kiến Thụy, Thủy Nguyên và 2 huyện đảo: Cát Hải và Bạch Long V</a:t>
            </a:r>
            <a:r>
              <a:rPr lang="en-US" sz="2000" dirty="0">
                <a:solidFill>
                  <a:srgbClr val="333333"/>
                </a:solidFill>
                <a:latin typeface="Roboto-Regular"/>
              </a:rPr>
              <a:t>ĩ</a:t>
            </a:r>
            <a:r>
              <a:rPr lang="vi-VN" sz="2000" dirty="0">
                <a:solidFill>
                  <a:srgbClr val="333333"/>
                </a:solidFill>
                <a:latin typeface="Roboto-Regular"/>
              </a:rPr>
              <a:t>.</a:t>
            </a:r>
          </a:p>
        </p:txBody>
      </p:sp>
      <p:sp>
        <p:nvSpPr>
          <p:cNvPr id="6" name="Rectangle 5"/>
          <p:cNvSpPr/>
          <p:nvPr/>
        </p:nvSpPr>
        <p:spPr>
          <a:xfrm>
            <a:off x="9366110" y="6219630"/>
            <a:ext cx="2253803" cy="400110"/>
          </a:xfrm>
          <a:prstGeom prst="rect">
            <a:avLst/>
          </a:prstGeom>
          <a:noFill/>
        </p:spPr>
        <p:txBody>
          <a:bodyPr wrap="square">
            <a:spAutoFit/>
          </a:bodyPr>
          <a:lstStyle/>
          <a:p>
            <a:pPr algn="just"/>
            <a:r>
              <a:rPr lang="vi-VN" sz="2000" b="1" dirty="0">
                <a:latin typeface="Roboto-Regular"/>
              </a:rPr>
              <a:t>Bạch Long V</a:t>
            </a:r>
            <a:r>
              <a:rPr lang="en-US" sz="2000" b="1" dirty="0">
                <a:latin typeface="Roboto-Regular"/>
              </a:rPr>
              <a:t>ĩ</a:t>
            </a:r>
            <a:r>
              <a:rPr lang="vi-VN" sz="2000" b="1" dirty="0">
                <a:latin typeface="Roboto-Regular"/>
              </a:rPr>
              <a:t>.</a:t>
            </a:r>
          </a:p>
        </p:txBody>
      </p:sp>
    </p:spTree>
    <p:extLst>
      <p:ext uri="{BB962C8B-B14F-4D97-AF65-F5344CB8AC3E}">
        <p14:creationId xmlns:p14="http://schemas.microsoft.com/office/powerpoint/2010/main" val="19846465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98" r="100000">
                        <a14:foregroundMark x1="81738" y1="93594" x2="82910" y2="92813"/>
                      </a14:backgroundRemoval>
                    </a14:imgEffect>
                  </a14:imgLayer>
                </a14:imgProps>
              </a:ext>
              <a:ext uri="{28A0092B-C50C-407E-A947-70E740481C1C}">
                <a14:useLocalDpi xmlns:a14="http://schemas.microsoft.com/office/drawing/2010/main" val="0"/>
              </a:ext>
            </a:extLst>
          </a:blip>
          <a:srcRect l="56929"/>
          <a:stretch/>
        </p:blipFill>
        <p:spPr>
          <a:xfrm>
            <a:off x="7004785" y="154658"/>
            <a:ext cx="4722645" cy="6478073"/>
          </a:xfrm>
          <a:prstGeom prst="rect">
            <a:avLst/>
          </a:prstGeom>
        </p:spPr>
      </p:pic>
      <p:sp>
        <p:nvSpPr>
          <p:cNvPr id="4" name="Rectangle 3"/>
          <p:cNvSpPr/>
          <p:nvPr/>
        </p:nvSpPr>
        <p:spPr>
          <a:xfrm>
            <a:off x="157655" y="5123302"/>
            <a:ext cx="7983049" cy="156966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ctr"/>
            <a:r>
              <a:rPr lang="en-US" sz="2400" dirty="0" err="1">
                <a:solidFill>
                  <a:srgbClr val="333333"/>
                </a:solidFill>
                <a:latin typeface="Roboto-Regular"/>
              </a:rPr>
              <a:t>Cát</a:t>
            </a:r>
            <a:r>
              <a:rPr lang="en-US" sz="2400" dirty="0">
                <a:solidFill>
                  <a:srgbClr val="333333"/>
                </a:solidFill>
                <a:latin typeface="Roboto-Regular"/>
              </a:rPr>
              <a:t> </a:t>
            </a:r>
            <a:r>
              <a:rPr lang="en-US" sz="2400" dirty="0" err="1">
                <a:solidFill>
                  <a:srgbClr val="333333"/>
                </a:solidFill>
                <a:latin typeface="Roboto-Regular"/>
              </a:rPr>
              <a:t>Hải</a:t>
            </a:r>
            <a:r>
              <a:rPr lang="en-US" sz="2400" dirty="0">
                <a:solidFill>
                  <a:srgbClr val="333333"/>
                </a:solidFill>
                <a:latin typeface="Roboto-Regular"/>
              </a:rPr>
              <a:t> </a:t>
            </a:r>
            <a:r>
              <a:rPr lang="en-US" sz="2400" dirty="0" err="1">
                <a:solidFill>
                  <a:srgbClr val="333333"/>
                </a:solidFill>
                <a:latin typeface="Roboto-Regular"/>
              </a:rPr>
              <a:t>là</a:t>
            </a:r>
            <a:r>
              <a:rPr lang="en-US" sz="2400" dirty="0">
                <a:solidFill>
                  <a:srgbClr val="333333"/>
                </a:solidFill>
                <a:latin typeface="Roboto-Regular"/>
              </a:rPr>
              <a:t> </a:t>
            </a:r>
            <a:r>
              <a:rPr lang="en-US" sz="2400" dirty="0" err="1">
                <a:solidFill>
                  <a:srgbClr val="333333"/>
                </a:solidFill>
                <a:latin typeface="Roboto-Regular"/>
              </a:rPr>
              <a:t>địa</a:t>
            </a:r>
            <a:r>
              <a:rPr lang="en-US" sz="2400" dirty="0">
                <a:solidFill>
                  <a:srgbClr val="333333"/>
                </a:solidFill>
                <a:latin typeface="Roboto-Regular"/>
              </a:rPr>
              <a:t> </a:t>
            </a:r>
            <a:r>
              <a:rPr lang="en-US" sz="2400" dirty="0" err="1">
                <a:solidFill>
                  <a:srgbClr val="333333"/>
                </a:solidFill>
                <a:latin typeface="Roboto-Regular"/>
              </a:rPr>
              <a:t>phương</a:t>
            </a:r>
            <a:r>
              <a:rPr lang="en-US" sz="2400" dirty="0">
                <a:solidFill>
                  <a:srgbClr val="333333"/>
                </a:solidFill>
                <a:latin typeface="Roboto-Regular"/>
              </a:rPr>
              <a:t> </a:t>
            </a:r>
            <a:r>
              <a:rPr lang="en-US" sz="2400" dirty="0" err="1">
                <a:solidFill>
                  <a:srgbClr val="333333"/>
                </a:solidFill>
                <a:latin typeface="Roboto-Regular"/>
              </a:rPr>
              <a:t>có</a:t>
            </a:r>
            <a:r>
              <a:rPr lang="en-US" sz="2400" dirty="0">
                <a:solidFill>
                  <a:srgbClr val="333333"/>
                </a:solidFill>
                <a:latin typeface="Roboto-Regular"/>
              </a:rPr>
              <a:t> </a:t>
            </a:r>
            <a:r>
              <a:rPr lang="en-US" sz="2400" dirty="0" err="1">
                <a:solidFill>
                  <a:srgbClr val="333333"/>
                </a:solidFill>
                <a:latin typeface="Roboto-Regular"/>
              </a:rPr>
              <a:t>số</a:t>
            </a:r>
            <a:r>
              <a:rPr lang="en-US" sz="2400" dirty="0">
                <a:solidFill>
                  <a:srgbClr val="333333"/>
                </a:solidFill>
                <a:latin typeface="Roboto-Regular"/>
              </a:rPr>
              <a:t> </a:t>
            </a:r>
            <a:r>
              <a:rPr lang="en-US" sz="2400" dirty="0" err="1">
                <a:solidFill>
                  <a:srgbClr val="333333"/>
                </a:solidFill>
                <a:latin typeface="Roboto-Regular"/>
              </a:rPr>
              <a:t>lượng</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lớn</a:t>
            </a:r>
            <a:r>
              <a:rPr lang="en-US" sz="2400" dirty="0">
                <a:solidFill>
                  <a:srgbClr val="333333"/>
                </a:solidFill>
                <a:latin typeface="Roboto-Regular"/>
              </a:rPr>
              <a:t> </a:t>
            </a:r>
            <a:r>
              <a:rPr lang="en-US" sz="2400" dirty="0" err="1">
                <a:solidFill>
                  <a:srgbClr val="333333"/>
                </a:solidFill>
                <a:latin typeface="Roboto-Regular"/>
              </a:rPr>
              <a:t>nhất</a:t>
            </a:r>
            <a:r>
              <a:rPr lang="en-US" sz="2400" dirty="0">
                <a:solidFill>
                  <a:srgbClr val="333333"/>
                </a:solidFill>
                <a:latin typeface="Roboto-Regular"/>
              </a:rPr>
              <a:t> </a:t>
            </a:r>
            <a:r>
              <a:rPr lang="en-US" sz="2400" dirty="0" err="1">
                <a:solidFill>
                  <a:srgbClr val="333333"/>
                </a:solidFill>
                <a:latin typeface="Roboto-Regular"/>
              </a:rPr>
              <a:t>thành</a:t>
            </a:r>
            <a:r>
              <a:rPr lang="en-US" sz="2400" dirty="0">
                <a:solidFill>
                  <a:srgbClr val="333333"/>
                </a:solidFill>
                <a:latin typeface="Roboto-Regular"/>
              </a:rPr>
              <a:t> </a:t>
            </a:r>
            <a:r>
              <a:rPr lang="en-US" sz="2400" dirty="0" err="1">
                <a:solidFill>
                  <a:srgbClr val="333333"/>
                </a:solidFill>
                <a:latin typeface="Roboto-Regular"/>
              </a:rPr>
              <a:t>phố</a:t>
            </a:r>
            <a:r>
              <a:rPr lang="en-US" sz="2400" dirty="0">
                <a:solidFill>
                  <a:srgbClr val="333333"/>
                </a:solidFill>
                <a:latin typeface="Roboto-Regular"/>
              </a:rPr>
              <a:t> </a:t>
            </a:r>
            <a:r>
              <a:rPr lang="en-US" sz="2400" dirty="0" err="1">
                <a:solidFill>
                  <a:srgbClr val="333333"/>
                </a:solidFill>
                <a:latin typeface="Roboto-Regular"/>
              </a:rPr>
              <a:t>Hải</a:t>
            </a:r>
            <a:r>
              <a:rPr lang="en-US" sz="2400" dirty="0">
                <a:solidFill>
                  <a:srgbClr val="333333"/>
                </a:solidFill>
                <a:latin typeface="Roboto-Regular"/>
              </a:rPr>
              <a:t> </a:t>
            </a:r>
            <a:r>
              <a:rPr lang="en-US" sz="2400" dirty="0" err="1">
                <a:solidFill>
                  <a:srgbClr val="333333"/>
                </a:solidFill>
                <a:latin typeface="Roboto-Regular"/>
              </a:rPr>
              <a:t>Phòng</a:t>
            </a:r>
            <a:r>
              <a:rPr lang="en-US" sz="2400" dirty="0">
                <a:solidFill>
                  <a:srgbClr val="333333"/>
                </a:solidFill>
                <a:latin typeface="Roboto-Regular"/>
              </a:rPr>
              <a:t> </a:t>
            </a:r>
            <a:r>
              <a:rPr lang="en-US" sz="2400" dirty="0" err="1">
                <a:solidFill>
                  <a:srgbClr val="333333"/>
                </a:solidFill>
                <a:latin typeface="Roboto-Regular"/>
              </a:rPr>
              <a:t>với</a:t>
            </a:r>
            <a:r>
              <a:rPr lang="en-US" sz="2400" dirty="0">
                <a:solidFill>
                  <a:srgbClr val="333333"/>
                </a:solidFill>
                <a:latin typeface="Roboto-Regular"/>
              </a:rPr>
              <a:t> </a:t>
            </a:r>
            <a:r>
              <a:rPr lang="en-US" sz="2400" dirty="0" err="1">
                <a:solidFill>
                  <a:srgbClr val="333333"/>
                </a:solidFill>
                <a:latin typeface="Roboto-Regular"/>
              </a:rPr>
              <a:t>tổng</a:t>
            </a:r>
            <a:r>
              <a:rPr lang="en-US" sz="2400" dirty="0">
                <a:solidFill>
                  <a:srgbClr val="333333"/>
                </a:solidFill>
                <a:latin typeface="Roboto-Regular"/>
              </a:rPr>
              <a:t> </a:t>
            </a:r>
            <a:r>
              <a:rPr lang="en-US" sz="2400" dirty="0" err="1">
                <a:solidFill>
                  <a:srgbClr val="333333"/>
                </a:solidFill>
                <a:latin typeface="Roboto-Regular"/>
              </a:rPr>
              <a:t>số</a:t>
            </a:r>
            <a:r>
              <a:rPr lang="en-US" sz="2400" dirty="0">
                <a:solidFill>
                  <a:srgbClr val="333333"/>
                </a:solidFill>
                <a:latin typeface="Roboto-Regular"/>
              </a:rPr>
              <a:t> 388 </a:t>
            </a:r>
            <a:r>
              <a:rPr lang="en-US" sz="2400" dirty="0" err="1">
                <a:solidFill>
                  <a:srgbClr val="333333"/>
                </a:solidFill>
                <a:latin typeface="Roboto-Regular"/>
              </a:rPr>
              <a:t>hòn</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lớn</a:t>
            </a:r>
            <a:r>
              <a:rPr lang="en-US" sz="2400" dirty="0">
                <a:solidFill>
                  <a:srgbClr val="333333"/>
                </a:solidFill>
                <a:latin typeface="Roboto-Regular"/>
              </a:rPr>
              <a:t> </a:t>
            </a:r>
            <a:r>
              <a:rPr lang="en-US" sz="2400" dirty="0" err="1">
                <a:solidFill>
                  <a:srgbClr val="333333"/>
                </a:solidFill>
                <a:latin typeface="Roboto-Regular"/>
              </a:rPr>
              <a:t>nhỏ</a:t>
            </a:r>
            <a:r>
              <a:rPr lang="en-US" sz="2400" dirty="0">
                <a:solidFill>
                  <a:srgbClr val="333333"/>
                </a:solidFill>
                <a:latin typeface="Roboto-Regular"/>
              </a:rPr>
              <a:t>, </a:t>
            </a:r>
            <a:r>
              <a:rPr lang="en-US" sz="2400" dirty="0" err="1">
                <a:solidFill>
                  <a:srgbClr val="333333"/>
                </a:solidFill>
                <a:latin typeface="Roboto-Regular"/>
              </a:rPr>
              <a:t>các</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này</a:t>
            </a:r>
            <a:r>
              <a:rPr lang="en-US" sz="2400" dirty="0">
                <a:solidFill>
                  <a:srgbClr val="333333"/>
                </a:solidFill>
                <a:latin typeface="Roboto-Regular"/>
              </a:rPr>
              <a:t> </a:t>
            </a:r>
            <a:r>
              <a:rPr lang="en-US" sz="2400" dirty="0" err="1">
                <a:solidFill>
                  <a:srgbClr val="333333"/>
                </a:solidFill>
                <a:latin typeface="Roboto-Regular"/>
              </a:rPr>
              <a:t>phân</a:t>
            </a:r>
            <a:r>
              <a:rPr lang="en-US" sz="2400" dirty="0">
                <a:solidFill>
                  <a:srgbClr val="333333"/>
                </a:solidFill>
                <a:latin typeface="Roboto-Regular"/>
              </a:rPr>
              <a:t> </a:t>
            </a:r>
            <a:r>
              <a:rPr lang="en-US" sz="2400" dirty="0" err="1">
                <a:solidFill>
                  <a:srgbClr val="333333"/>
                </a:solidFill>
                <a:latin typeface="Roboto-Regular"/>
              </a:rPr>
              <a:t>bố</a:t>
            </a:r>
            <a:r>
              <a:rPr lang="en-US" sz="2400" dirty="0">
                <a:solidFill>
                  <a:srgbClr val="333333"/>
                </a:solidFill>
                <a:latin typeface="Roboto-Regular"/>
              </a:rPr>
              <a:t> </a:t>
            </a:r>
            <a:r>
              <a:rPr lang="en-US" sz="2400" dirty="0" err="1">
                <a:solidFill>
                  <a:srgbClr val="333333"/>
                </a:solidFill>
                <a:latin typeface="Roboto-Regular"/>
              </a:rPr>
              <a:t>tập</a:t>
            </a:r>
            <a:r>
              <a:rPr lang="en-US" sz="2400" dirty="0">
                <a:solidFill>
                  <a:srgbClr val="333333"/>
                </a:solidFill>
                <a:latin typeface="Roboto-Regular"/>
              </a:rPr>
              <a:t> </a:t>
            </a:r>
            <a:r>
              <a:rPr lang="en-US" sz="2400" dirty="0" err="1">
                <a:solidFill>
                  <a:srgbClr val="333333"/>
                </a:solidFill>
                <a:latin typeface="Roboto-Regular"/>
              </a:rPr>
              <a:t>trung</a:t>
            </a:r>
            <a:r>
              <a:rPr lang="en-US" sz="2400" dirty="0">
                <a:solidFill>
                  <a:srgbClr val="333333"/>
                </a:solidFill>
                <a:latin typeface="Roboto-Regular"/>
              </a:rPr>
              <a:t> </a:t>
            </a:r>
            <a:r>
              <a:rPr lang="en-US" sz="2400" dirty="0" err="1">
                <a:solidFill>
                  <a:srgbClr val="333333"/>
                </a:solidFill>
                <a:latin typeface="Roboto-Regular"/>
              </a:rPr>
              <a:t>thành</a:t>
            </a:r>
            <a:r>
              <a:rPr lang="en-US" sz="2400" dirty="0">
                <a:solidFill>
                  <a:srgbClr val="333333"/>
                </a:solidFill>
                <a:latin typeface="Roboto-Regular"/>
              </a:rPr>
              <a:t> </a:t>
            </a:r>
            <a:r>
              <a:rPr lang="en-US" sz="2400" dirty="0" err="1">
                <a:solidFill>
                  <a:srgbClr val="333333"/>
                </a:solidFill>
                <a:latin typeface="Roboto-Regular"/>
              </a:rPr>
              <a:t>một</a:t>
            </a:r>
            <a:r>
              <a:rPr lang="en-US" sz="2400" dirty="0">
                <a:solidFill>
                  <a:srgbClr val="333333"/>
                </a:solidFill>
                <a:latin typeface="Roboto-Regular"/>
              </a:rPr>
              <a:t> </a:t>
            </a:r>
            <a:r>
              <a:rPr lang="en-US" sz="2400" dirty="0" err="1">
                <a:solidFill>
                  <a:srgbClr val="333333"/>
                </a:solidFill>
                <a:latin typeface="Roboto-Regular"/>
              </a:rPr>
              <a:t>quần</a:t>
            </a:r>
            <a:r>
              <a:rPr lang="en-US" sz="2400" dirty="0">
                <a:solidFill>
                  <a:srgbClr val="333333"/>
                </a:solidFill>
                <a:latin typeface="Roboto-Regular"/>
              </a:rPr>
              <a:t> </a:t>
            </a:r>
            <a:r>
              <a:rPr lang="en-US" sz="2400" dirty="0" err="1">
                <a:solidFill>
                  <a:srgbClr val="333333"/>
                </a:solidFill>
                <a:latin typeface="Roboto-Regular"/>
              </a:rPr>
              <a:t>thể</a:t>
            </a:r>
            <a:r>
              <a:rPr lang="en-US" sz="2400" dirty="0">
                <a:solidFill>
                  <a:srgbClr val="333333"/>
                </a:solidFill>
                <a:latin typeface="Roboto-Regular"/>
              </a:rPr>
              <a:t> </a:t>
            </a:r>
            <a:r>
              <a:rPr lang="en-US" sz="2400" dirty="0" err="1">
                <a:solidFill>
                  <a:srgbClr val="333333"/>
                </a:solidFill>
                <a:latin typeface="Roboto-Regular"/>
              </a:rPr>
              <a:t>nối</a:t>
            </a:r>
            <a:r>
              <a:rPr lang="en-US" sz="2400" dirty="0">
                <a:solidFill>
                  <a:srgbClr val="333333"/>
                </a:solidFill>
                <a:latin typeface="Roboto-Regular"/>
              </a:rPr>
              <a:t> </a:t>
            </a:r>
            <a:r>
              <a:rPr lang="en-US" sz="2400" dirty="0" err="1">
                <a:solidFill>
                  <a:srgbClr val="333333"/>
                </a:solidFill>
                <a:latin typeface="Roboto-Regular"/>
              </a:rPr>
              <a:t>tiếp</a:t>
            </a:r>
            <a:r>
              <a:rPr lang="en-US" sz="2400" dirty="0">
                <a:solidFill>
                  <a:srgbClr val="333333"/>
                </a:solidFill>
                <a:latin typeface="Roboto-Regular"/>
              </a:rPr>
              <a:t> </a:t>
            </a:r>
            <a:r>
              <a:rPr lang="en-US" sz="2400" dirty="0" err="1">
                <a:solidFill>
                  <a:srgbClr val="333333"/>
                </a:solidFill>
                <a:latin typeface="Roboto-Regular"/>
              </a:rPr>
              <a:t>với</a:t>
            </a:r>
            <a:r>
              <a:rPr lang="en-US" sz="2400" dirty="0">
                <a:solidFill>
                  <a:srgbClr val="333333"/>
                </a:solidFill>
                <a:latin typeface="Roboto-Regular"/>
              </a:rPr>
              <a:t> </a:t>
            </a:r>
            <a:r>
              <a:rPr lang="en-US" sz="2400" dirty="0" err="1">
                <a:solidFill>
                  <a:srgbClr val="333333"/>
                </a:solidFill>
                <a:latin typeface="Roboto-Regular"/>
              </a:rPr>
              <a:t>vùng</a:t>
            </a:r>
            <a:r>
              <a:rPr lang="en-US" sz="2400" dirty="0">
                <a:solidFill>
                  <a:srgbClr val="333333"/>
                </a:solidFill>
                <a:latin typeface="Roboto-Regular"/>
              </a:rPr>
              <a:t> </a:t>
            </a:r>
            <a:r>
              <a:rPr lang="en-US" sz="2400" dirty="0" err="1">
                <a:solidFill>
                  <a:srgbClr val="333333"/>
                </a:solidFill>
                <a:latin typeface="Roboto-Regular"/>
              </a:rPr>
              <a:t>biển</a:t>
            </a:r>
            <a:r>
              <a:rPr lang="en-US" sz="2400" dirty="0">
                <a:solidFill>
                  <a:srgbClr val="333333"/>
                </a:solidFill>
                <a:latin typeface="Roboto-Regular"/>
              </a:rPr>
              <a:t> </a:t>
            </a:r>
            <a:r>
              <a:rPr lang="en-US" sz="2400" dirty="0" err="1">
                <a:solidFill>
                  <a:srgbClr val="333333"/>
                </a:solidFill>
                <a:latin typeface="Roboto-Regular"/>
              </a:rPr>
              <a:t>đảo</a:t>
            </a:r>
            <a:r>
              <a:rPr lang="en-US" sz="2400" dirty="0">
                <a:solidFill>
                  <a:srgbClr val="333333"/>
                </a:solidFill>
                <a:latin typeface="Roboto-Regular"/>
              </a:rPr>
              <a:t> </a:t>
            </a:r>
            <a:r>
              <a:rPr lang="en-US" sz="2400" dirty="0" err="1">
                <a:solidFill>
                  <a:srgbClr val="333333"/>
                </a:solidFill>
                <a:latin typeface="Roboto-Regular"/>
              </a:rPr>
              <a:t>của</a:t>
            </a:r>
            <a:r>
              <a:rPr lang="en-US" sz="2400" dirty="0">
                <a:solidFill>
                  <a:srgbClr val="333333"/>
                </a:solidFill>
                <a:latin typeface="Roboto-Regular"/>
              </a:rPr>
              <a:t> </a:t>
            </a:r>
            <a:r>
              <a:rPr lang="en-US" sz="2400" dirty="0" err="1">
                <a:solidFill>
                  <a:srgbClr val="333333"/>
                </a:solidFill>
                <a:latin typeface="Roboto-Regular"/>
              </a:rPr>
              <a:t>Vịnh</a:t>
            </a:r>
            <a:r>
              <a:rPr lang="en-US" sz="2400" dirty="0">
                <a:solidFill>
                  <a:srgbClr val="333333"/>
                </a:solidFill>
                <a:latin typeface="Roboto-Regular"/>
              </a:rPr>
              <a:t> </a:t>
            </a:r>
            <a:r>
              <a:rPr lang="en-US" sz="2400" dirty="0" err="1">
                <a:solidFill>
                  <a:srgbClr val="333333"/>
                </a:solidFill>
                <a:latin typeface="Roboto-Regular"/>
              </a:rPr>
              <a:t>Hạ</a:t>
            </a:r>
            <a:r>
              <a:rPr lang="en-US" sz="2400" dirty="0">
                <a:solidFill>
                  <a:srgbClr val="333333"/>
                </a:solidFill>
                <a:latin typeface="Roboto-Regular"/>
              </a:rPr>
              <a:t> Long </a:t>
            </a:r>
            <a:r>
              <a:rPr lang="en-US" sz="2400" dirty="0" err="1">
                <a:solidFill>
                  <a:srgbClr val="333333"/>
                </a:solidFill>
                <a:latin typeface="Roboto-Regular"/>
              </a:rPr>
              <a:t>tỉnh</a:t>
            </a:r>
            <a:r>
              <a:rPr lang="en-US" sz="2400" dirty="0">
                <a:solidFill>
                  <a:srgbClr val="333333"/>
                </a:solidFill>
                <a:latin typeface="Roboto-Regular"/>
              </a:rPr>
              <a:t> </a:t>
            </a:r>
            <a:r>
              <a:rPr lang="en-US" sz="2400" dirty="0" err="1">
                <a:solidFill>
                  <a:srgbClr val="333333"/>
                </a:solidFill>
                <a:latin typeface="Roboto-Regular"/>
              </a:rPr>
              <a:t>Quảng</a:t>
            </a:r>
            <a:r>
              <a:rPr lang="en-US" sz="2400" dirty="0">
                <a:solidFill>
                  <a:srgbClr val="333333"/>
                </a:solidFill>
                <a:latin typeface="Roboto-Regular"/>
              </a:rPr>
              <a:t> </a:t>
            </a:r>
            <a:r>
              <a:rPr lang="en-US" sz="2400" dirty="0" err="1">
                <a:solidFill>
                  <a:srgbClr val="333333"/>
                </a:solidFill>
                <a:latin typeface="Roboto-Regular"/>
              </a:rPr>
              <a:t>Ninh</a:t>
            </a:r>
            <a:r>
              <a:rPr lang="en-US" sz="2400" dirty="0">
                <a:solidFill>
                  <a:srgbClr val="333333"/>
                </a:solidFill>
                <a:latin typeface="Roboto-Regular"/>
              </a:rPr>
              <a:t>.</a:t>
            </a:r>
            <a:endParaRPr lang="vi-VN" sz="2400" dirty="0">
              <a:solidFill>
                <a:srgbClr val="333333"/>
              </a:solidFill>
              <a:latin typeface="Roboto-Regular"/>
            </a:endParaRPr>
          </a:p>
        </p:txBody>
      </p:sp>
      <p:sp>
        <p:nvSpPr>
          <p:cNvPr id="6" name="Rectangle 5"/>
          <p:cNvSpPr/>
          <p:nvPr/>
        </p:nvSpPr>
        <p:spPr>
          <a:xfrm>
            <a:off x="9938197" y="6232621"/>
            <a:ext cx="2253803" cy="400110"/>
          </a:xfrm>
          <a:prstGeom prst="rect">
            <a:avLst/>
          </a:prstGeom>
          <a:noFill/>
        </p:spPr>
        <p:txBody>
          <a:bodyPr wrap="square">
            <a:spAutoFit/>
          </a:bodyPr>
          <a:lstStyle/>
          <a:p>
            <a:pPr algn="just"/>
            <a:r>
              <a:rPr lang="vi-VN" sz="2000" b="1" dirty="0">
                <a:latin typeface="Roboto-Regular"/>
              </a:rPr>
              <a:t>Bạch Long V</a:t>
            </a:r>
            <a:r>
              <a:rPr lang="en-US" sz="2000" b="1" dirty="0">
                <a:latin typeface="Roboto-Regular"/>
              </a:rPr>
              <a:t>ĩ</a:t>
            </a:r>
            <a:r>
              <a:rPr lang="vi-VN" sz="2000" b="1" dirty="0">
                <a:latin typeface="Roboto-Regular"/>
              </a:rPr>
              <a:t>.</a:t>
            </a:r>
          </a:p>
        </p:txBody>
      </p:sp>
      <p:sp>
        <p:nvSpPr>
          <p:cNvPr id="7" name="Freeform 6"/>
          <p:cNvSpPr/>
          <p:nvPr/>
        </p:nvSpPr>
        <p:spPr>
          <a:xfrm>
            <a:off x="6963063" y="1575356"/>
            <a:ext cx="4761645" cy="3367253"/>
          </a:xfrm>
          <a:custGeom>
            <a:avLst/>
            <a:gdLst>
              <a:gd name="connsiteX0" fmla="*/ 1841947 w 4761645"/>
              <a:gd name="connsiteY0" fmla="*/ 2169355 h 3314608"/>
              <a:gd name="connsiteX1" fmla="*/ 1571491 w 4761645"/>
              <a:gd name="connsiteY1" fmla="*/ 1937535 h 3314608"/>
              <a:gd name="connsiteX2" fmla="*/ 1198003 w 4761645"/>
              <a:gd name="connsiteY2" fmla="*/ 1924656 h 3314608"/>
              <a:gd name="connsiteX3" fmla="*/ 489665 w 4761645"/>
              <a:gd name="connsiteY3" fmla="*/ 1924656 h 3314608"/>
              <a:gd name="connsiteX4" fmla="*/ 13147 w 4761645"/>
              <a:gd name="connsiteY4" fmla="*/ 1821625 h 3314608"/>
              <a:gd name="connsiteX5" fmla="*/ 141936 w 4761645"/>
              <a:gd name="connsiteY5" fmla="*/ 1473895 h 3314608"/>
              <a:gd name="connsiteX6" fmla="*/ 232088 w 4761645"/>
              <a:gd name="connsiteY6" fmla="*/ 1538290 h 3314608"/>
              <a:gd name="connsiteX7" fmla="*/ 682848 w 4761645"/>
              <a:gd name="connsiteY7" fmla="*/ 1319349 h 3314608"/>
              <a:gd name="connsiteX8" fmla="*/ 721485 w 4761645"/>
              <a:gd name="connsiteY8" fmla="*/ 726921 h 3314608"/>
              <a:gd name="connsiteX9" fmla="*/ 2833620 w 4761645"/>
              <a:gd name="connsiteY9" fmla="*/ 95856 h 3314608"/>
              <a:gd name="connsiteX10" fmla="*/ 2923772 w 4761645"/>
              <a:gd name="connsiteY10" fmla="*/ 82977 h 3314608"/>
              <a:gd name="connsiteX11" fmla="*/ 3954082 w 4761645"/>
              <a:gd name="connsiteY11" fmla="*/ 868588 h 3314608"/>
              <a:gd name="connsiteX12" fmla="*/ 4610905 w 4761645"/>
              <a:gd name="connsiteY12" fmla="*/ 1422380 h 3314608"/>
              <a:gd name="connsiteX13" fmla="*/ 4701057 w 4761645"/>
              <a:gd name="connsiteY13" fmla="*/ 2298143 h 3314608"/>
              <a:gd name="connsiteX14" fmla="*/ 3851051 w 4761645"/>
              <a:gd name="connsiteY14" fmla="*/ 3186785 h 3314608"/>
              <a:gd name="connsiteX15" fmla="*/ 2588922 w 4761645"/>
              <a:gd name="connsiteY15" fmla="*/ 3199664 h 3314608"/>
              <a:gd name="connsiteX16" fmla="*/ 1841947 w 4761645"/>
              <a:gd name="connsiteY16" fmla="*/ 2169355 h 33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1645" h="3314608">
                <a:moveTo>
                  <a:pt x="1841947" y="2169355"/>
                </a:moveTo>
                <a:cubicBezTo>
                  <a:pt x="1672375" y="1959000"/>
                  <a:pt x="1678815" y="1978318"/>
                  <a:pt x="1571491" y="1937535"/>
                </a:cubicBezTo>
                <a:cubicBezTo>
                  <a:pt x="1464167" y="1896752"/>
                  <a:pt x="1378307" y="1926802"/>
                  <a:pt x="1198003" y="1924656"/>
                </a:cubicBezTo>
                <a:cubicBezTo>
                  <a:pt x="1017699" y="1922509"/>
                  <a:pt x="687141" y="1941828"/>
                  <a:pt x="489665" y="1924656"/>
                </a:cubicBezTo>
                <a:cubicBezTo>
                  <a:pt x="292189" y="1907484"/>
                  <a:pt x="71102" y="1896752"/>
                  <a:pt x="13147" y="1821625"/>
                </a:cubicBezTo>
                <a:cubicBezTo>
                  <a:pt x="-44808" y="1746498"/>
                  <a:pt x="105446" y="1521117"/>
                  <a:pt x="141936" y="1473895"/>
                </a:cubicBezTo>
                <a:cubicBezTo>
                  <a:pt x="178426" y="1426673"/>
                  <a:pt x="141936" y="1564048"/>
                  <a:pt x="232088" y="1538290"/>
                </a:cubicBezTo>
                <a:cubicBezTo>
                  <a:pt x="322240" y="1512532"/>
                  <a:pt x="601282" y="1454577"/>
                  <a:pt x="682848" y="1319349"/>
                </a:cubicBezTo>
                <a:cubicBezTo>
                  <a:pt x="764414" y="1184121"/>
                  <a:pt x="363023" y="930836"/>
                  <a:pt x="721485" y="726921"/>
                </a:cubicBezTo>
                <a:cubicBezTo>
                  <a:pt x="1079947" y="523006"/>
                  <a:pt x="2466572" y="203180"/>
                  <a:pt x="2833620" y="95856"/>
                </a:cubicBezTo>
                <a:cubicBezTo>
                  <a:pt x="3200668" y="-11468"/>
                  <a:pt x="2737028" y="-45812"/>
                  <a:pt x="2923772" y="82977"/>
                </a:cubicBezTo>
                <a:cubicBezTo>
                  <a:pt x="3110516" y="211766"/>
                  <a:pt x="3672893" y="645354"/>
                  <a:pt x="3954082" y="868588"/>
                </a:cubicBezTo>
                <a:cubicBezTo>
                  <a:pt x="4235271" y="1091822"/>
                  <a:pt x="4486409" y="1184121"/>
                  <a:pt x="4610905" y="1422380"/>
                </a:cubicBezTo>
                <a:cubicBezTo>
                  <a:pt x="4735401" y="1660639"/>
                  <a:pt x="4827699" y="2004076"/>
                  <a:pt x="4701057" y="2298143"/>
                </a:cubicBezTo>
                <a:cubicBezTo>
                  <a:pt x="4574415" y="2592210"/>
                  <a:pt x="4203074" y="3036532"/>
                  <a:pt x="3851051" y="3186785"/>
                </a:cubicBezTo>
                <a:cubicBezTo>
                  <a:pt x="3499029" y="3337039"/>
                  <a:pt x="2923773" y="3371382"/>
                  <a:pt x="2588922" y="3199664"/>
                </a:cubicBezTo>
                <a:cubicBezTo>
                  <a:pt x="2254071" y="3027946"/>
                  <a:pt x="2011519" y="2379710"/>
                  <a:pt x="1841947" y="2169355"/>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68825" y="2797317"/>
            <a:ext cx="1194567" cy="461665"/>
          </a:xfrm>
          <a:prstGeom prst="rect">
            <a:avLst/>
          </a:prstGeom>
          <a:solidFill>
            <a:schemeClr val="bg1"/>
          </a:solidFill>
        </p:spPr>
        <p:txBody>
          <a:bodyPr wrap="square" rtlCol="0">
            <a:spAutoFit/>
          </a:bodyPr>
          <a:lstStyle/>
          <a:p>
            <a:r>
              <a:rPr lang="en-US" sz="2400" b="1" dirty="0">
                <a:solidFill>
                  <a:srgbClr val="FF0000"/>
                </a:solidFill>
              </a:rPr>
              <a:t>CÁT HẢI</a:t>
            </a:r>
          </a:p>
        </p:txBody>
      </p:sp>
      <p:pic>
        <p:nvPicPr>
          <p:cNvPr id="10" name="Picture 9"/>
          <p:cNvPicPr>
            <a:picLocks noChangeAspect="1"/>
          </p:cNvPicPr>
          <p:nvPr/>
        </p:nvPicPr>
        <p:blipFill rotWithShape="1">
          <a:blip r:embed="rId4"/>
          <a:srcRect r="10612"/>
          <a:stretch/>
        </p:blipFill>
        <p:spPr>
          <a:xfrm>
            <a:off x="485353" y="333432"/>
            <a:ext cx="6516710" cy="4729639"/>
          </a:xfrm>
          <a:prstGeom prst="rect">
            <a:avLst/>
          </a:prstGeom>
        </p:spPr>
      </p:pic>
    </p:spTree>
    <p:extLst>
      <p:ext uri="{BB962C8B-B14F-4D97-AF65-F5344CB8AC3E}">
        <p14:creationId xmlns:p14="http://schemas.microsoft.com/office/powerpoint/2010/main" val="16224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mph" presetSubtype="0" repeatCount="indefinite" fill="hold" grpId="0" nodeType="afterEffect">
                                  <p:stCondLst>
                                    <p:cond delay="0"/>
                                  </p:stCondLst>
                                  <p:childTnLst>
                                    <p:animClr clrSpc="hsl" dir="cw">
                                      <p:cBhvr override="childStyle">
                                        <p:cTn id="12" dur="2000" fill="hold"/>
                                        <p:tgtEl>
                                          <p:spTgt spid="7"/>
                                        </p:tgtEl>
                                        <p:attrNameLst>
                                          <p:attrName>style.color</p:attrName>
                                        </p:attrNameLst>
                                      </p:cBhvr>
                                      <p:by>
                                        <p:hsl h="7200000" s="0" l="0"/>
                                      </p:by>
                                    </p:animClr>
                                    <p:animClr clrSpc="hsl" dir="cw">
                                      <p:cBhvr>
                                        <p:cTn id="13" dur="2000" fill="hold"/>
                                        <p:tgtEl>
                                          <p:spTgt spid="7"/>
                                        </p:tgtEl>
                                        <p:attrNameLst>
                                          <p:attrName>fillcolor</p:attrName>
                                        </p:attrNameLst>
                                      </p:cBhvr>
                                      <p:by>
                                        <p:hsl h="7200000" s="0" l="0"/>
                                      </p:by>
                                    </p:animClr>
                                    <p:animClr clrSpc="hsl" dir="cw">
                                      <p:cBhvr>
                                        <p:cTn id="14" dur="2000" fill="hold"/>
                                        <p:tgtEl>
                                          <p:spTgt spid="7"/>
                                        </p:tgtEl>
                                        <p:attrNameLst>
                                          <p:attrName>stroke.color</p:attrName>
                                        </p:attrNameLst>
                                      </p:cBhvr>
                                      <p:by>
                                        <p:hsl h="7200000" s="0" l="0"/>
                                      </p:by>
                                    </p:animClr>
                                    <p:set>
                                      <p:cBhvr>
                                        <p:cTn id="15" dur="2000" fill="hold"/>
                                        <p:tgtEl>
                                          <p:spTgt spid="7"/>
                                        </p:tgtEl>
                                        <p:attrNameLst>
                                          <p:attrName>fill.type</p:attrName>
                                        </p:attrNameLst>
                                      </p:cBhvr>
                                      <p:to>
                                        <p:strVal val="solid"/>
                                      </p:to>
                                    </p:set>
                                  </p:childTnLst>
                                </p:cTn>
                              </p:par>
                              <p:par>
                                <p:cTn id="16" presetID="21" presetClass="emph" presetSubtype="0" repeatCount="indefinite" fill="hold" grpId="0" nodeType="withEffect">
                                  <p:stCondLst>
                                    <p:cond delay="0"/>
                                  </p:stCondLst>
                                  <p:childTnLst>
                                    <p:animClr clrSpc="hsl" dir="cw">
                                      <p:cBhvr override="childStyle">
                                        <p:cTn id="17" dur="2000" fill="hold"/>
                                        <p:tgtEl>
                                          <p:spTgt spid="9"/>
                                        </p:tgtEl>
                                        <p:attrNameLst>
                                          <p:attrName>style.color</p:attrName>
                                        </p:attrNameLst>
                                      </p:cBhvr>
                                      <p:by>
                                        <p:hsl h="7200000" s="0" l="0"/>
                                      </p:by>
                                    </p:animClr>
                                    <p:animClr clrSpc="hsl" dir="cw">
                                      <p:cBhvr>
                                        <p:cTn id="18" dur="2000" fill="hold"/>
                                        <p:tgtEl>
                                          <p:spTgt spid="9"/>
                                        </p:tgtEl>
                                        <p:attrNameLst>
                                          <p:attrName>fillcolor</p:attrName>
                                        </p:attrNameLst>
                                      </p:cBhvr>
                                      <p:by>
                                        <p:hsl h="7200000" s="0" l="0"/>
                                      </p:by>
                                    </p:animClr>
                                    <p:animClr clrSpc="hsl" dir="cw">
                                      <p:cBhvr>
                                        <p:cTn id="19" dur="2000" fill="hold"/>
                                        <p:tgtEl>
                                          <p:spTgt spid="9"/>
                                        </p:tgtEl>
                                        <p:attrNameLst>
                                          <p:attrName>stroke.color</p:attrName>
                                        </p:attrNameLst>
                                      </p:cBhvr>
                                      <p:by>
                                        <p:hsl h="7200000" s="0" l="0"/>
                                      </p:by>
                                    </p:animClr>
                                    <p:set>
                                      <p:cBhvr>
                                        <p:cTn id="20" dur="2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rgbClr val="0070C0"/>
            </a:gs>
            <a:gs pos="7000">
              <a:schemeClr val="accent1">
                <a:lumMod val="45000"/>
                <a:lumOff val="55000"/>
              </a:schemeClr>
            </a:gs>
            <a:gs pos="53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7317867" y="780856"/>
            <a:ext cx="4679691" cy="452431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gn="just"/>
            <a:r>
              <a:rPr lang="vi-VN" sz="2400" dirty="0">
                <a:solidFill>
                  <a:srgbClr val="333333"/>
                </a:solidFill>
                <a:latin typeface="Roboto-Regular"/>
              </a:rPr>
              <a:t>Bạch Long Vĩ là đảo xa bờ nhất của Việt Nam trong vịnh Bắc Bộ, có diện tích đất tự nhiên không lớn (3,2 km</a:t>
            </a:r>
            <a:r>
              <a:rPr lang="vi-VN" sz="2400" baseline="30000" dirty="0">
                <a:solidFill>
                  <a:srgbClr val="333333"/>
                </a:solidFill>
                <a:latin typeface="Roboto-Regular"/>
              </a:rPr>
              <a:t>2</a:t>
            </a:r>
            <a:r>
              <a:rPr lang="vi-VN" sz="2400" dirty="0">
                <a:solidFill>
                  <a:srgbClr val="333333"/>
                </a:solidFill>
                <a:latin typeface="Roboto-Regular"/>
              </a:rPr>
              <a:t> khi triều kiệt), nhưng có vị trí chiến lược và tầm quan trọng đặc biệt đối với bảo đảm chủ quyền quốc gia trên biển và quốc phòng - an ninh.</a:t>
            </a:r>
          </a:p>
          <a:p>
            <a:pPr algn="just"/>
            <a:r>
              <a:rPr lang="vi-VN" sz="2400" dirty="0">
                <a:solidFill>
                  <a:srgbClr val="333333"/>
                </a:solidFill>
                <a:latin typeface="Roboto-Regular"/>
              </a:rPr>
              <a:t>Trong vùng biển Hải Phòng có hai ngư trường quan trọng và nổi tiếng là Bạch Long Vĩ và Cát Bà - Long Châu.</a:t>
            </a:r>
          </a:p>
        </p:txBody>
      </p:sp>
      <p:pic>
        <p:nvPicPr>
          <p:cNvPr id="4" name="Picture 3"/>
          <p:cNvPicPr>
            <a:picLocks noChangeAspect="1"/>
          </p:cNvPicPr>
          <p:nvPr/>
        </p:nvPicPr>
        <p:blipFill>
          <a:blip r:embed="rId2"/>
          <a:stretch>
            <a:fillRect/>
          </a:stretch>
        </p:blipFill>
        <p:spPr>
          <a:xfrm>
            <a:off x="220224" y="906222"/>
            <a:ext cx="6968852" cy="4273582"/>
          </a:xfrm>
          <a:prstGeom prst="rect">
            <a:avLst/>
          </a:prstGeom>
        </p:spPr>
      </p:pic>
      <p:sp>
        <p:nvSpPr>
          <p:cNvPr id="5" name="TextBox 4"/>
          <p:cNvSpPr txBox="1"/>
          <p:nvPr/>
        </p:nvSpPr>
        <p:spPr>
          <a:xfrm>
            <a:off x="1970690" y="5549462"/>
            <a:ext cx="2538248" cy="40011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2000" b="1" dirty="0"/>
              <a:t>ĐẢO BẠCH LONG VĨ</a:t>
            </a:r>
          </a:p>
        </p:txBody>
      </p:sp>
    </p:spTree>
    <p:extLst>
      <p:ext uri="{BB962C8B-B14F-4D97-AF65-F5344CB8AC3E}">
        <p14:creationId xmlns:p14="http://schemas.microsoft.com/office/powerpoint/2010/main" val="318113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9B7AB21-E265-418E-ADA1-7773EE726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171" y="1"/>
            <a:ext cx="3080942" cy="3006119"/>
          </a:xfrm>
          <a:prstGeom prst="rect">
            <a:avLst/>
          </a:prstGeom>
        </p:spPr>
      </p:pic>
      <p:pic>
        <p:nvPicPr>
          <p:cNvPr id="2" name="Picture 2" descr="D:\TRƯỜNG HOÀNG VIỆT\hình nền\hình nền hoạt động nhóm, khung ngộ nghĩnh\dbd45adab45b5303d6f95478e153f48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763" b="89904" l="9816" r="93661"/>
                    </a14:imgEffect>
                  </a14:imgLayer>
                </a14:imgProps>
              </a:ext>
            </a:extLst>
          </a:blip>
          <a:srcRect/>
          <a:stretch>
            <a:fillRect/>
          </a:stretch>
        </p:blipFill>
        <p:spPr bwMode="auto">
          <a:xfrm>
            <a:off x="-189340" y="548680"/>
            <a:ext cx="3541053" cy="6921056"/>
          </a:xfrm>
          <a:prstGeom prst="rect">
            <a:avLst/>
          </a:prstGeom>
          <a:noFill/>
        </p:spPr>
      </p:pic>
      <p:sp>
        <p:nvSpPr>
          <p:cNvPr id="3" name="Rectangle 2"/>
          <p:cNvSpPr/>
          <p:nvPr/>
        </p:nvSpPr>
        <p:spPr>
          <a:xfrm>
            <a:off x="333756" y="1320635"/>
            <a:ext cx="2615460" cy="1436419"/>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267"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4267"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3564724" y="887353"/>
            <a:ext cx="8490389" cy="255454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buFont typeface="Arial" panose="020B0604020202020204" pitchFamily="34" charset="0"/>
              <a:buChar char="•"/>
            </a:pP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Trả</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lời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các</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câu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hỏi</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vi-VN" sz="3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a:p>
            <a:pPr marL="380990" indent="-380990" algn="just">
              <a:buFont typeface="Wingdings" panose="05000000000000000000" pitchFamily="2" charset="2"/>
              <a:buChar char="ü"/>
            </a:pPr>
            <a:r>
              <a:rPr lang="nl-NL" sz="3200" dirty="0">
                <a:latin typeface="Times New Roman" panose="02020603050405020304" pitchFamily="18" charset="0"/>
                <a:cs typeface="Times New Roman" panose="02020603050405020304" pitchFamily="18" charset="0"/>
              </a:rPr>
              <a:t> Trình bày đặc điểm địa hình bờ biển Hải Phòng, khí hậu, thủy triều?</a:t>
            </a:r>
            <a:endParaRPr lang="en-US" sz="3200" dirty="0">
              <a:latin typeface="Times New Roman" panose="02020603050405020304" pitchFamily="18" charset="0"/>
              <a:cs typeface="Times New Roman" panose="02020603050405020304" pitchFamily="18" charset="0"/>
            </a:endParaRPr>
          </a:p>
          <a:p>
            <a:pPr marL="380990" indent="-380990" algn="just">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qua?</a:t>
            </a:r>
            <a:endParaRPr lang="vi-VN"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122172" y="68627"/>
            <a:ext cx="4275529" cy="584775"/>
          </a:xfrm>
          <a:prstGeom prst="rect">
            <a:avLst/>
          </a:prstGeom>
        </p:spPr>
        <p:txBody>
          <a:bodyPr wrap="none">
            <a:spAutoFit/>
          </a:bodyPr>
          <a:lstStyle/>
          <a:p>
            <a:r>
              <a:rPr lang="en-US" sz="3200" b="1" dirty="0">
                <a:ln w="9525">
                  <a:solidFill>
                    <a:schemeClr val="bg1"/>
                  </a:solidFill>
                  <a:prstDash val="solid"/>
                </a:ln>
                <a:effectLst>
                  <a:outerShdw blurRad="12700" dist="38100" dir="2700000" algn="tl" rotWithShape="0">
                    <a:schemeClr val="bg1">
                      <a:lumMod val="50000"/>
                    </a:schemeClr>
                  </a:outerShdw>
                </a:effectLst>
              </a:rPr>
              <a:t>II</a:t>
            </a:r>
            <a:r>
              <a:rPr lang="vi-VN" sz="3200" b="1" dirty="0">
                <a:ln w="9525">
                  <a:solidFill>
                    <a:schemeClr val="bg1"/>
                  </a:solidFill>
                  <a:prstDash val="solid"/>
                </a:ln>
                <a:effectLst>
                  <a:outerShdw blurRad="12700" dist="38100" dir="2700000" algn="tl" rotWithShape="0">
                    <a:schemeClr val="bg1">
                      <a:lumMod val="50000"/>
                    </a:schemeClr>
                  </a:outerShdw>
                </a:effectLst>
              </a:rPr>
              <a:t>. </a:t>
            </a:r>
            <a:r>
              <a:rPr lang="en-US" sz="3200" b="1" dirty="0">
                <a:ln w="9525">
                  <a:solidFill>
                    <a:schemeClr val="bg1"/>
                  </a:solidFill>
                  <a:prstDash val="solid"/>
                </a:ln>
                <a:effectLst>
                  <a:outerShdw blurRad="12700" dist="38100" dir="2700000" algn="tl" rotWithShape="0">
                    <a:schemeClr val="bg1">
                      <a:lumMod val="50000"/>
                    </a:schemeClr>
                  </a:outerShdw>
                </a:effectLst>
              </a:rPr>
              <a:t>ĐẶC ĐIỂM  TỰ NHIÊN</a:t>
            </a:r>
            <a:endParaRPr lang="vi-VN" sz="3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9" name="Hình ảnh 8">
            <a:extLst>
              <a:ext uri="{FF2B5EF4-FFF2-40B4-BE49-F238E27FC236}">
                <a16:creationId xmlns:a16="http://schemas.microsoft.com/office/drawing/2014/main" id="{56E7255F-90DE-47C8-8AC4-4AD67C1A93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0798" y="4965031"/>
            <a:ext cx="2212722" cy="1729147"/>
          </a:xfrm>
          <a:prstGeom prst="rect">
            <a:avLst/>
          </a:prstGeom>
        </p:spPr>
      </p:pic>
      <p:pic>
        <p:nvPicPr>
          <p:cNvPr id="8" name="Picture 11" descr="D:\Dropbox\DATA\Dong ho Dem nguoc\DongHoDemNguoc\DongHo\Clock_m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7865" y="3396491"/>
            <a:ext cx="3459921" cy="346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istrator\Downloads\Dongho\DongHo\Clock_k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7277" y="3730351"/>
            <a:ext cx="2745061" cy="274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453077" y="4066632"/>
            <a:ext cx="137253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HẾT GIỜ</a:t>
            </a:r>
          </a:p>
        </p:txBody>
      </p:sp>
      <p:sp>
        <p:nvSpPr>
          <p:cNvPr id="12" name="TextBox 11"/>
          <p:cNvSpPr txBox="1"/>
          <p:nvPr/>
        </p:nvSpPr>
        <p:spPr>
          <a:xfrm>
            <a:off x="6453078" y="5743032"/>
            <a:ext cx="144878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fontAlgn="auto">
              <a:spcBef>
                <a:spcPts val="0"/>
              </a:spcBef>
              <a:spcAft>
                <a:spcPts val="0"/>
              </a:spcAft>
              <a:defRPr/>
            </a:pPr>
            <a:r>
              <a:rPr lang="en-US" b="1" dirty="0">
                <a:latin typeface="Arial" pitchFamily="34" charset="0"/>
                <a:cs typeface="Arial" pitchFamily="34" charset="0"/>
              </a:rPr>
              <a:t>TÍNH GIỜ</a:t>
            </a:r>
          </a:p>
        </p:txBody>
      </p:sp>
      <p:sp>
        <p:nvSpPr>
          <p:cNvPr id="13" name="TextBox 11"/>
          <p:cNvSpPr txBox="1">
            <a:spLocks noChangeArrowheads="1"/>
          </p:cNvSpPr>
          <p:nvPr/>
        </p:nvSpPr>
        <p:spPr bwMode="auto">
          <a:xfrm>
            <a:off x="5668853" y="4965031"/>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45</a:t>
            </a:r>
          </a:p>
        </p:txBody>
      </p:sp>
      <p:sp>
        <p:nvSpPr>
          <p:cNvPr id="14" name="TextBox 12"/>
          <p:cNvSpPr txBox="1">
            <a:spLocks noChangeArrowheads="1"/>
          </p:cNvSpPr>
          <p:nvPr/>
        </p:nvSpPr>
        <p:spPr bwMode="auto">
          <a:xfrm>
            <a:off x="6903928" y="6276432"/>
            <a:ext cx="497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30</a:t>
            </a:r>
          </a:p>
        </p:txBody>
      </p:sp>
      <p:sp>
        <p:nvSpPr>
          <p:cNvPr id="15" name="TextBox 13"/>
          <p:cNvSpPr txBox="1">
            <a:spLocks noChangeArrowheads="1"/>
          </p:cNvSpPr>
          <p:nvPr/>
        </p:nvSpPr>
        <p:spPr bwMode="auto">
          <a:xfrm>
            <a:off x="8159639" y="4977857"/>
            <a:ext cx="497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00B0F0"/>
                </a:solidFill>
                <a:latin typeface="Tahoma" panose="020B0604030504040204" pitchFamily="34" charset="0"/>
                <a:cs typeface="Tahoma" panose="020B0604030504040204" pitchFamily="34" charset="0"/>
              </a:rPr>
              <a:t>15</a:t>
            </a:r>
          </a:p>
        </p:txBody>
      </p:sp>
      <p:sp>
        <p:nvSpPr>
          <p:cNvPr id="16" name="TextBox 14"/>
          <p:cNvSpPr txBox="1">
            <a:spLocks noChangeArrowheads="1"/>
          </p:cNvSpPr>
          <p:nvPr/>
        </p:nvSpPr>
        <p:spPr bwMode="auto">
          <a:xfrm>
            <a:off x="6848365" y="3761832"/>
            <a:ext cx="610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solidFill>
                  <a:srgbClr val="FF0000"/>
                </a:solidFill>
                <a:latin typeface="Tahoma" panose="020B0604030504040204" pitchFamily="34" charset="0"/>
                <a:cs typeface="Tahoma" panose="020B0604030504040204" pitchFamily="34" charset="0"/>
              </a:rPr>
              <a:t>60</a:t>
            </a:r>
          </a:p>
        </p:txBody>
      </p:sp>
      <p:sp>
        <p:nvSpPr>
          <p:cNvPr id="17" name="TextBox 14"/>
          <p:cNvSpPr txBox="1">
            <a:spLocks noChangeArrowheads="1"/>
          </p:cNvSpPr>
          <p:nvPr/>
        </p:nvSpPr>
        <p:spPr bwMode="auto">
          <a:xfrm>
            <a:off x="6712634" y="3758690"/>
            <a:ext cx="970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11710174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100"/>
                                        <p:tgtEl>
                                          <p:spTgt spid="12"/>
                                        </p:tgtEl>
                                      </p:cBhvr>
                                    </p:animEffect>
                                    <p:set>
                                      <p:cBhvr>
                                        <p:cTn id="27" dur="1" fill="hold">
                                          <p:stCondLst>
                                            <p:cond delay="99"/>
                                          </p:stCondLst>
                                        </p:cTn>
                                        <p:tgtEl>
                                          <p:spTgt spid="12"/>
                                        </p:tgtEl>
                                        <p:attrNameLst>
                                          <p:attrName>style.visibility</p:attrName>
                                        </p:attrNameLst>
                                      </p:cBhvr>
                                      <p:to>
                                        <p:strVal val="hidden"/>
                                      </p:to>
                                    </p:set>
                                  </p:childTnLst>
                                </p:cTn>
                              </p:par>
                            </p:childTnLst>
                          </p:cTn>
                        </p:par>
                        <p:par>
                          <p:cTn id="28" fill="hold">
                            <p:stCondLst>
                              <p:cond delay="100"/>
                            </p:stCondLst>
                            <p:childTnLst>
                              <p:par>
                                <p:cTn id="29" presetID="4" presetClass="exit" presetSubtype="16" fill="hold" grpId="0" nodeType="afterEffect">
                                  <p:stCondLst>
                                    <p:cond delay="0"/>
                                  </p:stCondLst>
                                  <p:childTnLst>
                                    <p:animEffect transition="out" filter="box(in)">
                                      <p:cBhvr>
                                        <p:cTn id="30" dur="200"/>
                                        <p:tgtEl>
                                          <p:spTgt spid="16"/>
                                        </p:tgtEl>
                                      </p:cBhvr>
                                    </p:animEffect>
                                    <p:set>
                                      <p:cBhvr>
                                        <p:cTn id="31" dur="1" fill="hold">
                                          <p:stCondLst>
                                            <p:cond delay="199"/>
                                          </p:stCondLst>
                                        </p:cTn>
                                        <p:tgtEl>
                                          <p:spTgt spid="16"/>
                                        </p:tgtEl>
                                        <p:attrNameLst>
                                          <p:attrName>style.visibility</p:attrName>
                                        </p:attrNameLst>
                                      </p:cBhvr>
                                      <p:to>
                                        <p:strVal val="hidden"/>
                                      </p:to>
                                    </p:set>
                                  </p:childTnLst>
                                </p:cTn>
                              </p:par>
                            </p:childTnLst>
                          </p:cTn>
                        </p:par>
                        <p:par>
                          <p:cTn id="32" fill="hold">
                            <p:stCondLst>
                              <p:cond delay="300"/>
                            </p:stCondLst>
                            <p:childTnLst>
                              <p:par>
                                <p:cTn id="33" presetID="8" presetClass="emph" presetSubtype="0" fill="hold" nodeType="afterEffect">
                                  <p:stCondLst>
                                    <p:cond delay="0"/>
                                  </p:stCondLst>
                                  <p:childTnLst>
                                    <p:animRot by="-21600000">
                                      <p:cBhvr>
                                        <p:cTn id="34" dur="30000" fill="hold"/>
                                        <p:tgtEl>
                                          <p:spTgt spid="10"/>
                                        </p:tgtEl>
                                        <p:attrNameLst>
                                          <p:attrName>r</p:attrName>
                                        </p:attrNameLst>
                                      </p:cBhvr>
                                    </p:animRot>
                                  </p:childTnLst>
                                </p:cTn>
                              </p:par>
                              <p:par>
                                <p:cTn id="35" presetID="3" presetClass="emph" presetSubtype="2" fill="hold" grpId="0" nodeType="withEffect">
                                  <p:stCondLst>
                                    <p:cond delay="7000"/>
                                  </p:stCondLst>
                                  <p:childTnLst>
                                    <p:animClr clrSpc="rgb" dir="cw">
                                      <p:cBhvr override="childStyle">
                                        <p:cTn id="36" dur="2000" fill="hold"/>
                                        <p:tgtEl>
                                          <p:spTgt spid="13"/>
                                        </p:tgtEl>
                                        <p:attrNameLst>
                                          <p:attrName>style.color</p:attrName>
                                        </p:attrNameLst>
                                      </p:cBhvr>
                                      <p:to>
                                        <a:schemeClr val="accent2"/>
                                      </p:to>
                                    </p:animClr>
                                  </p:childTnLst>
                                  <p:subTnLst>
                                    <p:audio>
                                      <p:cMediaNode>
                                        <p:cTn display="0" masterRel="sameClick">
                                          <p:stCondLst>
                                            <p:cond evt="begin" delay="0">
                                              <p:tn val="35"/>
                                            </p:cond>
                                          </p:stCondLst>
                                          <p:endCondLst>
                                            <p:cond evt="onStopAudio" delay="0">
                                              <p:tgtEl>
                                                <p:sldTgt/>
                                              </p:tgtEl>
                                            </p:cond>
                                          </p:endCondLst>
                                        </p:cTn>
                                        <p:tgtEl>
                                          <p:sndTgt r:embed="rId3" name="hammer.wav"/>
                                        </p:tgtEl>
                                      </p:cMediaNode>
                                    </p:audio>
                                  </p:subTnLst>
                                </p:cTn>
                              </p:par>
                              <p:par>
                                <p:cTn id="37" presetID="3" presetClass="emph" presetSubtype="2" fill="hold" grpId="0" nodeType="withEffect">
                                  <p:stCondLst>
                                    <p:cond delay="15000"/>
                                  </p:stCondLst>
                                  <p:childTnLst>
                                    <p:animClr clrSpc="rgb" dir="cw">
                                      <p:cBhvr override="childStyle">
                                        <p:cTn id="38" dur="1000" fill="hold"/>
                                        <p:tgtEl>
                                          <p:spTgt spid="14"/>
                                        </p:tgtEl>
                                        <p:attrNameLst>
                                          <p:attrName>style.color</p:attrName>
                                        </p:attrNameLst>
                                      </p:cBhvr>
                                      <p:to>
                                        <a:schemeClr val="accent2"/>
                                      </p:to>
                                    </p:animClr>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par>
                                <p:cTn id="39" presetID="3" presetClass="emph" presetSubtype="2" fill="hold" grpId="0" nodeType="withEffect">
                                  <p:stCondLst>
                                    <p:cond delay="22000"/>
                                  </p:stCondLst>
                                  <p:childTnLst>
                                    <p:animClr clrSpc="rgb" dir="cw">
                                      <p:cBhvr override="childStyle">
                                        <p:cTn id="40" dur="1000" fill="hold"/>
                                        <p:tgtEl>
                                          <p:spTgt spid="15"/>
                                        </p:tgtEl>
                                        <p:attrNameLst>
                                          <p:attrName>style.color</p:attrName>
                                        </p:attrNameLst>
                                      </p:cBhvr>
                                      <p:to>
                                        <a:schemeClr val="accent2"/>
                                      </p:to>
                                    </p:animClr>
                                  </p:childTnLst>
                                  <p:subTnLst>
                                    <p:audio>
                                      <p:cMediaNode>
                                        <p:cTn display="0" masterRel="sameClick">
                                          <p:stCondLst>
                                            <p:cond evt="begin" delay="0">
                                              <p:tn val="39"/>
                                            </p:cond>
                                          </p:stCondLst>
                                          <p:endCondLst>
                                            <p:cond evt="onStopAudio" delay="0">
                                              <p:tgtEl>
                                                <p:sldTgt/>
                                              </p:tgtEl>
                                            </p:cond>
                                          </p:endCondLst>
                                        </p:cTn>
                                        <p:tgtEl>
                                          <p:sndTgt r:embed="rId3" name="hammer.wav"/>
                                        </p:tgtEl>
                                      </p:cMediaNode>
                                    </p:audio>
                                  </p:subTnLst>
                                </p:cTn>
                              </p:par>
                            </p:childTnLst>
                          </p:cTn>
                        </p:par>
                        <p:par>
                          <p:cTn id="41" fill="hold">
                            <p:stCondLst>
                              <p:cond delay="30300"/>
                            </p:stCondLst>
                            <p:childTnLst>
                              <p:par>
                                <p:cTn id="42" presetID="4" presetClass="entr" presetSubtype="32" repeatCount="40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out)">
                                      <p:cBhvr>
                                        <p:cTn id="44" dur="3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4" name="drumroll.wav"/>
                                        </p:tgtEl>
                                      </p:cMediaNode>
                                    </p:audio>
                                  </p:subTnLst>
                                </p:cTn>
                              </p:par>
                              <p:par>
                                <p:cTn id="45" presetID="4"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ox(in)">
                                      <p:cBhvr>
                                        <p:cTn id="47" dur="500"/>
                                        <p:tgtEl>
                                          <p:spTgt spid="17"/>
                                        </p:tgtEl>
                                      </p:cBhvr>
                                    </p:animEffect>
                                  </p:childTnLst>
                                </p:cTn>
                              </p:par>
                            </p:childTnLst>
                          </p:cTn>
                        </p:par>
                      </p:childTnLst>
                    </p:cTn>
                  </p:par>
                </p:childTnLst>
              </p:cTn>
              <p:nextCondLst>
                <p:cond evt="onClick" delay="0">
                  <p:tgtEl>
                    <p:spTgt spid="12"/>
                  </p:tgtEl>
                </p:cond>
              </p:nextCondLst>
            </p:seq>
          </p:childTnLst>
        </p:cTn>
      </p:par>
    </p:tnLst>
    <p:bldLst>
      <p:bldP spid="3" grpId="0"/>
      <p:bldP spid="5" grpId="0" animBg="1"/>
      <p:bldP spid="6" grpId="0"/>
      <p:bldP spid="11" grpId="0" animBg="1"/>
      <p:bldP spid="12" grpId="0" animBg="1"/>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a:off x="167425" y="309093"/>
            <a:ext cx="1996226" cy="884442"/>
          </a:xfrm>
          <a:prstGeom prst="homePlat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51756" t="46576" r="6984" b="3213"/>
          <a:stretch/>
        </p:blipFill>
        <p:spPr>
          <a:xfrm>
            <a:off x="6272010" y="180304"/>
            <a:ext cx="5919989" cy="6452315"/>
          </a:xfrm>
          <a:prstGeom prst="rect">
            <a:avLst/>
          </a:prstGeom>
        </p:spPr>
      </p:pic>
      <p:sp>
        <p:nvSpPr>
          <p:cNvPr id="3" name="TextBox 2"/>
          <p:cNvSpPr txBox="1"/>
          <p:nvPr/>
        </p:nvSpPr>
        <p:spPr>
          <a:xfrm>
            <a:off x="553791" y="1352561"/>
            <a:ext cx="5550794" cy="5262979"/>
          </a:xfrm>
          <a:prstGeom prst="rect">
            <a:avLst/>
          </a:prstGeom>
          <a:solidFill>
            <a:schemeClr val="accent2">
              <a:lumMod val="20000"/>
              <a:lumOff val="80000"/>
            </a:schemeClr>
          </a:solidFill>
          <a:effectLst>
            <a:outerShdw blurRad="50800" dist="38100" dir="5400000" algn="t" rotWithShape="0">
              <a:prstClr val="black">
                <a:alpha val="40000"/>
              </a:prstClr>
            </a:outerShdw>
          </a:effectLst>
        </p:spPr>
        <p:txBody>
          <a:bodyPr wrap="square" rtlCol="0">
            <a:spAutoFit/>
          </a:bodyPr>
          <a:lstStyle/>
          <a:p>
            <a:pPr algn="just"/>
            <a:r>
              <a:rPr lang="en-US" sz="2400" dirty="0"/>
              <a:t>	</a:t>
            </a:r>
            <a:r>
              <a:rPr lang="en-US" sz="2400" dirty="0" err="1"/>
              <a:t>Bờ</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dài</a:t>
            </a:r>
            <a:r>
              <a:rPr lang="en-US" sz="2400" dirty="0"/>
              <a:t> </a:t>
            </a:r>
            <a:r>
              <a:rPr lang="en-US" sz="2400" dirty="0" err="1"/>
              <a:t>hơn</a:t>
            </a:r>
            <a:r>
              <a:rPr lang="en-US" sz="2400" dirty="0"/>
              <a:t> 125 km, </a:t>
            </a:r>
            <a:r>
              <a:rPr lang="en-US" sz="2400" dirty="0" err="1"/>
              <a:t>địa</a:t>
            </a:r>
            <a:r>
              <a:rPr lang="en-US" sz="2400" dirty="0"/>
              <a:t> </a:t>
            </a:r>
            <a:r>
              <a:rPr lang="en-US" sz="2400" dirty="0" err="1"/>
              <a:t>hình</a:t>
            </a:r>
            <a:r>
              <a:rPr lang="en-US" sz="2400" dirty="0"/>
              <a:t> </a:t>
            </a:r>
            <a:r>
              <a:rPr lang="en-US" sz="2400" dirty="0" err="1"/>
              <a:t>thấp</a:t>
            </a:r>
            <a:r>
              <a:rPr lang="en-US" sz="2400" dirty="0"/>
              <a:t>, </a:t>
            </a:r>
            <a:r>
              <a:rPr lang="en-US" sz="2400" dirty="0" err="1"/>
              <a:t>nền</a:t>
            </a:r>
            <a:r>
              <a:rPr lang="en-US" sz="2400" dirty="0"/>
              <a:t> </a:t>
            </a:r>
            <a:r>
              <a:rPr lang="en-US" sz="2400" dirty="0" err="1"/>
              <a:t>đáy</a:t>
            </a:r>
            <a:r>
              <a:rPr lang="en-US" sz="2400" dirty="0"/>
              <a:t> </a:t>
            </a:r>
            <a:r>
              <a:rPr lang="en-US" sz="2400" dirty="0" err="1"/>
              <a:t>khá</a:t>
            </a:r>
            <a:r>
              <a:rPr lang="en-US" sz="2400" dirty="0"/>
              <a:t> </a:t>
            </a:r>
            <a:r>
              <a:rPr lang="en-US" sz="2400" dirty="0" err="1"/>
              <a:t>bằng</a:t>
            </a:r>
            <a:r>
              <a:rPr lang="en-US" sz="2400" dirty="0"/>
              <a:t> </a:t>
            </a:r>
            <a:r>
              <a:rPr lang="en-US" sz="2400" dirty="0" err="1"/>
              <a:t>phẳng</a:t>
            </a:r>
            <a:r>
              <a:rPr lang="en-US" sz="2400" dirty="0"/>
              <a:t>. Ở </a:t>
            </a:r>
            <a:r>
              <a:rPr lang="en-US" sz="2400" dirty="0" err="1"/>
              <a:t>khu</a:t>
            </a:r>
            <a:r>
              <a:rPr lang="en-US" sz="2400" dirty="0"/>
              <a:t> </a:t>
            </a:r>
            <a:r>
              <a:rPr lang="en-US" sz="2400" dirty="0" err="1"/>
              <a:t>vực</a:t>
            </a:r>
            <a:r>
              <a:rPr lang="en-US" sz="2400" dirty="0"/>
              <a:t> </a:t>
            </a:r>
            <a:r>
              <a:rPr lang="en-US" sz="2400" dirty="0" err="1"/>
              <a:t>ven</a:t>
            </a:r>
            <a:r>
              <a:rPr lang="en-US" sz="2400" dirty="0"/>
              <a:t> </a:t>
            </a:r>
            <a:r>
              <a:rPr lang="en-US" sz="2400" dirty="0" err="1"/>
              <a:t>bờ</a:t>
            </a:r>
            <a:r>
              <a:rPr lang="en-US" sz="2400" dirty="0"/>
              <a:t> </a:t>
            </a:r>
            <a:r>
              <a:rPr lang="en-US" sz="2400" dirty="0" err="1"/>
              <a:t>của</a:t>
            </a:r>
            <a:r>
              <a:rPr lang="en-US" sz="2400" dirty="0"/>
              <a:t> </a:t>
            </a:r>
            <a:r>
              <a:rPr lang="en-US" sz="2400" dirty="0" err="1"/>
              <a:t>sông</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cát</a:t>
            </a:r>
            <a:r>
              <a:rPr lang="en-US" sz="2400" dirty="0"/>
              <a:t> </a:t>
            </a:r>
            <a:r>
              <a:rPr lang="en-US" sz="2400" dirty="0" err="1"/>
              <a:t>bùn</a:t>
            </a:r>
            <a:r>
              <a:rPr lang="en-US" sz="2400" dirty="0"/>
              <a:t>, </a:t>
            </a:r>
            <a:r>
              <a:rPr lang="en-US" sz="2400" dirty="0" err="1"/>
              <a:t>dọc</a:t>
            </a:r>
            <a:r>
              <a:rPr lang="en-US" sz="2400" dirty="0"/>
              <a:t> </a:t>
            </a:r>
            <a:r>
              <a:rPr lang="en-US" sz="2400" dirty="0" err="1"/>
              <a:t>lên</a:t>
            </a:r>
            <a:r>
              <a:rPr lang="en-US" sz="2400" dirty="0"/>
              <a:t> </a:t>
            </a:r>
            <a:r>
              <a:rPr lang="en-US" sz="2400" dirty="0" err="1"/>
              <a:t>phía</a:t>
            </a:r>
            <a:r>
              <a:rPr lang="en-US" sz="2400" dirty="0"/>
              <a:t> </a:t>
            </a:r>
            <a:r>
              <a:rPr lang="en-US" sz="2400" dirty="0" err="1"/>
              <a:t>Đông</a:t>
            </a:r>
            <a:r>
              <a:rPr lang="en-US" sz="2400" dirty="0"/>
              <a:t> </a:t>
            </a:r>
            <a:r>
              <a:rPr lang="en-US" sz="2400" dirty="0" err="1"/>
              <a:t>Bắc</a:t>
            </a:r>
            <a:r>
              <a:rPr lang="en-US" sz="2400" dirty="0"/>
              <a:t>, </a:t>
            </a:r>
            <a:r>
              <a:rPr lang="en-US" sz="2400" dirty="0" err="1"/>
              <a:t>giới</a:t>
            </a:r>
            <a:r>
              <a:rPr lang="en-US" sz="2400" dirty="0"/>
              <a:t> </a:t>
            </a:r>
            <a:r>
              <a:rPr lang="en-US" sz="2400" dirty="0" err="1"/>
              <a:t>hạn</a:t>
            </a:r>
            <a:r>
              <a:rPr lang="en-US" sz="2400" dirty="0"/>
              <a:t> </a:t>
            </a:r>
            <a:r>
              <a:rPr lang="en-US" sz="2400" dirty="0" err="1"/>
              <a:t>bởi</a:t>
            </a:r>
            <a:r>
              <a:rPr lang="en-US" sz="2400" dirty="0"/>
              <a:t> </a:t>
            </a:r>
            <a:r>
              <a:rPr lang="en-US" sz="2400" dirty="0" err="1"/>
              <a:t>quần</a:t>
            </a:r>
            <a:r>
              <a:rPr lang="en-US" sz="2400" dirty="0"/>
              <a:t> </a:t>
            </a:r>
            <a:r>
              <a:rPr lang="en-US" sz="2400" dirty="0" err="1"/>
              <a:t>đảo</a:t>
            </a:r>
            <a:r>
              <a:rPr lang="en-US" sz="2400" dirty="0"/>
              <a:t> </a:t>
            </a:r>
            <a:r>
              <a:rPr lang="en-US" sz="2400" dirty="0" err="1"/>
              <a:t>Cát</a:t>
            </a:r>
            <a:r>
              <a:rPr lang="en-US" sz="2400" dirty="0"/>
              <a:t> </a:t>
            </a:r>
            <a:r>
              <a:rPr lang="en-US" sz="2400" dirty="0" err="1"/>
              <a:t>Bà</a:t>
            </a:r>
            <a:r>
              <a:rPr lang="en-US" sz="2400" dirty="0"/>
              <a:t>, </a:t>
            </a:r>
            <a:r>
              <a:rPr lang="en-US" sz="2400" dirty="0" err="1"/>
              <a:t>nền</a:t>
            </a:r>
            <a:r>
              <a:rPr lang="en-US" sz="2400" dirty="0"/>
              <a:t> </a:t>
            </a:r>
            <a:r>
              <a:rPr lang="en-US" sz="2400" dirty="0" err="1"/>
              <a:t>đáy</a:t>
            </a:r>
            <a:r>
              <a:rPr lang="en-US" sz="2400" dirty="0"/>
              <a:t> </a:t>
            </a:r>
            <a:r>
              <a:rPr lang="en-US" sz="2400" dirty="0" err="1"/>
              <a:t>gồ</a:t>
            </a:r>
            <a:r>
              <a:rPr lang="en-US" sz="2400" dirty="0"/>
              <a:t> </a:t>
            </a:r>
            <a:r>
              <a:rPr lang="en-US" sz="2400" dirty="0" err="1"/>
              <a:t>ghề</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cát</a:t>
            </a:r>
            <a:r>
              <a:rPr lang="en-US" sz="2400" dirty="0"/>
              <a:t> </a:t>
            </a:r>
            <a:r>
              <a:rPr lang="en-US" sz="2400" dirty="0" err="1"/>
              <a:t>sỏi</a:t>
            </a:r>
            <a:r>
              <a:rPr lang="en-US" sz="2400" dirty="0"/>
              <a:t>.</a:t>
            </a:r>
          </a:p>
          <a:p>
            <a:pPr algn="just"/>
            <a:r>
              <a:rPr lang="en-US" sz="2400" dirty="0"/>
              <a:t>	</a:t>
            </a:r>
            <a:r>
              <a:rPr lang="en-US" sz="2400" dirty="0" err="1"/>
              <a:t>Địa</a:t>
            </a:r>
            <a:r>
              <a:rPr lang="en-US" sz="2400" dirty="0"/>
              <a:t> </a:t>
            </a:r>
            <a:r>
              <a:rPr lang="en-US" sz="2400" dirty="0" err="1"/>
              <a:t>hình</a:t>
            </a:r>
            <a:r>
              <a:rPr lang="en-US" sz="2400" dirty="0"/>
              <a:t> </a:t>
            </a:r>
            <a:r>
              <a:rPr lang="en-US" sz="2400" dirty="0" err="1"/>
              <a:t>bờ</a:t>
            </a:r>
            <a:r>
              <a:rPr lang="en-US" sz="2400" dirty="0"/>
              <a:t> </a:t>
            </a:r>
            <a:r>
              <a:rPr lang="en-US" sz="2400" dirty="0" err="1"/>
              <a:t>biển</a:t>
            </a:r>
            <a:r>
              <a:rPr lang="en-US" sz="2400" dirty="0"/>
              <a:t> </a:t>
            </a:r>
            <a:r>
              <a:rPr lang="en-US" sz="2400" dirty="0" err="1"/>
              <a:t>Hải</a:t>
            </a:r>
            <a:r>
              <a:rPr lang="en-US" sz="2400" dirty="0"/>
              <a:t> </a:t>
            </a:r>
            <a:r>
              <a:rPr lang="en-US" sz="2400" dirty="0" err="1"/>
              <a:t>Phòng</a:t>
            </a:r>
            <a:r>
              <a:rPr lang="en-US" sz="2400" dirty="0"/>
              <a:t> </a:t>
            </a:r>
            <a:r>
              <a:rPr lang="en-US" sz="2400" dirty="0" err="1"/>
              <a:t>chủ</a:t>
            </a:r>
            <a:r>
              <a:rPr lang="en-US" sz="2400" dirty="0"/>
              <a:t> </a:t>
            </a:r>
            <a:r>
              <a:rPr lang="en-US" sz="2400" dirty="0" err="1"/>
              <a:t>yếu</a:t>
            </a:r>
            <a:r>
              <a:rPr lang="en-US" sz="2400" dirty="0"/>
              <a:t> </a:t>
            </a:r>
            <a:r>
              <a:rPr lang="en-US" sz="2400" dirty="0" err="1"/>
              <a:t>là</a:t>
            </a:r>
            <a:r>
              <a:rPr lang="en-US" sz="2400" dirty="0"/>
              <a:t> </a:t>
            </a:r>
            <a:r>
              <a:rPr lang="en-US" sz="2400" dirty="0" err="1"/>
              <a:t>đồng</a:t>
            </a:r>
            <a:r>
              <a:rPr lang="en-US" sz="2400" dirty="0"/>
              <a:t> </a:t>
            </a:r>
            <a:r>
              <a:rPr lang="en-US" sz="2400" dirty="0" err="1"/>
              <a:t>bằng</a:t>
            </a:r>
            <a:r>
              <a:rPr lang="en-US" sz="2400" dirty="0"/>
              <a:t> </a:t>
            </a:r>
            <a:r>
              <a:rPr lang="en-US" sz="2400" dirty="0" err="1"/>
              <a:t>tích</a:t>
            </a:r>
            <a:r>
              <a:rPr lang="en-US" sz="2400" dirty="0"/>
              <a:t> </a:t>
            </a:r>
            <a:r>
              <a:rPr lang="en-US" sz="2400" dirty="0" err="1"/>
              <a:t>tụ</a:t>
            </a:r>
            <a:r>
              <a:rPr lang="en-US" sz="2400" dirty="0"/>
              <a:t>, </a:t>
            </a:r>
            <a:r>
              <a:rPr lang="en-US" sz="2400" dirty="0" err="1"/>
              <a:t>bằng</a:t>
            </a:r>
            <a:r>
              <a:rPr lang="en-US" sz="2400" dirty="0"/>
              <a:t> </a:t>
            </a:r>
            <a:r>
              <a:rPr lang="en-US" sz="2400" dirty="0" err="1"/>
              <a:t>phẳng</a:t>
            </a:r>
            <a:r>
              <a:rPr lang="en-US" sz="2400" dirty="0"/>
              <a:t>, </a:t>
            </a:r>
            <a:r>
              <a:rPr lang="en-US" sz="2400" dirty="0" err="1"/>
              <a:t>nguồn</a:t>
            </a:r>
            <a:r>
              <a:rPr lang="en-US" sz="2400" dirty="0"/>
              <a:t> </a:t>
            </a:r>
            <a:r>
              <a:rPr lang="en-US" sz="2400" dirty="0" err="1"/>
              <a:t>gốc</a:t>
            </a:r>
            <a:r>
              <a:rPr lang="en-US" sz="2400" dirty="0"/>
              <a:t> </a:t>
            </a:r>
            <a:r>
              <a:rPr lang="en-US" sz="2400" dirty="0" err="1"/>
              <a:t>sông</a:t>
            </a:r>
            <a:r>
              <a:rPr lang="en-US" sz="2400" dirty="0"/>
              <a:t> </a:t>
            </a:r>
            <a:r>
              <a:rPr lang="en-US" sz="2400" dirty="0" err="1"/>
              <a:t>biển</a:t>
            </a:r>
            <a:r>
              <a:rPr lang="en-US" sz="2400" dirty="0"/>
              <a:t> – </a:t>
            </a:r>
            <a:r>
              <a:rPr lang="en-US" sz="2400" dirty="0" err="1"/>
              <a:t>đầm</a:t>
            </a:r>
            <a:r>
              <a:rPr lang="en-US" sz="2400" dirty="0"/>
              <a:t> </a:t>
            </a:r>
            <a:r>
              <a:rPr lang="en-US" sz="2400" dirty="0" err="1"/>
              <a:t>lầy</a:t>
            </a:r>
            <a:r>
              <a:rPr lang="en-US" sz="2400" dirty="0"/>
              <a:t> </a:t>
            </a:r>
            <a:r>
              <a:rPr lang="en-US" sz="2400" dirty="0" err="1"/>
              <a:t>hỗn</a:t>
            </a:r>
            <a:r>
              <a:rPr lang="en-US" sz="2400" dirty="0"/>
              <a:t> </a:t>
            </a:r>
            <a:r>
              <a:rPr lang="en-US" sz="2400" dirty="0" err="1"/>
              <a:t>hợp</a:t>
            </a:r>
            <a:r>
              <a:rPr lang="en-US" sz="2400" dirty="0"/>
              <a:t>. </a:t>
            </a:r>
            <a:r>
              <a:rPr lang="en-US" sz="2400" dirty="0" err="1"/>
              <a:t>Phân</a:t>
            </a:r>
            <a:r>
              <a:rPr lang="en-US" sz="2400" dirty="0"/>
              <a:t> </a:t>
            </a:r>
            <a:r>
              <a:rPr lang="en-US" sz="2400" dirty="0" err="1"/>
              <a:t>cách</a:t>
            </a:r>
            <a:r>
              <a:rPr lang="en-US" sz="2400" dirty="0"/>
              <a:t> </a:t>
            </a:r>
            <a:r>
              <a:rPr lang="en-US" sz="2400" dirty="0" err="1"/>
              <a:t>giữa</a:t>
            </a:r>
            <a:r>
              <a:rPr lang="en-US" sz="2400" dirty="0"/>
              <a:t> </a:t>
            </a:r>
            <a:r>
              <a:rPr lang="en-US" sz="2400" dirty="0" err="1"/>
              <a:t>đồng</a:t>
            </a:r>
            <a:r>
              <a:rPr lang="en-US" sz="2400" dirty="0"/>
              <a:t> </a:t>
            </a:r>
            <a:r>
              <a:rPr lang="en-US" sz="2400" dirty="0" err="1"/>
              <a:t>bằng</a:t>
            </a:r>
            <a:r>
              <a:rPr lang="en-US" sz="2400" dirty="0"/>
              <a:t> </a:t>
            </a:r>
            <a:r>
              <a:rPr lang="en-US" sz="2400" dirty="0" err="1"/>
              <a:t>bồn</a:t>
            </a:r>
            <a:r>
              <a:rPr lang="en-US" sz="2400" dirty="0"/>
              <a:t> </a:t>
            </a:r>
            <a:r>
              <a:rPr lang="en-US" sz="2400" dirty="0" err="1"/>
              <a:t>trũng</a:t>
            </a:r>
            <a:r>
              <a:rPr lang="en-US" sz="2400" dirty="0"/>
              <a:t> </a:t>
            </a:r>
            <a:r>
              <a:rPr lang="en-US" sz="2400" dirty="0" err="1"/>
              <a:t>Hải</a:t>
            </a:r>
            <a:r>
              <a:rPr lang="en-US" sz="2400" dirty="0"/>
              <a:t> </a:t>
            </a:r>
            <a:r>
              <a:rPr lang="en-US" sz="2400" dirty="0" err="1"/>
              <a:t>Phòng</a:t>
            </a:r>
            <a:r>
              <a:rPr lang="en-US" sz="2400" dirty="0"/>
              <a:t> </a:t>
            </a:r>
            <a:r>
              <a:rPr lang="en-US" sz="2400" dirty="0" err="1"/>
              <a:t>với</a:t>
            </a:r>
            <a:r>
              <a:rPr lang="en-US" sz="2400" dirty="0"/>
              <a:t> </a:t>
            </a:r>
            <a:r>
              <a:rPr lang="en-US" sz="2400" dirty="0" err="1"/>
              <a:t>đồng</a:t>
            </a:r>
            <a:r>
              <a:rPr lang="en-US" sz="2400" dirty="0"/>
              <a:t> </a:t>
            </a:r>
            <a:r>
              <a:rPr lang="en-US" sz="2400" dirty="0" err="1"/>
              <a:t>bằng</a:t>
            </a:r>
            <a:r>
              <a:rPr lang="en-US" sz="2400" dirty="0"/>
              <a:t> </a:t>
            </a:r>
            <a:r>
              <a:rPr lang="en-US" sz="2400" dirty="0" err="1"/>
              <a:t>Thái</a:t>
            </a:r>
            <a:r>
              <a:rPr lang="en-US" sz="2400" dirty="0"/>
              <a:t> </a:t>
            </a:r>
            <a:r>
              <a:rPr lang="en-US" sz="2400" dirty="0" err="1"/>
              <a:t>Bình</a:t>
            </a:r>
            <a:r>
              <a:rPr lang="en-US" sz="2400" dirty="0"/>
              <a:t> </a:t>
            </a:r>
            <a:r>
              <a:rPr lang="en-US" sz="2400" dirty="0" err="1"/>
              <a:t>là</a:t>
            </a:r>
            <a:r>
              <a:rPr lang="en-US" sz="2400" dirty="0"/>
              <a:t> </a:t>
            </a:r>
            <a:r>
              <a:rPr lang="en-US" sz="2400" dirty="0" err="1"/>
              <a:t>bán</a:t>
            </a:r>
            <a:r>
              <a:rPr lang="en-US" sz="2400" dirty="0"/>
              <a:t> </a:t>
            </a:r>
            <a:r>
              <a:rPr lang="en-US" sz="2400" dirty="0" err="1"/>
              <a:t>đảo</a:t>
            </a:r>
            <a:r>
              <a:rPr lang="en-US" sz="2400" dirty="0"/>
              <a:t> </a:t>
            </a:r>
            <a:r>
              <a:rPr lang="en-US" sz="2400" dirty="0" err="1"/>
              <a:t>Đồ</a:t>
            </a:r>
            <a:r>
              <a:rPr lang="en-US" sz="2400" dirty="0"/>
              <a:t> </a:t>
            </a:r>
            <a:r>
              <a:rPr lang="en-US" sz="2400" dirty="0" err="1"/>
              <a:t>Sơn</a:t>
            </a:r>
            <a:r>
              <a:rPr lang="en-US" sz="2400" dirty="0"/>
              <a:t>, </a:t>
            </a:r>
            <a:r>
              <a:rPr lang="en-US" sz="2400" dirty="0" err="1"/>
              <a:t>cấu</a:t>
            </a:r>
            <a:r>
              <a:rPr lang="en-US" sz="2400" dirty="0"/>
              <a:t> </a:t>
            </a:r>
            <a:r>
              <a:rPr lang="en-US" sz="2400" dirty="0" err="1"/>
              <a:t>tạo</a:t>
            </a:r>
            <a:r>
              <a:rPr lang="en-US" sz="2400" dirty="0"/>
              <a:t> </a:t>
            </a:r>
            <a:r>
              <a:rPr lang="en-US" sz="2400" dirty="0" err="1"/>
              <a:t>bờ</a:t>
            </a:r>
            <a:r>
              <a:rPr lang="en-US" sz="2400" dirty="0"/>
              <a:t> </a:t>
            </a:r>
            <a:r>
              <a:rPr lang="en-US" sz="2400" dirty="0" err="1"/>
              <a:t>đá</a:t>
            </a:r>
            <a:r>
              <a:rPr lang="en-US" sz="2400" dirty="0"/>
              <a:t> </a:t>
            </a:r>
            <a:r>
              <a:rPr lang="en-US" sz="2400" dirty="0" err="1"/>
              <a:t>cứng</a:t>
            </a:r>
            <a:r>
              <a:rPr lang="en-US" sz="2400" dirty="0"/>
              <a:t>, </a:t>
            </a:r>
            <a:r>
              <a:rPr lang="en-US" sz="2400" dirty="0" err="1"/>
              <a:t>bờ</a:t>
            </a:r>
            <a:r>
              <a:rPr lang="en-US" sz="2400" dirty="0"/>
              <a:t> </a:t>
            </a:r>
            <a:r>
              <a:rPr lang="en-US" sz="2400" dirty="0" err="1"/>
              <a:t>biển</a:t>
            </a:r>
            <a:r>
              <a:rPr lang="en-US" sz="2400" dirty="0"/>
              <a:t> </a:t>
            </a:r>
            <a:r>
              <a:rPr lang="en-US" sz="2400" dirty="0" err="1"/>
              <a:t>khúc</a:t>
            </a:r>
            <a:r>
              <a:rPr lang="en-US" sz="2400" dirty="0"/>
              <a:t> </a:t>
            </a:r>
            <a:r>
              <a:rPr lang="en-US" sz="2400" dirty="0" err="1"/>
              <a:t>khuỷu</a:t>
            </a:r>
            <a:r>
              <a:rPr lang="en-US" sz="2400" dirty="0"/>
              <a:t>, </a:t>
            </a:r>
            <a:r>
              <a:rPr lang="en-US" sz="2400" dirty="0" err="1"/>
              <a:t>bị</a:t>
            </a:r>
            <a:r>
              <a:rPr lang="en-US" sz="2400" dirty="0"/>
              <a:t> </a:t>
            </a:r>
            <a:r>
              <a:rPr lang="en-US" sz="2400" dirty="0" err="1"/>
              <a:t>phân</a:t>
            </a:r>
            <a:r>
              <a:rPr lang="en-US" sz="2400" dirty="0"/>
              <a:t> </a:t>
            </a:r>
            <a:r>
              <a:rPr lang="en-US" sz="2400" dirty="0" err="1"/>
              <a:t>cách</a:t>
            </a:r>
            <a:r>
              <a:rPr lang="en-US" sz="2400" dirty="0"/>
              <a:t> </a:t>
            </a:r>
            <a:r>
              <a:rPr lang="en-US" sz="2400" dirty="0" err="1"/>
              <a:t>bởi</a:t>
            </a:r>
            <a:r>
              <a:rPr lang="en-US" sz="2400" dirty="0"/>
              <a:t> </a:t>
            </a:r>
            <a:r>
              <a:rPr lang="en-US" sz="2400" dirty="0" err="1"/>
              <a:t>hệ</a:t>
            </a:r>
            <a:r>
              <a:rPr lang="en-US" sz="2400" dirty="0"/>
              <a:t> </a:t>
            </a:r>
            <a:r>
              <a:rPr lang="en-US" sz="2400" dirty="0" err="1"/>
              <a:t>thống</a:t>
            </a:r>
            <a:r>
              <a:rPr lang="en-US" sz="2400" dirty="0"/>
              <a:t> song </a:t>
            </a:r>
            <a:r>
              <a:rPr lang="en-US" sz="2400" dirty="0" err="1"/>
              <a:t>dày</a:t>
            </a:r>
            <a:r>
              <a:rPr lang="en-US" sz="2400" dirty="0"/>
              <a:t> </a:t>
            </a:r>
            <a:r>
              <a:rPr lang="en-US" sz="2400" dirty="0" err="1"/>
              <a:t>đặc</a:t>
            </a:r>
            <a:r>
              <a:rPr lang="en-US" sz="2400" dirty="0"/>
              <a:t>.</a:t>
            </a:r>
          </a:p>
        </p:txBody>
      </p:sp>
      <p:sp>
        <p:nvSpPr>
          <p:cNvPr id="4" name="Rectangle 3"/>
          <p:cNvSpPr/>
          <p:nvPr/>
        </p:nvSpPr>
        <p:spPr>
          <a:xfrm>
            <a:off x="361471" y="489704"/>
            <a:ext cx="1608133" cy="523220"/>
          </a:xfrm>
          <a:prstGeom prst="rect">
            <a:avLst/>
          </a:prstGeom>
        </p:spPr>
        <p:txBody>
          <a:bodyPr wrap="none">
            <a:spAutoFit/>
          </a:bodyPr>
          <a:lstStyle/>
          <a:p>
            <a:r>
              <a:rPr lang="en-US" sz="2800" b="1" dirty="0" err="1">
                <a:solidFill>
                  <a:schemeClr val="bg1"/>
                </a:solidFill>
              </a:rPr>
              <a:t>Địa</a:t>
            </a:r>
            <a:r>
              <a:rPr lang="en-US" sz="2800" b="1" dirty="0">
                <a:solidFill>
                  <a:schemeClr val="bg1"/>
                </a:solidFill>
              </a:rPr>
              <a:t> </a:t>
            </a:r>
            <a:r>
              <a:rPr lang="en-US" sz="2800" b="1" dirty="0" err="1">
                <a:solidFill>
                  <a:schemeClr val="bg1"/>
                </a:solidFill>
              </a:rPr>
              <a:t>hình</a:t>
            </a:r>
            <a:r>
              <a:rPr lang="en-US" sz="2800" b="1"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40815966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883</Words>
  <Application>Microsoft Office PowerPoint</Application>
  <PresentationFormat>Widescreen</PresentationFormat>
  <Paragraphs>96</Paragraphs>
  <Slides>22</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.TMC-Ong Do</vt:lpstr>
      <vt:lpstr>Arial</vt:lpstr>
      <vt:lpstr>Calibri</vt:lpstr>
      <vt:lpstr>等线</vt:lpstr>
      <vt:lpstr>Roboto-Regular</vt:lpstr>
      <vt:lpstr>Tahoma</vt:lpstr>
      <vt:lpstr>Times New Roman</vt:lpstr>
      <vt:lpstr>Wingdings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Windows 10</dc:creator>
  <cp:lastModifiedBy>Admin</cp:lastModifiedBy>
  <cp:revision>153</cp:revision>
  <cp:lastPrinted>2021-10-09T09:21:47Z</cp:lastPrinted>
  <dcterms:created xsi:type="dcterms:W3CDTF">2021-08-19T03:36:52Z</dcterms:created>
  <dcterms:modified xsi:type="dcterms:W3CDTF">2024-05-08T11:07:32Z</dcterms:modified>
</cp:coreProperties>
</file>