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455" r:id="rId2"/>
    <p:sldId id="416" r:id="rId3"/>
    <p:sldId id="484" r:id="rId4"/>
    <p:sldId id="458" r:id="rId5"/>
    <p:sldId id="460" r:id="rId6"/>
    <p:sldId id="459" r:id="rId7"/>
    <p:sldId id="463" r:id="rId8"/>
    <p:sldId id="464" r:id="rId9"/>
    <p:sldId id="465" r:id="rId10"/>
    <p:sldId id="468" r:id="rId11"/>
    <p:sldId id="470" r:id="rId12"/>
    <p:sldId id="469" r:id="rId13"/>
    <p:sldId id="471" r:id="rId14"/>
    <p:sldId id="472" r:id="rId15"/>
    <p:sldId id="473" r:id="rId16"/>
    <p:sldId id="474" r:id="rId17"/>
    <p:sldId id="371" r:id="rId18"/>
    <p:sldId id="362" r:id="rId19"/>
    <p:sldId id="454" r:id="rId20"/>
    <p:sldId id="477" r:id="rId21"/>
    <p:sldId id="450" r:id="rId22"/>
    <p:sldId id="36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imSun" panose="02010600030101010101" pitchFamily="2" charset="-122"/>
      <p:regular r:id="rId29"/>
    </p:embeddedFont>
    <p:embeddedFont>
      <p:font typeface="Montserrat" panose="020B0604020202020204" charset="0"/>
      <p:regular r:id="rId30"/>
      <p:bold r:id="rId31"/>
    </p:embeddedFont>
    <p:embeddedFont>
      <p:font typeface="Segoe UI" panose="020B0502040204020203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E7DF91"/>
    <a:srgbClr val="F7E6AE"/>
    <a:srgbClr val="006600"/>
    <a:srgbClr val="C2AB81"/>
    <a:srgbClr val="CEB38E"/>
    <a:srgbClr val="C7B087"/>
    <a:srgbClr val="78AB1D"/>
    <a:srgbClr val="F193A7"/>
    <a:srgbClr val="438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 autoAdjust="0"/>
    <p:restoredTop sz="93039" autoAdjust="0"/>
  </p:normalViewPr>
  <p:slideViewPr>
    <p:cSldViewPr snapToGrid="0">
      <p:cViewPr varScale="1">
        <p:scale>
          <a:sx n="84" d="100"/>
          <a:sy n="84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GDDP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936991280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0912402333.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70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GDDP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936991280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0912402333.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101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bad27d065_0_2548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132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GDDP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936991280 </a:t>
            </a:r>
            <a:r>
              <a:rPr lang="en-US" altLang="zh-CN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0912402333.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79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27000" y="6337300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THIẾT</a:t>
            </a:r>
            <a:r>
              <a:rPr lang="en-US" sz="900" baseline="0" dirty="0"/>
              <a:t> KẾ PP: BÙI THỊ ÁNH NGUYỆT</a:t>
            </a:r>
          </a:p>
          <a:p>
            <a:r>
              <a:rPr lang="en-US" sz="900" baseline="0" dirty="0"/>
              <a:t>SDT: 0936991280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808165" y="935524"/>
            <a:ext cx="5274000" cy="12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467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71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72485-FC94-45C1-8456-9A3B280376E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007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gif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https://encrypted-tbn0.gstatic.com/images?q=tbn:ANd9GcTvhJf8kx_XEdQAWSpQLyX4HHYddF_JECV08TMduvc3337eUXbc1zKmTgSowg8uuu5ytc4&amp;usqp=CAU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https://encrypted-tbn0.gstatic.com/images?q=tbn:ANd9GcQ9jbKNv7uA7CVzVE_f0WMlSonhznVM-KXnmUXGzTponGaLV7vFfHzsbbGskmiBA57KPJ0&amp;usqp=CA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zingnews.vn/video-le-hoan-danh-tan-quan-tong-tren-song-bach-dang-post729044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14300" y="1443085"/>
            <a:ext cx="9144000" cy="95113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CHỦ ĐỀ1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47080" y="2523875"/>
            <a:ext cx="9259909" cy="16557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VÙNG ĐẤT HẢI PHÒNG 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TỪ NĂM 938 ĐẾN NĂM 1427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9140" y="728657"/>
            <a:ext cx="766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GIÁO DỤC ĐỊA PHƯƠNG HẢI PHÒNG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300" y="4309291"/>
            <a:ext cx="766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GV</a:t>
            </a:r>
            <a:r>
              <a:rPr lang="en-US" sz="3200" b="1"/>
              <a:t>:  LƯƠNG VĂN THUẨN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517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7105" y="153404"/>
            <a:ext cx="9396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2.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Đóng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Đằng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1288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897040" y="1394340"/>
            <a:ext cx="8093122" cy="4069319"/>
          </a:xfrm>
          <a:prstGeom prst="rect">
            <a:avLst/>
          </a:prstGeom>
          <a:solidFill>
            <a:srgbClr val="F7E6AE">
              <a:alpha val="60000"/>
            </a:srgb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50"/>
              </a:spcAft>
              <a:buFont typeface="+mj-lt"/>
              <a:buAutoNum type="alphaLcPeriod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1287,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3.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tan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1288. </a:t>
            </a:r>
            <a:endParaRPr lang="en-US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7105" y="153404"/>
            <a:ext cx="9396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2.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Đóng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Đằng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1288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910688" y="1448931"/>
            <a:ext cx="8093122" cy="3561937"/>
          </a:xfrm>
          <a:prstGeom prst="rect">
            <a:avLst/>
          </a:prstGeom>
          <a:solidFill>
            <a:srgbClr val="F7E6AE">
              <a:alpha val="60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</a:rPr>
              <a:t>Đóng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góp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của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nhân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dân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vùng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đất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Hải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Phòng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-  </a:t>
            </a:r>
            <a:r>
              <a:rPr lang="en-US" sz="2800" dirty="0" err="1">
                <a:solidFill>
                  <a:schemeClr val="bg1"/>
                </a:solidFill>
              </a:rPr>
              <a:t>Cọc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gỗ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rèn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mác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- </a:t>
            </a:r>
            <a:r>
              <a:rPr lang="en-US" sz="2800" dirty="0" err="1">
                <a:solidFill>
                  <a:schemeClr val="bg1"/>
                </a:solidFill>
              </a:rPr>
              <a:t>Bỏ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tiền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mua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sắm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khí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tuyển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người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giỏi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xung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quân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- </a:t>
            </a:r>
            <a:r>
              <a:rPr lang="en-US" sz="2800" dirty="0" err="1">
                <a:solidFill>
                  <a:schemeClr val="bg1"/>
                </a:solidFill>
              </a:rPr>
              <a:t>Quyên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góp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lương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thực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nuôi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quân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  <a:p>
            <a:pPr lvl="0"/>
            <a:r>
              <a:rPr lang="en-US" sz="2800" dirty="0">
                <a:solidFill>
                  <a:schemeClr val="bg1"/>
                </a:solidFill>
              </a:rPr>
              <a:t>- </a:t>
            </a:r>
            <a:r>
              <a:rPr lang="en-US" sz="2800" dirty="0" err="1">
                <a:solidFill>
                  <a:schemeClr val="bg1"/>
                </a:solidFill>
              </a:rPr>
              <a:t>Kết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bè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mảng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chất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khô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dầu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trám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phục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vụ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đánh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hoả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công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50"/>
              </a:spcAft>
            </a:pP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7132" y="323999"/>
            <a:ext cx="8165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III:  VÙNG ĐẤT HẢI PHÒNG TỪ NĂM 1407 ĐẾN NĂM 1427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047741" y="2046854"/>
            <a:ext cx="8216721" cy="136652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50"/>
              </a:spcAft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ách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4566F35-33A5-194A-9BE4-C145D7370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16" y="2971550"/>
            <a:ext cx="5408974" cy="3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06472" y="1547470"/>
            <a:ext cx="8079474" cy="2601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50"/>
              </a:spcAft>
              <a:buFont typeface="+mj-lt"/>
              <a:buAutoNum type="arabicPeriod"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20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(1407-1427),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phủ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An.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7132" y="323999"/>
            <a:ext cx="8165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III:  VÙNG ĐẤT HẢI PHÒNG TỪ NĂM 1407 ĐẾN NĂM 1427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7132" y="323999"/>
            <a:ext cx="8165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III:  VÙNG ĐẤT HẢI PHÒNG TỪ NĂM 1407 ĐẾN NĂM 1427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8045" y="1378964"/>
            <a:ext cx="9175910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Đấu tranh chống ách đô hộ của phong kiến phương Bắc.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4273" y="2185922"/>
            <a:ext cx="5600131" cy="4401205"/>
          </a:xfrm>
          <a:prstGeom prst="rect">
            <a:avLst/>
          </a:prstGeom>
          <a:solidFill>
            <a:srgbClr val="E7DF9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D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ưới ách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đời sống của nhân dân ta vô cùng cực khổ 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oá bỏ quốc hiệu Đại Việt, đổi thành quận Giao Chỉ, sáp nhập Đại Việt vào Trung Quốc;</a:t>
            </a:r>
            <a:b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Thi hành chính sách đồng hoá và bóc lột nhân dân tàn bạo.</a:t>
            </a:r>
            <a:b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Cưỡng bức nhân dân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bỏ phong tục tập quán của mình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19" y="2185921"/>
            <a:ext cx="5381766" cy="44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19367" y="50388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7711" y="2196749"/>
            <a:ext cx="85662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7132" y="323999"/>
            <a:ext cx="8165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III:  VÙNG ĐẤT HẢI PHÒNG TỪ NĂM 1407 ĐẾN NĂM 1427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8045" y="1378964"/>
            <a:ext cx="9175910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Đấu tranh chống ách đô hộ của phong kiến phương Bắc.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436399"/>
              </p:ext>
            </p:extLst>
          </p:nvPr>
        </p:nvGraphicFramePr>
        <p:xfrm>
          <a:off x="1214651" y="1037231"/>
          <a:ext cx="9894627" cy="5621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1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500">
                <a:tc>
                  <a:txBody>
                    <a:bodyPr/>
                    <a:lstStyle/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Thời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gian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cuộc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khởi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nghĩa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697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1409</a:t>
                      </a:r>
                    </a:p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Nguyễn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Sư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Đỗ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Nguyên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Thố</a:t>
                      </a:r>
                      <a:r>
                        <a:rPr lang="en-US" sz="2400" dirty="0">
                          <a:effectLst/>
                        </a:rPr>
                        <a:t> ở </a:t>
                      </a:r>
                      <a:r>
                        <a:rPr lang="en-US" sz="2400" dirty="0" err="1">
                          <a:effectLst/>
                        </a:rPr>
                        <a:t>Nghi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Dương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2914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1418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Phạm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Luận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cùng</a:t>
                      </a:r>
                      <a:r>
                        <a:rPr lang="en-US" sz="2400" dirty="0">
                          <a:effectLst/>
                        </a:rPr>
                        <a:t> 5người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ở </a:t>
                      </a:r>
                      <a:r>
                        <a:rPr lang="en-US" sz="2400" dirty="0" err="1">
                          <a:effectLst/>
                        </a:rPr>
                        <a:t>Vụ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đã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Lam </a:t>
                      </a:r>
                      <a:r>
                        <a:rPr lang="en-US" sz="2400" dirty="0" err="1">
                          <a:effectLst/>
                        </a:rPr>
                        <a:t>Sơn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tụ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nghĩa</a:t>
                      </a:r>
                      <a:r>
                        <a:rPr lang="en-US" sz="2400" dirty="0">
                          <a:effectLst/>
                        </a:rPr>
                        <a:t>. </a:t>
                      </a:r>
                      <a:r>
                        <a:rPr lang="en-US" sz="2400" dirty="0" err="1">
                          <a:effectLst/>
                        </a:rPr>
                        <a:t>Lê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Lợi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sai</a:t>
                      </a:r>
                      <a:r>
                        <a:rPr lang="en-US" sz="2400" dirty="0">
                          <a:effectLst/>
                        </a:rPr>
                        <a:t> 6 </a:t>
                      </a:r>
                      <a:r>
                        <a:rPr lang="en-US" sz="2400" dirty="0" err="1">
                          <a:effectLst/>
                        </a:rPr>
                        <a:t>anh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vùngAn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Dương</a:t>
                      </a:r>
                      <a:r>
                        <a:rPr lang="en-US" sz="2400" dirty="0">
                          <a:effectLst/>
                        </a:rPr>
                        <a:t> - </a:t>
                      </a:r>
                      <a:r>
                        <a:rPr lang="en-US" sz="2400" dirty="0" err="1">
                          <a:effectLst/>
                        </a:rPr>
                        <a:t>Kinh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Môn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xây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dựng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căn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cứ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468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1419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Lê Ngã, người TràngKênh tập hợp lực lượng nổi dậy chống nhà Minh </a:t>
                      </a:r>
                      <a:r>
                        <a:rPr lang="vi-VN" sz="2400">
                          <a:effectLst/>
                        </a:rPr>
                        <a:t>.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5241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1420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Phạm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Ngọc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sư</a:t>
                      </a:r>
                      <a:r>
                        <a:rPr lang="en-US" sz="2400" dirty="0">
                          <a:effectLst/>
                        </a:rPr>
                        <a:t> ở </a:t>
                      </a:r>
                      <a:r>
                        <a:rPr lang="en-US" sz="2400" dirty="0" err="1">
                          <a:effectLst/>
                        </a:rPr>
                        <a:t>Đồ</a:t>
                      </a:r>
                      <a:endParaRPr lang="en-US" sz="2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Sơn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tự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xưng</a:t>
                      </a:r>
                      <a:r>
                        <a:rPr lang="en-US" sz="2400" dirty="0">
                          <a:effectLst/>
                        </a:rPr>
                        <a:t> La </a:t>
                      </a:r>
                      <a:r>
                        <a:rPr lang="en-US" sz="2400" dirty="0" err="1">
                          <a:effectLst/>
                        </a:rPr>
                        <a:t>Bình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Vương</a:t>
                      </a:r>
                      <a:r>
                        <a:rPr lang="en-US" sz="2400" dirty="0"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tập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hợp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chúng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nổi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dậy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chống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Minh </a:t>
                      </a:r>
                      <a:r>
                        <a:rPr lang="vi-VN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6" marR="4089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04215" y="193756"/>
            <a:ext cx="10447091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Đấu tranh chống ách đô hộ của phong kiến phương Bắc.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3">
            <a:extLst>
              <a:ext uri="{FF2B5EF4-FFF2-40B4-BE49-F238E27FC236}">
                <a16:creationId xmlns:a16="http://schemas.microsoft.com/office/drawing/2014/main" id="{E0715DAA-2F44-6C43-AEB7-139D4DACB412}"/>
              </a:ext>
            </a:extLst>
          </p:cNvPr>
          <p:cNvSpPr txBox="1"/>
          <p:nvPr/>
        </p:nvSpPr>
        <p:spPr>
          <a:xfrm>
            <a:off x="974568" y="0"/>
            <a:ext cx="9778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</a:t>
            </a:r>
            <a:r>
              <a:rPr lang="en-US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TỔNG KẾT</a:t>
            </a:r>
            <a:endParaRPr lang="vi-VN" altLang="zh-CN" sz="66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773" y="966230"/>
            <a:ext cx="120282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Các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nhóm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bốc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thăm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lựa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chọn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nội</a:t>
            </a:r>
            <a:r>
              <a:rPr lang="en-US" sz="3200" dirty="0">
                <a:solidFill>
                  <a:schemeClr val="bg1"/>
                </a:solidFill>
              </a:rPr>
              <a:t> dung. </a:t>
            </a:r>
            <a:r>
              <a:rPr lang="en-US" sz="3200" dirty="0" err="1">
                <a:solidFill>
                  <a:schemeClr val="bg1"/>
                </a:solidFill>
              </a:rPr>
              <a:t>Sử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dụng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sơ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đồ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bài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trình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chiếu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vẽ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tranh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hiện</a:t>
            </a:r>
            <a:r>
              <a:rPr lang="en-US" sz="3200" dirty="0">
                <a:solidFill>
                  <a:schemeClr val="bg1"/>
                </a:solidFill>
              </a:rPr>
              <a:t> 1 </a:t>
            </a:r>
            <a:r>
              <a:rPr lang="en-US" sz="3200" dirty="0" err="1">
                <a:solidFill>
                  <a:schemeClr val="bg1"/>
                </a:solidFill>
              </a:rPr>
              <a:t>trong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những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nội</a:t>
            </a:r>
            <a:r>
              <a:rPr lang="en-US" sz="3200" dirty="0">
                <a:solidFill>
                  <a:schemeClr val="bg1"/>
                </a:solidFill>
              </a:rPr>
              <a:t> dung </a:t>
            </a:r>
            <a:r>
              <a:rPr lang="en-US" sz="3200" dirty="0" err="1">
                <a:solidFill>
                  <a:schemeClr val="bg1"/>
                </a:solidFill>
              </a:rPr>
              <a:t>dưới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đây</a:t>
            </a:r>
            <a:r>
              <a:rPr lang="en-US" sz="3200" dirty="0">
                <a:solidFill>
                  <a:schemeClr val="bg1"/>
                </a:solidFill>
              </a:rPr>
              <a:t>…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43480"/>
              </p:ext>
            </p:extLst>
          </p:nvPr>
        </p:nvGraphicFramePr>
        <p:xfrm>
          <a:off x="974568" y="2151506"/>
          <a:ext cx="10153933" cy="402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0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3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Nhóm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21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Nội dung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Địa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hành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chính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đóng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góp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dân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Hải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phòng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trong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cuộc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đấu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tranh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chống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xâm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lược</a:t>
                      </a:r>
                      <a:r>
                        <a:rPr lang="en-US" sz="2400" dirty="0">
                          <a:effectLst/>
                        </a:rPr>
                        <a:t> ( </a:t>
                      </a:r>
                      <a:r>
                        <a:rPr lang="en-US" sz="2400" dirty="0" err="1">
                          <a:effectLst/>
                        </a:rPr>
                        <a:t>từ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năm</a:t>
                      </a:r>
                      <a:r>
                        <a:rPr lang="en-US" sz="2400" dirty="0">
                          <a:effectLst/>
                        </a:rPr>
                        <a:t> 938 </a:t>
                      </a:r>
                      <a:r>
                        <a:rPr lang="en-US" sz="2400" dirty="0" err="1">
                          <a:effectLst/>
                        </a:rPr>
                        <a:t>đến</a:t>
                      </a:r>
                      <a:r>
                        <a:rPr lang="en-US" sz="2400" dirty="0">
                          <a:effectLst/>
                        </a:rPr>
                        <a:t> 1407)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Địa giới hành chính và những đóng góp của nhân dân Hải phòng trong các cuộc đấu tranh chống ách đô hộ của nhà Minh ( từ năm 1407 đến 1427)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 </a:t>
                      </a:r>
                      <a:endParaRPr lang="en-US" sz="2400" b="1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92100"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Sưu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tầm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thiệu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hiện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vật</a:t>
                      </a:r>
                      <a:r>
                        <a:rPr lang="en-US" sz="2400" dirty="0">
                          <a:effectLst/>
                        </a:rPr>
                        <a:t>/ </a:t>
                      </a:r>
                      <a:r>
                        <a:rPr lang="en-US" sz="2400" dirty="0" err="1">
                          <a:effectLst/>
                        </a:rPr>
                        <a:t>thành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tựu</a:t>
                      </a:r>
                      <a:r>
                        <a:rPr lang="en-US" sz="2400" dirty="0">
                          <a:effectLst/>
                        </a:rPr>
                        <a:t>/ </a:t>
                      </a:r>
                      <a:r>
                        <a:rPr lang="en-US" sz="2400" dirty="0" err="1">
                          <a:effectLst/>
                        </a:rPr>
                        <a:t>lĩnh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vực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vùng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đất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Hải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Phòng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từ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năm</a:t>
                      </a:r>
                      <a:r>
                        <a:rPr lang="en-US" sz="2400" dirty="0">
                          <a:effectLst/>
                        </a:rPr>
                        <a:t> 938 </a:t>
                      </a:r>
                      <a:r>
                        <a:rPr lang="en-US" sz="2400" dirty="0" err="1">
                          <a:effectLst/>
                        </a:rPr>
                        <a:t>đến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năm</a:t>
                      </a:r>
                      <a:r>
                        <a:rPr lang="en-US" sz="2400" dirty="0">
                          <a:effectLst/>
                        </a:rPr>
                        <a:t> 1427 </a:t>
                      </a:r>
                      <a:r>
                        <a:rPr lang="en-US" sz="2400" dirty="0" err="1">
                          <a:effectLst/>
                        </a:rPr>
                        <a:t>mà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ấn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nhất</a:t>
                      </a:r>
                      <a:endParaRPr lang="en-US" sz="2400" b="1" dirty="0">
                        <a:solidFill>
                          <a:srgbClr val="DD8234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278" y="554140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120582" y="218364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69" y="554140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III.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4A6E9DD5-23FE-ED49-977D-66A5D7471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8352061" y="4848447"/>
            <a:ext cx="3724125" cy="2009553"/>
          </a:xfrm>
          <a:prstGeom prst="rect">
            <a:avLst/>
          </a:prstGeom>
        </p:spPr>
      </p:pic>
      <p:pic>
        <p:nvPicPr>
          <p:cNvPr id="7" name="Picture 6" descr="c0f27f09977f3a249bb988b4986ed5f9.png">
            <a:extLst>
              <a:ext uri="{FF2B5EF4-FFF2-40B4-BE49-F238E27FC236}">
                <a16:creationId xmlns:a16="http://schemas.microsoft.com/office/drawing/2014/main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189" y="2766480"/>
            <a:ext cx="3207761" cy="44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35" y="273413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2543055" y="1719053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IV.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4A6E9DD5-23FE-ED49-977D-66A5D7471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0" y="4848447"/>
            <a:ext cx="3724125" cy="2009553"/>
          </a:xfrm>
          <a:prstGeom prst="rect">
            <a:avLst/>
          </a:prstGeom>
        </p:spPr>
      </p:pic>
      <p:pic>
        <p:nvPicPr>
          <p:cNvPr id="7" name="Picture 6" descr="c0f27f09977f3a249bb988b4986ed5f9.png">
            <a:extLst>
              <a:ext uri="{FF2B5EF4-FFF2-40B4-BE49-F238E27FC236}">
                <a16:creationId xmlns:a16="http://schemas.microsoft.com/office/drawing/2014/main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20920" y="2942331"/>
            <a:ext cx="3207761" cy="44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070721"/>
              </p:ext>
            </p:extLst>
          </p:nvPr>
        </p:nvGraphicFramePr>
        <p:xfrm>
          <a:off x="3477296" y="1017430"/>
          <a:ext cx="8229600" cy="5061395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3246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2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2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THỜI GIAN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CÁC TRIỀU ĐẠI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939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NGÔ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968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ĐINH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980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TIỀN LÊ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1009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LÝ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1225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TRẦN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1400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NHÀ HỒ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9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1428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NHÀ LÊ SƠ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1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7"/>
          <p:cNvSpPr txBox="1">
            <a:spLocks noGrp="1"/>
          </p:cNvSpPr>
          <p:nvPr>
            <p:ph type="title"/>
          </p:nvPr>
        </p:nvSpPr>
        <p:spPr>
          <a:xfrm>
            <a:off x="2462084" y="252957"/>
            <a:ext cx="7695182" cy="129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vi-VN" sz="4800" b="1" dirty="0">
                <a:latin typeface="+mn-lt"/>
              </a:rPr>
              <a:t>TRÒ CHƠI </a:t>
            </a:r>
            <a:r>
              <a:rPr lang="en-US" sz="4800" b="1" dirty="0">
                <a:latin typeface="+mn-lt"/>
              </a:rPr>
              <a:t> </a:t>
            </a:r>
            <a:r>
              <a:rPr lang="vi-VN" sz="4800" b="1" dirty="0">
                <a:latin typeface="+mn-lt"/>
              </a:rPr>
              <a:t>TIẾP SỨC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00" l="26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65" y="756365"/>
            <a:ext cx="9157228" cy="6101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5013" y="2046365"/>
            <a:ext cx="6173873" cy="306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85" y="4439478"/>
            <a:ext cx="4414206" cy="30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4F1E291A-782B-A54B-AF96-41EF3ED5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/>
          <a:stretch/>
        </p:blipFill>
        <p:spPr>
          <a:xfrm>
            <a:off x="1066582" y="675409"/>
            <a:ext cx="7525520" cy="5507182"/>
          </a:xfrm>
          <a:prstGeom prst="rect">
            <a:avLst/>
          </a:prstGeom>
        </p:spPr>
      </p:pic>
      <p:pic>
        <p:nvPicPr>
          <p:cNvPr id="6" name="Picture 5" descr="c0f27f09977f3a249bb988b4986ed5f9.png">
            <a:extLst>
              <a:ext uri="{FF2B5EF4-FFF2-40B4-BE49-F238E27FC236}">
                <a16:creationId xmlns:a16="http://schemas.microsoft.com/office/drawing/2014/main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7201" y="2729415"/>
            <a:ext cx="3207761" cy="44154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8505" y="1783845"/>
            <a:ext cx="6096000" cy="25699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HP.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ơn các anh hùng dân tộc..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000" u="none" strike="noStrike" spc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0CDE10C-51A8-024D-B2EB-2663EFCF9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93" y="1774207"/>
            <a:ext cx="4010413" cy="28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8039" y="421507"/>
            <a:ext cx="10367493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Long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trấn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1023,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Vĩnh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9001" y="506117"/>
            <a:ext cx="5191871" cy="807850"/>
          </a:xfrm>
          <a:prstGeom prst="rect">
            <a:avLst/>
          </a:prstGeom>
          <a:solidFill>
            <a:srgbClr val="CEB38E"/>
          </a:solidFill>
        </p:spPr>
        <p:txBody>
          <a:bodyPr wrap="non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50"/>
              </a:spcAft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66671" y="1416998"/>
            <a:ext cx="10818254" cy="707886"/>
          </a:xfrm>
          <a:prstGeom prst="rect">
            <a:avLst/>
          </a:prstGeom>
          <a:solidFill>
            <a:srgbClr val="C7B087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2" descr="Gieo cấy lúa đông xuân ở miền Bắc: Chậm tiến độ vì rét đậm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21" y="3754704"/>
            <a:ext cx="2825439" cy="2089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escription: Soạn bài Đoàn thuyền đánh cá của Huy Cận -Soạn văn lớp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91" y="3692953"/>
            <a:ext cx="2704564" cy="2089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Đồng muối Sa Huỳnh - Du lịch Quảng Ngãi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955" y="3692951"/>
            <a:ext cx="2920252" cy="2089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679116"/>
              </p:ext>
            </p:extLst>
          </p:nvPr>
        </p:nvGraphicFramePr>
        <p:xfrm>
          <a:off x="1970467" y="2199324"/>
          <a:ext cx="8670471" cy="35375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05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8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8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Nông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nghiệp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Ngư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nghiệp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Nghề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thủ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công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,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diêm</a:t>
                      </a:r>
                      <a:r>
                        <a:rPr lang="en-US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nghiệp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9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85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92666"/>
              </p:ext>
            </p:extLst>
          </p:nvPr>
        </p:nvGraphicFramePr>
        <p:xfrm>
          <a:off x="1030311" y="911224"/>
          <a:ext cx="10586433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7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3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5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9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nghiệp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Ngư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nghiệp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diêm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nghiệp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Nghề thủ công,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26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nghiệp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nghề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chính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đó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trồng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trọt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giữ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vai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trò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chủ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đạo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muối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Nghề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đánh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cá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cá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nhưng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chủ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yếu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đánh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cá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ven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bờ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biến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thủy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sản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phơi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sấy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sơ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mắm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).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Nghề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rèn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sắt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đúc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đồng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sản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xuất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nông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cụ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ngư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cụ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làm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gạch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đồ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gốm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sứ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nhà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đóng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thuyền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tạc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tượng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đan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lát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dệt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vải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dệt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chiếu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</a:rPr>
                        <a:t>cói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,...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409914" y="0"/>
            <a:ext cx="5191871" cy="80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50"/>
              </a:spcAft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772"/>
            <a:ext cx="12192000" cy="69177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98759" y="2693711"/>
            <a:ext cx="70490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Hải Phòng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nông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nghiệp,ngư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nghiệp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diêm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nghiệp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nghề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thủ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650060" y="1523548"/>
            <a:ext cx="5191871" cy="80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50"/>
              </a:spcAft>
            </a:pP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endParaRPr lang="en-US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0107" y="1015061"/>
            <a:ext cx="4992710" cy="3103927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50"/>
              </a:spcAft>
              <a:buFont typeface="+mj-lt"/>
              <a:buAutoNum type="alphaLcPeriod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5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5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15000"/>
              </a:lnSpc>
              <a:spcAft>
                <a:spcPts val="50"/>
              </a:spcAft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37700" y="207211"/>
            <a:ext cx="7716600" cy="80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50"/>
              </a:spcAft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5346" y="1015061"/>
            <a:ext cx="4984124" cy="3078279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5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1075.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75+ hình nền powerpoint lịch sử chất lượng full hd cực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3" t="-563"/>
          <a:stretch/>
        </p:blipFill>
        <p:spPr bwMode="auto">
          <a:xfrm>
            <a:off x="0" y="-38637"/>
            <a:ext cx="12205607" cy="68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5885" y="137217"/>
            <a:ext cx="735383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0555"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II. ĐÓNG GÓP CỦA NHÂN DÂN VÙNG ĐẤT HẢI PHÒNG TRONG CHIẾN THẮNG BẠCH ĐẰNG NĂM  981 VÀ NĂM 1288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972" y="1891965"/>
            <a:ext cx="5499279" cy="405649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981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5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web :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https://zingnews.vn/video-le-hoan-danh-tan-quan-tong-tren-song-bach-dang-post729044.html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9023" y="1877856"/>
            <a:ext cx="5144564" cy="405649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1288</a:t>
            </a:r>
            <a:endParaRPr lang="en-US" sz="2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web :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https://www.youtube.com/watch?v=dnY1xbmpqr4</a:t>
            </a:r>
            <a:endParaRPr lang="en-US" sz="2000" dirty="0">
              <a:solidFill>
                <a:srgbClr val="FFC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8065" y="119750"/>
            <a:ext cx="9396098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981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8190" y="1044097"/>
            <a:ext cx="8861985" cy="5060360"/>
          </a:xfrm>
          <a:prstGeom prst="rect">
            <a:avLst/>
          </a:prstGeom>
          <a:solidFill>
            <a:srgbClr val="F7E6AE">
              <a:alpha val="70000"/>
            </a:srgb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50"/>
              </a:spcAft>
              <a:buFont typeface="+mj-lt"/>
              <a:buAutoNum type="alphaLcPeriod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981,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cắm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cõi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</a:rPr>
              <a:t>b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indent="-342900" algn="just">
              <a:lnSpc>
                <a:spcPct val="115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Vĩnh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lvl="0" indent="-342900" algn="just">
              <a:lnSpc>
                <a:spcPct val="115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2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可爱幼儿园教育儿童小学生PPT课件"/>
</p:tagLst>
</file>

<file path=ppt/theme/theme1.xml><?xml version="1.0" encoding="utf-8"?>
<a:theme xmlns:a="http://schemas.openxmlformats.org/drawingml/2006/main" name="Office 主题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5510</TotalTime>
  <Words>1298</Words>
  <Application>Microsoft Office PowerPoint</Application>
  <PresentationFormat>Widescreen</PresentationFormat>
  <Paragraphs>133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Montserrat Light</vt:lpstr>
      <vt:lpstr>SimSun</vt:lpstr>
      <vt:lpstr>Times New Roman</vt:lpstr>
      <vt:lpstr>Symbol</vt:lpstr>
      <vt:lpstr>Arial</vt:lpstr>
      <vt:lpstr>汉仪综艺体简</vt:lpstr>
      <vt:lpstr>Montserrat</vt:lpstr>
      <vt:lpstr>张海山锐谐体</vt:lpstr>
      <vt:lpstr>Segoe UI</vt:lpstr>
      <vt:lpstr>Office 主题</vt:lpstr>
      <vt:lpstr>CHỦ ĐỀ1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TIẾP SỨC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卡通可爱幼儿园教育儿童小学生PPT课件</dc:title>
  <dc:creator>Windows User</dc:creator>
  <cp:lastModifiedBy>Admin</cp:lastModifiedBy>
  <cp:revision>313</cp:revision>
  <dcterms:created xsi:type="dcterms:W3CDTF">2017-03-09T01:41:16Z</dcterms:created>
  <dcterms:modified xsi:type="dcterms:W3CDTF">2024-05-08T10:37:46Z</dcterms:modified>
</cp:coreProperties>
</file>