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6" r:id="rId4"/>
    <p:sldId id="258" r:id="rId5"/>
    <p:sldId id="259" r:id="rId6"/>
    <p:sldId id="260" r:id="rId7"/>
    <p:sldId id="262" r:id="rId8"/>
    <p:sldId id="261" r:id="rId9"/>
    <p:sldId id="266" r:id="rId10"/>
    <p:sldId id="267" r:id="rId11"/>
    <p:sldId id="265" r:id="rId1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98EF4-B1DC-8256-3454-42F1CED7D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5846D-50AA-9174-A358-26B9A4161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9716A-06ED-CF4A-9C68-BE01BA89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FCC2F-4FA4-86C8-0293-D634DD70A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4571F-EF9E-4884-4E92-BCBB2379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712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AE9A5-2C5C-2956-DCD8-F840A2F7F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52FD71-DFD3-F8DA-E736-C6FB4DDE4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4A5AB-A82E-C387-63E6-7FE26B41C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BBE17-FD67-D1B7-3651-963922DB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68B35-666E-EC59-52B9-B18D62E4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576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3D43F7-E897-DDBB-24C6-CBC2FCE1B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0D17A1-2B0A-2820-7AA5-BA0EA1E0B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C108A-41DB-22F5-8286-A239FF857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8CDCC-D41E-67BD-CB0B-48A649B0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E2DE1-5596-14CA-9E0D-C14383DB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729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4D96-29E4-ED34-F116-8E2BB4DB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E1BB9-6CCB-CBF5-D34D-840323456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8E9C5-5269-C6BD-0E2B-FB327ED2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25EB6-EF9D-7BEA-B2B9-ECDC9B4A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3B95F-978D-2407-F99D-C341591B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738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511E-2332-20E2-9CCD-354F74F4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D3A20-DD50-4ACA-98E0-4405CA6C2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14DDF-EB2C-3E17-7C13-465CC15D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18A4A-9C36-13CC-6806-FAA24BB7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FE8DA-778A-410A-F9A8-C1B3E11E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81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5008-3F52-2F2C-957A-A8C10E301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BE76D-9C66-1EC5-28D6-13A3CB034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7E376-B40A-CCA2-4DB2-110DEC0C9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792A5-F1B8-CBFB-C426-226CD315C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A749A-459D-8C53-5AEA-7657F004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83860-703D-B83F-8B71-CBD85C023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858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D3008-6AF2-AF70-039E-1D0C62CC6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C31D0-C623-83CF-4BD6-F0508E804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B340-0B1C-8729-EF23-204C7743A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3BAC11-EEAE-9564-FA58-D415B220E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7A7CE5-2EDD-4DF0-31FF-62A51BF0D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534-1444-A9AF-DE45-EF966B95D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D0546-725A-095C-6D4B-AF33EF6F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B0CA0-01E7-ABCF-4BE1-8C1467BC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433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C728B-F9CF-90DC-28C7-D9C1D40F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57D300-1CCB-CD2A-D9E6-6BAD2CCB1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08EA2-6F8E-E2DD-AA18-DC124EEF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D370B-9163-6B16-88CA-A65730E5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057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6F946C-3065-5481-4DFA-35429BE4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7AFD37-2B10-F34E-A360-9D5F8D34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2B40D-8409-4C3B-D80C-F4A02032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8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B926D-651D-78AA-E52A-C64FECB56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C96CA-5F79-82CC-A8C2-A5AD1D948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23A93-3C57-15FA-7F42-BA41F6357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3B068-F110-06A8-8B04-C4942930C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ACE4F-C643-D67A-FB05-8AA2048D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42DB6-421B-A46D-FAAD-5A3036513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09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1050D-959F-F226-E341-FBB7DCF33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46F8F-6AD7-AD35-4F20-D8A7BDB33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5A0A35-FDDA-F3E7-DD27-3FF94DB11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DEA269-BA3E-DF15-6AEC-ADF7760C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F8D72-98E9-E59E-19E2-D6293E3F7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83E67-871E-5614-72E0-ED936B43C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175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2AAFDF-1005-4D76-4453-93C2676B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F76E5-436D-4A92-9F45-3410FE644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688FE-028C-8171-0AA3-9F860E4A5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F10C9-5D39-41B0-BB35-DAEB3AFFF4D5}" type="datetimeFigureOut">
              <a:rPr lang="vi-VN" smtClean="0"/>
              <a:t>12/04/2024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63FDE-E453-01F5-8042-2F7580925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34C6-7833-753F-F093-480B220A0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8D859-B909-4ED4-B60F-A10EE0E9FA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067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C40A68-57BE-548B-B500-02E974374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376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10808B-4D6B-FF35-675F-039855681F87}"/>
              </a:ext>
            </a:extLst>
          </p:cNvPr>
          <p:cNvSpPr txBox="1"/>
          <p:nvPr/>
        </p:nvSpPr>
        <p:spPr>
          <a:xfrm>
            <a:off x="0" y="1534160"/>
            <a:ext cx="121208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</a:p>
          <a:p>
            <a:r>
              <a:rPr lang="en-US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PHÉP CỘNG VÀ PHÉP TRỪ SỐ TỰ NHIÊN</a:t>
            </a:r>
          </a:p>
          <a:p>
            <a:endParaRPr lang="en-US" dirty="0"/>
          </a:p>
          <a:p>
            <a:pPr algn="ctr"/>
            <a:endParaRPr lang="en-US" dirty="0"/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061630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796A-1D9B-5BF8-D0A0-6658BA57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ontent Placeholder 4" descr="Shape, square&#10;&#10;Description automatically generated">
            <a:extLst>
              <a:ext uri="{FF2B5EF4-FFF2-40B4-BE49-F238E27FC236}">
                <a16:creationId xmlns:a16="http://schemas.microsoft.com/office/drawing/2014/main" id="{D8E8FF84-B682-8A02-65BC-7EDBE85D9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3561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0E4BAB-AA20-E494-B0CA-FE8EB8362A63}"/>
              </a:ext>
            </a:extLst>
          </p:cNvPr>
          <p:cNvSpPr txBox="1"/>
          <p:nvPr/>
        </p:nvSpPr>
        <p:spPr>
          <a:xfrm>
            <a:off x="2479040" y="599440"/>
            <a:ext cx="9601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a , b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cho,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c sao cho 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= b + c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cho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– b = c 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Minh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– 4 = 2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F09C26B8-2328-364B-9892-9866B5E7A0F8}"/>
              </a:ext>
            </a:extLst>
          </p:cNvPr>
          <p:cNvSpPr/>
          <p:nvPr/>
        </p:nvSpPr>
        <p:spPr>
          <a:xfrm>
            <a:off x="2712720" y="2529840"/>
            <a:ext cx="162560" cy="101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A1276315-3A07-C36D-81BD-4BC1C302BB9C}"/>
              </a:ext>
            </a:extLst>
          </p:cNvPr>
          <p:cNvSpPr/>
          <p:nvPr/>
        </p:nvSpPr>
        <p:spPr>
          <a:xfrm>
            <a:off x="2794000" y="3429000"/>
            <a:ext cx="162560" cy="101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4" name="Picture 3" descr="A picture containing text, antenna&#10;&#10;Description automatically generated">
            <a:extLst>
              <a:ext uri="{FF2B5EF4-FFF2-40B4-BE49-F238E27FC236}">
                <a16:creationId xmlns:a16="http://schemas.microsoft.com/office/drawing/2014/main" id="{98F32706-FD42-E251-C8AD-748C3271DA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07" y="3942298"/>
            <a:ext cx="6157785" cy="185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6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9B19F62-10CE-6EF4-36C9-34E4FEF55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448FC1-93BE-726A-4ED3-9E2B7BCB38CD}"/>
              </a:ext>
            </a:extLst>
          </p:cNvPr>
          <p:cNvSpPr txBox="1"/>
          <p:nvPr/>
        </p:nvSpPr>
        <p:spPr>
          <a:xfrm>
            <a:off x="3149600" y="965200"/>
            <a:ext cx="605536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vi-V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3DA459F0-5C46-31AB-7C67-F9F5948F6F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50" y="3062262"/>
            <a:ext cx="6749770" cy="209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8883-A121-AD4C-78F5-0DF555AC2D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BC86F-16C7-F2DC-6A12-08C7466E61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3A429C9B-A663-9C66-D4DE-9D222C54E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0314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C80902-64DA-7C61-02BB-1FB7E448DB0F}"/>
              </a:ext>
            </a:extLst>
          </p:cNvPr>
          <p:cNvSpPr txBox="1"/>
          <p:nvPr/>
        </p:nvSpPr>
        <p:spPr>
          <a:xfrm>
            <a:off x="273269" y="409903"/>
            <a:ext cx="110463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 TOÁN:</a:t>
            </a:r>
            <a:endParaRPr lang="vi-VN" sz="2400" dirty="0"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đi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chua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rau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đưa cho cô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82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C40A68-57BE-548B-B500-02E974374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376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10808B-4D6B-FF35-675F-039855681F87}"/>
              </a:ext>
            </a:extLst>
          </p:cNvPr>
          <p:cNvSpPr txBox="1"/>
          <p:nvPr/>
        </p:nvSpPr>
        <p:spPr>
          <a:xfrm>
            <a:off x="0" y="1534160"/>
            <a:ext cx="121208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</a:p>
          <a:p>
            <a:r>
              <a:rPr lang="en-US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PHÉP CỘNG VÀ PHÉP TRỪ SỐ TỰ NHIÊN</a:t>
            </a:r>
          </a:p>
          <a:p>
            <a:endParaRPr lang="en-US" sz="4400" dirty="0"/>
          </a:p>
          <a:p>
            <a:pPr algn="ctr"/>
            <a:endParaRPr lang="en-US" sz="4400" dirty="0"/>
          </a:p>
          <a:p>
            <a:pPr algn="ctr"/>
            <a:endParaRPr lang="en-US" sz="4400" dirty="0">
              <a:solidFill>
                <a:schemeClr val="bg1"/>
              </a:solidFill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66451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796A-1D9B-5BF8-D0A0-6658BA57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ontent Placeholder 4" descr="Shape, square&#10;&#10;Description automatically generated">
            <a:extLst>
              <a:ext uri="{FF2B5EF4-FFF2-40B4-BE49-F238E27FC236}">
                <a16:creationId xmlns:a16="http://schemas.microsoft.com/office/drawing/2014/main" id="{D8E8FF84-B682-8A02-65BC-7EDBE85D9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3561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0E4BAB-AA20-E494-B0CA-FE8EB8362A63}"/>
              </a:ext>
            </a:extLst>
          </p:cNvPr>
          <p:cNvSpPr txBox="1"/>
          <p:nvPr/>
        </p:nvSpPr>
        <p:spPr>
          <a:xfrm>
            <a:off x="2479040" y="599440"/>
            <a:ext cx="9601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a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cho ta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a+ b 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tia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+ 4= 6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bên 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F09C26B8-2328-364B-9892-9866B5E7A0F8}"/>
              </a:ext>
            </a:extLst>
          </p:cNvPr>
          <p:cNvSpPr/>
          <p:nvPr/>
        </p:nvSpPr>
        <p:spPr>
          <a:xfrm>
            <a:off x="2712720" y="2529840"/>
            <a:ext cx="162560" cy="101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A1276315-3A07-C36D-81BD-4BC1C302BB9C}"/>
              </a:ext>
            </a:extLst>
          </p:cNvPr>
          <p:cNvSpPr/>
          <p:nvPr/>
        </p:nvSpPr>
        <p:spPr>
          <a:xfrm>
            <a:off x="2794000" y="3429000"/>
            <a:ext cx="162560" cy="101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 descr="A picture containing text, antenna&#10;&#10;Description automatically generated">
            <a:extLst>
              <a:ext uri="{FF2B5EF4-FFF2-40B4-BE49-F238E27FC236}">
                <a16:creationId xmlns:a16="http://schemas.microsoft.com/office/drawing/2014/main" id="{9FFFAF93-A0ED-9EFA-B0CE-78188D554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560" y="4373185"/>
            <a:ext cx="7101841" cy="189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5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7B0DFC53-04AD-EA37-C9B5-17A7D2D50A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49C4F6-6596-EDE0-6A75-E0A8AC8CCEA0}"/>
              </a:ext>
            </a:extLst>
          </p:cNvPr>
          <p:cNvSpPr txBox="1"/>
          <p:nvPr/>
        </p:nvSpPr>
        <p:spPr>
          <a:xfrm>
            <a:off x="2459421" y="620110"/>
            <a:ext cx="56545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</a:p>
          <a:p>
            <a:endParaRPr lang="vi-V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E4A6BF2D-0322-AF0A-851C-E5359CBF3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261" y="2983143"/>
            <a:ext cx="6549361" cy="257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9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F27E-1CDD-02E6-290A-222B61E3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5" name="Content Placeholder 4" descr="Shape&#10;&#10;Description automatically generated with low confidence">
            <a:extLst>
              <a:ext uri="{FF2B5EF4-FFF2-40B4-BE49-F238E27FC236}">
                <a16:creationId xmlns:a16="http://schemas.microsoft.com/office/drawing/2014/main" id="{A9F03DD4-3A64-3965-5DBB-ED5B61477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0"/>
            <a:ext cx="12307614" cy="70104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27084-F92A-B1FF-B1E5-DCDEC45CAF67}"/>
              </a:ext>
            </a:extLst>
          </p:cNvPr>
          <p:cNvSpPr txBox="1"/>
          <p:nvPr/>
        </p:nvSpPr>
        <p:spPr>
          <a:xfrm>
            <a:off x="838200" y="741680"/>
            <a:ext cx="109575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highlight>
                  <a:srgbClr val="FF0000"/>
                </a:highlight>
                <a:latin typeface="+mj-lt"/>
              </a:rPr>
              <a:t>Vận</a:t>
            </a:r>
            <a:r>
              <a:rPr lang="vi-VN" sz="2800" dirty="0">
                <a:highlight>
                  <a:srgbClr val="FF0000"/>
                </a:highlight>
                <a:latin typeface="+mj-lt"/>
              </a:rPr>
              <a:t> </a:t>
            </a:r>
            <a:r>
              <a:rPr lang="vi-VN" sz="2800" dirty="0" err="1">
                <a:highlight>
                  <a:srgbClr val="FF0000"/>
                </a:highlight>
                <a:latin typeface="+mj-lt"/>
              </a:rPr>
              <a:t>dụng</a:t>
            </a:r>
            <a:r>
              <a:rPr lang="vi-VN" sz="2800" dirty="0">
                <a:highlight>
                  <a:srgbClr val="FF0000"/>
                </a:highlight>
                <a:latin typeface="+mj-lt"/>
              </a:rPr>
              <a:t> 1 </a:t>
            </a:r>
            <a:endParaRPr lang="en-US" sz="2800" dirty="0">
              <a:highlight>
                <a:srgbClr val="FF0000"/>
              </a:highlight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r>
              <a:rPr lang="vi-VN" sz="2800" dirty="0" err="1">
                <a:latin typeface="+mj-lt"/>
              </a:rPr>
              <a:t>Diện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tích</a:t>
            </a:r>
            <a:r>
              <a:rPr lang="vi-VN" sz="2800" dirty="0">
                <a:latin typeface="+mj-lt"/>
              </a:rPr>
              <a:t> gieo </a:t>
            </a:r>
            <a:r>
              <a:rPr lang="vi-VN" sz="2800" dirty="0" err="1">
                <a:latin typeface="+mj-lt"/>
              </a:rPr>
              <a:t>trồng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lúa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vụ</a:t>
            </a:r>
            <a:r>
              <a:rPr lang="vi-VN" sz="2800" dirty="0">
                <a:latin typeface="+mj-lt"/>
              </a:rPr>
              <a:t> thu đông năm  2019 </a:t>
            </a:r>
            <a:r>
              <a:rPr lang="vi-VN" sz="2800" dirty="0" err="1">
                <a:latin typeface="+mj-lt"/>
              </a:rPr>
              <a:t>vùng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đồng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bằng</a:t>
            </a:r>
            <a:r>
              <a:rPr lang="vi-VN" sz="2800" dirty="0">
                <a:latin typeface="+mj-lt"/>
              </a:rPr>
              <a:t> sông </a:t>
            </a:r>
            <a:r>
              <a:rPr lang="vi-VN" sz="2800" dirty="0" err="1">
                <a:latin typeface="+mj-lt"/>
              </a:rPr>
              <a:t>Cửu</a:t>
            </a:r>
            <a:r>
              <a:rPr lang="vi-VN" sz="2800" dirty="0">
                <a:latin typeface="+mj-lt"/>
              </a:rPr>
              <a:t> Long </a:t>
            </a:r>
            <a:r>
              <a:rPr lang="vi-VN" sz="2800" dirty="0" err="1">
                <a:latin typeface="+mj-lt"/>
              </a:rPr>
              <a:t>ước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tính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đạt</a:t>
            </a:r>
            <a:r>
              <a:rPr lang="vi-VN" sz="2800" dirty="0">
                <a:latin typeface="+mj-lt"/>
              </a:rPr>
              <a:t> 713.200 ha ,</a:t>
            </a:r>
            <a:r>
              <a:rPr lang="vi-VN" sz="2800" dirty="0" err="1">
                <a:latin typeface="+mj-lt"/>
              </a:rPr>
              <a:t>giảm</a:t>
            </a:r>
            <a:r>
              <a:rPr lang="vi-VN" sz="2800" dirty="0">
                <a:latin typeface="+mj-lt"/>
              </a:rPr>
              <a:t> 14.500 ha so </a:t>
            </a:r>
            <a:r>
              <a:rPr lang="vi-VN" sz="2800" dirty="0" err="1">
                <a:latin typeface="+mj-lt"/>
              </a:rPr>
              <a:t>với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vụ</a:t>
            </a:r>
            <a:r>
              <a:rPr lang="vi-VN" sz="2800" dirty="0">
                <a:latin typeface="+mj-lt"/>
              </a:rPr>
              <a:t> thu đông năm 2018 (Theo </a:t>
            </a:r>
            <a:r>
              <a:rPr lang="vi-VN" sz="2800" dirty="0" err="1">
                <a:latin typeface="+mj-lt"/>
              </a:rPr>
              <a:t>tổng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cục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thống</a:t>
            </a:r>
            <a:r>
              <a:rPr lang="vi-VN" sz="2800" dirty="0">
                <a:latin typeface="+mj-lt"/>
              </a:rPr>
              <a:t> kê 10–2019)</a:t>
            </a:r>
          </a:p>
          <a:p>
            <a:endParaRPr lang="vi-VN" sz="2800" dirty="0">
              <a:latin typeface="+mj-lt"/>
            </a:endParaRPr>
          </a:p>
          <a:p>
            <a:r>
              <a:rPr lang="vi-VN" sz="2800" dirty="0" err="1">
                <a:latin typeface="+mj-lt"/>
              </a:rPr>
              <a:t>Hãy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tính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diện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tích</a:t>
            </a:r>
            <a:r>
              <a:rPr lang="vi-VN" sz="2800" dirty="0">
                <a:latin typeface="+mj-lt"/>
              </a:rPr>
              <a:t> gieo </a:t>
            </a:r>
            <a:r>
              <a:rPr lang="vi-VN" sz="2800" dirty="0" err="1">
                <a:latin typeface="+mj-lt"/>
              </a:rPr>
              <a:t>trồng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lúa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vụ</a:t>
            </a:r>
            <a:r>
              <a:rPr lang="vi-VN" sz="2800" dirty="0">
                <a:latin typeface="+mj-lt"/>
              </a:rPr>
              <a:t> thu đông năm 2018 </a:t>
            </a:r>
            <a:r>
              <a:rPr lang="vi-VN" sz="2800" dirty="0" err="1">
                <a:latin typeface="+mj-lt"/>
              </a:rPr>
              <a:t>của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đồng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bằng</a:t>
            </a:r>
            <a:r>
              <a:rPr lang="vi-VN" sz="2800" dirty="0">
                <a:latin typeface="+mj-lt"/>
              </a:rPr>
              <a:t> sông </a:t>
            </a:r>
            <a:r>
              <a:rPr lang="vi-VN" sz="2800" dirty="0" err="1">
                <a:latin typeface="+mj-lt"/>
              </a:rPr>
              <a:t>Cửu</a:t>
            </a:r>
            <a:r>
              <a:rPr lang="vi-VN" sz="2800" dirty="0">
                <a:latin typeface="+mj-lt"/>
              </a:rPr>
              <a:t> Long  ?</a:t>
            </a:r>
          </a:p>
        </p:txBody>
      </p:sp>
    </p:spTree>
    <p:extLst>
      <p:ext uri="{BB962C8B-B14F-4D97-AF65-F5344CB8AC3E}">
        <p14:creationId xmlns:p14="http://schemas.microsoft.com/office/powerpoint/2010/main" val="221998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6F27E-1CDD-02E6-290A-222B61E3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5" name="Content Placeholder 4" descr="Shape&#10;&#10;Description automatically generated with low confidence">
            <a:extLst>
              <a:ext uri="{FF2B5EF4-FFF2-40B4-BE49-F238E27FC236}">
                <a16:creationId xmlns:a16="http://schemas.microsoft.com/office/drawing/2014/main" id="{A9F03DD4-3A64-3965-5DBB-ED5B61477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14" y="-76200"/>
            <a:ext cx="12307614" cy="70104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527084-F92A-B1FF-B1E5-DCDEC45CAF67}"/>
              </a:ext>
            </a:extLst>
          </p:cNvPr>
          <p:cNvSpPr txBox="1"/>
          <p:nvPr/>
        </p:nvSpPr>
        <p:spPr>
          <a:xfrm>
            <a:off x="838200" y="741680"/>
            <a:ext cx="10957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>
                <a:highlight>
                  <a:srgbClr val="FF0000"/>
                </a:highlight>
                <a:latin typeface="+mj-lt"/>
              </a:rPr>
              <a:t>Vận</a:t>
            </a:r>
            <a:r>
              <a:rPr lang="vi-VN" sz="2400" dirty="0">
                <a:highlight>
                  <a:srgbClr val="FF0000"/>
                </a:highlight>
                <a:latin typeface="+mj-lt"/>
              </a:rPr>
              <a:t> </a:t>
            </a:r>
            <a:r>
              <a:rPr lang="vi-VN" sz="2400" dirty="0" err="1">
                <a:highlight>
                  <a:srgbClr val="FF0000"/>
                </a:highlight>
                <a:latin typeface="+mj-lt"/>
              </a:rPr>
              <a:t>dụng</a:t>
            </a:r>
            <a:r>
              <a:rPr lang="vi-VN" sz="2400" dirty="0">
                <a:highlight>
                  <a:srgbClr val="FF0000"/>
                </a:highlight>
                <a:latin typeface="+mj-lt"/>
              </a:rPr>
              <a:t> 1 </a:t>
            </a:r>
            <a:endParaRPr lang="en-US" sz="2400" dirty="0">
              <a:highlight>
                <a:srgbClr val="FF0000"/>
              </a:highlight>
              <a:latin typeface="+mj-lt"/>
            </a:endParaRPr>
          </a:p>
          <a:p>
            <a:r>
              <a:rPr lang="vi-VN" sz="2400" dirty="0" err="1">
                <a:latin typeface="+mj-lt"/>
              </a:rPr>
              <a:t>Diện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tích</a:t>
            </a:r>
            <a:r>
              <a:rPr lang="vi-VN" sz="2400" dirty="0">
                <a:latin typeface="+mj-lt"/>
              </a:rPr>
              <a:t> gieo </a:t>
            </a:r>
            <a:r>
              <a:rPr lang="vi-VN" sz="2400" dirty="0" err="1">
                <a:latin typeface="+mj-lt"/>
              </a:rPr>
              <a:t>trồng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lúa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vụ</a:t>
            </a:r>
            <a:r>
              <a:rPr lang="vi-VN" sz="2400" dirty="0">
                <a:latin typeface="+mj-lt"/>
              </a:rPr>
              <a:t> thu đông năm  2019 </a:t>
            </a:r>
            <a:r>
              <a:rPr lang="vi-VN" sz="2400" dirty="0" err="1">
                <a:latin typeface="+mj-lt"/>
              </a:rPr>
              <a:t>vùng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đồng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bằng</a:t>
            </a:r>
            <a:r>
              <a:rPr lang="vi-VN" sz="2400" dirty="0">
                <a:latin typeface="+mj-lt"/>
              </a:rPr>
              <a:t> sông </a:t>
            </a:r>
            <a:r>
              <a:rPr lang="vi-VN" sz="2400" dirty="0" err="1">
                <a:latin typeface="+mj-lt"/>
              </a:rPr>
              <a:t>Cửu</a:t>
            </a:r>
            <a:r>
              <a:rPr lang="vi-VN" sz="2400" dirty="0">
                <a:latin typeface="+mj-lt"/>
              </a:rPr>
              <a:t> Long </a:t>
            </a:r>
            <a:r>
              <a:rPr lang="vi-VN" sz="2400" dirty="0" err="1">
                <a:latin typeface="+mj-lt"/>
              </a:rPr>
              <a:t>ước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tính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đạt</a:t>
            </a:r>
            <a:r>
              <a:rPr lang="vi-VN" sz="2400" dirty="0">
                <a:latin typeface="+mj-lt"/>
              </a:rPr>
              <a:t> 713 200 ha ,</a:t>
            </a:r>
            <a:r>
              <a:rPr lang="vi-VN" sz="2400" dirty="0" err="1">
                <a:latin typeface="+mj-lt"/>
              </a:rPr>
              <a:t>giảm</a:t>
            </a:r>
            <a:r>
              <a:rPr lang="vi-VN" sz="2400" dirty="0">
                <a:latin typeface="+mj-lt"/>
              </a:rPr>
              <a:t> 14 500 ha so </a:t>
            </a:r>
            <a:r>
              <a:rPr lang="vi-VN" sz="2400" dirty="0" err="1">
                <a:latin typeface="+mj-lt"/>
              </a:rPr>
              <a:t>với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vụ</a:t>
            </a:r>
            <a:r>
              <a:rPr lang="vi-VN" sz="2400" dirty="0">
                <a:latin typeface="+mj-lt"/>
              </a:rPr>
              <a:t> thu đông năm 2018 (Theo </a:t>
            </a:r>
            <a:r>
              <a:rPr lang="vi-VN" sz="2400" dirty="0" err="1">
                <a:latin typeface="+mj-lt"/>
              </a:rPr>
              <a:t>tổng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cục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thống</a:t>
            </a:r>
            <a:r>
              <a:rPr lang="vi-VN" sz="2400" dirty="0">
                <a:latin typeface="+mj-lt"/>
              </a:rPr>
              <a:t> kê 10–2019)</a:t>
            </a:r>
          </a:p>
          <a:p>
            <a:r>
              <a:rPr lang="vi-VN" sz="2400" dirty="0" err="1">
                <a:latin typeface="+mj-lt"/>
              </a:rPr>
              <a:t>Hãy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tính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diện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tích</a:t>
            </a:r>
            <a:r>
              <a:rPr lang="vi-VN" sz="2400" dirty="0">
                <a:latin typeface="+mj-lt"/>
              </a:rPr>
              <a:t> gieo </a:t>
            </a:r>
            <a:r>
              <a:rPr lang="vi-VN" sz="2400" dirty="0" err="1">
                <a:latin typeface="+mj-lt"/>
              </a:rPr>
              <a:t>trồng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lúa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vụ</a:t>
            </a:r>
            <a:r>
              <a:rPr lang="vi-VN" sz="2400" dirty="0">
                <a:latin typeface="+mj-lt"/>
              </a:rPr>
              <a:t> thu đông năm 2018 </a:t>
            </a:r>
            <a:r>
              <a:rPr lang="vi-VN" sz="2400" dirty="0" err="1">
                <a:latin typeface="+mj-lt"/>
              </a:rPr>
              <a:t>của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đồng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bằng</a:t>
            </a:r>
            <a:r>
              <a:rPr lang="vi-VN" sz="2400" dirty="0">
                <a:latin typeface="+mj-lt"/>
              </a:rPr>
              <a:t> sông </a:t>
            </a:r>
            <a:r>
              <a:rPr lang="vi-VN" sz="2400" dirty="0" err="1">
                <a:latin typeface="+mj-lt"/>
              </a:rPr>
              <a:t>Cửu</a:t>
            </a:r>
            <a:r>
              <a:rPr lang="vi-VN" sz="2400" dirty="0">
                <a:latin typeface="+mj-lt"/>
              </a:rPr>
              <a:t> Long  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9A778-C6E2-6E9D-60B8-792BB0314E60}"/>
              </a:ext>
            </a:extLst>
          </p:cNvPr>
          <p:cNvSpPr txBox="1"/>
          <p:nvPr/>
        </p:nvSpPr>
        <p:spPr>
          <a:xfrm>
            <a:off x="2397760" y="3035956"/>
            <a:ext cx="90627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                             </a:t>
            </a:r>
            <a:r>
              <a:rPr lang="vi-VN" sz="3600" dirty="0" err="1">
                <a:latin typeface="+mj-lt"/>
              </a:rPr>
              <a:t>Bài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giải</a:t>
            </a:r>
            <a:r>
              <a:rPr lang="vi-VN" sz="3600" dirty="0">
                <a:latin typeface="+mj-lt"/>
              </a:rPr>
              <a:t>:</a:t>
            </a:r>
          </a:p>
          <a:p>
            <a:r>
              <a:rPr lang="vi-VN" sz="3600" dirty="0" err="1">
                <a:latin typeface="+mj-lt"/>
              </a:rPr>
              <a:t>Diện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tích</a:t>
            </a:r>
            <a:r>
              <a:rPr lang="vi-VN" sz="3600" dirty="0">
                <a:latin typeface="+mj-lt"/>
              </a:rPr>
              <a:t> gieo </a:t>
            </a:r>
            <a:r>
              <a:rPr lang="vi-VN" sz="3600" dirty="0" err="1">
                <a:latin typeface="+mj-lt"/>
              </a:rPr>
              <a:t>trồng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lúa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vụ</a:t>
            </a:r>
            <a:r>
              <a:rPr lang="vi-VN" sz="3600" dirty="0">
                <a:latin typeface="+mj-lt"/>
              </a:rPr>
              <a:t> thu đông năm 2018 </a:t>
            </a:r>
            <a:r>
              <a:rPr lang="vi-VN" sz="3600" dirty="0" err="1">
                <a:latin typeface="+mj-lt"/>
              </a:rPr>
              <a:t>của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đồng</a:t>
            </a:r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bằng</a:t>
            </a:r>
            <a:r>
              <a:rPr lang="vi-VN" sz="3600" dirty="0">
                <a:latin typeface="+mj-lt"/>
              </a:rPr>
              <a:t> sông </a:t>
            </a:r>
            <a:r>
              <a:rPr lang="vi-VN" sz="3600" dirty="0" err="1">
                <a:latin typeface="+mj-lt"/>
              </a:rPr>
              <a:t>Cửu</a:t>
            </a:r>
            <a:r>
              <a:rPr lang="vi-VN" sz="3600" dirty="0">
                <a:latin typeface="+mj-lt"/>
              </a:rPr>
              <a:t> Long </a:t>
            </a:r>
            <a:r>
              <a:rPr lang="vi-VN" sz="3600" dirty="0" err="1">
                <a:latin typeface="+mj-lt"/>
              </a:rPr>
              <a:t>là</a:t>
            </a:r>
            <a:r>
              <a:rPr lang="vi-VN" sz="3600" dirty="0">
                <a:latin typeface="+mj-lt"/>
              </a:rPr>
              <a:t>:</a:t>
            </a:r>
          </a:p>
          <a:p>
            <a:r>
              <a:rPr lang="vi-VN" sz="3600" dirty="0">
                <a:latin typeface="+mj-lt"/>
              </a:rPr>
              <a:t>             713 200+ 14 500 = 727 700 (ha)</a:t>
            </a:r>
          </a:p>
          <a:p>
            <a:endParaRPr lang="vi-VN" sz="3600" dirty="0">
              <a:latin typeface="+mj-lt"/>
            </a:endParaRPr>
          </a:p>
          <a:p>
            <a:pPr algn="r"/>
            <a:r>
              <a:rPr lang="vi-VN" sz="3600" dirty="0">
                <a:latin typeface="+mj-lt"/>
              </a:rPr>
              <a:t> </a:t>
            </a:r>
            <a:r>
              <a:rPr lang="vi-VN" sz="3600" dirty="0" err="1">
                <a:latin typeface="+mj-lt"/>
              </a:rPr>
              <a:t>Đáp</a:t>
            </a:r>
            <a:r>
              <a:rPr lang="vi-VN" sz="3600" dirty="0">
                <a:latin typeface="+mj-lt"/>
              </a:rPr>
              <a:t> số:727 700 (ha)</a:t>
            </a:r>
          </a:p>
          <a:p>
            <a:endParaRPr lang="vi-VN" sz="3600" dirty="0">
              <a:latin typeface="+mj-lt"/>
            </a:endParaRPr>
          </a:p>
          <a:p>
            <a:endParaRPr lang="vi-VN" sz="1800" dirty="0">
              <a:latin typeface="+mj-lt"/>
            </a:endParaRPr>
          </a:p>
          <a:p>
            <a:endParaRPr lang="vi-VN" dirty="0"/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2211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033A9FDE-5896-6865-50FF-3C184EF56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368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A3760D-C5FE-E7D9-F265-F3ABBC464B46}"/>
              </a:ext>
            </a:extLst>
          </p:cNvPr>
          <p:cNvSpPr txBox="1"/>
          <p:nvPr/>
        </p:nvSpPr>
        <p:spPr>
          <a:xfrm>
            <a:off x="345440" y="558800"/>
            <a:ext cx="1163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HĐ1</a:t>
            </a:r>
            <a:r>
              <a:rPr lang="en-US" sz="2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a=28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b=34</a:t>
            </a:r>
          </a:p>
          <a:p>
            <a:pPr marL="514350" indent="-51435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b+a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710723-DAE7-C2FF-50BF-475084BB8633}"/>
              </a:ext>
            </a:extLst>
          </p:cNvPr>
          <p:cNvSpPr txBox="1"/>
          <p:nvPr/>
        </p:nvSpPr>
        <p:spPr>
          <a:xfrm>
            <a:off x="345440" y="2509520"/>
            <a:ext cx="6979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HĐ2</a:t>
            </a:r>
            <a:r>
              <a:rPr lang="en-US" sz="280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a = 17 ,b= 21, c= 35</a:t>
            </a:r>
          </a:p>
          <a:p>
            <a:pPr marL="342900" indent="-342900">
              <a:buAutoNum type="alphaLcParenR"/>
            </a:pP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)+c 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a+(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AutoNum type="alphaLcParenR"/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câu a)</a:t>
            </a:r>
          </a:p>
        </p:txBody>
      </p:sp>
    </p:spTree>
    <p:extLst>
      <p:ext uri="{BB962C8B-B14F-4D97-AF65-F5344CB8AC3E}">
        <p14:creationId xmlns:p14="http://schemas.microsoft.com/office/powerpoint/2010/main" val="281966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162D8A3-9155-D8BF-F1C2-74EF5EBCE747}"/>
              </a:ext>
            </a:extLst>
          </p:cNvPr>
          <p:cNvSpPr/>
          <p:nvPr/>
        </p:nvSpPr>
        <p:spPr>
          <a:xfrm>
            <a:off x="518160" y="195044"/>
            <a:ext cx="8778240" cy="25481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F0A2C2-68B5-27B0-FBAE-2576600E06A5}"/>
              </a:ext>
            </a:extLst>
          </p:cNvPr>
          <p:cNvSpPr txBox="1"/>
          <p:nvPr/>
        </p:nvSpPr>
        <p:spPr>
          <a:xfrm>
            <a:off x="914400" y="54864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nhiên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tinh </a:t>
            </a:r>
            <a:r>
              <a:rPr lang="vi-VN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Giao </a:t>
            </a:r>
            <a:r>
              <a:rPr 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b+a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)+c = a+(</a:t>
            </a:r>
            <a:r>
              <a:rPr lang="vi-VN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EDE496-39DB-A26E-A1F1-A9CDEC53B7E0}"/>
              </a:ext>
            </a:extLst>
          </p:cNvPr>
          <p:cNvSpPr txBox="1"/>
          <p:nvPr/>
        </p:nvSpPr>
        <p:spPr>
          <a:xfrm>
            <a:off x="985520" y="3096796"/>
            <a:ext cx="10728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a+0 = 0+a =a</a:t>
            </a:r>
          </a:p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)+c hay a+(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b+c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a.b.c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a+b+c</a:t>
            </a:r>
            <a:endParaRPr lang="vi-VN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tar: 4 Points 7">
            <a:extLst>
              <a:ext uri="{FF2B5EF4-FFF2-40B4-BE49-F238E27FC236}">
                <a16:creationId xmlns:a16="http://schemas.microsoft.com/office/drawing/2014/main" id="{2AF9B013-2EDD-7A6F-C4A0-E6D1F9E310B8}"/>
              </a:ext>
            </a:extLst>
          </p:cNvPr>
          <p:cNvSpPr/>
          <p:nvPr/>
        </p:nvSpPr>
        <p:spPr>
          <a:xfrm>
            <a:off x="767080" y="3252550"/>
            <a:ext cx="294640" cy="284480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744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542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phanngoc1096@outlook.com.vn</dc:creator>
  <cp:lastModifiedBy>Admin</cp:lastModifiedBy>
  <cp:revision>10</cp:revision>
  <dcterms:created xsi:type="dcterms:W3CDTF">2022-09-11T10:57:29Z</dcterms:created>
  <dcterms:modified xsi:type="dcterms:W3CDTF">2024-04-12T08:13:17Z</dcterms:modified>
</cp:coreProperties>
</file>