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7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4660"/>
  </p:normalViewPr>
  <p:slideViewPr>
    <p:cSldViewPr snapToGrid="0">
      <p:cViewPr varScale="1">
        <p:scale>
          <a:sx n="73" d="100"/>
          <a:sy n="73" d="100"/>
        </p:scale>
        <p:origin x="3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DAE7E-1638-495E-6CB5-0C262A832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DA6F1-D335-8E6C-D7D9-8205E81F8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48EF-8264-B9DF-DFD8-4B6C68ADD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219B8-887B-67FC-2C82-30162102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4B407-B0BC-1AF6-E994-1AF60244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4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BAF2-978F-F6F9-2FEB-D00F14291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F973E-AAD1-4A71-A3EF-D685B9734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B8CE2-3661-23F6-4A57-68ED05CF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5205D-46CB-7838-E276-C5FB57D1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5502A-4D80-A91B-96F3-99BFEFEC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0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CA624E-AF0D-D29A-566E-3F504A616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F2D57-0C79-C435-1387-2B134DB7F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18489-72A6-A55F-77D7-729491A7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5443B-86A1-9F23-E360-822DC0DD8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6EF23-8277-EEFC-B52E-CE30D0AB7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7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81E6-1E79-EB61-69C8-2AA43DA9E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8E636-DA87-15B5-645D-A90F530B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D0C90-AEF7-0063-72CE-1AD1E1BE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2EA7B-112D-2D64-C3C5-B4117BB0B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50E16-1769-F745-4D23-63D03C6A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1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B7D71-1BB1-8247-F43A-0736124F6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7DA78-8A87-6185-9061-FAE93841D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B908A-D534-8C33-E5B9-04F496FAB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2494C-4493-F170-6EB2-DB178977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C14E-20F1-BBD8-6BB5-0C329FCF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1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1E9E-1E16-02F2-AF89-E3C27E43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67674-4802-1E33-CFE7-C716A1B32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627E7-5DA7-90BA-8ECD-BCD171EE5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8D81E-56D2-944F-D0CC-286D6BA3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7A9C3-85DA-7048-3BC5-09BCA6CB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49173-9F59-0149-C393-09C22E27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0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45531-D25A-F6D0-C762-15777642C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49FB6-DF01-6C9B-03A5-8D14B4A77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59A67-7101-96E0-FD2D-FB7FAA4E0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ACF95-15E2-8913-2CD4-42B15191A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1383F6-527D-3364-A6D4-A2FDDE7AC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FF44E-CEAC-FB20-B2A8-2B63051C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92D6A2-7E92-535A-E293-E7A935FF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FE2677-2F8F-A0F5-351E-AA63D43E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5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7F1F7-C9B5-4714-D8E0-E07C4C96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C1E1B-951D-B974-A115-E682D5952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4F22E-E285-186B-9DC8-AE065B90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4F6BB-09DE-F5D1-83F0-D93B8A06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4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2AE9B-EDC9-2EF6-CC90-097A56599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164E16-E8BB-76EB-B0CA-0385EE5D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AA657-FA57-4F97-60D9-29D8C857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0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E75FA-3CF0-20D8-D54E-A4DCD73F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8A4FA-5C76-6D33-CE55-FEF9004EA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73B80-0379-A770-8B8A-09BD228F7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6AA78-B83E-6F48-E077-DFB534E5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5BCDF-B042-9DFD-86DE-1461CAC5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E688B-879A-2CAC-3A12-3C33DC9C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3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CD5CA-D62D-7B45-5CD9-2D7871F5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7E0B68-7642-A40F-4229-B6812894B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52AB2-B1CE-2CE1-FF6C-210C2D3E9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826DB-FD77-AF4A-D9C8-FCA0DDDB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01D4F-A645-A54A-68E2-C9E24145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2F882-BF22-0FC9-810F-3231D96D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6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021931-B122-3735-1512-1DEAFC388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7BCB7-25C2-A99B-931F-9F6B3673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BBAD1-4F39-3F85-F9D2-BF537F237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18D15-B8B1-44EB-8946-10C7979869D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C1D6C-E583-9D6C-B92C-4347EC313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EF211-A8D7-3315-A72A-0AA483A9C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424B-D165-4BB9-A518-AC95B6B5F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5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F043F398-2A47-A990-42AA-301BEDD0D1E6}"/>
              </a:ext>
            </a:extLst>
          </p:cNvPr>
          <p:cNvSpPr/>
          <p:nvPr/>
        </p:nvSpPr>
        <p:spPr>
          <a:xfrm>
            <a:off x="4691635" y="771034"/>
            <a:ext cx="6779840" cy="3816424"/>
          </a:xfrm>
          <a:prstGeom prst="cloud">
            <a:avLst/>
          </a:prstGeom>
          <a:gradFill flip="none" rotWithShape="1">
            <a:gsLst>
              <a:gs pos="8209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34000">
                <a:schemeClr val="tx2">
                  <a:lumMod val="40000"/>
                  <a:lumOff val="60000"/>
                </a:schemeClr>
              </a:gs>
              <a:gs pos="70000">
                <a:schemeClr val="tx2">
                  <a:lumMod val="20000"/>
                  <a:lumOff val="80000"/>
                </a:schemeClr>
              </a:gs>
              <a:gs pos="100000">
                <a:schemeClr val="tx2">
                  <a:alpha val="73000"/>
                  <a:lumMod val="55000"/>
                  <a:lumOff val="4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 mã </a:t>
            </a:r>
          </a:p>
          <a:p>
            <a:pPr algn="ctr">
              <a:defRPr/>
            </a:pPr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ô chữ bí mật </a:t>
            </a:r>
            <a:endParaRPr lang="en-US" sz="4400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AC87D8C-AA15-2D1E-771E-6EB9DFB6897C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51" y="3095511"/>
            <a:ext cx="257175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ECAE43-94E8-610F-2342-A73340D175A8}"/>
              </a:ext>
            </a:extLst>
          </p:cNvPr>
          <p:cNvSpPr/>
          <p:nvPr/>
        </p:nvSpPr>
        <p:spPr>
          <a:xfrm>
            <a:off x="720525" y="1831524"/>
            <a:ext cx="483325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RightFacing"/>
              <a:lightRig rig="threePt" dir="t"/>
            </a:scene3d>
          </a:bodyPr>
          <a:lstStyle/>
          <a:p>
            <a:pPr algn="ctr"/>
            <a:r>
              <a:rPr lang="vi-VN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Khởi động</a:t>
            </a:r>
            <a:endParaRPr 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792019-6A5A-1D15-2C60-423F38F4F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34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F68AF-96C5-E435-5DB0-850BE8089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1EECC0-4984-6473-2A8A-2E04D7611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9299"/>
            <a:ext cx="2033451" cy="114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867B6-F1E4-8BC9-EA1C-197F3D395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47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5E92F-A2B5-71D9-0201-3DC94A58D675}"/>
              </a:ext>
            </a:extLst>
          </p:cNvPr>
          <p:cNvSpPr txBox="1"/>
          <p:nvPr/>
        </p:nvSpPr>
        <p:spPr>
          <a:xfrm>
            <a:off x="3065418" y="6096000"/>
            <a:ext cx="627017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VĂN HÓA XĂM MÌNH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2897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AC588-B12A-394E-2C02-8999AAE83D9A}"/>
              </a:ext>
            </a:extLst>
          </p:cNvPr>
          <p:cNvSpPr txBox="1"/>
          <p:nvPr/>
        </p:nvSpPr>
        <p:spPr>
          <a:xfrm>
            <a:off x="1654630" y="5852160"/>
            <a:ext cx="871727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TÍN NGƯỠNG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THỜ CÚNG TỔ TIÊN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17646-8336-280C-7C55-73665140D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7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78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10B58-FF72-A85E-86E4-514CE2CEF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60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5417C9-236D-CE60-5E30-1BE817D33ADA}"/>
              </a:ext>
            </a:extLst>
          </p:cNvPr>
          <p:cNvSpPr txBox="1"/>
          <p:nvPr/>
        </p:nvSpPr>
        <p:spPr>
          <a:xfrm>
            <a:off x="1193075" y="5852160"/>
            <a:ext cx="980585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TÍN NGƯỠNG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THỜ </a:t>
            </a:r>
            <a:r>
              <a:rPr lang="vi-VN" sz="3600" b="1">
                <a:solidFill>
                  <a:srgbClr val="FF0000"/>
                </a:solidFill>
                <a:latin typeface="+mj-lt"/>
              </a:rPr>
              <a:t>CÚNG HÙNG VƯƠNG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7339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69851-4835-FA06-EAA4-A55672A5E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869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2A556-14F4-8052-80B8-B188F5A929A7}"/>
              </a:ext>
            </a:extLst>
          </p:cNvPr>
          <p:cNvSpPr txBox="1"/>
          <p:nvPr/>
        </p:nvSpPr>
        <p:spPr>
          <a:xfrm>
            <a:off x="0" y="5947954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CHÙA ĐẬU THỜ NHIÊN THẦN PHÁP VŨ (THẦN MƯA)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388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>
            <a:extLst>
              <a:ext uri="{FF2B5EF4-FFF2-40B4-BE49-F238E27FC236}">
                <a16:creationId xmlns:a16="http://schemas.microsoft.com/office/drawing/2014/main" id="{85A21FEA-1AA4-B98B-7B76-45D30C0AA993}"/>
              </a:ext>
            </a:extLst>
          </p:cNvPr>
          <p:cNvSpPr/>
          <p:nvPr/>
        </p:nvSpPr>
        <p:spPr>
          <a:xfrm>
            <a:off x="348344" y="69669"/>
            <a:ext cx="11338559" cy="6305005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BÁO CÁO 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SẢN PHẨM HỌC TẬP NHÓM</a:t>
            </a:r>
          </a:p>
          <a:p>
            <a:pPr algn="ctr"/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0070C0"/>
                </a:solidFill>
                <a:latin typeface="+mj-lt"/>
              </a:rPr>
              <a:t>NỘI DUNG: TRÌNH BÀY HIỂU BIẾT VỀ MỘT NÉT VĂN HÓA, TÍN NGƯỠNG CỤ THỂ ĐƯỢC GÌN GIỮ TỪ THỜI BẮC THUỘC ĐẾN NGÀY NAY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2319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61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754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9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8F8786-7F61-6507-5FC4-EF8B461C2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86699"/>
              </p:ext>
            </p:extLst>
          </p:nvPr>
        </p:nvGraphicFramePr>
        <p:xfrm>
          <a:off x="6603998" y="214842"/>
          <a:ext cx="4283076" cy="5566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1868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6E4886-0B98-9488-DF84-CCCBB7EF4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133262"/>
              </p:ext>
            </p:extLst>
          </p:nvPr>
        </p:nvGraphicFramePr>
        <p:xfrm>
          <a:off x="4105668" y="771525"/>
          <a:ext cx="4381895" cy="556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985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F2C6AA3-0ECA-44C8-655F-2449D7835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907089"/>
              </p:ext>
            </p:extLst>
          </p:nvPr>
        </p:nvGraphicFramePr>
        <p:xfrm>
          <a:off x="3305175" y="1328208"/>
          <a:ext cx="4581528" cy="5566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4504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54504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54504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54504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54504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54504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54504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03E5854-B1D4-8493-7B62-72E14D4CB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055167"/>
              </p:ext>
            </p:extLst>
          </p:nvPr>
        </p:nvGraphicFramePr>
        <p:xfrm>
          <a:off x="1947066" y="1326621"/>
          <a:ext cx="4656932" cy="5566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5276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65276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65276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65276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65276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65276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65276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DA86A56-68D2-A2AE-1889-C0F7594AE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452456"/>
              </p:ext>
            </p:extLst>
          </p:nvPr>
        </p:nvGraphicFramePr>
        <p:xfrm>
          <a:off x="6603998" y="1883304"/>
          <a:ext cx="4283076" cy="5566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1868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11868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E60BA1C-F931-D7EF-3EF2-883E76742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807172"/>
              </p:ext>
            </p:extLst>
          </p:nvPr>
        </p:nvGraphicFramePr>
        <p:xfrm>
          <a:off x="7791457" y="1883304"/>
          <a:ext cx="4400543" cy="5566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28649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5C21E04-CCEA-299A-5408-29F9570AC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547719"/>
              </p:ext>
            </p:extLst>
          </p:nvPr>
        </p:nvGraphicFramePr>
        <p:xfrm>
          <a:off x="2838456" y="2438400"/>
          <a:ext cx="4400543" cy="55668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28649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81953BE-5587-1C67-7A2C-470641583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537676"/>
              </p:ext>
            </p:extLst>
          </p:nvPr>
        </p:nvGraphicFramePr>
        <p:xfrm>
          <a:off x="4733931" y="2993496"/>
          <a:ext cx="4400543" cy="5566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8649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E8690AA-73AE-B1DD-C9B3-421BCB516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017666"/>
              </p:ext>
            </p:extLst>
          </p:nvPr>
        </p:nvGraphicFramePr>
        <p:xfrm>
          <a:off x="942981" y="2993496"/>
          <a:ext cx="4400543" cy="5566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8649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A96E9AD-4143-5F1E-3126-3792066AD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883324"/>
              </p:ext>
            </p:extLst>
          </p:nvPr>
        </p:nvGraphicFramePr>
        <p:xfrm>
          <a:off x="5984873" y="3547005"/>
          <a:ext cx="4381895" cy="556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985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25985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42AC84F-3E58-613D-423F-F33E98708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894449"/>
              </p:ext>
            </p:extLst>
          </p:nvPr>
        </p:nvGraphicFramePr>
        <p:xfrm>
          <a:off x="3373432" y="4102101"/>
          <a:ext cx="4513271" cy="5566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4753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8954EE5-3E54-9B98-2042-7BFC87631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489446"/>
              </p:ext>
            </p:extLst>
          </p:nvPr>
        </p:nvGraphicFramePr>
        <p:xfrm>
          <a:off x="2725728" y="4102101"/>
          <a:ext cx="4513271" cy="5566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4753">
                  <a:extLst>
                    <a:ext uri="{9D8B030D-6E8A-4147-A177-3AD203B41FA5}">
                      <a16:colId xmlns:a16="http://schemas.microsoft.com/office/drawing/2014/main" val="966391483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3022863995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3892748348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2154661988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3734834838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3128085613"/>
                    </a:ext>
                  </a:extLst>
                </a:gridCol>
                <a:gridCol w="644753">
                  <a:extLst>
                    <a:ext uri="{9D8B030D-6E8A-4147-A177-3AD203B41FA5}">
                      <a16:colId xmlns:a16="http://schemas.microsoft.com/office/drawing/2014/main" val="1327685155"/>
                    </a:ext>
                  </a:extLst>
                </a:gridCol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50859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B4AD863-B460-54C4-0E79-8698F76AC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221218"/>
              </p:ext>
            </p:extLst>
          </p:nvPr>
        </p:nvGraphicFramePr>
        <p:xfrm>
          <a:off x="5299865" y="4657197"/>
          <a:ext cx="3878268" cy="553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378">
                  <a:extLst>
                    <a:ext uri="{9D8B030D-6E8A-4147-A177-3AD203B41FA5}">
                      <a16:colId xmlns:a16="http://schemas.microsoft.com/office/drawing/2014/main" val="1357687781"/>
                    </a:ext>
                  </a:extLst>
                </a:gridCol>
                <a:gridCol w="646378">
                  <a:extLst>
                    <a:ext uri="{9D8B030D-6E8A-4147-A177-3AD203B41FA5}">
                      <a16:colId xmlns:a16="http://schemas.microsoft.com/office/drawing/2014/main" val="56256216"/>
                    </a:ext>
                  </a:extLst>
                </a:gridCol>
                <a:gridCol w="646378">
                  <a:extLst>
                    <a:ext uri="{9D8B030D-6E8A-4147-A177-3AD203B41FA5}">
                      <a16:colId xmlns:a16="http://schemas.microsoft.com/office/drawing/2014/main" val="537873963"/>
                    </a:ext>
                  </a:extLst>
                </a:gridCol>
                <a:gridCol w="646378">
                  <a:extLst>
                    <a:ext uri="{9D8B030D-6E8A-4147-A177-3AD203B41FA5}">
                      <a16:colId xmlns:a16="http://schemas.microsoft.com/office/drawing/2014/main" val="2088516759"/>
                    </a:ext>
                  </a:extLst>
                </a:gridCol>
                <a:gridCol w="646378">
                  <a:extLst>
                    <a:ext uri="{9D8B030D-6E8A-4147-A177-3AD203B41FA5}">
                      <a16:colId xmlns:a16="http://schemas.microsoft.com/office/drawing/2014/main" val="1618354473"/>
                    </a:ext>
                  </a:extLst>
                </a:gridCol>
                <a:gridCol w="646378">
                  <a:extLst>
                    <a:ext uri="{9D8B030D-6E8A-4147-A177-3AD203B41FA5}">
                      <a16:colId xmlns:a16="http://schemas.microsoft.com/office/drawing/2014/main" val="1201449261"/>
                    </a:ext>
                  </a:extLst>
                </a:gridCol>
              </a:tblGrid>
              <a:tr h="5535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29706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68AF6BDB-8642-D6E0-C8CF-F5D8171B5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6" y="121304"/>
            <a:ext cx="1508712" cy="11169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48D586-D611-CFC6-A1E7-87F6E7027742}"/>
              </a:ext>
            </a:extLst>
          </p:cNvPr>
          <p:cNvSpPr txBox="1"/>
          <p:nvPr/>
        </p:nvSpPr>
        <p:spPr>
          <a:xfrm>
            <a:off x="197446" y="5305425"/>
            <a:ext cx="1173737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(7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truyện dân gian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ca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32B652-A592-14A4-4524-EBE092CB0361}"/>
              </a:ext>
            </a:extLst>
          </p:cNvPr>
          <p:cNvSpPr txBox="1"/>
          <p:nvPr/>
        </p:nvSpPr>
        <p:spPr>
          <a:xfrm>
            <a:off x="6702817" y="214842"/>
            <a:ext cx="428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T  </a:t>
            </a:r>
            <a:r>
              <a:rPr lang="vi-VN" sz="105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R 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Ầ  U   C  A   U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8D696A-4413-F6AD-3406-D647ABFD158B}"/>
              </a:ext>
            </a:extLst>
          </p:cNvPr>
          <p:cNvSpPr txBox="1"/>
          <p:nvPr/>
        </p:nvSpPr>
        <p:spPr>
          <a:xfrm>
            <a:off x="230783" y="5253986"/>
            <a:ext cx="1167070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(7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180E88-2239-C981-01CF-4C3EA2DE32C4}"/>
              </a:ext>
            </a:extLst>
          </p:cNvPr>
          <p:cNvSpPr txBox="1"/>
          <p:nvPr/>
        </p:nvSpPr>
        <p:spPr>
          <a:xfrm>
            <a:off x="4105667" y="766764"/>
            <a:ext cx="440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X   Ă  M  M   I   N  H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2C486E-A82C-2931-7500-2DB865DE1696}"/>
              </a:ext>
            </a:extLst>
          </p:cNvPr>
          <p:cNvSpPr txBox="1"/>
          <p:nvPr/>
        </p:nvSpPr>
        <p:spPr>
          <a:xfrm>
            <a:off x="206275" y="5282232"/>
            <a:ext cx="1167070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(9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542D1-0164-69DE-F367-B18CAC20C228}"/>
              </a:ext>
            </a:extLst>
          </p:cNvPr>
          <p:cNvSpPr txBox="1"/>
          <p:nvPr/>
        </p:nvSpPr>
        <p:spPr>
          <a:xfrm>
            <a:off x="1947066" y="1326621"/>
            <a:ext cx="593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 T   H  Ờ   </a:t>
            </a:r>
            <a:r>
              <a:rPr lang="vi-VN" b="1" dirty="0">
                <a:latin typeface="+mj-lt"/>
              </a:rPr>
              <a:t> </a:t>
            </a:r>
            <a:r>
              <a:rPr lang="vi-VN" sz="3600" b="1" dirty="0">
                <a:latin typeface="+mj-lt"/>
              </a:rPr>
              <a:t>T   Ổ   T    I   </a:t>
            </a:r>
            <a:r>
              <a:rPr lang="vi-VN" sz="1600" b="1" dirty="0">
                <a:latin typeface="+mj-lt"/>
              </a:rPr>
              <a:t> </a:t>
            </a:r>
            <a:r>
              <a:rPr lang="vi-VN" sz="3600" b="1" dirty="0">
                <a:latin typeface="+mj-lt"/>
              </a:rPr>
              <a:t>Ê  </a:t>
            </a:r>
            <a:r>
              <a:rPr lang="vi-VN" sz="2000" b="1" dirty="0">
                <a:latin typeface="+mj-lt"/>
              </a:rPr>
              <a:t> </a:t>
            </a:r>
            <a:r>
              <a:rPr lang="vi-VN" sz="3600" b="1" dirty="0">
                <a:latin typeface="+mj-lt"/>
              </a:rPr>
              <a:t>N</a:t>
            </a:r>
            <a:endParaRPr lang="en-US" sz="36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7869A-0A99-279D-CC84-2BF301A0CDEA}"/>
              </a:ext>
            </a:extLst>
          </p:cNvPr>
          <p:cNvSpPr txBox="1"/>
          <p:nvPr/>
        </p:nvSpPr>
        <p:spPr>
          <a:xfrm>
            <a:off x="209700" y="5282231"/>
            <a:ext cx="1173737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(9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7DB808-290D-DE37-5A2D-A003310E5CE6}"/>
              </a:ext>
            </a:extLst>
          </p:cNvPr>
          <p:cNvSpPr txBox="1"/>
          <p:nvPr/>
        </p:nvSpPr>
        <p:spPr>
          <a:xfrm>
            <a:off x="6512320" y="1836892"/>
            <a:ext cx="593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 </a:t>
            </a:r>
            <a:r>
              <a:rPr lang="vi-VN" b="1" dirty="0">
                <a:latin typeface="+mj-lt"/>
              </a:rPr>
              <a:t> 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N  </a:t>
            </a:r>
            <a:r>
              <a:rPr lang="vi-VN" sz="1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H  U  </a:t>
            </a:r>
            <a:r>
              <a:rPr lang="vi-VN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Ộ  M  R   Ă  N  </a:t>
            </a:r>
            <a:r>
              <a:rPr lang="vi-VN" sz="2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G</a:t>
            </a:r>
            <a:endParaRPr lang="en-US" sz="36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B833BA-1C72-9FAE-5FB3-79F9BD0FB4E6}"/>
              </a:ext>
            </a:extLst>
          </p:cNvPr>
          <p:cNvSpPr txBox="1"/>
          <p:nvPr/>
        </p:nvSpPr>
        <p:spPr>
          <a:xfrm>
            <a:off x="257175" y="5303528"/>
            <a:ext cx="1163002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(7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nghề đúc gì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007F41-5BEC-87FC-8DB7-AC1877CE2D31}"/>
              </a:ext>
            </a:extLst>
          </p:cNvPr>
          <p:cNvSpPr txBox="1"/>
          <p:nvPr/>
        </p:nvSpPr>
        <p:spPr>
          <a:xfrm>
            <a:off x="2838456" y="2426760"/>
            <a:ext cx="449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Đ 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Ú 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C  Đ   Ồ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N  </a:t>
            </a:r>
            <a:r>
              <a:rPr lang="vi-VN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35E74C-1965-F1DD-2A66-779C0612A36D}"/>
              </a:ext>
            </a:extLst>
          </p:cNvPr>
          <p:cNvSpPr txBox="1"/>
          <p:nvPr/>
        </p:nvSpPr>
        <p:spPr>
          <a:xfrm>
            <a:off x="281683" y="5275282"/>
            <a:ext cx="1163002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(13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749E0B-7482-27F2-0920-B1C21E7BAA9D}"/>
              </a:ext>
            </a:extLst>
          </p:cNvPr>
          <p:cNvSpPr txBox="1"/>
          <p:nvPr/>
        </p:nvSpPr>
        <p:spPr>
          <a:xfrm>
            <a:off x="897141" y="2921970"/>
            <a:ext cx="823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+mj-lt"/>
              </a:rPr>
              <a:t>H  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+mj-lt"/>
              </a:rPr>
              <a:t>À  </a:t>
            </a:r>
            <a:r>
              <a:rPr lang="vi-VN" sz="2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+mj-lt"/>
              </a:rPr>
              <a:t>O  T   R   Ư  Ở   N  </a:t>
            </a:r>
            <a:r>
              <a:rPr lang="vi-VN" sz="20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+mj-lt"/>
              </a:rPr>
              <a:t>G  </a:t>
            </a:r>
            <a:r>
              <a:rPr lang="vi-VN" sz="1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+mj-lt"/>
              </a:rPr>
              <a:t>V   I  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 </a:t>
            </a:r>
            <a:r>
              <a:rPr lang="vi-VN" sz="3600" b="1" dirty="0">
                <a:solidFill>
                  <a:srgbClr val="FFFF00"/>
                </a:solidFill>
                <a:latin typeface="+mj-lt"/>
              </a:rPr>
              <a:t>Ệ   T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44786A-5A49-3991-9918-9B8975730F39}"/>
              </a:ext>
            </a:extLst>
          </p:cNvPr>
          <p:cNvSpPr txBox="1"/>
          <p:nvPr/>
        </p:nvSpPr>
        <p:spPr>
          <a:xfrm>
            <a:off x="252508" y="5357427"/>
            <a:ext cx="1169114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 (7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 tế bào của xã hội.</a:t>
            </a:r>
            <a:endParaRPr lang="en-US" sz="3600" dirty="0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FA4C84F3-04EC-48EC-250E-DCE95FAF6325}"/>
              </a:ext>
            </a:extLst>
          </p:cNvPr>
          <p:cNvSpPr txBox="1"/>
          <p:nvPr/>
        </p:nvSpPr>
        <p:spPr>
          <a:xfrm>
            <a:off x="6041627" y="3511838"/>
            <a:ext cx="4966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C000"/>
                </a:solidFill>
                <a:latin typeface="+mj-lt"/>
              </a:rPr>
              <a:t>G  </a:t>
            </a:r>
            <a:r>
              <a:rPr lang="vi-VN" sz="1050" b="1" dirty="0">
                <a:solidFill>
                  <a:srgbClr val="FFC000"/>
                </a:solidFill>
                <a:latin typeface="+mj-lt"/>
              </a:rPr>
              <a:t>    </a:t>
            </a:r>
            <a:r>
              <a:rPr lang="vi-VN" sz="3600" b="1" dirty="0">
                <a:solidFill>
                  <a:srgbClr val="FFC000"/>
                </a:solidFill>
                <a:latin typeface="+mj-lt"/>
              </a:rPr>
              <a:t>I  </a:t>
            </a:r>
            <a:r>
              <a:rPr lang="vi-VN" b="1" dirty="0">
                <a:solidFill>
                  <a:srgbClr val="FFC000"/>
                </a:solidFill>
                <a:latin typeface="+mj-lt"/>
              </a:rPr>
              <a:t>  </a:t>
            </a:r>
            <a:r>
              <a:rPr lang="vi-VN" sz="3600" b="1" dirty="0">
                <a:solidFill>
                  <a:srgbClr val="FFC000"/>
                </a:solidFill>
                <a:latin typeface="+mj-lt"/>
              </a:rPr>
              <a:t>A   Đ   Ì   </a:t>
            </a:r>
            <a:r>
              <a:rPr lang="vi-VN" sz="1400" b="1" dirty="0">
                <a:solidFill>
                  <a:srgbClr val="FFC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C000"/>
                </a:solidFill>
                <a:latin typeface="+mj-lt"/>
              </a:rPr>
              <a:t>N  </a:t>
            </a:r>
            <a:r>
              <a:rPr lang="vi-VN" sz="1200" b="1" dirty="0">
                <a:solidFill>
                  <a:srgbClr val="FFC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C000"/>
                </a:solidFill>
                <a:latin typeface="+mj-lt"/>
              </a:rPr>
              <a:t>H</a:t>
            </a:r>
            <a:endParaRPr lang="en-US" sz="36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B29F36-6731-8F77-23F2-1265056E7EF6}"/>
              </a:ext>
            </a:extLst>
          </p:cNvPr>
          <p:cNvSpPr txBox="1"/>
          <p:nvPr/>
        </p:nvSpPr>
        <p:spPr>
          <a:xfrm>
            <a:off x="289121" y="5306425"/>
            <a:ext cx="1159668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(8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bánh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bánh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giầy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87E02B-806D-16A7-D39F-98B15B607FC2}"/>
              </a:ext>
            </a:extLst>
          </p:cNvPr>
          <p:cNvSpPr txBox="1"/>
          <p:nvPr/>
        </p:nvSpPr>
        <p:spPr>
          <a:xfrm>
            <a:off x="2732083" y="4077062"/>
            <a:ext cx="627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L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A   N 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G 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L  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  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Ê 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U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32DCC63A-1AFF-E22C-481C-8174123B7FE8}"/>
              </a:ext>
            </a:extLst>
          </p:cNvPr>
          <p:cNvSpPr txBox="1"/>
          <p:nvPr/>
        </p:nvSpPr>
        <p:spPr>
          <a:xfrm>
            <a:off x="5343312" y="4608193"/>
            <a:ext cx="387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C000"/>
                </a:solidFill>
                <a:latin typeface="+mj-lt"/>
              </a:rPr>
              <a:t>Ă  </a:t>
            </a:r>
            <a:r>
              <a:rPr lang="vi-VN" sz="1050" b="1" dirty="0">
                <a:solidFill>
                  <a:srgbClr val="FFC000"/>
                </a:solidFill>
                <a:latin typeface="+mj-lt"/>
              </a:rPr>
              <a:t>    </a:t>
            </a:r>
            <a:r>
              <a:rPr lang="vi-VN" sz="3600" b="1" dirty="0">
                <a:solidFill>
                  <a:srgbClr val="FFC000"/>
                </a:solidFill>
                <a:latin typeface="+mj-lt"/>
              </a:rPr>
              <a:t>N  </a:t>
            </a:r>
            <a:r>
              <a:rPr lang="vi-VN" sz="1600" b="1" dirty="0">
                <a:solidFill>
                  <a:srgbClr val="FFC000"/>
                </a:solidFill>
                <a:latin typeface="+mj-lt"/>
              </a:rPr>
              <a:t>  </a:t>
            </a:r>
            <a:r>
              <a:rPr lang="vi-VN" sz="3600" b="1" dirty="0">
                <a:solidFill>
                  <a:srgbClr val="FFC000"/>
                </a:solidFill>
                <a:latin typeface="+mj-lt"/>
              </a:rPr>
              <a:t>T   R   Ầ  U</a:t>
            </a:r>
            <a:endParaRPr lang="en-US" sz="36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85C5F8F9-84FC-BE04-5973-924407F2180E}"/>
              </a:ext>
            </a:extLst>
          </p:cNvPr>
          <p:cNvSpPr txBox="1"/>
          <p:nvPr/>
        </p:nvSpPr>
        <p:spPr>
          <a:xfrm>
            <a:off x="286419" y="5416769"/>
            <a:ext cx="1159668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phong tục phổ biến của người Việt cổ, ngày nay vẫn xuất hiện trong lễ cưới hỏi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3E9AC8-1FF2-122A-CF59-303F524F3CCB}"/>
              </a:ext>
            </a:extLst>
          </p:cNvPr>
          <p:cNvSpPr/>
          <p:nvPr/>
        </p:nvSpPr>
        <p:spPr>
          <a:xfrm>
            <a:off x="6603998" y="214842"/>
            <a:ext cx="635001" cy="4995864"/>
          </a:xfrm>
          <a:prstGeom prst="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" grpId="0" animBg="1"/>
      <p:bldP spid="2" grpId="1" animBg="1"/>
      <p:bldP spid="3" grpId="0"/>
      <p:bldP spid="6" grpId="1" animBg="1"/>
      <p:bldP spid="6" grpId="2" animBg="1"/>
      <p:bldP spid="7" grpId="0"/>
      <p:bldP spid="19" grpId="0" animBg="1"/>
      <p:bldP spid="19" grpId="1" animBg="1"/>
      <p:bldP spid="25" grpId="0"/>
      <p:bldP spid="26" grpId="0" animBg="1"/>
      <p:bldP spid="26" grpId="1" animBg="1"/>
      <p:bldP spid="27" grpId="0"/>
      <p:bldP spid="31" grpId="0" animBg="1"/>
      <p:bldP spid="31" grpId="1" animBg="1"/>
      <p:bldP spid="2048" grpId="0"/>
      <p:bldP spid="28" grpId="0" animBg="1"/>
      <p:bldP spid="28" grpId="1" animBg="1"/>
      <p:bldP spid="29" grpId="0"/>
      <p:bldP spid="2049" grpId="0"/>
      <p:bldP spid="2051" grpId="0" animBg="1"/>
      <p:bldP spid="30" grpId="0" animBg="1"/>
      <p:bldP spid="3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602389-C27B-6626-CFF6-8E96B84D4E6C}"/>
              </a:ext>
            </a:extLst>
          </p:cNvPr>
          <p:cNvSpPr txBox="1"/>
          <p:nvPr/>
        </p:nvSpPr>
        <p:spPr>
          <a:xfrm>
            <a:off x="235131" y="139337"/>
            <a:ext cx="9041674" cy="3289663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gìn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vi-VN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kỳ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huộc</a:t>
            </a:r>
            <a:r>
              <a:rPr lang="vi-VN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6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minute countdown timer - for kids - under the sea - with music">
            <a:hlinkClick r:id="" action="ppaction://media"/>
            <a:extLst>
              <a:ext uri="{FF2B5EF4-FFF2-40B4-BE49-F238E27FC236}">
                <a16:creationId xmlns:a16="http://schemas.microsoft.com/office/drawing/2014/main" id="{3CFE0F80-3AEA-AA42-8BFE-A03956FBDF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6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27000" t="-15000" r="-26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2F8672-F9D3-DB82-247B-F4EBC1164F3B}"/>
              </a:ext>
            </a:extLst>
          </p:cNvPr>
          <p:cNvSpPr txBox="1"/>
          <p:nvPr/>
        </p:nvSpPr>
        <p:spPr>
          <a:xfrm>
            <a:off x="1271451" y="766354"/>
            <a:ext cx="4545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+mj-lt"/>
              </a:rPr>
              <a:t>- Tín ngưỡng thờ cúng tổ tiên</a:t>
            </a:r>
            <a:endParaRPr lang="en-US" sz="3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D729F-64A3-A28F-7803-7FAE265068EA}"/>
              </a:ext>
            </a:extLst>
          </p:cNvPr>
          <p:cNvSpPr txBox="1"/>
          <p:nvPr/>
        </p:nvSpPr>
        <p:spPr>
          <a:xfrm>
            <a:off x="1924593" y="3280737"/>
            <a:ext cx="454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- Hội làng</a:t>
            </a:r>
            <a:endParaRPr lang="en-US" sz="36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BF9B0-A5DD-12BB-458B-432B23784EC1}"/>
              </a:ext>
            </a:extLst>
          </p:cNvPr>
          <p:cNvSpPr txBox="1"/>
          <p:nvPr/>
        </p:nvSpPr>
        <p:spPr>
          <a:xfrm>
            <a:off x="1271450" y="1966683"/>
            <a:ext cx="4545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+mj-lt"/>
              </a:rPr>
              <a:t>- Tín ngưỡng thờ các vị thần tự nhiên</a:t>
            </a:r>
            <a:endParaRPr lang="en-US" sz="3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7D9CB6-49E8-7EB2-C86D-6E7803A76688}"/>
              </a:ext>
            </a:extLst>
          </p:cNvPr>
          <p:cNvSpPr txBox="1"/>
          <p:nvPr/>
        </p:nvSpPr>
        <p:spPr>
          <a:xfrm>
            <a:off x="2155370" y="3927068"/>
            <a:ext cx="454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- Nhuộm răng</a:t>
            </a:r>
            <a:endParaRPr lang="en-US" sz="36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C6095-43D1-0AD6-151B-844C6B1A8137}"/>
              </a:ext>
            </a:extLst>
          </p:cNvPr>
          <p:cNvSpPr txBox="1"/>
          <p:nvPr/>
        </p:nvSpPr>
        <p:spPr>
          <a:xfrm>
            <a:off x="2307770" y="4573399"/>
            <a:ext cx="454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- Ăn trầu</a:t>
            </a:r>
            <a:endParaRPr lang="en-US" sz="36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A2989-877A-C159-16B5-BEDB61CE3BB0}"/>
              </a:ext>
            </a:extLst>
          </p:cNvPr>
          <p:cNvSpPr txBox="1"/>
          <p:nvPr/>
        </p:nvSpPr>
        <p:spPr>
          <a:xfrm>
            <a:off x="2429690" y="5241122"/>
            <a:ext cx="454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- Búi tóc</a:t>
            </a:r>
            <a:endParaRPr lang="en-US" sz="3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8055EA-0E76-F3B8-340C-BCB8C81F8492}"/>
              </a:ext>
            </a:extLst>
          </p:cNvPr>
          <p:cNvSpPr txBox="1"/>
          <p:nvPr/>
        </p:nvSpPr>
        <p:spPr>
          <a:xfrm>
            <a:off x="6444342" y="766354"/>
            <a:ext cx="454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- Xăm mình</a:t>
            </a:r>
            <a:endParaRPr lang="en-US" sz="3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D053E-CED4-3788-C488-C8FC36C8AFFA}"/>
              </a:ext>
            </a:extLst>
          </p:cNvPr>
          <p:cNvSpPr txBox="1"/>
          <p:nvPr/>
        </p:nvSpPr>
        <p:spPr>
          <a:xfrm>
            <a:off x="6444342" y="1366518"/>
            <a:ext cx="454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- Mặc váy yếm</a:t>
            </a:r>
            <a:endParaRPr lang="en-US" sz="36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3829F-0344-1B42-ECAC-9553E6E6A72C}"/>
              </a:ext>
            </a:extLst>
          </p:cNvPr>
          <p:cNvSpPr txBox="1"/>
          <p:nvPr/>
        </p:nvSpPr>
        <p:spPr>
          <a:xfrm>
            <a:off x="6470468" y="1988728"/>
            <a:ext cx="4545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+mj-lt"/>
              </a:rPr>
              <a:t>- Làm bánh chưng, bánh giầy</a:t>
            </a:r>
            <a:endParaRPr lang="en-US" sz="3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95DBD-0F13-D667-2486-BF8146C0B86E}"/>
              </a:ext>
            </a:extLst>
          </p:cNvPr>
          <p:cNvSpPr txBox="1"/>
          <p:nvPr/>
        </p:nvSpPr>
        <p:spPr>
          <a:xfrm>
            <a:off x="6444341" y="3213087"/>
            <a:ext cx="4545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- Nghe, nói, truyền lại cho con cháu tiếng mẹ đẻ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1778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1929A-26DA-CFEC-37ED-2C16C61A8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" y="120037"/>
            <a:ext cx="11756572" cy="564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B0C1C2-DC9B-184E-F4AB-42BD71D8A9FD}"/>
              </a:ext>
            </a:extLst>
          </p:cNvPr>
          <p:cNvSpPr txBox="1"/>
          <p:nvPr/>
        </p:nvSpPr>
        <p:spPr>
          <a:xfrm>
            <a:off x="3065418" y="5921828"/>
            <a:ext cx="627017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TỤC THỜ CÚNG TỔ TIÊN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2627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63AE7F-9363-2922-47BE-422940C0A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191589"/>
            <a:ext cx="6174377" cy="5190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B36FDC-823B-6CCF-3130-4A6C65EA9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5" y="191589"/>
            <a:ext cx="5390607" cy="29609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A06330-3660-CC69-C2C6-08C29CF9AED6}"/>
              </a:ext>
            </a:extLst>
          </p:cNvPr>
          <p:cNvSpPr txBox="1"/>
          <p:nvPr/>
        </p:nvSpPr>
        <p:spPr>
          <a:xfrm>
            <a:off x="6966858" y="3820886"/>
            <a:ext cx="39885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TỤC BÚI TÓC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408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F0E2BE-A6B6-DD62-6F68-762D287AE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48046"/>
            <a:ext cx="11443063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AD940-15AB-9CDB-40CC-D824FB76F7CC}"/>
              </a:ext>
            </a:extLst>
          </p:cNvPr>
          <p:cNvSpPr txBox="1"/>
          <p:nvPr/>
        </p:nvSpPr>
        <p:spPr>
          <a:xfrm>
            <a:off x="3065418" y="5921828"/>
            <a:ext cx="627017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VĂN HÓA MẶC VÁY YẾM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533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DD1D7-1B4B-6E0F-7F48-C022FBDF2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7588" cy="5677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41A83-2205-C7B6-E035-96A5D3DE0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88" y="-1"/>
            <a:ext cx="5904412" cy="5677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F29FD-D814-C3B6-3015-54DAEA94ADB5}"/>
              </a:ext>
            </a:extLst>
          </p:cNvPr>
          <p:cNvSpPr txBox="1"/>
          <p:nvPr/>
        </p:nvSpPr>
        <p:spPr>
          <a:xfrm>
            <a:off x="1149531" y="5791199"/>
            <a:ext cx="39885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TỤC ĂN TRẦU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7BC638-85FB-CAE3-5B26-1BECA5BCECB6}"/>
              </a:ext>
            </a:extLst>
          </p:cNvPr>
          <p:cNvSpPr txBox="1"/>
          <p:nvPr/>
        </p:nvSpPr>
        <p:spPr>
          <a:xfrm>
            <a:off x="7458892" y="5791198"/>
            <a:ext cx="39885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TỤC NHUỘM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5297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465</Words>
  <Application>Microsoft Office PowerPoint</Application>
  <PresentationFormat>Widescreen</PresentationFormat>
  <Paragraphs>45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trinhduylong010693@gmail.com</dc:creator>
  <cp:lastModifiedBy>trinhduylong010693@gmail.com</cp:lastModifiedBy>
  <cp:revision>11</cp:revision>
  <dcterms:created xsi:type="dcterms:W3CDTF">2024-03-11T16:18:34Z</dcterms:created>
  <dcterms:modified xsi:type="dcterms:W3CDTF">2024-03-14T17:02:17Z</dcterms:modified>
</cp:coreProperties>
</file>