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83" r:id="rId4"/>
    <p:sldId id="258" r:id="rId5"/>
    <p:sldId id="319" r:id="rId6"/>
    <p:sldId id="320" r:id="rId7"/>
    <p:sldId id="321" r:id="rId8"/>
    <p:sldId id="263" r:id="rId9"/>
    <p:sldId id="264" r:id="rId10"/>
    <p:sldId id="266" r:id="rId11"/>
    <p:sldId id="326" r:id="rId12"/>
    <p:sldId id="325" r:id="rId13"/>
    <p:sldId id="272" r:id="rId14"/>
    <p:sldId id="327" r:id="rId15"/>
    <p:sldId id="284" r:id="rId16"/>
    <p:sldId id="289" r:id="rId17"/>
    <p:sldId id="274" r:id="rId18"/>
    <p:sldId id="276" r:id="rId19"/>
    <p:sldId id="277" r:id="rId20"/>
    <p:sldId id="278" r:id="rId21"/>
    <p:sldId id="279" r:id="rId22"/>
  </p:sldIdLst>
  <p:sldSz cx="18288000" cy="10287000"/>
  <p:notesSz cx="6858000" cy="9144000"/>
  <p:embeddedFontLst>
    <p:embeddedFont>
      <p:font typeface="#9Slide07 IcielSoup of Justice" panose="020B0604020202020204" charset="0"/>
      <p:regular r:id="rId23"/>
    </p:embeddedFont>
    <p:embeddedFont>
      <p:font typeface="Microsoft Sans Serif" panose="020B0604020202020204" pitchFamily="34" charset="0"/>
      <p:regular r:id="rId24"/>
    </p:embeddedFont>
    <p:embeddedFont>
      <p:font typeface="Roboto Condensed" panose="02000000000000000000" pitchFamily="2" charset="0"/>
      <p:regular r:id="rId25"/>
      <p:bold r:id="rId26"/>
      <p:italic r:id="rId27"/>
      <p:boldItalic r:id="rId28"/>
    </p:embeddedFont>
    <p:embeddedFont>
      <p:font typeface="Roboto Condensed Bold" panose="02000000000000000000" pitchFamily="2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F1BC7"/>
    <a:srgbClr val="ADD6D8"/>
    <a:srgbClr val="F89FA1"/>
    <a:srgbClr val="3D5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0A4E3-FEC8-4C34-AE77-253B54DBE0EC}" type="doc">
      <dgm:prSet loTypeId="urn:microsoft.com/office/officeart/2005/8/layout/chevron2" loCatId="list" qsTypeId="urn:microsoft.com/office/officeart/2005/8/quickstyle/simple1#2" qsCatId="simple" csTypeId="urn:microsoft.com/office/officeart/2005/8/colors/colorful5#2" csCatId="colorful" phldr="1"/>
      <dgm:spPr/>
      <dgm:t>
        <a:bodyPr/>
        <a:lstStyle/>
        <a:p>
          <a:endParaRPr lang="en-US"/>
        </a:p>
      </dgm:t>
    </dgm:pt>
    <dgm:pt modelId="{09AFCEDA-36A4-4107-8C51-AB0904B495D6}">
      <dgm:prSet phldrT="[Text]" custT="1"/>
      <dgm:spPr>
        <a:solidFill>
          <a:srgbClr val="FF0000"/>
        </a:solidFill>
      </dgm:spPr>
      <dgm:t>
        <a:bodyPr/>
        <a:lstStyle/>
        <a:p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12411-1A88-4209-B874-144FD54195C1}" type="parTrans" cxnId="{3D2E8F1D-46A0-42D1-B7A1-8E27F99B460A}">
      <dgm:prSet/>
      <dgm:spPr/>
      <dgm:t>
        <a:bodyPr/>
        <a:lstStyle/>
        <a:p>
          <a:endParaRPr lang="en-US" sz="2400"/>
        </a:p>
      </dgm:t>
    </dgm:pt>
    <dgm:pt modelId="{E225CB61-B675-4810-A0CA-A36113E330A6}" type="sibTrans" cxnId="{3D2E8F1D-46A0-42D1-B7A1-8E27F99B460A}">
      <dgm:prSet/>
      <dgm:spPr/>
      <dgm:t>
        <a:bodyPr/>
        <a:lstStyle/>
        <a:p>
          <a:endParaRPr lang="en-US" sz="2400"/>
        </a:p>
      </dgm:t>
    </dgm:pt>
    <dgm:pt modelId="{E1EF1B78-55CD-4515-ABEA-3849722A3E54}">
      <dgm:prSet phldrT="[Text]" custT="1"/>
      <dgm:spPr>
        <a:solidFill>
          <a:srgbClr val="FFFF00"/>
        </a:solidFill>
      </dgm:spPr>
      <dgm:t>
        <a:bodyPr/>
        <a:lstStyle/>
        <a:p>
          <a:endParaRPr lang="en-US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71187-C52F-4FE5-B6E2-59DDE1FB4658}" type="parTrans" cxnId="{17236672-61A2-4025-851A-35914BC76CB3}">
      <dgm:prSet/>
      <dgm:spPr/>
      <dgm:t>
        <a:bodyPr/>
        <a:lstStyle/>
        <a:p>
          <a:endParaRPr lang="en-US" sz="2400"/>
        </a:p>
      </dgm:t>
    </dgm:pt>
    <dgm:pt modelId="{1FE781F4-A9A9-4CED-BA5A-9AFF80D86DE0}" type="sibTrans" cxnId="{17236672-61A2-4025-851A-35914BC76CB3}">
      <dgm:prSet/>
      <dgm:spPr/>
      <dgm:t>
        <a:bodyPr/>
        <a:lstStyle/>
        <a:p>
          <a:endParaRPr lang="en-US" sz="2400"/>
        </a:p>
      </dgm:t>
    </dgm:pt>
    <dgm:pt modelId="{BA90774D-E3B0-4B9A-A456-DA6A4BCBD1F8}">
      <dgm:prSet phldrT="[Text]" custT="1"/>
      <dgm:spPr>
        <a:solidFill>
          <a:srgbClr val="7030A0"/>
        </a:solidFill>
      </dgm:spPr>
      <dgm:t>
        <a:bodyPr/>
        <a:lstStyle/>
        <a:p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6A3A9-63CD-483D-B9F2-A640D1310821}" type="parTrans" cxnId="{DCD91B5A-FAD9-421A-945A-9A053E3DD47B}">
      <dgm:prSet/>
      <dgm:spPr/>
      <dgm:t>
        <a:bodyPr/>
        <a:lstStyle/>
        <a:p>
          <a:endParaRPr lang="en-US" sz="2400"/>
        </a:p>
      </dgm:t>
    </dgm:pt>
    <dgm:pt modelId="{6018070C-F624-4890-87F3-CAAD741631FE}" type="sibTrans" cxnId="{DCD91B5A-FAD9-421A-945A-9A053E3DD47B}">
      <dgm:prSet/>
      <dgm:spPr/>
      <dgm:t>
        <a:bodyPr/>
        <a:lstStyle/>
        <a:p>
          <a:endParaRPr lang="en-US" sz="2400"/>
        </a:p>
      </dgm:t>
    </dgm:pt>
    <dgm:pt modelId="{43D07B3A-E920-4F83-8BF6-65DCE384241D}" type="pres">
      <dgm:prSet presAssocID="{7160A4E3-FEC8-4C34-AE77-253B54DBE0EC}" presName="linearFlow" presStyleCnt="0">
        <dgm:presLayoutVars>
          <dgm:dir/>
          <dgm:animLvl val="lvl"/>
          <dgm:resizeHandles val="exact"/>
        </dgm:presLayoutVars>
      </dgm:prSet>
      <dgm:spPr/>
    </dgm:pt>
    <dgm:pt modelId="{9FB33855-C297-46E1-ACFD-AA9D8B90627E}" type="pres">
      <dgm:prSet presAssocID="{09AFCEDA-36A4-4107-8C51-AB0904B495D6}" presName="composite" presStyleCnt="0"/>
      <dgm:spPr/>
    </dgm:pt>
    <dgm:pt modelId="{F66C31E4-AD08-49C5-94AE-E506A2FFF3ED}" type="pres">
      <dgm:prSet presAssocID="{09AFCEDA-36A4-4107-8C51-AB0904B495D6}" presName="parentText" presStyleLbl="alignNode1" presStyleIdx="0" presStyleCnt="3" custLinFactNeighborX="-661" custLinFactNeighborY="619">
        <dgm:presLayoutVars>
          <dgm:chMax val="1"/>
          <dgm:bulletEnabled val="1"/>
        </dgm:presLayoutVars>
      </dgm:prSet>
      <dgm:spPr/>
    </dgm:pt>
    <dgm:pt modelId="{A5F49845-0414-4CFE-B25B-1DEC96DF9498}" type="pres">
      <dgm:prSet presAssocID="{09AFCEDA-36A4-4107-8C51-AB0904B495D6}" presName="descendantText" presStyleLbl="alignAcc1" presStyleIdx="0" presStyleCnt="3" custLinFactNeighborX="0" custLinFactNeighborY="-766">
        <dgm:presLayoutVars>
          <dgm:bulletEnabled val="1"/>
        </dgm:presLayoutVars>
      </dgm:prSet>
      <dgm:spPr/>
    </dgm:pt>
    <dgm:pt modelId="{7CB23DB0-5315-4EAB-9F79-E82DC326C04E}" type="pres">
      <dgm:prSet presAssocID="{E225CB61-B675-4810-A0CA-A36113E330A6}" presName="sp" presStyleCnt="0"/>
      <dgm:spPr/>
    </dgm:pt>
    <dgm:pt modelId="{C1499550-B12A-476C-B2D5-B90D65E61964}" type="pres">
      <dgm:prSet presAssocID="{E1EF1B78-55CD-4515-ABEA-3849722A3E54}" presName="composite" presStyleCnt="0"/>
      <dgm:spPr/>
    </dgm:pt>
    <dgm:pt modelId="{8E4ACAC7-C122-4406-AB14-4B2586A086D8}" type="pres">
      <dgm:prSet presAssocID="{E1EF1B78-55CD-4515-ABEA-3849722A3E5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676AC5-A47D-46DB-BD41-4E07D7CF0D6C}" type="pres">
      <dgm:prSet presAssocID="{E1EF1B78-55CD-4515-ABEA-3849722A3E54}" presName="descendantText" presStyleLbl="alignAcc1" presStyleIdx="1" presStyleCnt="3">
        <dgm:presLayoutVars>
          <dgm:bulletEnabled val="1"/>
        </dgm:presLayoutVars>
      </dgm:prSet>
      <dgm:spPr/>
    </dgm:pt>
    <dgm:pt modelId="{981E419C-67E5-48A1-A034-3D17B7EA8FB5}" type="pres">
      <dgm:prSet presAssocID="{1FE781F4-A9A9-4CED-BA5A-9AFF80D86DE0}" presName="sp" presStyleCnt="0"/>
      <dgm:spPr/>
    </dgm:pt>
    <dgm:pt modelId="{F29E3A74-0B34-4791-9AE8-B89B79622DAF}" type="pres">
      <dgm:prSet presAssocID="{BA90774D-E3B0-4B9A-A456-DA6A4BCBD1F8}" presName="composite" presStyleCnt="0"/>
      <dgm:spPr/>
    </dgm:pt>
    <dgm:pt modelId="{20E1F0B7-2374-41C3-AC0B-ACC0AA900653}" type="pres">
      <dgm:prSet presAssocID="{BA90774D-E3B0-4B9A-A456-DA6A4BCBD1F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B6D8177-F1D8-47E0-83C1-DE7B6B55BEB6}" type="pres">
      <dgm:prSet presAssocID="{BA90774D-E3B0-4B9A-A456-DA6A4BCBD1F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D74D80B-27FD-4932-8963-758CCEA22696}" type="presOf" srcId="{09AFCEDA-36A4-4107-8C51-AB0904B495D6}" destId="{F66C31E4-AD08-49C5-94AE-E506A2FFF3ED}" srcOrd="0" destOrd="0" presId="urn:microsoft.com/office/officeart/2005/8/layout/chevron2"/>
    <dgm:cxn modelId="{3D2E8F1D-46A0-42D1-B7A1-8E27F99B460A}" srcId="{7160A4E3-FEC8-4C34-AE77-253B54DBE0EC}" destId="{09AFCEDA-36A4-4107-8C51-AB0904B495D6}" srcOrd="0" destOrd="0" parTransId="{5A012411-1A88-4209-B874-144FD54195C1}" sibTransId="{E225CB61-B675-4810-A0CA-A36113E330A6}"/>
    <dgm:cxn modelId="{17236672-61A2-4025-851A-35914BC76CB3}" srcId="{7160A4E3-FEC8-4C34-AE77-253B54DBE0EC}" destId="{E1EF1B78-55CD-4515-ABEA-3849722A3E54}" srcOrd="1" destOrd="0" parTransId="{B4171187-C52F-4FE5-B6E2-59DDE1FB4658}" sibTransId="{1FE781F4-A9A9-4CED-BA5A-9AFF80D86DE0}"/>
    <dgm:cxn modelId="{DCD91B5A-FAD9-421A-945A-9A053E3DD47B}" srcId="{7160A4E3-FEC8-4C34-AE77-253B54DBE0EC}" destId="{BA90774D-E3B0-4B9A-A456-DA6A4BCBD1F8}" srcOrd="2" destOrd="0" parTransId="{39A6A3A9-63CD-483D-B9F2-A640D1310821}" sibTransId="{6018070C-F624-4890-87F3-CAAD741631FE}"/>
    <dgm:cxn modelId="{0D61979A-5321-4498-84E4-319A30D7E306}" type="presOf" srcId="{BA90774D-E3B0-4B9A-A456-DA6A4BCBD1F8}" destId="{20E1F0B7-2374-41C3-AC0B-ACC0AA900653}" srcOrd="0" destOrd="0" presId="urn:microsoft.com/office/officeart/2005/8/layout/chevron2"/>
    <dgm:cxn modelId="{FE763BB6-D34B-48CB-B317-1BFF61DE5E32}" type="presOf" srcId="{E1EF1B78-55CD-4515-ABEA-3849722A3E54}" destId="{8E4ACAC7-C122-4406-AB14-4B2586A086D8}" srcOrd="0" destOrd="0" presId="urn:microsoft.com/office/officeart/2005/8/layout/chevron2"/>
    <dgm:cxn modelId="{52FBB6BA-D249-42F3-97B6-8D2EB1AC4EAA}" type="presOf" srcId="{7160A4E3-FEC8-4C34-AE77-253B54DBE0EC}" destId="{43D07B3A-E920-4F83-8BF6-65DCE384241D}" srcOrd="0" destOrd="0" presId="urn:microsoft.com/office/officeart/2005/8/layout/chevron2"/>
    <dgm:cxn modelId="{46B66F9F-088E-4B62-A493-BDDCEE2F0746}" type="presParOf" srcId="{43D07B3A-E920-4F83-8BF6-65DCE384241D}" destId="{9FB33855-C297-46E1-ACFD-AA9D8B90627E}" srcOrd="0" destOrd="0" presId="urn:microsoft.com/office/officeart/2005/8/layout/chevron2"/>
    <dgm:cxn modelId="{16F5FBE5-F710-4DBC-A6CD-2983A5B03D4F}" type="presParOf" srcId="{9FB33855-C297-46E1-ACFD-AA9D8B90627E}" destId="{F66C31E4-AD08-49C5-94AE-E506A2FFF3ED}" srcOrd="0" destOrd="0" presId="urn:microsoft.com/office/officeart/2005/8/layout/chevron2"/>
    <dgm:cxn modelId="{2E4D1660-AA0B-4252-87A2-F15575FFD9F5}" type="presParOf" srcId="{9FB33855-C297-46E1-ACFD-AA9D8B90627E}" destId="{A5F49845-0414-4CFE-B25B-1DEC96DF9498}" srcOrd="1" destOrd="0" presId="urn:microsoft.com/office/officeart/2005/8/layout/chevron2"/>
    <dgm:cxn modelId="{35079C49-32D0-48AA-8151-81B3F22B37AB}" type="presParOf" srcId="{43D07B3A-E920-4F83-8BF6-65DCE384241D}" destId="{7CB23DB0-5315-4EAB-9F79-E82DC326C04E}" srcOrd="1" destOrd="0" presId="urn:microsoft.com/office/officeart/2005/8/layout/chevron2"/>
    <dgm:cxn modelId="{B5947F86-4847-41FB-9CA3-44902A792FD9}" type="presParOf" srcId="{43D07B3A-E920-4F83-8BF6-65DCE384241D}" destId="{C1499550-B12A-476C-B2D5-B90D65E61964}" srcOrd="2" destOrd="0" presId="urn:microsoft.com/office/officeart/2005/8/layout/chevron2"/>
    <dgm:cxn modelId="{D77FF741-C441-411E-AE1D-A24A79CE6EC1}" type="presParOf" srcId="{C1499550-B12A-476C-B2D5-B90D65E61964}" destId="{8E4ACAC7-C122-4406-AB14-4B2586A086D8}" srcOrd="0" destOrd="0" presId="urn:microsoft.com/office/officeart/2005/8/layout/chevron2"/>
    <dgm:cxn modelId="{693D347B-B301-4912-92FF-272C46F575C4}" type="presParOf" srcId="{C1499550-B12A-476C-B2D5-B90D65E61964}" destId="{19676AC5-A47D-46DB-BD41-4E07D7CF0D6C}" srcOrd="1" destOrd="0" presId="urn:microsoft.com/office/officeart/2005/8/layout/chevron2"/>
    <dgm:cxn modelId="{8C2A2E85-7D84-4897-9BAF-F5EA13470C87}" type="presParOf" srcId="{43D07B3A-E920-4F83-8BF6-65DCE384241D}" destId="{981E419C-67E5-48A1-A034-3D17B7EA8FB5}" srcOrd="3" destOrd="0" presId="urn:microsoft.com/office/officeart/2005/8/layout/chevron2"/>
    <dgm:cxn modelId="{08B763AA-1D50-427F-BC38-2BCBACF46C7F}" type="presParOf" srcId="{43D07B3A-E920-4F83-8BF6-65DCE384241D}" destId="{F29E3A74-0B34-4791-9AE8-B89B79622DAF}" srcOrd="4" destOrd="0" presId="urn:microsoft.com/office/officeart/2005/8/layout/chevron2"/>
    <dgm:cxn modelId="{69FF39D4-3938-4756-8C02-0D9B4D9C60F0}" type="presParOf" srcId="{F29E3A74-0B34-4791-9AE8-B89B79622DAF}" destId="{20E1F0B7-2374-41C3-AC0B-ACC0AA900653}" srcOrd="0" destOrd="0" presId="urn:microsoft.com/office/officeart/2005/8/layout/chevron2"/>
    <dgm:cxn modelId="{14457AE4-666B-47E0-90ED-508E0D4A929C}" type="presParOf" srcId="{F29E3A74-0B34-4791-9AE8-B89B79622DAF}" destId="{AB6D8177-F1D8-47E0-83C1-DE7B6B55BE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C31E4-AD08-49C5-94AE-E506A2FFF3ED}">
      <dsp:nvSpPr>
        <dsp:cNvPr id="0" name=""/>
        <dsp:cNvSpPr/>
      </dsp:nvSpPr>
      <dsp:spPr>
        <a:xfrm rot="5400000">
          <a:off x="-344786" y="360029"/>
          <a:ext cx="2298578" cy="1609005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819746"/>
        <a:ext cx="1609005" cy="689573"/>
      </dsp:txXfrm>
    </dsp:sp>
    <dsp:sp modelId="{A5F49845-0414-4CFE-B25B-1DEC96DF9498}">
      <dsp:nvSpPr>
        <dsp:cNvPr id="0" name=""/>
        <dsp:cNvSpPr/>
      </dsp:nvSpPr>
      <dsp:spPr>
        <a:xfrm rot="5400000">
          <a:off x="7233516" y="-5624511"/>
          <a:ext cx="1494076" cy="12743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ACAC7-C122-4406-AB14-4B2586A086D8}">
      <dsp:nvSpPr>
        <dsp:cNvPr id="0" name=""/>
        <dsp:cNvSpPr/>
      </dsp:nvSpPr>
      <dsp:spPr>
        <a:xfrm rot="5400000">
          <a:off x="-344786" y="2455531"/>
          <a:ext cx="2298578" cy="1609005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15248"/>
        <a:ext cx="1609005" cy="689573"/>
      </dsp:txXfrm>
    </dsp:sp>
    <dsp:sp modelId="{19676AC5-A47D-46DB-BD41-4E07D7CF0D6C}">
      <dsp:nvSpPr>
        <dsp:cNvPr id="0" name=""/>
        <dsp:cNvSpPr/>
      </dsp:nvSpPr>
      <dsp:spPr>
        <a:xfrm rot="5400000">
          <a:off x="7233516" y="-3513766"/>
          <a:ext cx="1494076" cy="12743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1F0B7-2374-41C3-AC0B-ACC0AA900653}">
      <dsp:nvSpPr>
        <dsp:cNvPr id="0" name=""/>
        <dsp:cNvSpPr/>
      </dsp:nvSpPr>
      <dsp:spPr>
        <a:xfrm rot="5400000">
          <a:off x="-344786" y="4565262"/>
          <a:ext cx="2298578" cy="1609005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024979"/>
        <a:ext cx="1609005" cy="689573"/>
      </dsp:txXfrm>
    </dsp:sp>
    <dsp:sp modelId="{AB6D8177-F1D8-47E0-83C1-DE7B6B55BEB6}">
      <dsp:nvSpPr>
        <dsp:cNvPr id="0" name=""/>
        <dsp:cNvSpPr/>
      </dsp:nvSpPr>
      <dsp:spPr>
        <a:xfrm rot="5400000">
          <a:off x="7233516" y="-1404036"/>
          <a:ext cx="1494076" cy="12743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sv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76.sv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6.jf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svg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7.svg"/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12" Type="http://schemas.openxmlformats.org/officeDocument/2006/relationships/image" Target="../media/image9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32.svg"/><Relationship Id="rId5" Type="http://schemas.openxmlformats.org/officeDocument/2006/relationships/image" Target="../media/image95.svg"/><Relationship Id="rId15" Type="http://schemas.openxmlformats.org/officeDocument/2006/relationships/image" Target="../media/image99.svg"/><Relationship Id="rId10" Type="http://schemas.openxmlformats.org/officeDocument/2006/relationships/image" Target="../media/image31.png"/><Relationship Id="rId4" Type="http://schemas.openxmlformats.org/officeDocument/2006/relationships/image" Target="../media/image94.png"/><Relationship Id="rId9" Type="http://schemas.openxmlformats.org/officeDocument/2006/relationships/image" Target="../media/image92.sv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9.svg"/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12" Type="http://schemas.openxmlformats.org/officeDocument/2006/relationships/image" Target="../media/image9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32.svg"/><Relationship Id="rId5" Type="http://schemas.openxmlformats.org/officeDocument/2006/relationships/image" Target="../media/image95.svg"/><Relationship Id="rId10" Type="http://schemas.openxmlformats.org/officeDocument/2006/relationships/image" Target="../media/image31.png"/><Relationship Id="rId4" Type="http://schemas.openxmlformats.org/officeDocument/2006/relationships/image" Target="../media/image94.png"/><Relationship Id="rId9" Type="http://schemas.openxmlformats.org/officeDocument/2006/relationships/image" Target="../media/image9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9.svg"/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12" Type="http://schemas.openxmlformats.org/officeDocument/2006/relationships/image" Target="../media/image9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32.svg"/><Relationship Id="rId5" Type="http://schemas.openxmlformats.org/officeDocument/2006/relationships/image" Target="../media/image95.svg"/><Relationship Id="rId10" Type="http://schemas.openxmlformats.org/officeDocument/2006/relationships/image" Target="../media/image31.png"/><Relationship Id="rId4" Type="http://schemas.openxmlformats.org/officeDocument/2006/relationships/image" Target="../media/image94.png"/><Relationship Id="rId9" Type="http://schemas.openxmlformats.org/officeDocument/2006/relationships/image" Target="../media/image9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5.svg"/><Relationship Id="rId5" Type="http://schemas.openxmlformats.org/officeDocument/2006/relationships/image" Target="../media/image90.sv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svg"/><Relationship Id="rId7" Type="http://schemas.openxmlformats.org/officeDocument/2006/relationships/image" Target="../media/image2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2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2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5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78276" y="6720308"/>
            <a:ext cx="5866824" cy="5866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1029">
            <a:off x="12714313" y="-1704874"/>
            <a:ext cx="8038001" cy="5576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11120" y="-1028700"/>
            <a:ext cx="475449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78276" y="7457983"/>
            <a:ext cx="4292845" cy="34342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364268" y="6720308"/>
            <a:ext cx="4457700" cy="39470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86400" y="5655215"/>
            <a:ext cx="7315200" cy="630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408758">
            <a:off x="8206072" y="9054085"/>
            <a:ext cx="1640672" cy="14318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408758">
            <a:off x="17001632" y="4833333"/>
            <a:ext cx="1640672" cy="1431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82311" y="5655215"/>
            <a:ext cx="428625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3292421">
            <a:off x="407648" y="335832"/>
            <a:ext cx="3630358" cy="288159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114568" y="2638425"/>
            <a:ext cx="13088736" cy="280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00"/>
              </a:lnSpc>
              <a:spcBef>
                <a:spcPct val="0"/>
              </a:spcBef>
            </a:pPr>
            <a:r>
              <a:rPr lang="en-US" sz="15500" spc="775" dirty="0">
                <a:solidFill>
                  <a:srgbClr val="3D5F7B"/>
                </a:solidFill>
                <a:latin typeface="#9Slide07 IcielSoup of Justice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87880" y="190499"/>
            <a:ext cx="7945114" cy="2192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4691" y="5143500"/>
            <a:ext cx="3193091" cy="69456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5683" y="2709333"/>
            <a:ext cx="905034" cy="8869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019800" y="762908"/>
            <a:ext cx="6883905" cy="87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spc="319" dirty="0">
                <a:solidFill>
                  <a:srgbClr val="FF0000"/>
                </a:solidFill>
                <a:latin typeface="#9Slide07 IcielSoup of Justice"/>
              </a:rPr>
              <a:t>HOẠT ĐỘNG NHÓM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068800" y="9450385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28004" y="419769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785190" y="-252967"/>
            <a:ext cx="905034" cy="88693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0" y="177436"/>
            <a:ext cx="5187880" cy="6858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  <a:spcBef>
                <a:spcPct val="0"/>
              </a:spcBef>
            </a:pPr>
            <a:r>
              <a:rPr lang="en-US" sz="4499" dirty="0">
                <a:solidFill>
                  <a:srgbClr val="FF0000"/>
                </a:solidFill>
                <a:latin typeface="Roboto Condensed Bold"/>
              </a:rPr>
              <a:t>2. </a:t>
            </a:r>
            <a:r>
              <a:rPr lang="en-US" sz="4499" dirty="0" err="1">
                <a:solidFill>
                  <a:srgbClr val="FF0000"/>
                </a:solidFill>
                <a:latin typeface="Roboto Condensed Bold"/>
              </a:rPr>
              <a:t>Giải</a:t>
            </a:r>
            <a:r>
              <a:rPr lang="en-US" sz="4499" dirty="0">
                <a:solidFill>
                  <a:srgbClr val="FF0000"/>
                </a:solidFill>
                <a:latin typeface="Roboto Condensed Bold"/>
              </a:rPr>
              <a:t> </a:t>
            </a:r>
            <a:r>
              <a:rPr lang="en-US" sz="4499" dirty="0" err="1">
                <a:solidFill>
                  <a:srgbClr val="FF0000"/>
                </a:solidFill>
                <a:latin typeface="Roboto Condensed Bold"/>
              </a:rPr>
              <a:t>quyết</a:t>
            </a:r>
            <a:r>
              <a:rPr lang="en-US" sz="4499" dirty="0">
                <a:solidFill>
                  <a:srgbClr val="FF0000"/>
                </a:solidFill>
                <a:latin typeface="Roboto Condensed Bold"/>
              </a:rPr>
              <a:t> vấn </a:t>
            </a:r>
            <a:r>
              <a:rPr lang="en-US" sz="4499" dirty="0" err="1">
                <a:solidFill>
                  <a:srgbClr val="FF0000"/>
                </a:solidFill>
                <a:latin typeface="Roboto Condensed Bold"/>
              </a:rPr>
              <a:t>đề</a:t>
            </a:r>
            <a:endParaRPr lang="en-US" sz="4499" dirty="0">
              <a:solidFill>
                <a:srgbClr val="FF0000"/>
              </a:solidFill>
              <a:latin typeface="Roboto Condensed Bold"/>
            </a:endParaRPr>
          </a:p>
        </p:txBody>
      </p:sp>
      <p:grpSp>
        <p:nvGrpSpPr>
          <p:cNvPr id="15" name="Group 3"/>
          <p:cNvGrpSpPr/>
          <p:nvPr/>
        </p:nvGrpSpPr>
        <p:grpSpPr>
          <a:xfrm>
            <a:off x="2402245" y="2564355"/>
            <a:ext cx="15463916" cy="2336845"/>
            <a:chOff x="0" y="0"/>
            <a:chExt cx="4361870" cy="790488"/>
          </a:xfrm>
        </p:grpSpPr>
        <p:sp>
          <p:nvSpPr>
            <p:cNvPr id="16" name="Freeform 4"/>
            <p:cNvSpPr/>
            <p:nvPr/>
          </p:nvSpPr>
          <p:spPr>
            <a:xfrm>
              <a:off x="0" y="0"/>
              <a:ext cx="4361870" cy="790488"/>
            </a:xfrm>
            <a:custGeom>
              <a:avLst/>
              <a:gdLst/>
              <a:ahLst/>
              <a:cxnLst/>
              <a:rect l="l" t="t" r="r" b="b"/>
              <a:pathLst>
                <a:path w="4361870" h="790488">
                  <a:moveTo>
                    <a:pt x="4237410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37410" y="0"/>
                  </a:lnTo>
                  <a:cubicBezTo>
                    <a:pt x="4305990" y="0"/>
                    <a:pt x="4361870" y="55880"/>
                    <a:pt x="4361870" y="124460"/>
                  </a:cubicBezTo>
                  <a:lnTo>
                    <a:pt x="4361870" y="666028"/>
                  </a:lnTo>
                  <a:cubicBezTo>
                    <a:pt x="4361870" y="734608"/>
                    <a:pt x="4305990" y="790488"/>
                    <a:pt x="4237410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17" name="TextBox 7"/>
          <p:cNvSpPr txBox="1"/>
          <p:nvPr/>
        </p:nvSpPr>
        <p:spPr>
          <a:xfrm>
            <a:off x="2530687" y="3258694"/>
            <a:ext cx="15159537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4000" b="1" dirty="0" err="1">
                <a:solidFill>
                  <a:srgbClr val="FFFF00"/>
                </a:solidFill>
                <a:latin typeface="Roboto Condensed"/>
              </a:rPr>
              <a:t>Nhóm</a:t>
            </a:r>
            <a:r>
              <a:rPr lang="en-US" sz="4000" b="1" dirty="0">
                <a:solidFill>
                  <a:srgbClr val="FFFF00"/>
                </a:solidFill>
                <a:latin typeface="Roboto Condensed"/>
              </a:rPr>
              <a:t> 1: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 Em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ctr">
              <a:lnSpc>
                <a:spcPts val="4079"/>
              </a:lnSpc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Roboto Condensed"/>
            </a:endParaRPr>
          </a:p>
        </p:txBody>
      </p:sp>
      <p:grpSp>
        <p:nvGrpSpPr>
          <p:cNvPr id="18" name="Group 8"/>
          <p:cNvGrpSpPr/>
          <p:nvPr/>
        </p:nvGrpSpPr>
        <p:grpSpPr>
          <a:xfrm>
            <a:off x="2438401" y="5427276"/>
            <a:ext cx="15463916" cy="2332340"/>
            <a:chOff x="0" y="0"/>
            <a:chExt cx="4361870" cy="788964"/>
          </a:xfrm>
        </p:grpSpPr>
        <p:sp>
          <p:nvSpPr>
            <p:cNvPr id="19" name="Freeform 9"/>
            <p:cNvSpPr/>
            <p:nvPr/>
          </p:nvSpPr>
          <p:spPr>
            <a:xfrm>
              <a:off x="0" y="0"/>
              <a:ext cx="4361870" cy="788964"/>
            </a:xfrm>
            <a:custGeom>
              <a:avLst/>
              <a:gdLst/>
              <a:ahLst/>
              <a:cxnLst/>
              <a:rect l="l" t="t" r="r" b="b"/>
              <a:pathLst>
                <a:path w="4361870" h="788964">
                  <a:moveTo>
                    <a:pt x="4237410" y="788964"/>
                  </a:moveTo>
                  <a:lnTo>
                    <a:pt x="124460" y="788964"/>
                  </a:lnTo>
                  <a:cubicBezTo>
                    <a:pt x="55880" y="788964"/>
                    <a:pt x="0" y="733084"/>
                    <a:pt x="0" y="6645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37410" y="0"/>
                  </a:lnTo>
                  <a:cubicBezTo>
                    <a:pt x="4305990" y="0"/>
                    <a:pt x="4361870" y="55880"/>
                    <a:pt x="4361870" y="124460"/>
                  </a:cubicBezTo>
                  <a:lnTo>
                    <a:pt x="4361870" y="664504"/>
                  </a:lnTo>
                  <a:cubicBezTo>
                    <a:pt x="4361870" y="733084"/>
                    <a:pt x="4305990" y="788964"/>
                    <a:pt x="4237410" y="788964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0" name="TextBox 10"/>
          <p:cNvSpPr txBox="1"/>
          <p:nvPr/>
        </p:nvSpPr>
        <p:spPr>
          <a:xfrm>
            <a:off x="2619564" y="5265341"/>
            <a:ext cx="15159537" cy="2606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endParaRPr lang="en-US" sz="4000" b="1" dirty="0">
              <a:solidFill>
                <a:srgbClr val="FFFFFF"/>
              </a:solidFill>
              <a:latin typeface="Roboto Condensed"/>
            </a:endParaRPr>
          </a:p>
          <a:p>
            <a:pPr algn="ctr">
              <a:lnSpc>
                <a:spcPts val="4079"/>
              </a:lnSpc>
            </a:pPr>
            <a:r>
              <a:rPr lang="en-US" sz="4000" b="1" dirty="0" err="1">
                <a:solidFill>
                  <a:srgbClr val="FFFF00"/>
                </a:solidFill>
                <a:latin typeface="Roboto Condensed"/>
              </a:rPr>
              <a:t>Nhóm</a:t>
            </a:r>
            <a:r>
              <a:rPr lang="en-US" sz="4000" b="1" dirty="0">
                <a:solidFill>
                  <a:srgbClr val="FFFF00"/>
                </a:solidFill>
                <a:latin typeface="Roboto Condensed"/>
              </a:rPr>
              <a:t> 2: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Tác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giả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đã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dùng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lí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lẽ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và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bằng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chứng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nào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để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khẳng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định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trong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thế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giới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hiện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đại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,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khi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các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phương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tiện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nghe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nhìn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phát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triển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không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ngừng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, con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người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vẫn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cần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phải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đọc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sách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?</a:t>
            </a:r>
          </a:p>
          <a:p>
            <a:pPr algn="ctr">
              <a:lnSpc>
                <a:spcPts val="4079"/>
              </a:lnSpc>
            </a:pPr>
            <a:endParaRPr lang="en-US" sz="4000" b="1" dirty="0">
              <a:solidFill>
                <a:srgbClr val="FFFFFF"/>
              </a:solidFill>
              <a:latin typeface="Roboto Condensed"/>
            </a:endParaRPr>
          </a:p>
        </p:txBody>
      </p:sp>
      <p:grpSp>
        <p:nvGrpSpPr>
          <p:cNvPr id="21" name="Group 11"/>
          <p:cNvGrpSpPr/>
          <p:nvPr/>
        </p:nvGrpSpPr>
        <p:grpSpPr>
          <a:xfrm>
            <a:off x="2438401" y="8206540"/>
            <a:ext cx="15463916" cy="2336845"/>
            <a:chOff x="0" y="0"/>
            <a:chExt cx="4361870" cy="790488"/>
          </a:xfrm>
        </p:grpSpPr>
        <p:sp>
          <p:nvSpPr>
            <p:cNvPr id="22" name="Freeform 12"/>
            <p:cNvSpPr/>
            <p:nvPr/>
          </p:nvSpPr>
          <p:spPr>
            <a:xfrm>
              <a:off x="0" y="0"/>
              <a:ext cx="4361870" cy="790488"/>
            </a:xfrm>
            <a:custGeom>
              <a:avLst/>
              <a:gdLst/>
              <a:ahLst/>
              <a:cxnLst/>
              <a:rect l="l" t="t" r="r" b="b"/>
              <a:pathLst>
                <a:path w="4361870" h="790488">
                  <a:moveTo>
                    <a:pt x="4237410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37410" y="0"/>
                  </a:lnTo>
                  <a:cubicBezTo>
                    <a:pt x="4305990" y="0"/>
                    <a:pt x="4361870" y="55880"/>
                    <a:pt x="4361870" y="124460"/>
                  </a:cubicBezTo>
                  <a:lnTo>
                    <a:pt x="4361870" y="666028"/>
                  </a:lnTo>
                  <a:cubicBezTo>
                    <a:pt x="4361870" y="734608"/>
                    <a:pt x="4305990" y="790488"/>
                    <a:pt x="4237410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3" name="TextBox 13"/>
          <p:cNvSpPr txBox="1"/>
          <p:nvPr/>
        </p:nvSpPr>
        <p:spPr>
          <a:xfrm>
            <a:off x="2589084" y="8569695"/>
            <a:ext cx="15101140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4000" b="1" dirty="0" err="1">
                <a:solidFill>
                  <a:srgbClr val="FFFF00"/>
                </a:solidFill>
                <a:latin typeface="Roboto Condensed"/>
              </a:rPr>
              <a:t>Nhóm</a:t>
            </a:r>
            <a:r>
              <a:rPr lang="en-US" sz="4000" b="1" dirty="0">
                <a:solidFill>
                  <a:srgbClr val="FFFF00"/>
                </a:solidFill>
                <a:latin typeface="Roboto Condensed"/>
              </a:rPr>
              <a:t> 3: 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Theo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tác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giả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,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cần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có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những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điều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kiện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gì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để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giải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quyết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tình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trạng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sa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sút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của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văn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hóa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đọc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hiện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nay?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Em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tán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thành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với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ý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kiến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của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tác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giả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về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vấn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đề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này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không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?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Vì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Condensed"/>
              </a:rPr>
              <a:t>sao</a:t>
            </a:r>
            <a:r>
              <a:rPr lang="en-US" sz="4000" b="1" dirty="0">
                <a:solidFill>
                  <a:srgbClr val="FFFFFF"/>
                </a:solidFill>
                <a:latin typeface="Roboto Condensed"/>
              </a:rPr>
              <a:t>?</a:t>
            </a:r>
          </a:p>
          <a:p>
            <a:pPr algn="ctr">
              <a:lnSpc>
                <a:spcPts val="4079"/>
              </a:lnSpc>
            </a:pPr>
            <a:endParaRPr lang="en-US" sz="4000" b="1" dirty="0">
              <a:solidFill>
                <a:srgbClr val="FFFFFF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20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55B2C-0EF6-3C74-AA45-ACC0F6FA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824DEC-CDD9-4266-181C-E8D231355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5239904" y="3746890"/>
            <a:ext cx="8223373" cy="1924619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269D898-0B66-1409-A56D-FEA5688DE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743200" y="7687068"/>
            <a:ext cx="12801600" cy="259993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D5BE42E-E1EF-7A75-110E-F4EACD31D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44304" y="6869671"/>
            <a:ext cx="2266028" cy="369826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B9ED14E-1C2C-D532-E101-AA19FD1FBA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75607" cy="28651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ACC8677-907A-55A9-F839-411655BABF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26819" y="104948"/>
            <a:ext cx="2198124" cy="2599931"/>
          </a:xfrm>
          <a:prstGeom prst="rect">
            <a:avLst/>
          </a:prstGeom>
        </p:spPr>
      </p:pic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F6EFA3E7-678C-D090-8720-008FF9E5D612}"/>
              </a:ext>
            </a:extLst>
          </p:cNvPr>
          <p:cNvSpPr txBox="1"/>
          <p:nvPr/>
        </p:nvSpPr>
        <p:spPr>
          <a:xfrm>
            <a:off x="2590800" y="814478"/>
            <a:ext cx="13934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9">
            <a:extLst>
              <a:ext uri="{FF2B5EF4-FFF2-40B4-BE49-F238E27FC236}">
                <a16:creationId xmlns:a16="http://schemas.microsoft.com/office/drawing/2014/main" id="{055A0F66-DA18-32EE-E894-0EAFC6147D9A}"/>
              </a:ext>
            </a:extLst>
          </p:cNvPr>
          <p:cNvSpPr txBox="1"/>
          <p:nvPr/>
        </p:nvSpPr>
        <p:spPr>
          <a:xfrm>
            <a:off x="1759226" y="2435637"/>
            <a:ext cx="14491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- </a:t>
            </a:r>
            <a:r>
              <a:rPr lang="vi-VN" sz="4800" i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“Hãy cầm lấy và đọc” có thể xem là một thông điệp: </a:t>
            </a:r>
            <a:r>
              <a:rPr lang="vi-VN" sz="4800" b="1" i="1" dirty="0">
                <a:solidFill>
                  <a:srgbClr val="1F1BC7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Hãy tiếp xúc trực tiếp với một cuốn sách, hãy tự trải nghiệm mà không bước qua một trung gian nào</a:t>
            </a:r>
            <a:r>
              <a:rPr lang="en-US" sz="4800" b="1" i="1" dirty="0">
                <a:solidFill>
                  <a:srgbClr val="1F1BC7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"</a:t>
            </a:r>
            <a:r>
              <a:rPr lang="vi-VN" sz="4800" b="1" i="1" dirty="0">
                <a:solidFill>
                  <a:srgbClr val="1F1BC7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.</a:t>
            </a:r>
            <a:endParaRPr lang="en-US" sz="4800" b="1" dirty="0">
              <a:solidFill>
                <a:srgbClr val="1F1BC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0">
            <a:extLst>
              <a:ext uri="{FF2B5EF4-FFF2-40B4-BE49-F238E27FC236}">
                <a16:creationId xmlns:a16="http://schemas.microsoft.com/office/drawing/2014/main" id="{5357459A-C3CB-74DD-8D1F-EDA6D0E32A27}"/>
              </a:ext>
            </a:extLst>
          </p:cNvPr>
          <p:cNvSpPr txBox="1"/>
          <p:nvPr/>
        </p:nvSpPr>
        <p:spPr>
          <a:xfrm>
            <a:off x="1759227" y="4962048"/>
            <a:ext cx="1431234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=&gt;</a:t>
            </a:r>
            <a:r>
              <a:rPr lang="en-US" sz="4800" b="1" dirty="0">
                <a:solidFill>
                  <a:srgbClr val="7030A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vi-VN" sz="48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Trải nghiệm bằng cách đọc trực tiếp sẽ thu được những điều mà người khác không thể đem đến cho ta.</a:t>
            </a:r>
            <a:r>
              <a:rPr lang="vi-VN" sz="4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2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E30751-3900-ACFA-7BC9-351512A1A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74" y="-55871"/>
            <a:ext cx="19330986" cy="10287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D16C354-96EA-2B61-CCE9-515AFC6EC072}"/>
              </a:ext>
            </a:extLst>
          </p:cNvPr>
          <p:cNvSpPr txBox="1"/>
          <p:nvPr/>
        </p:nvSpPr>
        <p:spPr>
          <a:xfrm>
            <a:off x="3120887" y="1470992"/>
            <a:ext cx="13815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7461406-A865-BEF2-62B9-3D79AF2071E5}"/>
              </a:ext>
            </a:extLst>
          </p:cNvPr>
          <p:cNvSpPr txBox="1"/>
          <p:nvPr/>
        </p:nvSpPr>
        <p:spPr>
          <a:xfrm>
            <a:off x="4065104" y="2391158"/>
            <a:ext cx="5963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*L</a:t>
            </a:r>
            <a:r>
              <a:rPr lang="vi-VN" sz="4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 lẽ</a:t>
            </a:r>
            <a:endParaRPr lang="en-US" sz="42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218D902-B1CF-52FF-C08B-FA4C4CE048D6}"/>
              </a:ext>
            </a:extLst>
          </p:cNvPr>
          <p:cNvSpPr txBox="1"/>
          <p:nvPr/>
        </p:nvSpPr>
        <p:spPr>
          <a:xfrm>
            <a:off x="1218166" y="3117559"/>
            <a:ext cx="71543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4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ta vẫn đọc sách ngay khi các phương tiện nghe nhìn phát triển là bởi sự kì diệu của chữ trên trang sách </a:t>
            </a:r>
            <a:r>
              <a:rPr lang="vi-VN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 chứa văn </a:t>
            </a:r>
            <a:r>
              <a:rPr lang="vi-VN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một dân tộc, mang hồn thiêng của đất nước, kích thích trí tưởng tượng, khơi gợi tư duy hồi đáp, phản biện,..</a:t>
            </a:r>
            <a:r>
              <a:rPr lang="vi-VN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  <a:endParaRPr lang="en-US" sz="4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BF5CDA06-273C-8696-5547-AFC206878D67}"/>
              </a:ext>
            </a:extLst>
          </p:cNvPr>
          <p:cNvSpPr txBox="1"/>
          <p:nvPr/>
        </p:nvSpPr>
        <p:spPr>
          <a:xfrm>
            <a:off x="12511969" y="2391158"/>
            <a:ext cx="3421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*Bằng chứng</a:t>
            </a:r>
            <a:endParaRPr lang="en-US" sz="4200" dirty="0"/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DAD4AF52-C7FD-4676-2BAF-043781353D5E}"/>
              </a:ext>
            </a:extLst>
          </p:cNvPr>
          <p:cNvSpPr txBox="1"/>
          <p:nvPr/>
        </p:nvSpPr>
        <p:spPr>
          <a:xfrm>
            <a:off x="8904220" y="3311324"/>
            <a:ext cx="8655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4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 chứa cả thế giới, phơi bày cả bí ẩn của vũ trụ cũng như xã hội con người;</a:t>
            </a:r>
            <a:endParaRPr lang="en-US" sz="4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1A16B75F-9C64-320F-98D2-A5A8CEF45D31}"/>
              </a:ext>
            </a:extLst>
          </p:cNvPr>
          <p:cNvSpPr txBox="1"/>
          <p:nvPr/>
        </p:nvSpPr>
        <p:spPr>
          <a:xfrm>
            <a:off x="8904220" y="5200912"/>
            <a:ext cx="8655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</a:t>
            </a:r>
            <a:r>
              <a:rPr lang="vi-VN" sz="4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hờ đọc sách, ta hiểu đời, hiểu người, hiểu chính mình; </a:t>
            </a:r>
            <a:endParaRPr lang="en-US" sz="4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F42CF84A-BD60-4974-F0A1-010436E2D4A6}"/>
              </a:ext>
            </a:extLst>
          </p:cNvPr>
          <p:cNvSpPr txBox="1"/>
          <p:nvPr/>
        </p:nvSpPr>
        <p:spPr>
          <a:xfrm>
            <a:off x="8904220" y="6633440"/>
            <a:ext cx="8543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</a:t>
            </a:r>
            <a:r>
              <a:rPr lang="vi-VN" sz="4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ọc một cuốn sách hay như bị cuốn vào nỗi say mê, ni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4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 khoái cảm;...</a:t>
            </a:r>
            <a:endParaRPr lang="en-US" sz="4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85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466990"/>
            <a:ext cx="18288000" cy="282001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25368" y="6624437"/>
            <a:ext cx="4051120" cy="41414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56780" y="5143500"/>
            <a:ext cx="4015552" cy="60841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9578" y="6501817"/>
            <a:ext cx="3831286" cy="36501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7492" y="-249214"/>
            <a:ext cx="4061016" cy="3514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870694" y="907679"/>
            <a:ext cx="2865392" cy="30944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13280" y="-1975490"/>
            <a:ext cx="4051120" cy="41414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311310" y="1359428"/>
            <a:ext cx="4051120" cy="41414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115856" y="6603145"/>
            <a:ext cx="3632439" cy="3447515"/>
          </a:xfrm>
          <a:prstGeom prst="rect">
            <a:avLst/>
          </a:prstGeom>
        </p:spPr>
      </p:pic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8AB6BDF6-B43C-2628-6779-0A37F0613A5B}"/>
              </a:ext>
            </a:extLst>
          </p:cNvPr>
          <p:cNvSpPr txBox="1"/>
          <p:nvPr/>
        </p:nvSpPr>
        <p:spPr>
          <a:xfrm>
            <a:off x="2689850" y="153709"/>
            <a:ext cx="1254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sút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3">
            <a:extLst>
              <a:ext uri="{FF2B5EF4-FFF2-40B4-BE49-F238E27FC236}">
                <a16:creationId xmlns:a16="http://schemas.microsoft.com/office/drawing/2014/main" id="{3206C5CD-D49E-C885-6448-46A32CA08E5E}"/>
              </a:ext>
            </a:extLst>
          </p:cNvPr>
          <p:cNvSpPr txBox="1"/>
          <p:nvPr/>
        </p:nvSpPr>
        <p:spPr>
          <a:xfrm>
            <a:off x="2491655" y="1505432"/>
            <a:ext cx="13994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 giả nêu hai điều kiện: </a:t>
            </a:r>
            <a:r>
              <a:rPr lang="vi-VN" sz="4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thể đọc</a:t>
            </a:r>
            <a:r>
              <a:rPr lang="vi-VN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vi-VN" sz="4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 tượng đọc:</a:t>
            </a:r>
            <a:endParaRPr lang="en-US" sz="42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4">
            <a:extLst>
              <a:ext uri="{FF2B5EF4-FFF2-40B4-BE49-F238E27FC236}">
                <a16:creationId xmlns:a16="http://schemas.microsoft.com/office/drawing/2014/main" id="{5B6564C5-A3FD-D8DA-BC60-D9E7558908B9}"/>
              </a:ext>
            </a:extLst>
          </p:cNvPr>
          <p:cNvSpPr txBox="1"/>
          <p:nvPr/>
        </p:nvSpPr>
        <p:spPr>
          <a:xfrm>
            <a:off x="2362200" y="2478277"/>
            <a:ext cx="15074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thể đọc </a:t>
            </a:r>
            <a:r>
              <a:rPr lang="vi-VN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con người. Con người phải ham đọc.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89030C91-3935-5521-D612-F9A663AAF808}"/>
              </a:ext>
            </a:extLst>
          </p:cNvPr>
          <p:cNvSpPr txBox="1"/>
          <p:nvPr/>
        </p:nvSpPr>
        <p:spPr>
          <a:xfrm>
            <a:off x="2362200" y="3498608"/>
            <a:ext cx="12751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 tượng đọc là sách</a:t>
            </a:r>
            <a:r>
              <a:rPr lang="vi-VN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Phải có sách hay thì mới thu hút người đọc. 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vi-VN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 một trong hai điều kiện này, tình trạng sa sút của văn hoá đọc khó cải thiện được.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93B1C3-F5E2-0D5A-983F-022B120E2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7890436" cy="10287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A8185F-5F67-F9EC-7C78-63D5B981AE5D}"/>
              </a:ext>
            </a:extLst>
          </p:cNvPr>
          <p:cNvSpPr txBox="1"/>
          <p:nvPr/>
        </p:nvSpPr>
        <p:spPr>
          <a:xfrm>
            <a:off x="5357190" y="1212573"/>
            <a:ext cx="7494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080260" algn="l"/>
              </a:tabLst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thúc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FE76A1A-13AE-DAF4-5154-397ED7D89BC1}"/>
              </a:ext>
            </a:extLst>
          </p:cNvPr>
          <p:cNvSpPr txBox="1"/>
          <p:nvPr/>
        </p:nvSpPr>
        <p:spPr>
          <a:xfrm>
            <a:off x="2703445" y="2527057"/>
            <a:ext cx="4750904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863918" algn="l"/>
              </a:tabLst>
            </a:pP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1)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điệp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đưa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đoạn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cuối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lang="en-US" sz="4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49854AE-2336-C84E-CD05-1AF5B061C4E6}"/>
              </a:ext>
            </a:extLst>
          </p:cNvPr>
          <p:cNvSpPr txBox="1"/>
          <p:nvPr/>
        </p:nvSpPr>
        <p:spPr>
          <a:xfrm>
            <a:off x="9601199" y="2520002"/>
            <a:ext cx="4929809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863918" algn="l"/>
              </a:tabLst>
            </a:pP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2)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thúc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gì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algn="ctr">
              <a:tabLst>
                <a:tab pos="863918" algn="l"/>
              </a:tabLst>
            </a:pP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độc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đáo</a:t>
            </a:r>
            <a:r>
              <a:rPr 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</a:p>
          <a:p>
            <a:pPr algn="ctr">
              <a:tabLst>
                <a:tab pos="863918" algn="l"/>
              </a:tabLst>
            </a:pPr>
            <a:endParaRPr lang="en-US" sz="4800" b="1" i="1" dirty="0">
              <a:solidFill>
                <a:srgbClr val="0066FF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>
              <a:tabLst>
                <a:tab pos="863918" algn="l"/>
              </a:tabLst>
            </a:pPr>
            <a:endParaRPr lang="en-US" sz="4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A6DB59A-B3C1-28B2-0D67-2C04585FB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7890436" cy="10287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5D81B8-C2B9-40B7-0BFA-6C2358DD2B7B}"/>
              </a:ext>
            </a:extLst>
          </p:cNvPr>
          <p:cNvSpPr txBox="1"/>
          <p:nvPr/>
        </p:nvSpPr>
        <p:spPr>
          <a:xfrm>
            <a:off x="2633207" y="843740"/>
            <a:ext cx="4850295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66B1D17-702F-A79B-D3AD-767145559A8E}"/>
              </a:ext>
            </a:extLst>
          </p:cNvPr>
          <p:cNvSpPr txBox="1"/>
          <p:nvPr/>
        </p:nvSpPr>
        <p:spPr>
          <a:xfrm>
            <a:off x="2362200" y="1582404"/>
            <a:ext cx="1082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D0647C-784D-D352-CAFE-2302541381B4}"/>
              </a:ext>
            </a:extLst>
          </p:cNvPr>
          <p:cNvSpPr txBox="1"/>
          <p:nvPr/>
        </p:nvSpPr>
        <p:spPr>
          <a:xfrm>
            <a:off x="2362200" y="2616572"/>
            <a:ext cx="1318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F1D5E58-E8CA-9ED1-0543-A79B552C5EEB}"/>
              </a:ext>
            </a:extLst>
          </p:cNvPr>
          <p:cNvSpPr txBox="1"/>
          <p:nvPr/>
        </p:nvSpPr>
        <p:spPr>
          <a:xfrm>
            <a:off x="2362200" y="3714346"/>
            <a:ext cx="15881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4200" b="1" dirty="0">
                <a:solidFill>
                  <a:srgbClr val="1F1BC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BCE2BB74-5836-DEDD-452F-89D7965D6F22}"/>
              </a:ext>
            </a:extLst>
          </p:cNvPr>
          <p:cNvSpPr txBox="1"/>
          <p:nvPr/>
        </p:nvSpPr>
        <p:spPr>
          <a:xfrm>
            <a:off x="2633207" y="4783736"/>
            <a:ext cx="125305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Latinh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9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6590EA9-421B-06BD-7FC9-21A2FAD3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3" y="0"/>
            <a:ext cx="17989827" cy="9998766"/>
          </a:xfrm>
          <a:prstGeom prst="rect">
            <a:avLst/>
          </a:prstGeom>
        </p:spPr>
      </p:pic>
      <p:sp>
        <p:nvSpPr>
          <p:cNvPr id="3" name="Bảng con 2">
            <a:extLst>
              <a:ext uri="{FF2B5EF4-FFF2-40B4-BE49-F238E27FC236}">
                <a16:creationId xmlns:a16="http://schemas.microsoft.com/office/drawing/2014/main" id="{B9B1A553-D49D-BDE8-B312-B12645DCC5C3}"/>
              </a:ext>
            </a:extLst>
          </p:cNvPr>
          <p:cNvSpPr/>
          <p:nvPr/>
        </p:nvSpPr>
        <p:spPr>
          <a:xfrm>
            <a:off x="5903845" y="1324389"/>
            <a:ext cx="4929809" cy="1237422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80260" algn="l"/>
              </a:tabLst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242D62-F6E7-AE86-BE58-0C9B09B98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37294"/>
              </p:ext>
            </p:extLst>
          </p:nvPr>
        </p:nvGraphicFramePr>
        <p:xfrm>
          <a:off x="1789043" y="2782958"/>
          <a:ext cx="14352104" cy="652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A7878D6-5562-874E-9126-D359AB6506E2}"/>
              </a:ext>
            </a:extLst>
          </p:cNvPr>
          <p:cNvSpPr txBox="1"/>
          <p:nvPr/>
        </p:nvSpPr>
        <p:spPr>
          <a:xfrm>
            <a:off x="3454178" y="2814998"/>
            <a:ext cx="12702209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  <a:tabLst>
                <a:tab pos="434340" algn="l"/>
              </a:tabLst>
            </a:pP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súc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900"/>
              </a:spcAft>
              <a:tabLst>
                <a:tab pos="434340" algn="l"/>
              </a:tabLst>
            </a:pP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2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6BDE83-55F0-FC16-2FA4-80C8FC2BDF54}"/>
              </a:ext>
            </a:extLst>
          </p:cNvPr>
          <p:cNvSpPr txBox="1"/>
          <p:nvPr/>
        </p:nvSpPr>
        <p:spPr>
          <a:xfrm>
            <a:off x="3552908" y="4898779"/>
            <a:ext cx="13040138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  <a:tabLst>
                <a:tab pos="434340" algn="l"/>
              </a:tabLst>
            </a:pP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Ý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sảo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algn="just">
              <a:spcAft>
                <a:spcPts val="900"/>
              </a:spcAft>
              <a:tabLst>
                <a:tab pos="434340" algn="l"/>
              </a:tabLst>
            </a:pP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5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405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5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DB36A7A-356B-F056-6763-C93048824CD0}"/>
              </a:ext>
            </a:extLst>
          </p:cNvPr>
          <p:cNvSpPr txBox="1"/>
          <p:nvPr/>
        </p:nvSpPr>
        <p:spPr>
          <a:xfrm>
            <a:off x="3568148" y="7267627"/>
            <a:ext cx="12026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  <a:tabLst>
                <a:tab pos="434340" algn="l"/>
              </a:tabLst>
            </a:pP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chẽ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42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3101A90-4EEF-2807-11F0-456A62C94CD9}"/>
              </a:ext>
            </a:extLst>
          </p:cNvPr>
          <p:cNvSpPr txBox="1"/>
          <p:nvPr/>
        </p:nvSpPr>
        <p:spPr>
          <a:xfrm>
            <a:off x="2971800" y="7829463"/>
            <a:ext cx="9402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  <a:tabLst>
                <a:tab pos="434340" algn="l"/>
              </a:tabLst>
            </a:pPr>
            <a:r>
              <a:rPr lang="en-US" sz="42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endParaRPr lang="en-US" sz="42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0248" y="-728292"/>
            <a:ext cx="3639719" cy="35139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48560" y="8649468"/>
            <a:ext cx="1171171" cy="1217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28700" y="-1375992"/>
            <a:ext cx="3639719" cy="35139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11602" y="322767"/>
            <a:ext cx="3017405" cy="10533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42877" y="168399"/>
            <a:ext cx="3017405" cy="10533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90494" y="1015578"/>
            <a:ext cx="1171171" cy="12176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28354" y="1437199"/>
            <a:ext cx="823225" cy="407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624410"/>
            <a:ext cx="1171171" cy="12176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7831" y="2029681"/>
            <a:ext cx="823225" cy="4071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28700" y="2137992"/>
            <a:ext cx="15735300" cy="8229600"/>
          </a:xfrm>
          <a:prstGeom prst="rect">
            <a:avLst/>
          </a:prstGeom>
        </p:spPr>
      </p:pic>
      <p:sp>
        <p:nvSpPr>
          <p:cNvPr id="15" name="Bảng con 2">
            <a:extLst>
              <a:ext uri="{FF2B5EF4-FFF2-40B4-BE49-F238E27FC236}">
                <a16:creationId xmlns:a16="http://schemas.microsoft.com/office/drawing/2014/main" id="{C4F4B834-A579-E925-CC14-4080CF377A12}"/>
              </a:ext>
            </a:extLst>
          </p:cNvPr>
          <p:cNvSpPr/>
          <p:nvPr/>
        </p:nvSpPr>
        <p:spPr>
          <a:xfrm>
            <a:off x="6503878" y="370275"/>
            <a:ext cx="4035287" cy="934278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  <a:tabLst>
                <a:tab pos="434340" algn="l"/>
              </a:tabLst>
            </a:pPr>
            <a:r>
              <a:rPr lang="en-US" sz="4800" b="1" spc="-8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Nội</a:t>
            </a:r>
            <a:r>
              <a:rPr lang="en-US" sz="4800" b="1" spc="-23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pc="-8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dung </a:t>
            </a:r>
            <a:endParaRPr lang="en-US" sz="4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3">
            <a:extLst>
              <a:ext uri="{FF2B5EF4-FFF2-40B4-BE49-F238E27FC236}">
                <a16:creationId xmlns:a16="http://schemas.microsoft.com/office/drawing/2014/main" id="{5B805D31-4963-BE59-5DC2-9488D32374A8}"/>
              </a:ext>
            </a:extLst>
          </p:cNvPr>
          <p:cNvSpPr txBox="1"/>
          <p:nvPr/>
        </p:nvSpPr>
        <p:spPr>
          <a:xfrm>
            <a:off x="3308724" y="3416191"/>
            <a:ext cx="106348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385888" algn="l"/>
              </a:tabLst>
            </a:pP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rgbClr val="0066FF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nhu cầu và tầm quan trọng của việc đọc sách đối với đời sống con người, cách chọn sách, cách đọc, biện pháp khắc phục sự xuống cấp của văn </a:t>
            </a:r>
            <a:r>
              <a:rPr lang="vi-VN" sz="4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hoá</a:t>
            </a:r>
            <a:r>
              <a:rPr lang="vi-VN" sz="4800" b="1" dirty="0">
                <a:solidFill>
                  <a:srgbClr val="0066FF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đọc cùng lời khuyên hãy trực tiếp, tự mình cầm sách lên và đọc.</a:t>
            </a:r>
            <a:endParaRPr lang="en-US" sz="4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89154" y="-380876"/>
            <a:ext cx="3639719" cy="35139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256" y="6172200"/>
            <a:ext cx="240154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48560" y="8649468"/>
            <a:ext cx="1171171" cy="1217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28700" y="-1375992"/>
            <a:ext cx="3639719" cy="3513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11602" y="322767"/>
            <a:ext cx="3017405" cy="10533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90265" y="1179893"/>
            <a:ext cx="3017405" cy="10533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90494" y="1015578"/>
            <a:ext cx="1171171" cy="1217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28354" y="1437199"/>
            <a:ext cx="823225" cy="4071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624410"/>
            <a:ext cx="1171171" cy="12176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7831" y="2029681"/>
            <a:ext cx="823225" cy="407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1955" y="2796821"/>
            <a:ext cx="6535553" cy="3586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668419" y="-88776"/>
            <a:ext cx="9030508" cy="1402179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spc="449" dirty="0">
                <a:solidFill>
                  <a:srgbClr val="3D5F7B"/>
                </a:solidFill>
                <a:latin typeface="#9Slide07 IcielSoup of Justice"/>
              </a:rPr>
              <a:t>IV. LUYỆN TẬP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27243" y="1834796"/>
            <a:ext cx="1020111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dirty="0" err="1">
                <a:solidFill>
                  <a:srgbClr val="3D5F7B"/>
                </a:solidFill>
                <a:latin typeface="Roboto Condensed Bold"/>
              </a:rPr>
              <a:t>Nhiệm</a:t>
            </a:r>
            <a:r>
              <a:rPr lang="en-US" sz="41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4199" dirty="0" err="1">
                <a:solidFill>
                  <a:srgbClr val="3D5F7B"/>
                </a:solidFill>
                <a:latin typeface="Roboto Condensed Bold"/>
              </a:rPr>
              <a:t>vụ</a:t>
            </a:r>
            <a:r>
              <a:rPr lang="en-US" sz="4199" dirty="0">
                <a:solidFill>
                  <a:srgbClr val="3D5F7B"/>
                </a:solidFill>
                <a:latin typeface="Roboto Condensed Bold"/>
              </a:rPr>
              <a:t> 2: HS </a:t>
            </a:r>
            <a:r>
              <a:rPr lang="en-US" sz="4199" dirty="0" err="1">
                <a:solidFill>
                  <a:srgbClr val="3D5F7B"/>
                </a:solidFill>
                <a:latin typeface="Roboto Condensed Bold"/>
              </a:rPr>
              <a:t>lựa</a:t>
            </a:r>
            <a:r>
              <a:rPr lang="en-US" sz="41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4199" dirty="0" err="1">
                <a:solidFill>
                  <a:srgbClr val="3D5F7B"/>
                </a:solidFill>
                <a:latin typeface="Roboto Condensed Bold"/>
              </a:rPr>
              <a:t>chọn</a:t>
            </a:r>
            <a:r>
              <a:rPr lang="en-US" sz="4199" dirty="0">
                <a:solidFill>
                  <a:srgbClr val="3D5F7B"/>
                </a:solidFill>
                <a:latin typeface="Roboto Condensed Bold"/>
              </a:rPr>
              <a:t> 1 </a:t>
            </a:r>
            <a:r>
              <a:rPr lang="en-US" sz="4199" dirty="0" err="1">
                <a:solidFill>
                  <a:srgbClr val="3D5F7B"/>
                </a:solidFill>
                <a:latin typeface="Roboto Condensed Bold"/>
              </a:rPr>
              <a:t>trong</a:t>
            </a:r>
            <a:r>
              <a:rPr lang="en-US" sz="4199" dirty="0">
                <a:solidFill>
                  <a:srgbClr val="3D5F7B"/>
                </a:solidFill>
                <a:latin typeface="Roboto Condensed Bold"/>
              </a:rPr>
              <a:t> 2 </a:t>
            </a:r>
            <a:r>
              <a:rPr lang="en-US" sz="4199" dirty="0" err="1">
                <a:solidFill>
                  <a:srgbClr val="3D5F7B"/>
                </a:solidFill>
                <a:latin typeface="Roboto Condensed Bold"/>
              </a:rPr>
              <a:t>yêu</a:t>
            </a:r>
            <a:r>
              <a:rPr lang="en-US" sz="41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4199" dirty="0" err="1">
                <a:solidFill>
                  <a:srgbClr val="3D5F7B"/>
                </a:solidFill>
                <a:latin typeface="Roboto Condensed Bold"/>
              </a:rPr>
              <a:t>cầu</a:t>
            </a:r>
            <a:r>
              <a:rPr lang="en-US" sz="4199" dirty="0">
                <a:solidFill>
                  <a:srgbClr val="3D5F7B"/>
                </a:solidFill>
                <a:latin typeface="Roboto Condensed Bold"/>
              </a:rPr>
              <a:t>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07509" y="3447432"/>
            <a:ext cx="11201505" cy="614682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81939" y="3324618"/>
            <a:ext cx="4849255" cy="243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Viết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đoạn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văn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(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khoảng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6-8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câu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)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với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chủ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đề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: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Sách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là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để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đọc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,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không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phải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để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trưng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sz="3999" b="1" dirty="0" err="1">
                <a:solidFill>
                  <a:schemeClr val="bg1"/>
                </a:solidFill>
                <a:latin typeface="Roboto Condensed"/>
              </a:rPr>
              <a:t>bày</a:t>
            </a:r>
            <a:r>
              <a:rPr lang="en-US" sz="3999" b="1" dirty="0">
                <a:solidFill>
                  <a:schemeClr val="bg1"/>
                </a:solidFill>
                <a:latin typeface="Roboto Condense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35207" y="5055109"/>
            <a:ext cx="9680796" cy="4124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56"/>
              </a:lnSpc>
            </a:pP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Vấn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đề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“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lười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đọc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”, “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sa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sút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văn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hóa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đọc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”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là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một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vấn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đề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đáng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báo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động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hiện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nay. Theo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em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,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cần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làm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gì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để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khơi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gợi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hứng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thú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đọc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sách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ở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mỗi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người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?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Hãy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trình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bày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bằng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đoạn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văn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từ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6-8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câu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chia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sẻ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ý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kiến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của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63" b="1" dirty="0" err="1">
                <a:solidFill>
                  <a:srgbClr val="1F1BC7"/>
                </a:solidFill>
                <a:latin typeface="Roboto Condensed"/>
              </a:rPr>
              <a:t>em</a:t>
            </a:r>
            <a:r>
              <a:rPr lang="en-US" sz="4463" b="1" dirty="0">
                <a:solidFill>
                  <a:srgbClr val="1F1BC7"/>
                </a:solidFill>
                <a:latin typeface="Roboto Condensed"/>
              </a:rPr>
              <a:t>.</a:t>
            </a:r>
          </a:p>
          <a:p>
            <a:pPr algn="ctr">
              <a:lnSpc>
                <a:spcPts val="5356"/>
              </a:lnSpc>
            </a:pPr>
            <a:endParaRPr lang="en-US" sz="4463" b="1" dirty="0">
              <a:solidFill>
                <a:srgbClr val="1F1BC7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89154" y="-380876"/>
            <a:ext cx="3639719" cy="35139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256" y="6172200"/>
            <a:ext cx="240154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48560" y="8649468"/>
            <a:ext cx="1171171" cy="1217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28700" y="-1375992"/>
            <a:ext cx="3639719" cy="3513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11602" y="322767"/>
            <a:ext cx="3017405" cy="10533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90265" y="1179893"/>
            <a:ext cx="3017405" cy="10533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90494" y="1015578"/>
            <a:ext cx="1171171" cy="1217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28354" y="1437199"/>
            <a:ext cx="823225" cy="4071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624410"/>
            <a:ext cx="1171171" cy="12176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7831" y="2029681"/>
            <a:ext cx="823225" cy="407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9466" y="2796821"/>
            <a:ext cx="6535553" cy="3586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668419" y="-88776"/>
            <a:ext cx="9030508" cy="161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 spc="449">
                <a:solidFill>
                  <a:srgbClr val="3D5F7B"/>
                </a:solidFill>
                <a:latin typeface="#9Slide07 IcielSoup of Justice"/>
              </a:rPr>
              <a:t>4. LUYỆN TẬP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89382" y="1520959"/>
            <a:ext cx="1020111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>
                <a:solidFill>
                  <a:srgbClr val="3D5F7B"/>
                </a:solidFill>
                <a:latin typeface="Roboto Condensed Bold"/>
              </a:rPr>
              <a:t>Nhiệm vụ 2: HS lựa chọn 1 trong 2 yêu cầu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89450" y="3324618"/>
            <a:ext cx="4849255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dirty="0">
                <a:solidFill>
                  <a:srgbClr val="3D5F7B"/>
                </a:solidFill>
                <a:latin typeface="Roboto Condensed"/>
              </a:rPr>
              <a:t>Viết </a:t>
            </a:r>
            <a:r>
              <a:rPr lang="en-US" sz="3999" dirty="0" err="1">
                <a:solidFill>
                  <a:srgbClr val="3D5F7B"/>
                </a:solidFill>
                <a:latin typeface="Roboto Condensed"/>
              </a:rPr>
              <a:t>đoạn</a:t>
            </a:r>
            <a:r>
              <a:rPr lang="en-US" sz="3999" dirty="0">
                <a:solidFill>
                  <a:srgbClr val="3D5F7B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"/>
              </a:rPr>
              <a:t>văn</a:t>
            </a:r>
            <a:r>
              <a:rPr lang="en-US" sz="3999" dirty="0">
                <a:solidFill>
                  <a:srgbClr val="3D5F7B"/>
                </a:solidFill>
                <a:latin typeface="Roboto Condensed"/>
              </a:rPr>
              <a:t> (</a:t>
            </a:r>
            <a:r>
              <a:rPr lang="en-US" sz="3999" dirty="0" err="1">
                <a:solidFill>
                  <a:srgbClr val="3D5F7B"/>
                </a:solidFill>
                <a:latin typeface="Roboto Condensed"/>
              </a:rPr>
              <a:t>khoảng</a:t>
            </a:r>
            <a:r>
              <a:rPr lang="en-US" sz="3999" dirty="0">
                <a:solidFill>
                  <a:srgbClr val="3D5F7B"/>
                </a:solidFill>
                <a:latin typeface="Roboto Condensed"/>
              </a:rPr>
              <a:t> 6-8 </a:t>
            </a:r>
            <a:r>
              <a:rPr lang="en-US" sz="3999" dirty="0" err="1">
                <a:solidFill>
                  <a:srgbClr val="3D5F7B"/>
                </a:solidFill>
                <a:latin typeface="Roboto Condensed"/>
              </a:rPr>
              <a:t>câu</a:t>
            </a:r>
            <a:r>
              <a:rPr lang="en-US" sz="3999" dirty="0">
                <a:solidFill>
                  <a:srgbClr val="3D5F7B"/>
                </a:solidFill>
                <a:latin typeface="Roboto Condensed"/>
              </a:rPr>
              <a:t>) </a:t>
            </a:r>
            <a:r>
              <a:rPr lang="en-US" sz="3999" dirty="0" err="1">
                <a:solidFill>
                  <a:srgbClr val="3D5F7B"/>
                </a:solidFill>
                <a:latin typeface="Roboto Condensed"/>
              </a:rPr>
              <a:t>với</a:t>
            </a:r>
            <a:r>
              <a:rPr lang="en-US" sz="3999" dirty="0">
                <a:solidFill>
                  <a:srgbClr val="3D5F7B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"/>
              </a:rPr>
              <a:t>chủ</a:t>
            </a:r>
            <a:r>
              <a:rPr lang="en-US" sz="3999" dirty="0">
                <a:solidFill>
                  <a:srgbClr val="3D5F7B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"/>
              </a:rPr>
              <a:t>đề</a:t>
            </a:r>
            <a:r>
              <a:rPr lang="en-US" sz="3999" dirty="0">
                <a:solidFill>
                  <a:srgbClr val="3D5F7B"/>
                </a:solidFill>
                <a:latin typeface="Roboto Condensed"/>
              </a:rPr>
              <a:t>: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Sách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là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để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đọc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,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không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phải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để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trưng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bày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.</a:t>
            </a:r>
          </a:p>
        </p:txBody>
      </p:sp>
      <p:graphicFrame>
        <p:nvGraphicFramePr>
          <p:cNvPr id="16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02438"/>
              </p:ext>
            </p:extLst>
          </p:nvPr>
        </p:nvGraphicFramePr>
        <p:xfrm>
          <a:off x="7337919" y="2343150"/>
          <a:ext cx="10571094" cy="7429500"/>
        </p:xfrm>
        <a:graphic>
          <a:graphicData uri="http://schemas.openxmlformats.org/drawingml/2006/table">
            <a:tbl>
              <a:tblPr/>
              <a:tblGrid>
                <a:gridCol w="178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8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1556">
                <a:tc>
                  <a:txBody>
                    <a:bodyPr/>
                    <a:lstStyle/>
                    <a:p>
                      <a:pPr algn="just">
                        <a:lnSpc>
                          <a:spcPts val="4060"/>
                        </a:lnSpc>
                        <a:defRPr/>
                      </a:pPr>
                      <a:r>
                        <a:rPr lang="en-US" sz="29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Yêu</a:t>
                      </a:r>
                      <a:r>
                        <a:rPr lang="en-US" sz="29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cầu</a:t>
                      </a:r>
                      <a:r>
                        <a:rPr lang="en-US" sz="29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A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Roboto Condensed Bold"/>
                        </a:rPr>
                        <a:t>Thực hiện yêu cầu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769">
                <a:tc>
                  <a:txBody>
                    <a:bodyPr/>
                    <a:lstStyle/>
                    <a:p>
                      <a:pPr algn="just">
                        <a:lnSpc>
                          <a:spcPts val="4060"/>
                        </a:lnSpc>
                        <a:defRPr/>
                      </a:pPr>
                      <a:r>
                        <a:rPr lang="en-US" sz="29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Mở</a:t>
                      </a: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đoạn</a:t>
                      </a: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endParaRPr lang="en-US" sz="1100" b="1" dirty="0"/>
                    </a:p>
                    <a:p>
                      <a:pPr algn="just">
                        <a:lnSpc>
                          <a:spcPts val="4060"/>
                        </a:lnSpc>
                      </a:pP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(1 </a:t>
                      </a:r>
                      <a:r>
                        <a:rPr lang="en-US" sz="29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A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60"/>
                        </a:lnSpc>
                        <a:defRPr/>
                      </a:pP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Dẫn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dắt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bắt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đầu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điểm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endParaRPr lang="en-US" sz="1100" b="1" dirty="0">
                        <a:solidFill>
                          <a:srgbClr val="0066FF"/>
                        </a:solidFill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406">
                <a:tc>
                  <a:txBody>
                    <a:bodyPr/>
                    <a:lstStyle/>
                    <a:p>
                      <a:pPr algn="just">
                        <a:lnSpc>
                          <a:spcPts val="4060"/>
                        </a:lnSpc>
                        <a:defRPr/>
                      </a:pPr>
                      <a:r>
                        <a:rPr lang="en-US" sz="29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Thân</a:t>
                      </a: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đoạn</a:t>
                      </a: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endParaRPr lang="en-US" sz="1100" b="1" dirty="0"/>
                    </a:p>
                    <a:p>
                      <a:pPr algn="just">
                        <a:lnSpc>
                          <a:spcPts val="4060"/>
                        </a:lnSpc>
                      </a:pP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(5-6 </a:t>
                      </a:r>
                      <a:r>
                        <a:rPr lang="en-US" sz="29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A1"/>
                    </a:solidFill>
                  </a:tcPr>
                </a:tc>
                <a:tc>
                  <a:txBody>
                    <a:bodyPr/>
                    <a:lstStyle/>
                    <a:p>
                      <a:pPr marL="626112" lvl="1" indent="-313056" algn="just">
                        <a:lnSpc>
                          <a:spcPts val="40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Vì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sao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sách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là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chứ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phải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trưng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? (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Vì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như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vậy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sách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mới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phục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vụ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thiết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thực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nhu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cầu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tập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tìm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hiểu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nghiên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cứu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con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) </a:t>
                      </a:r>
                      <a:endParaRPr lang="en-US" sz="1100" b="1" dirty="0">
                        <a:solidFill>
                          <a:srgbClr val="0066FF"/>
                        </a:solidFill>
                      </a:endParaRPr>
                    </a:p>
                    <a:p>
                      <a:pPr marL="626112" lvl="1" indent="-313056" algn="just">
                        <a:lnSpc>
                          <a:spcPts val="4060"/>
                        </a:lnSpc>
                        <a:buFont typeface="Arial"/>
                        <a:buChar char="•"/>
                      </a:pP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sách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theo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cách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nào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thì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ích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? (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mục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đích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nắm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bắt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nhanh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dung,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ghi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chép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,…)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8769">
                <a:tc>
                  <a:txBody>
                    <a:bodyPr/>
                    <a:lstStyle/>
                    <a:p>
                      <a:pPr algn="just">
                        <a:lnSpc>
                          <a:spcPts val="4060"/>
                        </a:lnSpc>
                        <a:defRPr/>
                      </a:pPr>
                      <a:r>
                        <a:rPr lang="en-US" sz="29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đoạn</a:t>
                      </a: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endParaRPr lang="en-US" sz="1100" b="1" dirty="0"/>
                    </a:p>
                    <a:p>
                      <a:pPr algn="just">
                        <a:lnSpc>
                          <a:spcPts val="4060"/>
                        </a:lnSpc>
                      </a:pP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(1 </a:t>
                      </a:r>
                      <a:r>
                        <a:rPr lang="en-US" sz="29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29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A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60"/>
                        </a:lnSpc>
                        <a:defRPr/>
                      </a:pP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Khẳng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nghĩa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/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giá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trị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29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sách</a:t>
                      </a:r>
                      <a:endParaRPr lang="en-US" sz="1100" b="1" dirty="0">
                        <a:solidFill>
                          <a:srgbClr val="0066FF"/>
                        </a:solidFill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3229" y="7750766"/>
            <a:ext cx="1171171" cy="1217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71575" y="1028700"/>
            <a:ext cx="15894560" cy="8722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006908" y="3557174"/>
            <a:ext cx="3347642" cy="8871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35528" y="8564666"/>
            <a:ext cx="426203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853262" y="8186021"/>
            <a:ext cx="2044300" cy="15648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16445633" y="575671"/>
            <a:ext cx="3639719" cy="35139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45848" y="1028700"/>
            <a:ext cx="3017405" cy="1053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80590" y="8267638"/>
            <a:ext cx="823225" cy="4071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38472" y="864385"/>
            <a:ext cx="1171171" cy="12176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585833" y="1381256"/>
            <a:ext cx="823225" cy="407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78629" y="5402554"/>
            <a:ext cx="1171171" cy="12176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25989" y="5919425"/>
            <a:ext cx="823225" cy="4071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458406" y="4677260"/>
            <a:ext cx="1578847" cy="133412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023917" y="5078096"/>
            <a:ext cx="9701218" cy="145732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thích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sách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thuộc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thể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loại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?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thích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sách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Roboto Condensed"/>
              </a:rPr>
              <a:t>đó</a:t>
            </a:r>
            <a:r>
              <a:rPr lang="en-US" sz="4800" b="1" dirty="0">
                <a:solidFill>
                  <a:srgbClr val="FF0000"/>
                </a:solidFill>
                <a:latin typeface="Roboto Condensed"/>
              </a:rPr>
              <a:t>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37254" y="1931253"/>
            <a:ext cx="10645182" cy="257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9999" spc="499" dirty="0">
                <a:solidFill>
                  <a:srgbClr val="FFFFFF"/>
                </a:solidFill>
                <a:latin typeface="#9Slide07 IcielSoup of Justice"/>
              </a:rPr>
              <a:t>TRẢI NGHIỆM CÙNG SÁCH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274414" y="6559897"/>
            <a:ext cx="1578847" cy="1334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89154" y="-380876"/>
            <a:ext cx="3639719" cy="35139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06122" y="6013105"/>
            <a:ext cx="240154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48560" y="8649468"/>
            <a:ext cx="1171171" cy="1217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28700" y="-1375992"/>
            <a:ext cx="3639719" cy="3513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11602" y="322767"/>
            <a:ext cx="3017405" cy="10533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90265" y="1179893"/>
            <a:ext cx="3017405" cy="10533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90494" y="1015578"/>
            <a:ext cx="1171171" cy="1217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28354" y="1437199"/>
            <a:ext cx="823225" cy="4071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624410"/>
            <a:ext cx="1171171" cy="12176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7831" y="2029681"/>
            <a:ext cx="823225" cy="40712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27243" y="1834796"/>
            <a:ext cx="1020111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>
                <a:solidFill>
                  <a:srgbClr val="3D5F7B"/>
                </a:solidFill>
                <a:latin typeface="Roboto Condensed Bold"/>
              </a:rPr>
              <a:t>Nhiệm vụ 2: HS lựa chọn 1 trong 2 yêu cầu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82921" y="3133107"/>
            <a:ext cx="11201505" cy="614682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949216" y="4178671"/>
            <a:ext cx="9185496" cy="474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6"/>
              </a:lnSpc>
            </a:pPr>
            <a:r>
              <a:rPr lang="en-US" sz="4463">
                <a:solidFill>
                  <a:srgbClr val="3D5F7B"/>
                </a:solidFill>
                <a:latin typeface="Roboto Condensed"/>
              </a:rPr>
              <a:t>Vấn đề “lười đọc”, “sa sút văn hóa đọc” là một vấn đề đáng báo động hiện nay. Theo em, cần làm gì để khơi gợi hứng thú đọc sách ở mỗi người? Hãy trình bày bằng đoạn văn từ 6-8 câu chia sẻ ý kiến của em.</a:t>
            </a:r>
          </a:p>
          <a:p>
            <a:pPr algn="ctr">
              <a:lnSpc>
                <a:spcPts val="5356"/>
              </a:lnSpc>
            </a:pPr>
            <a:endParaRPr lang="en-US" sz="4463">
              <a:solidFill>
                <a:srgbClr val="3D5F7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89154" y="-380876"/>
            <a:ext cx="3639719" cy="35139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48560" y="8649468"/>
            <a:ext cx="1171171" cy="1217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28700" y="-1375992"/>
            <a:ext cx="3639719" cy="35139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11602" y="322767"/>
            <a:ext cx="3017405" cy="10533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90265" y="1179893"/>
            <a:ext cx="3017405" cy="10533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90494" y="1015578"/>
            <a:ext cx="1171171" cy="12176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28354" y="1437199"/>
            <a:ext cx="823225" cy="407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624410"/>
            <a:ext cx="1171171" cy="12176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7831" y="2029681"/>
            <a:ext cx="823225" cy="407122"/>
          </a:xfrm>
          <a:prstGeom prst="rect">
            <a:avLst/>
          </a:prstGeom>
        </p:spPr>
      </p:pic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7002"/>
              </p:ext>
            </p:extLst>
          </p:nvPr>
        </p:nvGraphicFramePr>
        <p:xfrm>
          <a:off x="2420806" y="1604482"/>
          <a:ext cx="15403210" cy="7907876"/>
        </p:xfrm>
        <a:graphic>
          <a:graphicData uri="http://schemas.openxmlformats.org/drawingml/2006/table">
            <a:tbl>
              <a:tblPr/>
              <a:tblGrid>
                <a:gridCol w="211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233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Yêu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cầu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A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Thực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hiện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yêu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cầu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185">
                <a:tc>
                  <a:txBody>
                    <a:bodyPr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Mở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endParaRPr lang="en-US" sz="1100" dirty="0"/>
                    </a:p>
                    <a:p>
                      <a:pPr algn="just">
                        <a:lnSpc>
                          <a:spcPts val="42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(1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A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Dẫn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dắt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bắt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đầu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điểm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endParaRPr lang="en-US" sz="1100" b="1" dirty="0">
                        <a:solidFill>
                          <a:srgbClr val="0066FF"/>
                        </a:solidFill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424">
                <a:tc>
                  <a:txBody>
                    <a:bodyPr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Thân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endParaRPr lang="en-US" sz="1100" dirty="0"/>
                    </a:p>
                    <a:p>
                      <a:pPr algn="just">
                        <a:lnSpc>
                          <a:spcPts val="42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(6-7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A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r>
                        <a:rPr lang="vi-VN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-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Khơi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gợi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hứng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thú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sách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bằng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cách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:</a:t>
                      </a:r>
                      <a:endParaRPr lang="en-US" sz="1100" b="1" dirty="0">
                        <a:solidFill>
                          <a:srgbClr val="0066FF"/>
                        </a:solidFill>
                      </a:endParaRPr>
                    </a:p>
                    <a:p>
                      <a:pPr marL="647705" lvl="1" indent="-323852" algn="just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Lựa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chọn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sách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phù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theo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lứa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tuổi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sở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thích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mục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đích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,…</a:t>
                      </a:r>
                    </a:p>
                    <a:p>
                      <a:pPr marL="647705" lvl="1" indent="-323852" algn="just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Tạo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gian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phù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sách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.</a:t>
                      </a:r>
                    </a:p>
                    <a:p>
                      <a:pPr marL="647705" lvl="1" indent="-323852" algn="just">
                        <a:lnSpc>
                          <a:spcPts val="4200"/>
                        </a:lnSpc>
                        <a:buFont typeface="Arial"/>
                        <a:buChar char="•"/>
                      </a:pP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Cùng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nhau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trao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đổi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sau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…</a:t>
                      </a:r>
                    </a:p>
                    <a:p>
                      <a:pPr algn="just">
                        <a:lnSpc>
                          <a:spcPts val="4200"/>
                        </a:lnSpc>
                      </a:pPr>
                      <a:r>
                        <a:rPr lang="vi-VN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- 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Từ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đó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sẽ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giúp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mỗi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thêm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niềm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đam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mê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sách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…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2034">
                <a:tc>
                  <a:txBody>
                    <a:bodyPr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endParaRPr lang="en-US" sz="1100" dirty="0"/>
                    </a:p>
                    <a:p>
                      <a:pPr algn="just">
                        <a:lnSpc>
                          <a:spcPts val="42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(1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FA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200"/>
                        </a:lnSpc>
                        <a:defRPr/>
                      </a:pP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Khẳng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nghĩa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/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giá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trị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tự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biết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khơi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gợi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hứng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thú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sách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ở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bản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thân</a:t>
                      </a:r>
                      <a:r>
                        <a:rPr lang="en-US" sz="30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.</a:t>
                      </a:r>
                      <a:endParaRPr lang="en-US" sz="1100" b="1" dirty="0">
                        <a:solidFill>
                          <a:srgbClr val="0066FF"/>
                        </a:solidFill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462" y="6371369"/>
            <a:ext cx="2201418" cy="37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3229" y="7750766"/>
            <a:ext cx="1171171" cy="1217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33229" y="620701"/>
            <a:ext cx="15894560" cy="8722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006908" y="3557174"/>
            <a:ext cx="3347642" cy="8871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35528" y="8564666"/>
            <a:ext cx="426203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853262" y="8186021"/>
            <a:ext cx="2044300" cy="15648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16445633" y="575671"/>
            <a:ext cx="3639719" cy="35139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45848" y="1028700"/>
            <a:ext cx="3017405" cy="1053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80590" y="8267638"/>
            <a:ext cx="823225" cy="4071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38472" y="864385"/>
            <a:ext cx="1171171" cy="12176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585833" y="1381256"/>
            <a:ext cx="823225" cy="407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78629" y="5402554"/>
            <a:ext cx="1171171" cy="12176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25989" y="5919425"/>
            <a:ext cx="823225" cy="40712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485383" y="1686789"/>
            <a:ext cx="10645182" cy="2344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6000" dirty="0">
                <a:solidFill>
                  <a:srgbClr val="FFFFFF"/>
                </a:solidFill>
                <a:latin typeface="Roboto Condensed"/>
              </a:rPr>
              <a:t>Bài 8</a:t>
            </a:r>
          </a:p>
          <a:p>
            <a:pPr algn="ctr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6000" dirty="0">
                <a:solidFill>
                  <a:srgbClr val="FFFFFF"/>
                </a:solidFill>
                <a:latin typeface="Roboto Condensed"/>
              </a:rPr>
              <a:t>TRẢI NGHIỆM ĐỂ TRƯỞNG THÀNH</a:t>
            </a:r>
            <a:endParaRPr lang="en-US" sz="6000" dirty="0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558041" y="4375873"/>
            <a:ext cx="11108082" cy="3494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9999" spc="499" dirty="0">
                <a:solidFill>
                  <a:srgbClr val="FFFF00"/>
                </a:solidFill>
                <a:latin typeface="#9Slide07 IcielSoup of Justice"/>
              </a:rPr>
              <a:t>Hãy cầm lấy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9999" spc="499" dirty="0">
                <a:solidFill>
                  <a:srgbClr val="FFFF00"/>
                </a:solidFill>
                <a:latin typeface="#9Slide07 IcielSoup of Justice"/>
              </a:rPr>
              <a:t>và đọc</a:t>
            </a:r>
            <a:endParaRPr lang="en-US" sz="9999" spc="499" dirty="0">
              <a:solidFill>
                <a:srgbClr val="FFFF00"/>
              </a:solidFill>
              <a:latin typeface="#9Slide07 IcielSoup of Justice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237893" y="4724045"/>
            <a:ext cx="3004938" cy="25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4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7155" y="215883"/>
            <a:ext cx="16561959" cy="89735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08507" y="4831111"/>
            <a:ext cx="3343054" cy="967726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99706" y="1428750"/>
            <a:ext cx="12021094" cy="1036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spc="375" dirty="0">
                <a:solidFill>
                  <a:srgbClr val="FFFF00"/>
                </a:solidFill>
                <a:latin typeface="#9Slide07 IcielSoup of Justice"/>
              </a:rPr>
              <a:t>I. ĐỌC –TÌM HIỂU CHUNG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63203" y="6357287"/>
            <a:ext cx="3347642" cy="8871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5885" y="1028700"/>
            <a:ext cx="3347642" cy="8871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48236" y="1028700"/>
            <a:ext cx="3508417" cy="332422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673527" y="2607742"/>
            <a:ext cx="2013231" cy="704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dirty="0">
                <a:solidFill>
                  <a:srgbClr val="FAF9F5"/>
                </a:solidFill>
                <a:latin typeface="Roboto Condensed Bold"/>
              </a:rPr>
              <a:t>1. </a:t>
            </a:r>
            <a:r>
              <a:rPr lang="en-US" sz="4500" dirty="0" err="1">
                <a:solidFill>
                  <a:srgbClr val="FAF9F5"/>
                </a:solidFill>
                <a:latin typeface="Roboto Condensed Bold"/>
              </a:rPr>
              <a:t>Đọc</a:t>
            </a:r>
            <a:r>
              <a:rPr lang="en-US" sz="4500" dirty="0">
                <a:solidFill>
                  <a:srgbClr val="FAF9F5"/>
                </a:solidFill>
                <a:latin typeface="Roboto Condensed Bold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2162" y="2620095"/>
            <a:ext cx="899104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vi-VN" sz="4500" dirty="0">
                <a:solidFill>
                  <a:srgbClr val="FAF9F5"/>
                </a:solidFill>
                <a:latin typeface="Roboto Condensed Bold"/>
              </a:rPr>
              <a:t>Bảng kiểm kĩ năng đọc diễn cảm</a:t>
            </a:r>
            <a:r>
              <a:rPr lang="en-US" sz="4500" dirty="0">
                <a:solidFill>
                  <a:srgbClr val="FAF9F5"/>
                </a:solidFill>
                <a:latin typeface="Roboto Condensed Bold"/>
              </a:rPr>
              <a:t> </a:t>
            </a: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0590C338-149B-F577-680F-F85BADC09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60483"/>
              </p:ext>
            </p:extLst>
          </p:nvPr>
        </p:nvGraphicFramePr>
        <p:xfrm>
          <a:off x="2743201" y="3673492"/>
          <a:ext cx="13826836" cy="4518005"/>
        </p:xfrm>
        <a:graphic>
          <a:graphicData uri="http://schemas.openxmlformats.org/drawingml/2006/table">
            <a:tbl>
              <a:tblPr/>
              <a:tblGrid>
                <a:gridCol w="11135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3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Roboto Condensed Bold"/>
                        </a:rPr>
                        <a:t>Tiêu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Roboto Condensed Bold"/>
                        </a:rPr>
                        <a:t>chí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Roboto Condensed Bold"/>
                        </a:rPr>
                        <a:t>Có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Roboto Condensed Bold"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Roboto Condensed Bold"/>
                        </a:rPr>
                        <a:t>Không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2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trôi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chảy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bỏ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thêm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.</a:t>
                      </a:r>
                      <a:endParaRPr lang="en-US" sz="11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50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to,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rõ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bảo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đảm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gian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lớp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cả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lớp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cùng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nghe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.</a:t>
                      </a:r>
                      <a:endParaRPr lang="en-US" sz="11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32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Tốc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độ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phù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.</a:t>
                      </a:r>
                      <a:endParaRPr lang="en-US" sz="11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750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giọng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điệu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khác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nhau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hiện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66FF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 </a:t>
                      </a:r>
                      <a:r>
                        <a:rPr lang="vi-VN" sz="3400" b="1" dirty="0">
                          <a:solidFill>
                            <a:srgbClr val="0066FF"/>
                          </a:solidFill>
                          <a:latin typeface="Roboto Condensed"/>
                        </a:rPr>
                        <a:t>tính chất biểu cảm, nghị luận của người viết trong văn bản</a:t>
                      </a:r>
                      <a:endParaRPr lang="en-US" sz="11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FC05ECDE-8985-220D-D27F-E9BB337B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" y="250562"/>
            <a:ext cx="18029583" cy="1012797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3ABF61A-2337-C388-BA67-B1A447592E87}"/>
              </a:ext>
            </a:extLst>
          </p:cNvPr>
          <p:cNvSpPr txBox="1"/>
          <p:nvPr/>
        </p:nvSpPr>
        <p:spPr>
          <a:xfrm>
            <a:off x="6970376" y="815499"/>
            <a:ext cx="3478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7" descr="Giáo sư - Tiến sĩ Huỳnh Như Phương năm nay 65 tuổi. ">
            <a:extLst>
              <a:ext uri="{FF2B5EF4-FFF2-40B4-BE49-F238E27FC236}">
                <a16:creationId xmlns:a16="http://schemas.microsoft.com/office/drawing/2014/main" id="{6E9EC2A9-82FF-3676-4762-E511AB03A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55" y="1878930"/>
            <a:ext cx="4850297" cy="43230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0835CAAB-DB58-A890-BC22-FF65061FEEFB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340907" y="4029931"/>
            <a:ext cx="5731668" cy="4320479"/>
          </a:xfrm>
          <a:prstGeom prst="roundRect">
            <a:avLst>
              <a:gd name="adj" fmla="val 19894"/>
            </a:avLst>
          </a:prstGeom>
          <a:solidFill>
            <a:srgbClr val="00B050"/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9pPr>
          </a:lstStyle>
          <a:p>
            <a:endParaRPr lang="en-US" sz="270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D0AD7D9-5D03-940F-5D6F-7FC9CBBD2E60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1002701" y="1621305"/>
            <a:ext cx="5731668" cy="4320479"/>
          </a:xfrm>
          <a:prstGeom prst="roundRect">
            <a:avLst>
              <a:gd name="adj" fmla="val 19894"/>
            </a:avLst>
          </a:prstGeom>
          <a:solidFill>
            <a:srgbClr val="FFFF00"/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9pPr>
          </a:lstStyle>
          <a:p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C19720-8FD3-5996-BC99-51F06A7CB997}"/>
              </a:ext>
            </a:extLst>
          </p:cNvPr>
          <p:cNvSpPr txBox="1"/>
          <p:nvPr/>
        </p:nvSpPr>
        <p:spPr>
          <a:xfrm>
            <a:off x="1046501" y="4154557"/>
            <a:ext cx="437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Huỳnh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sinh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năm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1955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quê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Quảng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Ngãi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2A6CAE5-9C78-4AB2-CA48-798263F5EC52}"/>
              </a:ext>
            </a:extLst>
          </p:cNvPr>
          <p:cNvSpPr txBox="1"/>
          <p:nvPr/>
        </p:nvSpPr>
        <p:spPr>
          <a:xfrm>
            <a:off x="11990039" y="1623636"/>
            <a:ext cx="3756992" cy="452431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Vị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trí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viên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đại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nghiên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cứu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phê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bình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4D5E1C0E-860F-241C-C672-ECEA9C115E3B}"/>
              </a:ext>
            </a:extLst>
          </p:cNvPr>
          <p:cNvSpPr txBox="1"/>
          <p:nvPr/>
        </p:nvSpPr>
        <p:spPr>
          <a:xfrm>
            <a:off x="1083364" y="691516"/>
            <a:ext cx="53201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00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/>
      <p:bldP spid="1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28F24D7-37E7-E3F4-BCB3-10F694E9B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5" y="218661"/>
            <a:ext cx="17930190" cy="1006833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4175E6-BDB8-E8DD-93C0-FA1D7C6DE7E4}"/>
              </a:ext>
            </a:extLst>
          </p:cNvPr>
          <p:cNvSpPr txBox="1"/>
          <p:nvPr/>
        </p:nvSpPr>
        <p:spPr>
          <a:xfrm>
            <a:off x="6907695" y="21866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12" descr="Hãy cầm lấy và đọc">
            <a:extLst>
              <a:ext uri="{FF2B5EF4-FFF2-40B4-BE49-F238E27FC236}">
                <a16:creationId xmlns:a16="http://schemas.microsoft.com/office/drawing/2014/main" id="{C3354D72-E597-5A4C-E556-1EA31BEA9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416491"/>
            <a:ext cx="5148471" cy="70715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B550C61-D6ED-3C97-E154-BD619BFBAE93}"/>
              </a:ext>
            </a:extLst>
          </p:cNvPr>
          <p:cNvSpPr txBox="1"/>
          <p:nvPr/>
        </p:nvSpPr>
        <p:spPr>
          <a:xfrm>
            <a:off x="447259" y="3317724"/>
            <a:ext cx="5784575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4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cầm</a:t>
            </a:r>
            <a:r>
              <a:rPr lang="en-US" sz="4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4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4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(2016)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889608A-5F18-57DF-2167-54244ED41483}"/>
              </a:ext>
            </a:extLst>
          </p:cNvPr>
          <p:cNvSpPr txBox="1"/>
          <p:nvPr/>
        </p:nvSpPr>
        <p:spPr>
          <a:xfrm>
            <a:off x="11887200" y="2137525"/>
            <a:ext cx="5466519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Kiểu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nghị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F274DED-15FF-C3B1-E1E6-E7E15DA6C32D}"/>
              </a:ext>
            </a:extLst>
          </p:cNvPr>
          <p:cNvSpPr txBox="1"/>
          <p:nvPr/>
        </p:nvSpPr>
        <p:spPr>
          <a:xfrm>
            <a:off x="11917679" y="5425654"/>
            <a:ext cx="5436039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thức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biểu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đạt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62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807A42-82B9-1AE0-4F4B-DF4141320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5" y="142093"/>
            <a:ext cx="17930190" cy="100683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0E521F8-9412-700B-268D-61D350CD7EFB}"/>
              </a:ext>
            </a:extLst>
          </p:cNvPr>
          <p:cNvSpPr txBox="1"/>
          <p:nvPr/>
        </p:nvSpPr>
        <p:spPr>
          <a:xfrm>
            <a:off x="4223447" y="616634"/>
            <a:ext cx="1017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Bố cục:</a:t>
            </a:r>
            <a:r>
              <a:rPr lang="en-US" sz="480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phần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3772B5-23D1-2C4B-ED08-B2389D818909}"/>
              </a:ext>
            </a:extLst>
          </p:cNvPr>
          <p:cNvGrpSpPr/>
          <p:nvPr/>
        </p:nvGrpSpPr>
        <p:grpSpPr>
          <a:xfrm>
            <a:off x="357809" y="4370258"/>
            <a:ext cx="4583609" cy="5354747"/>
            <a:chOff x="2118292" y="2792564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16">
              <a:extLst>
                <a:ext uri="{FF2B5EF4-FFF2-40B4-BE49-F238E27FC236}">
                  <a16:creationId xmlns:a16="http://schemas.microsoft.com/office/drawing/2014/main" id="{15C94099-6912-B476-FE4A-556308B7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" name="AutoShape 17">
              <a:extLst>
                <a:ext uri="{FF2B5EF4-FFF2-40B4-BE49-F238E27FC236}">
                  <a16:creationId xmlns:a16="http://schemas.microsoft.com/office/drawing/2014/main" id="{1FAE22E1-210B-DA32-6537-235A76928A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" name="AutoShape 18">
              <a:extLst>
                <a:ext uri="{FF2B5EF4-FFF2-40B4-BE49-F238E27FC236}">
                  <a16:creationId xmlns:a16="http://schemas.microsoft.com/office/drawing/2014/main" id="{891CD421-65BB-C2E2-1695-F542EF0D24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id="{CEE40A15-0E81-C6E9-2285-93F59F8D13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6F4B4D69-4401-266F-8A0E-BB892E0C6161}"/>
              </a:ext>
            </a:extLst>
          </p:cNvPr>
          <p:cNvGrpSpPr/>
          <p:nvPr/>
        </p:nvGrpSpPr>
        <p:grpSpPr>
          <a:xfrm>
            <a:off x="6201414" y="3388394"/>
            <a:ext cx="4583607" cy="5206340"/>
            <a:chOff x="4413024" y="2377452"/>
            <a:chExt cx="2098787" cy="30378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136591EE-7939-4AA2-B55A-B343FDFF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F715CD50-F4F4-B055-F404-8C4A88B85A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6A6E7573-C263-8033-F3EB-3B6B396360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557F5284-4022-BD15-D9E4-12987468D1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4F4F8434-97F4-D4DF-8D92-E585BACC005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17223" y="2377452"/>
              <a:ext cx="84586" cy="242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508227-A064-FB58-7ECF-4D5C24B0659C}"/>
              </a:ext>
            </a:extLst>
          </p:cNvPr>
          <p:cNvGrpSpPr/>
          <p:nvPr/>
        </p:nvGrpSpPr>
        <p:grpSpPr>
          <a:xfrm>
            <a:off x="11733565" y="2869451"/>
            <a:ext cx="4049774" cy="4548099"/>
            <a:chOff x="6707755" y="1924601"/>
            <a:chExt cx="2098787" cy="30320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E33CFE09-AD72-4D74-5405-C7C6DD633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18" name="AutoShape 9">
              <a:extLst>
                <a:ext uri="{FF2B5EF4-FFF2-40B4-BE49-F238E27FC236}">
                  <a16:creationId xmlns:a16="http://schemas.microsoft.com/office/drawing/2014/main" id="{4A68AE32-DC31-F2C0-CDF5-005741E54E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19" name="AutoShape 10">
              <a:extLst>
                <a:ext uri="{FF2B5EF4-FFF2-40B4-BE49-F238E27FC236}">
                  <a16:creationId xmlns:a16="http://schemas.microsoft.com/office/drawing/2014/main" id="{DCFA67C4-C2E5-E698-2CC1-7A4D953D2A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0926CC62-43B0-0ABB-FDDA-86DB7E1392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675232AF-92EB-A698-081E-F20B113AA9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710730" y="1924601"/>
              <a:ext cx="957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1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B06D160-4D2C-3AE6-666A-2E47BD83D885}"/>
              </a:ext>
            </a:extLst>
          </p:cNvPr>
          <p:cNvSpPr txBox="1"/>
          <p:nvPr/>
        </p:nvSpPr>
        <p:spPr>
          <a:xfrm>
            <a:off x="520630" y="4983431"/>
            <a:ext cx="4134677" cy="46166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tabLst>
                <a:tab pos="1198245" algn="l"/>
              </a:tabLst>
            </a:pP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… </a:t>
            </a:r>
            <a:r>
              <a:rPr lang="en-US" sz="4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4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4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Au-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4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xtinh</a:t>
            </a:r>
            <a:r>
              <a:rPr lang="en-US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4319EB7-A7CB-61EB-B607-B4F6FAC3349F}"/>
              </a:ext>
            </a:extLst>
          </p:cNvPr>
          <p:cNvSpPr txBox="1"/>
          <p:nvPr/>
        </p:nvSpPr>
        <p:spPr>
          <a:xfrm>
            <a:off x="6367663" y="3870266"/>
            <a:ext cx="4238436" cy="46166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>
              <a:tabLst>
                <a:tab pos="1198245" algn="l"/>
              </a:tabLst>
            </a:pP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 </a:t>
            </a:r>
            <a:r>
              <a:rPr lang="en-US" sz="4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4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4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4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4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tabLst>
                <a:tab pos="1198245" algn="l"/>
              </a:tabLst>
            </a:pP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CB37BB5-6BA1-0A6F-5881-A7F65F38CB60}"/>
              </a:ext>
            </a:extLst>
          </p:cNvPr>
          <p:cNvSpPr txBox="1"/>
          <p:nvPr/>
        </p:nvSpPr>
        <p:spPr>
          <a:xfrm>
            <a:off x="11883374" y="3498575"/>
            <a:ext cx="3740940" cy="37856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B9B90AE4-D651-DB45-F3FB-DB7B3B197C46}"/>
              </a:ext>
            </a:extLst>
          </p:cNvPr>
          <p:cNvSpPr>
            <a:spLocks/>
          </p:cNvSpPr>
          <p:nvPr/>
        </p:nvSpPr>
        <p:spPr bwMode="gray">
          <a:xfrm>
            <a:off x="3260825" y="2266700"/>
            <a:ext cx="3282951" cy="21521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4A0D617A-0D90-673D-7710-95A3002FB7E8}"/>
              </a:ext>
            </a:extLst>
          </p:cNvPr>
          <p:cNvSpPr>
            <a:spLocks/>
          </p:cNvSpPr>
          <p:nvPr/>
        </p:nvSpPr>
        <p:spPr bwMode="gray">
          <a:xfrm>
            <a:off x="9510113" y="1841003"/>
            <a:ext cx="3148181" cy="1584977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353695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11842" flipH="1">
            <a:off x="1525123" y="4234241"/>
            <a:ext cx="15237754" cy="133393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62842" y="5143500"/>
            <a:ext cx="7762317" cy="44315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1394" flipH="1">
            <a:off x="893367" y="6933438"/>
            <a:ext cx="2703441" cy="26002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131">
            <a:off x="15139137" y="6709127"/>
            <a:ext cx="1921877" cy="29944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14760631" y="-1577664"/>
            <a:ext cx="3884554" cy="39418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999302" y="-1577664"/>
            <a:ext cx="3884554" cy="394189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87248" y="3003073"/>
            <a:ext cx="11396182" cy="157735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Cách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mở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đầu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văn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bản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có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gì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ấn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tượng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?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Nêu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tác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dụng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của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cách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mở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đầu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 </a:t>
            </a:r>
            <a:r>
              <a:rPr lang="en-US" sz="4400" b="1" dirty="0" err="1">
                <a:solidFill>
                  <a:srgbClr val="1F1BC7"/>
                </a:solidFill>
                <a:latin typeface="Roboto Condensed"/>
              </a:rPr>
              <a:t>đó</a:t>
            </a:r>
            <a:r>
              <a:rPr lang="en-US" sz="4400" b="1" dirty="0">
                <a:solidFill>
                  <a:srgbClr val="1F1BC7"/>
                </a:solidFill>
                <a:latin typeface="Roboto Condense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35515" y="942975"/>
            <a:ext cx="1241697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spc="375" dirty="0">
                <a:solidFill>
                  <a:srgbClr val="3D5F7B"/>
                </a:solidFill>
                <a:latin typeface="#9Slide07 IcielSoup of Justice"/>
              </a:rPr>
              <a:t>II. KHÁM PHÁ VĂN BẢN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33522" y="2171700"/>
            <a:ext cx="5578839" cy="48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11842" flipH="1">
            <a:off x="1525123" y="4234241"/>
            <a:ext cx="15237754" cy="133393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62842" y="5855423"/>
            <a:ext cx="7762317" cy="44315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1394" flipH="1">
            <a:off x="893367" y="6933438"/>
            <a:ext cx="2703441" cy="26002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131">
            <a:off x="15139137" y="6709127"/>
            <a:ext cx="1921877" cy="29944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14760631" y="-1577664"/>
            <a:ext cx="3884554" cy="39418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80471">
            <a:off x="-999302" y="-1577664"/>
            <a:ext cx="3884554" cy="3941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94238" y="1821810"/>
            <a:ext cx="5578839" cy="4811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945948" y="4761653"/>
            <a:ext cx="1522690" cy="108564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815390" y="2992139"/>
            <a:ext cx="295762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-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Nêu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vấn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đề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gián</a:t>
            </a:r>
            <a:r>
              <a:rPr lang="en-US" sz="3999" dirty="0">
                <a:solidFill>
                  <a:srgbClr val="3D5F7B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3D5F7B"/>
                </a:solidFill>
                <a:latin typeface="Roboto Condensed Bold"/>
              </a:rPr>
              <a:t>tiếp</a:t>
            </a:r>
            <a:endParaRPr lang="en-US" sz="3999" dirty="0">
              <a:solidFill>
                <a:srgbClr val="3D5F7B"/>
              </a:solidFill>
              <a:latin typeface="Roboto Condense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29197" y="302351"/>
            <a:ext cx="12416970" cy="1154162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spc="375" dirty="0">
                <a:solidFill>
                  <a:srgbClr val="FF0000"/>
                </a:solidFill>
                <a:latin typeface="#9Slide07 IcielSoup of Justice"/>
              </a:rPr>
              <a:t>III. KHÁM PHÁ VĂN BẢN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02941" y="3042601"/>
            <a:ext cx="10197134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bằng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việc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kể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lại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chuyện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về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lĩnh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hội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sứ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mệnh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sách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nghiên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cứu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Thánh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 Au-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gu</a:t>
            </a:r>
            <a:r>
              <a:rPr lang="en-US" sz="4000" b="1" dirty="0">
                <a:solidFill>
                  <a:srgbClr val="7030A0"/>
                </a:solidFill>
                <a:latin typeface="Roboto Condensed"/>
              </a:rPr>
              <a:t>-</a:t>
            </a:r>
            <a:r>
              <a:rPr lang="en-US" sz="4000" b="1" dirty="0" err="1">
                <a:solidFill>
                  <a:srgbClr val="7030A0"/>
                </a:solidFill>
                <a:latin typeface="Roboto Condensed"/>
              </a:rPr>
              <a:t>xtinh</a:t>
            </a:r>
            <a:endParaRPr lang="en-US" sz="4000" b="1" dirty="0">
              <a:solidFill>
                <a:srgbClr val="7030A0"/>
              </a:solidFill>
              <a:latin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05000" y="1848536"/>
            <a:ext cx="5528636" cy="711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  <a:spcBef>
                <a:spcPct val="0"/>
              </a:spcBef>
            </a:pPr>
            <a:r>
              <a:rPr lang="en-US" sz="6000" dirty="0">
                <a:solidFill>
                  <a:srgbClr val="1F1BC7"/>
                </a:solidFill>
                <a:latin typeface="Roboto Condensed Bold"/>
              </a:rPr>
              <a:t>1. </a:t>
            </a:r>
            <a:r>
              <a:rPr lang="en-US" sz="6000" dirty="0" err="1">
                <a:solidFill>
                  <a:srgbClr val="1F1BC7"/>
                </a:solidFill>
                <a:latin typeface="Roboto Condensed Bold"/>
              </a:rPr>
              <a:t>Đặt</a:t>
            </a:r>
            <a:r>
              <a:rPr lang="en-US" sz="6000" dirty="0">
                <a:solidFill>
                  <a:srgbClr val="1F1BC7"/>
                </a:solidFill>
                <a:latin typeface="Roboto Condensed Bold"/>
              </a:rPr>
              <a:t> vấn </a:t>
            </a:r>
            <a:r>
              <a:rPr lang="en-US" sz="6000" dirty="0" err="1">
                <a:solidFill>
                  <a:srgbClr val="1F1BC7"/>
                </a:solidFill>
                <a:latin typeface="Roboto Condensed Bold"/>
              </a:rPr>
              <a:t>đề</a:t>
            </a:r>
            <a:r>
              <a:rPr lang="en-US" sz="6000" dirty="0">
                <a:solidFill>
                  <a:srgbClr val="1F1BC7"/>
                </a:solidFill>
                <a:latin typeface="Roboto Condensed Bold"/>
              </a:rPr>
              <a:t> </a:t>
            </a: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E63AA9C0-115C-3330-9DEB-FADCD4486986}"/>
              </a:ext>
            </a:extLst>
          </p:cNvPr>
          <p:cNvSpPr txBox="1"/>
          <p:nvPr/>
        </p:nvSpPr>
        <p:spPr>
          <a:xfrm>
            <a:off x="4483878" y="4877592"/>
            <a:ext cx="1266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1407</Words>
  <Application>Microsoft Office PowerPoint</Application>
  <PresentationFormat>Custom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Microsoft Sans Serif</vt:lpstr>
      <vt:lpstr>Arial</vt:lpstr>
      <vt:lpstr>Times New Roman</vt:lpstr>
      <vt:lpstr>#9Slide07 IcielSoup of Justice</vt:lpstr>
      <vt:lpstr>Roboto Condensed</vt:lpstr>
      <vt:lpstr>Calibri</vt:lpstr>
      <vt:lpstr>Roboto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7KNTT - BÀI 8 - ĐỌC 2</dc:title>
  <dc:creator>This MC</dc:creator>
  <cp:lastModifiedBy>MRS THUONG</cp:lastModifiedBy>
  <cp:revision>8</cp:revision>
  <dcterms:created xsi:type="dcterms:W3CDTF">2006-08-16T00:00:00Z</dcterms:created>
  <dcterms:modified xsi:type="dcterms:W3CDTF">2024-03-04T02:20:31Z</dcterms:modified>
  <dc:identifier>DAFV11O1KaE</dc:identifier>
</cp:coreProperties>
</file>