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678" r:id="rId2"/>
    <p:sldId id="503" r:id="rId3"/>
    <p:sldId id="649" r:id="rId4"/>
    <p:sldId id="669" r:id="rId5"/>
    <p:sldId id="670" r:id="rId6"/>
    <p:sldId id="671" r:id="rId7"/>
    <p:sldId id="647" r:id="rId8"/>
    <p:sldId id="648" r:id="rId9"/>
    <p:sldId id="614" r:id="rId10"/>
    <p:sldId id="619" r:id="rId11"/>
    <p:sldId id="620" r:id="rId12"/>
    <p:sldId id="672" r:id="rId13"/>
    <p:sldId id="673" r:id="rId14"/>
    <p:sldId id="650" r:id="rId15"/>
    <p:sldId id="674" r:id="rId16"/>
    <p:sldId id="622" r:id="rId17"/>
    <p:sldId id="626" r:id="rId18"/>
    <p:sldId id="625" r:id="rId19"/>
    <p:sldId id="627" r:id="rId20"/>
    <p:sldId id="630" r:id="rId21"/>
    <p:sldId id="652" r:id="rId22"/>
    <p:sldId id="653" r:id="rId23"/>
    <p:sldId id="675" r:id="rId24"/>
    <p:sldId id="676" r:id="rId25"/>
    <p:sldId id="677" r:id="rId26"/>
    <p:sldId id="661" r:id="rId27"/>
    <p:sldId id="662" r:id="rId28"/>
    <p:sldId id="666" r:id="rId29"/>
    <p:sldId id="667" r:id="rId30"/>
    <p:sldId id="664" r:id="rId31"/>
    <p:sldId id="668" r:id="rId32"/>
    <p:sldId id="639"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BCFCD4"/>
    <a:srgbClr val="0D30DD"/>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autoAdjust="0"/>
    <p:restoredTop sz="94680" autoAdjust="0"/>
  </p:normalViewPr>
  <p:slideViewPr>
    <p:cSldViewPr>
      <p:cViewPr>
        <p:scale>
          <a:sx n="72" d="100"/>
          <a:sy n="72" d="100"/>
        </p:scale>
        <p:origin x="-1392"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1"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087A05-EFFE-495A-934D-B0C81E5ADFF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2B355340-D4CB-4C7A-906E-40C45A06CEB4}">
      <dgm:prSet phldrT="[Text]" custT="1"/>
      <dgm:spPr/>
      <dgm:t>
        <a:bodyPr/>
        <a:lstStyle/>
        <a:p>
          <a:r>
            <a:rPr lang="en-US" sz="2000" b="1" dirty="0">
              <a:latin typeface="Cambria" panose="02040503050406030204" pitchFamily="18" charset="0"/>
              <a:ea typeface="Cambria" panose="02040503050406030204" pitchFamily="18" charset="0"/>
            </a:rPr>
            <a:t>1</a:t>
          </a:r>
        </a:p>
      </dgm:t>
    </dgm:pt>
    <dgm:pt modelId="{75BFBABF-45D6-4D6E-BA42-527DB97BFB35}" type="parTrans" cxnId="{4D324218-0FED-4DC0-B8D5-3A97D49D6455}">
      <dgm:prSet/>
      <dgm:spPr/>
      <dgm:t>
        <a:bodyPr/>
        <a:lstStyle/>
        <a:p>
          <a:endParaRPr lang="en-US"/>
        </a:p>
      </dgm:t>
    </dgm:pt>
    <dgm:pt modelId="{8E7BF757-309C-4C8C-8CB5-EB5D2B1CF239}" type="sibTrans" cxnId="{4D324218-0FED-4DC0-B8D5-3A97D49D6455}">
      <dgm:prSet/>
      <dgm:spPr/>
      <dgm:t>
        <a:bodyPr/>
        <a:lstStyle/>
        <a:p>
          <a:endParaRPr lang="en-US"/>
        </a:p>
      </dgm:t>
    </dgm:pt>
    <dgm:pt modelId="{FF39F612-BC8F-42CC-B031-78F671665F17}">
      <dgm:prSet phldrT="[Text]" custT="1"/>
      <dgm:spPr/>
      <dgm:t>
        <a:bodyPr/>
        <a:lstStyle/>
        <a:p>
          <a:r>
            <a:rPr lang="en-US" sz="2000" b="1" dirty="0">
              <a:latin typeface="Cambria" panose="02040503050406030204" pitchFamily="18" charset="0"/>
              <a:ea typeface="Cambria" panose="02040503050406030204" pitchFamily="18" charset="0"/>
            </a:rPr>
            <a:t>2</a:t>
          </a:r>
        </a:p>
      </dgm:t>
    </dgm:pt>
    <dgm:pt modelId="{90DF446F-936F-47B1-AD4A-35BA6E66CA54}" type="parTrans" cxnId="{A7C278EC-1273-47B8-BC23-5DCC82793825}">
      <dgm:prSet/>
      <dgm:spPr/>
      <dgm:t>
        <a:bodyPr/>
        <a:lstStyle/>
        <a:p>
          <a:endParaRPr lang="en-US"/>
        </a:p>
      </dgm:t>
    </dgm:pt>
    <dgm:pt modelId="{2773599D-B0C8-422A-B76A-95A27DD99624}" type="sibTrans" cxnId="{A7C278EC-1273-47B8-BC23-5DCC82793825}">
      <dgm:prSet/>
      <dgm:spPr/>
      <dgm:t>
        <a:bodyPr/>
        <a:lstStyle/>
        <a:p>
          <a:endParaRPr lang="en-US"/>
        </a:p>
      </dgm:t>
    </dgm:pt>
    <dgm:pt modelId="{146D8374-1A0D-400C-850D-E5154E86DF6C}">
      <dgm:prSet phldrT="[Text]" custT="1"/>
      <dgm:spPr/>
      <dgm:t>
        <a:bodyPr/>
        <a:lstStyle/>
        <a:p>
          <a:r>
            <a:rPr lang="en-US" sz="2000" b="1" dirty="0">
              <a:latin typeface="Cambria" panose="02040503050406030204" pitchFamily="18" charset="0"/>
              <a:ea typeface="Cambria" panose="02040503050406030204" pitchFamily="18" charset="0"/>
            </a:rPr>
            <a:t>3</a:t>
          </a:r>
        </a:p>
      </dgm:t>
    </dgm:pt>
    <dgm:pt modelId="{1BDDA294-1662-4281-B235-AA8C44CBFB66}" type="parTrans" cxnId="{B7420606-7D4F-4DA6-A197-ACD3AB61BF6A}">
      <dgm:prSet/>
      <dgm:spPr/>
      <dgm:t>
        <a:bodyPr/>
        <a:lstStyle/>
        <a:p>
          <a:endParaRPr lang="en-US"/>
        </a:p>
      </dgm:t>
    </dgm:pt>
    <dgm:pt modelId="{01D17F28-1AFD-4EA7-9D75-30348567A425}" type="sibTrans" cxnId="{B7420606-7D4F-4DA6-A197-ACD3AB61BF6A}">
      <dgm:prSet/>
      <dgm:spPr/>
      <dgm:t>
        <a:bodyPr/>
        <a:lstStyle/>
        <a:p>
          <a:endParaRPr lang="en-US"/>
        </a:p>
      </dgm:t>
    </dgm:pt>
    <dgm:pt modelId="{EE07EC35-AC17-4970-BEF4-A3A50CA5687A}">
      <dgm:prSet phldrT="[Text]" custT="1"/>
      <dgm:spPr/>
      <dgm:t>
        <a:bodyPr/>
        <a:lstStyle/>
        <a:p>
          <a:r>
            <a:rPr lang="en-US" sz="2000" b="1" dirty="0">
              <a:latin typeface="Cambria" panose="02040503050406030204" pitchFamily="18" charset="0"/>
              <a:ea typeface="Cambria" panose="02040503050406030204" pitchFamily="18" charset="0"/>
            </a:rPr>
            <a:t>4</a:t>
          </a:r>
        </a:p>
      </dgm:t>
    </dgm:pt>
    <dgm:pt modelId="{0D684FCB-A0D8-467F-9929-15E88687EE9A}" type="parTrans" cxnId="{C6C0DF63-5487-48A3-ACE9-CDDD264DA7E3}">
      <dgm:prSet/>
      <dgm:spPr/>
      <dgm:t>
        <a:bodyPr/>
        <a:lstStyle/>
        <a:p>
          <a:endParaRPr lang="en-US"/>
        </a:p>
      </dgm:t>
    </dgm:pt>
    <dgm:pt modelId="{97227C53-BFC0-48C4-86C2-ECDF080527D5}" type="sibTrans" cxnId="{C6C0DF63-5487-48A3-ACE9-CDDD264DA7E3}">
      <dgm:prSet/>
      <dgm:spPr/>
      <dgm:t>
        <a:bodyPr/>
        <a:lstStyle/>
        <a:p>
          <a:endParaRPr lang="en-US"/>
        </a:p>
      </dgm:t>
    </dgm:pt>
    <dgm:pt modelId="{5DAD4E24-2B77-4C7D-ABE9-64FC1E601D28}">
      <dgm:prSet phldrT="[Text]" custT="1"/>
      <dgm:spPr/>
      <dgm:t>
        <a:bodyPr/>
        <a:lstStyle/>
        <a:p>
          <a:r>
            <a:rPr lang="en-US" sz="2000" b="1" dirty="0">
              <a:latin typeface="Cambria" panose="02040503050406030204" pitchFamily="18" charset="0"/>
              <a:ea typeface="Cambria" panose="02040503050406030204" pitchFamily="18" charset="0"/>
            </a:rPr>
            <a:t>5</a:t>
          </a:r>
        </a:p>
      </dgm:t>
    </dgm:pt>
    <dgm:pt modelId="{34D91F9C-5516-44EF-A525-14CEFA347FE9}" type="parTrans" cxnId="{DD03F110-EF95-4311-9279-AE4C022DCF6D}">
      <dgm:prSet/>
      <dgm:spPr/>
      <dgm:t>
        <a:bodyPr/>
        <a:lstStyle/>
        <a:p>
          <a:endParaRPr lang="en-US"/>
        </a:p>
      </dgm:t>
    </dgm:pt>
    <dgm:pt modelId="{8D0E5A2D-F3D1-401F-86D2-E715920710DF}" type="sibTrans" cxnId="{DD03F110-EF95-4311-9279-AE4C022DCF6D}">
      <dgm:prSet/>
      <dgm:spPr/>
      <dgm:t>
        <a:bodyPr/>
        <a:lstStyle/>
        <a:p>
          <a:endParaRPr lang="en-US"/>
        </a:p>
      </dgm:t>
    </dgm:pt>
    <dgm:pt modelId="{3C226A13-FE28-410E-B80A-65367A5B320B}" type="pres">
      <dgm:prSet presAssocID="{D9087A05-EFFE-495A-934D-B0C81E5ADFFA}" presName="linearFlow" presStyleCnt="0">
        <dgm:presLayoutVars>
          <dgm:dir/>
          <dgm:animLvl val="lvl"/>
          <dgm:resizeHandles val="exact"/>
        </dgm:presLayoutVars>
      </dgm:prSet>
      <dgm:spPr/>
      <dgm:t>
        <a:bodyPr/>
        <a:lstStyle/>
        <a:p>
          <a:endParaRPr lang="en-US"/>
        </a:p>
      </dgm:t>
    </dgm:pt>
    <dgm:pt modelId="{7F930E0C-9114-4DE0-B7A4-AEA9A65F97AE}" type="pres">
      <dgm:prSet presAssocID="{2B355340-D4CB-4C7A-906E-40C45A06CEB4}" presName="composite" presStyleCnt="0"/>
      <dgm:spPr/>
    </dgm:pt>
    <dgm:pt modelId="{F633C77D-7210-4083-AC74-2A77104DB091}" type="pres">
      <dgm:prSet presAssocID="{2B355340-D4CB-4C7A-906E-40C45A06CEB4}" presName="parentText" presStyleLbl="alignNode1" presStyleIdx="0" presStyleCnt="5">
        <dgm:presLayoutVars>
          <dgm:chMax val="1"/>
          <dgm:bulletEnabled val="1"/>
        </dgm:presLayoutVars>
      </dgm:prSet>
      <dgm:spPr/>
      <dgm:t>
        <a:bodyPr/>
        <a:lstStyle/>
        <a:p>
          <a:endParaRPr lang="en-US"/>
        </a:p>
      </dgm:t>
    </dgm:pt>
    <dgm:pt modelId="{083E838E-B59F-46F4-88F4-6AE8F76FFA48}" type="pres">
      <dgm:prSet presAssocID="{2B355340-D4CB-4C7A-906E-40C45A06CEB4}" presName="descendantText" presStyleLbl="alignAcc1" presStyleIdx="0" presStyleCnt="5">
        <dgm:presLayoutVars>
          <dgm:bulletEnabled val="1"/>
        </dgm:presLayoutVars>
      </dgm:prSet>
      <dgm:spPr/>
    </dgm:pt>
    <dgm:pt modelId="{C13D5A8C-9F9C-436A-A871-BB229D7AF855}" type="pres">
      <dgm:prSet presAssocID="{8E7BF757-309C-4C8C-8CB5-EB5D2B1CF239}" presName="sp" presStyleCnt="0"/>
      <dgm:spPr/>
    </dgm:pt>
    <dgm:pt modelId="{4C34D443-DDDE-44F7-A455-5F9C44F84A80}" type="pres">
      <dgm:prSet presAssocID="{FF39F612-BC8F-42CC-B031-78F671665F17}" presName="composite" presStyleCnt="0"/>
      <dgm:spPr/>
    </dgm:pt>
    <dgm:pt modelId="{EA437040-35C0-4ECA-BEBA-193C096A43B1}" type="pres">
      <dgm:prSet presAssocID="{FF39F612-BC8F-42CC-B031-78F671665F17}" presName="parentText" presStyleLbl="alignNode1" presStyleIdx="1" presStyleCnt="5">
        <dgm:presLayoutVars>
          <dgm:chMax val="1"/>
          <dgm:bulletEnabled val="1"/>
        </dgm:presLayoutVars>
      </dgm:prSet>
      <dgm:spPr/>
      <dgm:t>
        <a:bodyPr/>
        <a:lstStyle/>
        <a:p>
          <a:endParaRPr lang="en-US"/>
        </a:p>
      </dgm:t>
    </dgm:pt>
    <dgm:pt modelId="{85E6C687-6848-45AD-A09B-F4FEE106A343}" type="pres">
      <dgm:prSet presAssocID="{FF39F612-BC8F-42CC-B031-78F671665F17}" presName="descendantText" presStyleLbl="alignAcc1" presStyleIdx="1" presStyleCnt="5">
        <dgm:presLayoutVars>
          <dgm:bulletEnabled val="1"/>
        </dgm:presLayoutVars>
      </dgm:prSet>
      <dgm:spPr/>
    </dgm:pt>
    <dgm:pt modelId="{C1714FE9-2BA6-43C9-A2C6-6A33060B125E}" type="pres">
      <dgm:prSet presAssocID="{2773599D-B0C8-422A-B76A-95A27DD99624}" presName="sp" presStyleCnt="0"/>
      <dgm:spPr/>
    </dgm:pt>
    <dgm:pt modelId="{78391CC5-A3BB-4EF4-8117-236C034FB836}" type="pres">
      <dgm:prSet presAssocID="{146D8374-1A0D-400C-850D-E5154E86DF6C}" presName="composite" presStyleCnt="0"/>
      <dgm:spPr/>
    </dgm:pt>
    <dgm:pt modelId="{9C480005-114C-4206-9394-D27819541552}" type="pres">
      <dgm:prSet presAssocID="{146D8374-1A0D-400C-850D-E5154E86DF6C}" presName="parentText" presStyleLbl="alignNode1" presStyleIdx="2" presStyleCnt="5">
        <dgm:presLayoutVars>
          <dgm:chMax val="1"/>
          <dgm:bulletEnabled val="1"/>
        </dgm:presLayoutVars>
      </dgm:prSet>
      <dgm:spPr/>
      <dgm:t>
        <a:bodyPr/>
        <a:lstStyle/>
        <a:p>
          <a:endParaRPr lang="en-US"/>
        </a:p>
      </dgm:t>
    </dgm:pt>
    <dgm:pt modelId="{B747679D-5BC2-45FC-BD9A-2F977D92BB7D}" type="pres">
      <dgm:prSet presAssocID="{146D8374-1A0D-400C-850D-E5154E86DF6C}" presName="descendantText" presStyleLbl="alignAcc1" presStyleIdx="2" presStyleCnt="5">
        <dgm:presLayoutVars>
          <dgm:bulletEnabled val="1"/>
        </dgm:presLayoutVars>
      </dgm:prSet>
      <dgm:spPr/>
    </dgm:pt>
    <dgm:pt modelId="{5F72E2D6-2A30-4CF5-ADE4-9E1859BAFC06}" type="pres">
      <dgm:prSet presAssocID="{01D17F28-1AFD-4EA7-9D75-30348567A425}" presName="sp" presStyleCnt="0"/>
      <dgm:spPr/>
    </dgm:pt>
    <dgm:pt modelId="{EBADAA90-892F-45E3-B424-6F5395A62A3C}" type="pres">
      <dgm:prSet presAssocID="{EE07EC35-AC17-4970-BEF4-A3A50CA5687A}" presName="composite" presStyleCnt="0"/>
      <dgm:spPr/>
    </dgm:pt>
    <dgm:pt modelId="{642CA47E-3640-4700-980D-C9EBC3377898}" type="pres">
      <dgm:prSet presAssocID="{EE07EC35-AC17-4970-BEF4-A3A50CA5687A}" presName="parentText" presStyleLbl="alignNode1" presStyleIdx="3" presStyleCnt="5">
        <dgm:presLayoutVars>
          <dgm:chMax val="1"/>
          <dgm:bulletEnabled val="1"/>
        </dgm:presLayoutVars>
      </dgm:prSet>
      <dgm:spPr/>
      <dgm:t>
        <a:bodyPr/>
        <a:lstStyle/>
        <a:p>
          <a:endParaRPr lang="en-US"/>
        </a:p>
      </dgm:t>
    </dgm:pt>
    <dgm:pt modelId="{FAB6AEBE-0425-44E3-8985-B15923BD59F9}" type="pres">
      <dgm:prSet presAssocID="{EE07EC35-AC17-4970-BEF4-A3A50CA5687A}" presName="descendantText" presStyleLbl="alignAcc1" presStyleIdx="3" presStyleCnt="5">
        <dgm:presLayoutVars>
          <dgm:bulletEnabled val="1"/>
        </dgm:presLayoutVars>
      </dgm:prSet>
      <dgm:spPr/>
    </dgm:pt>
    <dgm:pt modelId="{81E6462F-0CC1-4A15-9B9A-06D1125644FF}" type="pres">
      <dgm:prSet presAssocID="{97227C53-BFC0-48C4-86C2-ECDF080527D5}" presName="sp" presStyleCnt="0"/>
      <dgm:spPr/>
    </dgm:pt>
    <dgm:pt modelId="{CDC88F3E-012F-4186-9BC8-4B383A3A16F8}" type="pres">
      <dgm:prSet presAssocID="{5DAD4E24-2B77-4C7D-ABE9-64FC1E601D28}" presName="composite" presStyleCnt="0"/>
      <dgm:spPr/>
    </dgm:pt>
    <dgm:pt modelId="{88A35EFF-855E-49D0-A1A8-C22E595361CF}" type="pres">
      <dgm:prSet presAssocID="{5DAD4E24-2B77-4C7D-ABE9-64FC1E601D28}" presName="parentText" presStyleLbl="alignNode1" presStyleIdx="4" presStyleCnt="5">
        <dgm:presLayoutVars>
          <dgm:chMax val="1"/>
          <dgm:bulletEnabled val="1"/>
        </dgm:presLayoutVars>
      </dgm:prSet>
      <dgm:spPr/>
      <dgm:t>
        <a:bodyPr/>
        <a:lstStyle/>
        <a:p>
          <a:endParaRPr lang="en-US"/>
        </a:p>
      </dgm:t>
    </dgm:pt>
    <dgm:pt modelId="{49C8C91F-08C8-452E-A6C0-BC1999C1F014}" type="pres">
      <dgm:prSet presAssocID="{5DAD4E24-2B77-4C7D-ABE9-64FC1E601D28}" presName="descendantText" presStyleLbl="alignAcc1" presStyleIdx="4" presStyleCnt="5">
        <dgm:presLayoutVars>
          <dgm:bulletEnabled val="1"/>
        </dgm:presLayoutVars>
      </dgm:prSet>
      <dgm:spPr/>
    </dgm:pt>
  </dgm:ptLst>
  <dgm:cxnLst>
    <dgm:cxn modelId="{C1BD41BC-EE88-4EC7-9984-105DF7337703}" type="presOf" srcId="{2B355340-D4CB-4C7A-906E-40C45A06CEB4}" destId="{F633C77D-7210-4083-AC74-2A77104DB091}" srcOrd="0" destOrd="0" presId="urn:microsoft.com/office/officeart/2005/8/layout/chevron2"/>
    <dgm:cxn modelId="{E4B73ADF-EC25-4D4E-83C3-A74EACD7E5F6}" type="presOf" srcId="{146D8374-1A0D-400C-850D-E5154E86DF6C}" destId="{9C480005-114C-4206-9394-D27819541552}" srcOrd="0" destOrd="0" presId="urn:microsoft.com/office/officeart/2005/8/layout/chevron2"/>
    <dgm:cxn modelId="{DD03F110-EF95-4311-9279-AE4C022DCF6D}" srcId="{D9087A05-EFFE-495A-934D-B0C81E5ADFFA}" destId="{5DAD4E24-2B77-4C7D-ABE9-64FC1E601D28}" srcOrd="4" destOrd="0" parTransId="{34D91F9C-5516-44EF-A525-14CEFA347FE9}" sibTransId="{8D0E5A2D-F3D1-401F-86D2-E715920710DF}"/>
    <dgm:cxn modelId="{26C75F1A-BACE-49FB-8CB9-270C991B166F}" type="presOf" srcId="{5DAD4E24-2B77-4C7D-ABE9-64FC1E601D28}" destId="{88A35EFF-855E-49D0-A1A8-C22E595361CF}" srcOrd="0" destOrd="0" presId="urn:microsoft.com/office/officeart/2005/8/layout/chevron2"/>
    <dgm:cxn modelId="{F6604B59-7E01-4F7B-840E-81D584B866BF}" type="presOf" srcId="{EE07EC35-AC17-4970-BEF4-A3A50CA5687A}" destId="{642CA47E-3640-4700-980D-C9EBC3377898}" srcOrd="0" destOrd="0" presId="urn:microsoft.com/office/officeart/2005/8/layout/chevron2"/>
    <dgm:cxn modelId="{4D324218-0FED-4DC0-B8D5-3A97D49D6455}" srcId="{D9087A05-EFFE-495A-934D-B0C81E5ADFFA}" destId="{2B355340-D4CB-4C7A-906E-40C45A06CEB4}" srcOrd="0" destOrd="0" parTransId="{75BFBABF-45D6-4D6E-BA42-527DB97BFB35}" sibTransId="{8E7BF757-309C-4C8C-8CB5-EB5D2B1CF239}"/>
    <dgm:cxn modelId="{A7C278EC-1273-47B8-BC23-5DCC82793825}" srcId="{D9087A05-EFFE-495A-934D-B0C81E5ADFFA}" destId="{FF39F612-BC8F-42CC-B031-78F671665F17}" srcOrd="1" destOrd="0" parTransId="{90DF446F-936F-47B1-AD4A-35BA6E66CA54}" sibTransId="{2773599D-B0C8-422A-B76A-95A27DD99624}"/>
    <dgm:cxn modelId="{C6C0DF63-5487-48A3-ACE9-CDDD264DA7E3}" srcId="{D9087A05-EFFE-495A-934D-B0C81E5ADFFA}" destId="{EE07EC35-AC17-4970-BEF4-A3A50CA5687A}" srcOrd="3" destOrd="0" parTransId="{0D684FCB-A0D8-467F-9929-15E88687EE9A}" sibTransId="{97227C53-BFC0-48C4-86C2-ECDF080527D5}"/>
    <dgm:cxn modelId="{41F22057-614B-4DB2-8753-3D55F9F9FE8C}" type="presOf" srcId="{D9087A05-EFFE-495A-934D-B0C81E5ADFFA}" destId="{3C226A13-FE28-410E-B80A-65367A5B320B}" srcOrd="0" destOrd="0" presId="urn:microsoft.com/office/officeart/2005/8/layout/chevron2"/>
    <dgm:cxn modelId="{B7420606-7D4F-4DA6-A197-ACD3AB61BF6A}" srcId="{D9087A05-EFFE-495A-934D-B0C81E5ADFFA}" destId="{146D8374-1A0D-400C-850D-E5154E86DF6C}" srcOrd="2" destOrd="0" parTransId="{1BDDA294-1662-4281-B235-AA8C44CBFB66}" sibTransId="{01D17F28-1AFD-4EA7-9D75-30348567A425}"/>
    <dgm:cxn modelId="{870F3DC3-2DD6-4BF1-9C9F-4E3847D50DCA}" type="presOf" srcId="{FF39F612-BC8F-42CC-B031-78F671665F17}" destId="{EA437040-35C0-4ECA-BEBA-193C096A43B1}" srcOrd="0" destOrd="0" presId="urn:microsoft.com/office/officeart/2005/8/layout/chevron2"/>
    <dgm:cxn modelId="{3AED9B1C-0B62-499D-859E-8FE9E4ADD715}" type="presParOf" srcId="{3C226A13-FE28-410E-B80A-65367A5B320B}" destId="{7F930E0C-9114-4DE0-B7A4-AEA9A65F97AE}" srcOrd="0" destOrd="0" presId="urn:microsoft.com/office/officeart/2005/8/layout/chevron2"/>
    <dgm:cxn modelId="{F41282FE-D96C-4C1A-8F07-465833E8C486}" type="presParOf" srcId="{7F930E0C-9114-4DE0-B7A4-AEA9A65F97AE}" destId="{F633C77D-7210-4083-AC74-2A77104DB091}" srcOrd="0" destOrd="0" presId="urn:microsoft.com/office/officeart/2005/8/layout/chevron2"/>
    <dgm:cxn modelId="{0050A6EE-B73B-4F67-9DF9-A1E8C5203A6C}" type="presParOf" srcId="{7F930E0C-9114-4DE0-B7A4-AEA9A65F97AE}" destId="{083E838E-B59F-46F4-88F4-6AE8F76FFA48}" srcOrd="1" destOrd="0" presId="urn:microsoft.com/office/officeart/2005/8/layout/chevron2"/>
    <dgm:cxn modelId="{36CD66C5-D42C-41E3-92D8-DA501BBC67A6}" type="presParOf" srcId="{3C226A13-FE28-410E-B80A-65367A5B320B}" destId="{C13D5A8C-9F9C-436A-A871-BB229D7AF855}" srcOrd="1" destOrd="0" presId="urn:microsoft.com/office/officeart/2005/8/layout/chevron2"/>
    <dgm:cxn modelId="{500E3A63-8645-4EF7-8E57-695C892F5EC2}" type="presParOf" srcId="{3C226A13-FE28-410E-B80A-65367A5B320B}" destId="{4C34D443-DDDE-44F7-A455-5F9C44F84A80}" srcOrd="2" destOrd="0" presId="urn:microsoft.com/office/officeart/2005/8/layout/chevron2"/>
    <dgm:cxn modelId="{81B63C71-9784-45A5-AEFF-D6CD035DA93B}" type="presParOf" srcId="{4C34D443-DDDE-44F7-A455-5F9C44F84A80}" destId="{EA437040-35C0-4ECA-BEBA-193C096A43B1}" srcOrd="0" destOrd="0" presId="urn:microsoft.com/office/officeart/2005/8/layout/chevron2"/>
    <dgm:cxn modelId="{EFD54436-A837-442D-B2CC-DC81F44EFF92}" type="presParOf" srcId="{4C34D443-DDDE-44F7-A455-5F9C44F84A80}" destId="{85E6C687-6848-45AD-A09B-F4FEE106A343}" srcOrd="1" destOrd="0" presId="urn:microsoft.com/office/officeart/2005/8/layout/chevron2"/>
    <dgm:cxn modelId="{FA0B8909-E2B3-4CFB-BEF9-572C288D7E0C}" type="presParOf" srcId="{3C226A13-FE28-410E-B80A-65367A5B320B}" destId="{C1714FE9-2BA6-43C9-A2C6-6A33060B125E}" srcOrd="3" destOrd="0" presId="urn:microsoft.com/office/officeart/2005/8/layout/chevron2"/>
    <dgm:cxn modelId="{7E00C4B7-297C-4F95-8BED-0A85B73612A4}" type="presParOf" srcId="{3C226A13-FE28-410E-B80A-65367A5B320B}" destId="{78391CC5-A3BB-4EF4-8117-236C034FB836}" srcOrd="4" destOrd="0" presId="urn:microsoft.com/office/officeart/2005/8/layout/chevron2"/>
    <dgm:cxn modelId="{46ED60B2-8BBD-45F9-80A4-9D9001730BBA}" type="presParOf" srcId="{78391CC5-A3BB-4EF4-8117-236C034FB836}" destId="{9C480005-114C-4206-9394-D27819541552}" srcOrd="0" destOrd="0" presId="urn:microsoft.com/office/officeart/2005/8/layout/chevron2"/>
    <dgm:cxn modelId="{4EBCC06D-945D-4143-88EA-759E1B89BAFA}" type="presParOf" srcId="{78391CC5-A3BB-4EF4-8117-236C034FB836}" destId="{B747679D-5BC2-45FC-BD9A-2F977D92BB7D}" srcOrd="1" destOrd="0" presId="urn:microsoft.com/office/officeart/2005/8/layout/chevron2"/>
    <dgm:cxn modelId="{BEA485DB-F408-4EA1-9153-8BDBBA114B6E}" type="presParOf" srcId="{3C226A13-FE28-410E-B80A-65367A5B320B}" destId="{5F72E2D6-2A30-4CF5-ADE4-9E1859BAFC06}" srcOrd="5" destOrd="0" presId="urn:microsoft.com/office/officeart/2005/8/layout/chevron2"/>
    <dgm:cxn modelId="{68E400A6-802B-43CE-B7FC-4FBBAB07B169}" type="presParOf" srcId="{3C226A13-FE28-410E-B80A-65367A5B320B}" destId="{EBADAA90-892F-45E3-B424-6F5395A62A3C}" srcOrd="6" destOrd="0" presId="urn:microsoft.com/office/officeart/2005/8/layout/chevron2"/>
    <dgm:cxn modelId="{197A22B0-D764-428C-9917-61C83368AB28}" type="presParOf" srcId="{EBADAA90-892F-45E3-B424-6F5395A62A3C}" destId="{642CA47E-3640-4700-980D-C9EBC3377898}" srcOrd="0" destOrd="0" presId="urn:microsoft.com/office/officeart/2005/8/layout/chevron2"/>
    <dgm:cxn modelId="{A208A920-9EE9-4FBA-81D0-05CCE5CC202F}" type="presParOf" srcId="{EBADAA90-892F-45E3-B424-6F5395A62A3C}" destId="{FAB6AEBE-0425-44E3-8985-B15923BD59F9}" srcOrd="1" destOrd="0" presId="urn:microsoft.com/office/officeart/2005/8/layout/chevron2"/>
    <dgm:cxn modelId="{187546AE-A9D5-402E-AE98-A2C6F3CA411D}" type="presParOf" srcId="{3C226A13-FE28-410E-B80A-65367A5B320B}" destId="{81E6462F-0CC1-4A15-9B9A-06D1125644FF}" srcOrd="7" destOrd="0" presId="urn:microsoft.com/office/officeart/2005/8/layout/chevron2"/>
    <dgm:cxn modelId="{B571A159-69AD-40DC-B059-2013CF57B9D8}" type="presParOf" srcId="{3C226A13-FE28-410E-B80A-65367A5B320B}" destId="{CDC88F3E-012F-4186-9BC8-4B383A3A16F8}" srcOrd="8" destOrd="0" presId="urn:microsoft.com/office/officeart/2005/8/layout/chevron2"/>
    <dgm:cxn modelId="{9AF2284F-93A4-4E69-A90C-18FDB155523F}" type="presParOf" srcId="{CDC88F3E-012F-4186-9BC8-4B383A3A16F8}" destId="{88A35EFF-855E-49D0-A1A8-C22E595361CF}" srcOrd="0" destOrd="0" presId="urn:microsoft.com/office/officeart/2005/8/layout/chevron2"/>
    <dgm:cxn modelId="{EC4F6CAF-C4A1-4779-94D8-2E60D3803EA8}" type="presParOf" srcId="{CDC88F3E-012F-4186-9BC8-4B383A3A16F8}" destId="{49C8C91F-08C8-452E-A6C0-BC1999C1F01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800" dirty="0" err="1">
              <a:latin typeface="Cambria" pitchFamily="18" charset="0"/>
              <a:ea typeface="Cambria" pitchFamily="18" charset="0"/>
            </a:rPr>
            <a:t>Trồng</a:t>
          </a:r>
          <a:r>
            <a:rPr lang="en-US" sz="1800" dirty="0">
              <a:latin typeface="Cambria" pitchFamily="18" charset="0"/>
              <a:ea typeface="Cambria" pitchFamily="18" charset="0"/>
            </a:rPr>
            <a:t> </a:t>
          </a:r>
          <a:r>
            <a:rPr lang="en-US" sz="1800" dirty="0" err="1">
              <a:latin typeface="Cambria" pitchFamily="18" charset="0"/>
              <a:ea typeface="Cambria" pitchFamily="18" charset="0"/>
            </a:rPr>
            <a:t>và</a:t>
          </a:r>
          <a:r>
            <a:rPr lang="en-US" sz="1800" dirty="0">
              <a:latin typeface="Cambria" pitchFamily="18" charset="0"/>
              <a:ea typeface="Cambria" pitchFamily="18" charset="0"/>
            </a:rPr>
            <a:t> </a:t>
          </a:r>
          <a:r>
            <a:rPr lang="en-US" sz="1800" dirty="0" err="1">
              <a:latin typeface="Cambria" pitchFamily="18" charset="0"/>
              <a:ea typeface="Cambria" pitchFamily="18" charset="0"/>
            </a:rPr>
            <a:t>bảo</a:t>
          </a:r>
          <a:r>
            <a:rPr lang="en-US" sz="1800" dirty="0">
              <a:latin typeface="Cambria" pitchFamily="18" charset="0"/>
              <a:ea typeface="Cambria" pitchFamily="18" charset="0"/>
            </a:rPr>
            <a:t> </a:t>
          </a:r>
          <a:r>
            <a:rPr lang="en-US" sz="1800" dirty="0" err="1">
              <a:latin typeface="Cambria" pitchFamily="18" charset="0"/>
              <a:ea typeface="Cambria" pitchFamily="18" charset="0"/>
            </a:rPr>
            <a:t>vệ</a:t>
          </a:r>
          <a:r>
            <a:rPr lang="en-US" sz="1800" dirty="0">
              <a:latin typeface="Cambria" pitchFamily="18" charset="0"/>
              <a:ea typeface="Cambria" pitchFamily="18" charset="0"/>
            </a:rPr>
            <a:t> </a:t>
          </a:r>
          <a:r>
            <a:rPr lang="en-US" sz="1800" dirty="0" err="1">
              <a:latin typeface="Cambria" pitchFamily="18" charset="0"/>
              <a:ea typeface="Cambria" pitchFamily="18" charset="0"/>
            </a:rPr>
            <a:t>rừng</a:t>
          </a:r>
          <a:r>
            <a:rPr lang="en-US" sz="1800" dirty="0">
              <a:latin typeface="Cambria" pitchFamily="18" charset="0"/>
              <a:ea typeface="Cambria" pitchFamily="18" charset="0"/>
            </a:rPr>
            <a:t> </a:t>
          </a:r>
          <a:r>
            <a:rPr lang="en-US" sz="1800" dirty="0" err="1">
              <a:latin typeface="Cambria" pitchFamily="18" charset="0"/>
              <a:ea typeface="Cambria" pitchFamily="18" charset="0"/>
            </a:rPr>
            <a:t>ngập</a:t>
          </a:r>
          <a:r>
            <a:rPr lang="en-US" sz="1800" dirty="0">
              <a:latin typeface="Cambria" pitchFamily="18" charset="0"/>
              <a:ea typeface="Cambria" pitchFamily="18" charset="0"/>
            </a:rPr>
            <a:t> </a:t>
          </a:r>
          <a:r>
            <a:rPr lang="en-US" sz="1800" dirty="0" err="1">
              <a:latin typeface="Cambria" pitchFamily="18" charset="0"/>
              <a:ea typeface="Cambria" pitchFamily="18" charset="0"/>
            </a:rPr>
            <a:t>mặn</a:t>
          </a:r>
          <a:endParaRPr lang="en-US" sz="18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en-US" sz="1800" dirty="0" err="1">
              <a:latin typeface="Cambria" pitchFamily="18" charset="0"/>
              <a:ea typeface="Cambria" pitchFamily="18" charset="0"/>
            </a:rPr>
            <a:t>Bảo</a:t>
          </a:r>
          <a:r>
            <a:rPr lang="en-US" sz="1800" dirty="0">
              <a:latin typeface="Cambria" pitchFamily="18" charset="0"/>
              <a:ea typeface="Cambria" pitchFamily="18" charset="0"/>
            </a:rPr>
            <a:t> </a:t>
          </a:r>
          <a:r>
            <a:rPr lang="en-US" sz="1800" dirty="0" err="1">
              <a:latin typeface="Cambria" pitchFamily="18" charset="0"/>
              <a:ea typeface="Cambria" pitchFamily="18" charset="0"/>
            </a:rPr>
            <a:t>vệ</a:t>
          </a:r>
          <a:r>
            <a:rPr lang="en-US" sz="1800" dirty="0">
              <a:latin typeface="Cambria" pitchFamily="18" charset="0"/>
              <a:ea typeface="Cambria" pitchFamily="18" charset="0"/>
            </a:rPr>
            <a:t> </a:t>
          </a:r>
          <a:r>
            <a:rPr lang="en-US" sz="1800" dirty="0" err="1">
              <a:latin typeface="Cambria" pitchFamily="18" charset="0"/>
              <a:ea typeface="Cambria" pitchFamily="18" charset="0"/>
            </a:rPr>
            <a:t>rạn</a:t>
          </a:r>
          <a:r>
            <a:rPr lang="en-US" sz="1800" dirty="0">
              <a:latin typeface="Cambria" pitchFamily="18" charset="0"/>
              <a:ea typeface="Cambria" pitchFamily="18" charset="0"/>
            </a:rPr>
            <a:t> san </a:t>
          </a:r>
          <a:r>
            <a:rPr lang="en-US" sz="1800" dirty="0" err="1">
              <a:latin typeface="Cambria" pitchFamily="18" charset="0"/>
              <a:ea typeface="Cambria" pitchFamily="18" charset="0"/>
            </a:rPr>
            <a:t>hô</a:t>
          </a:r>
          <a:endParaRPr lang="en-US" sz="18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90560508-AE49-4178-83FA-93629D0AC6BB}">
      <dgm:prSet phldrT="[Text]" custT="1"/>
      <dgm:spPr/>
      <dgm:t>
        <a:bodyPr/>
        <a:lstStyle/>
        <a:p>
          <a:pPr algn="just"/>
          <a:r>
            <a:rPr lang="en-US" sz="1800" dirty="0" err="1">
              <a:latin typeface="Cambria" pitchFamily="18" charset="0"/>
              <a:ea typeface="Cambria" pitchFamily="18" charset="0"/>
            </a:rPr>
            <a:t>Cải</a:t>
          </a:r>
          <a:r>
            <a:rPr lang="en-US" sz="1800" dirty="0">
              <a:latin typeface="Cambria" pitchFamily="18" charset="0"/>
              <a:ea typeface="Cambria" pitchFamily="18" charset="0"/>
            </a:rPr>
            <a:t> </a:t>
          </a:r>
          <a:r>
            <a:rPr lang="en-US" sz="1800" dirty="0" err="1">
              <a:latin typeface="Cambria" pitchFamily="18" charset="0"/>
              <a:ea typeface="Cambria" pitchFamily="18" charset="0"/>
            </a:rPr>
            <a:t>thiện</a:t>
          </a:r>
          <a:r>
            <a:rPr lang="en-US" sz="1800" dirty="0">
              <a:latin typeface="Cambria" pitchFamily="18" charset="0"/>
              <a:ea typeface="Cambria" pitchFamily="18" charset="0"/>
            </a:rPr>
            <a:t> </a:t>
          </a:r>
          <a:r>
            <a:rPr lang="en-US" sz="1800" dirty="0" err="1">
              <a:latin typeface="Cambria" pitchFamily="18" charset="0"/>
              <a:ea typeface="Cambria" pitchFamily="18" charset="0"/>
            </a:rPr>
            <a:t>tình</a:t>
          </a:r>
          <a:r>
            <a:rPr lang="en-US" sz="1800" dirty="0">
              <a:latin typeface="Cambria" pitchFamily="18" charset="0"/>
              <a:ea typeface="Cambria" pitchFamily="18" charset="0"/>
            </a:rPr>
            <a:t> </a:t>
          </a:r>
          <a:r>
            <a:rPr lang="en-US" sz="1800" dirty="0" err="1">
              <a:latin typeface="Cambria" pitchFamily="18" charset="0"/>
              <a:ea typeface="Cambria" pitchFamily="18" charset="0"/>
            </a:rPr>
            <a:t>trạng</a:t>
          </a:r>
          <a:r>
            <a:rPr lang="en-US" sz="1800" dirty="0">
              <a:latin typeface="Cambria" pitchFamily="18" charset="0"/>
              <a:ea typeface="Cambria" pitchFamily="18" charset="0"/>
            </a:rPr>
            <a:t> ô </a:t>
          </a:r>
          <a:r>
            <a:rPr lang="en-US" sz="1800" dirty="0" err="1">
              <a:latin typeface="Cambria" pitchFamily="18" charset="0"/>
              <a:ea typeface="Cambria" pitchFamily="18" charset="0"/>
            </a:rPr>
            <a:t>nhiễm</a:t>
          </a:r>
          <a:r>
            <a:rPr lang="en-US" sz="1800" dirty="0">
              <a:latin typeface="Cambria" pitchFamily="18" charset="0"/>
              <a:ea typeface="Cambria" pitchFamily="18" charset="0"/>
            </a:rPr>
            <a:t> </a:t>
          </a:r>
          <a:r>
            <a:rPr lang="en-US" sz="1800" dirty="0" err="1">
              <a:latin typeface="Cambria" pitchFamily="18" charset="0"/>
              <a:ea typeface="Cambria" pitchFamily="18" charset="0"/>
            </a:rPr>
            <a:t>ven</a:t>
          </a:r>
          <a:r>
            <a:rPr lang="en-US" sz="1800" dirty="0">
              <a:latin typeface="Cambria" pitchFamily="18" charset="0"/>
              <a:ea typeface="Cambria" pitchFamily="18" charset="0"/>
            </a:rPr>
            <a:t> </a:t>
          </a:r>
          <a:r>
            <a:rPr lang="en-US" sz="1800" dirty="0" err="1">
              <a:latin typeface="Cambria" pitchFamily="18" charset="0"/>
              <a:ea typeface="Cambria" pitchFamily="18" charset="0"/>
            </a:rPr>
            <a:t>bờ</a:t>
          </a:r>
          <a:r>
            <a:rPr lang="en-US" sz="1800" dirty="0">
              <a:latin typeface="Cambria" pitchFamily="18" charset="0"/>
              <a:ea typeface="Cambria" pitchFamily="18" charset="0"/>
            </a:rPr>
            <a:t>,... </a:t>
          </a:r>
        </a:p>
      </dgm:t>
    </dgm:pt>
    <dgm:pt modelId="{4354A055-D28C-4EED-92BD-EA055F3551FD}" type="parTrans" cxnId="{EF2AB152-DBBF-418C-A171-B7811B1A4330}">
      <dgm:prSet/>
      <dgm:spPr/>
      <dgm:t>
        <a:bodyPr/>
        <a:lstStyle/>
        <a:p>
          <a:endParaRPr lang="en-US"/>
        </a:p>
      </dgm:t>
    </dgm:pt>
    <dgm:pt modelId="{83133E3B-E27C-4FD5-AA50-8CBF84E777F4}" type="sibTrans" cxnId="{EF2AB152-DBBF-418C-A171-B7811B1A4330}">
      <dgm:prSet/>
      <dgm:spPr/>
      <dgm:t>
        <a:bodyPr/>
        <a:lstStyle/>
        <a:p>
          <a:endParaRPr lang="en-US"/>
        </a:p>
      </dgm:t>
    </dgm:pt>
    <dgm:pt modelId="{4DBA8CC3-489A-4F13-8381-B6FA274DDAD7}">
      <dgm:prSet phldrT="[Text]" custT="1"/>
      <dgm:spPr/>
      <dgm:t>
        <a:bodyPr/>
        <a:lstStyle/>
        <a:p>
          <a:pPr algn="just"/>
          <a:r>
            <a:rPr lang="vi-VN" sz="1800" dirty="0">
              <a:latin typeface="Cambria" pitchFamily="18" charset="0"/>
              <a:ea typeface="Cambria" pitchFamily="18" charset="0"/>
            </a:rPr>
            <a:t>Tuyên truyền bảo vệ môi trường biển đảo</a:t>
          </a:r>
          <a:endParaRPr lang="en-US" sz="1800" dirty="0">
            <a:latin typeface="Cambria" pitchFamily="18" charset="0"/>
            <a:ea typeface="Cambria" pitchFamily="18" charset="0"/>
          </a:endParaRPr>
        </a:p>
      </dgm:t>
    </dgm:pt>
    <dgm:pt modelId="{2B1211E7-BD58-4345-9F13-2D615102D7B5}" type="parTrans" cxnId="{A5B185A5-48A3-4B8A-ABEC-0999B2441974}">
      <dgm:prSet/>
      <dgm:spPr/>
      <dgm:t>
        <a:bodyPr/>
        <a:lstStyle/>
        <a:p>
          <a:endParaRPr lang="en-US"/>
        </a:p>
      </dgm:t>
    </dgm:pt>
    <dgm:pt modelId="{0E4ECE5E-A1E9-4B2B-9751-4B9763F6F2F6}" type="sibTrans" cxnId="{A5B185A5-48A3-4B8A-ABEC-0999B244197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14386" custScaleY="123789">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4" custScaleX="115698" custScaleY="99927">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ED308772-AA09-45D9-B224-7741F6E2599B}" type="pres">
      <dgm:prSet presAssocID="{4DBA8CC3-489A-4F13-8381-B6FA274DDAD7}" presName="aNode" presStyleLbl="fgAcc1" presStyleIdx="2" presStyleCnt="4" custScaleX="115882">
        <dgm:presLayoutVars>
          <dgm:bulletEnabled val="1"/>
        </dgm:presLayoutVars>
      </dgm:prSet>
      <dgm:spPr/>
      <dgm:t>
        <a:bodyPr/>
        <a:lstStyle/>
        <a:p>
          <a:endParaRPr lang="en-US"/>
        </a:p>
      </dgm:t>
    </dgm:pt>
    <dgm:pt modelId="{A253770E-06CB-41B6-8164-6A803ECA205E}" type="pres">
      <dgm:prSet presAssocID="{4DBA8CC3-489A-4F13-8381-B6FA274DDAD7}" presName="aSpace" presStyleCnt="0"/>
      <dgm:spPr/>
    </dgm:pt>
    <dgm:pt modelId="{46231C38-E278-45F9-B816-F3A414511A6E}" type="pres">
      <dgm:prSet presAssocID="{90560508-AE49-4178-83FA-93629D0AC6BB}" presName="aNode" presStyleLbl="fgAcc1" presStyleIdx="3" presStyleCnt="4" custScaleX="116465" custScaleY="121458">
        <dgm:presLayoutVars>
          <dgm:bulletEnabled val="1"/>
        </dgm:presLayoutVars>
      </dgm:prSet>
      <dgm:spPr/>
      <dgm:t>
        <a:bodyPr/>
        <a:lstStyle/>
        <a:p>
          <a:endParaRPr lang="en-US"/>
        </a:p>
      </dgm:t>
    </dgm:pt>
    <dgm:pt modelId="{500EABE2-537E-4CA9-81BA-BC32AB1C1E31}" type="pres">
      <dgm:prSet presAssocID="{90560508-AE49-4178-83FA-93629D0AC6BB}" presName="aSpace" presStyleCnt="0"/>
      <dgm:spPr/>
    </dgm:pt>
  </dgm:ptLst>
  <dgm:cxnLst>
    <dgm:cxn modelId="{9300B7A7-C2B3-4616-91F6-698FB6F049E0}" type="presOf" srcId="{5C85FB22-2C2B-4E80-9E69-08CBF0D98E7F}" destId="{25785ADA-E40D-4B5F-B1C7-0F900DC7F3E2}" srcOrd="0" destOrd="0" presId="urn:microsoft.com/office/officeart/2005/8/layout/pyramid2"/>
    <dgm:cxn modelId="{EF2AB152-DBBF-418C-A171-B7811B1A4330}" srcId="{5C85FB22-2C2B-4E80-9E69-08CBF0D98E7F}" destId="{90560508-AE49-4178-83FA-93629D0AC6BB}" srcOrd="3" destOrd="0" parTransId="{4354A055-D28C-4EED-92BD-EA055F3551FD}" sibTransId="{83133E3B-E27C-4FD5-AA50-8CBF84E777F4}"/>
    <dgm:cxn modelId="{38965FB5-A507-48AE-A8A2-79A3A60FABFA}" type="presOf" srcId="{69620A7F-E812-44FF-B7BF-F1005581AF10}" destId="{628FF34A-5DBB-4010-8342-B36A4F241E58}" srcOrd="0" destOrd="0" presId="urn:microsoft.com/office/officeart/2005/8/layout/pyramid2"/>
    <dgm:cxn modelId="{A5B185A5-48A3-4B8A-ABEC-0999B2441974}" srcId="{5C85FB22-2C2B-4E80-9E69-08CBF0D98E7F}" destId="{4DBA8CC3-489A-4F13-8381-B6FA274DDAD7}" srcOrd="2" destOrd="0" parTransId="{2B1211E7-BD58-4345-9F13-2D615102D7B5}" sibTransId="{0E4ECE5E-A1E9-4B2B-9751-4B9763F6F2F6}"/>
    <dgm:cxn modelId="{D91017BF-5FFD-4E63-A7CF-D27DC701F7BD}" srcId="{5C85FB22-2C2B-4E80-9E69-08CBF0D98E7F}" destId="{69620A7F-E812-44FF-B7BF-F1005581AF10}" srcOrd="0" destOrd="0" parTransId="{0E67E45F-AEB7-4BC2-A79C-81878229D584}" sibTransId="{05E73CEA-248E-49D6-B90D-476A815CFAEC}"/>
    <dgm:cxn modelId="{9CF2B467-1CA2-47AF-A7EE-EAEE29C6BC3B}" type="presOf" srcId="{F74D3D63-6518-4891-8F21-F3B09A681D38}" destId="{6B012C9F-A982-4B4A-96FC-1B3F664ED7EE}" srcOrd="0" destOrd="0" presId="urn:microsoft.com/office/officeart/2005/8/layout/pyramid2"/>
    <dgm:cxn modelId="{7C271D39-DAEC-4524-AE55-CC2131594889}" srcId="{5C85FB22-2C2B-4E80-9E69-08CBF0D98E7F}" destId="{F74D3D63-6518-4891-8F21-F3B09A681D38}" srcOrd="1" destOrd="0" parTransId="{69183BE1-51B2-4B23-B002-9FBB9042A243}" sibTransId="{978DDC9A-C3E8-41EB-B76A-37A016010A0B}"/>
    <dgm:cxn modelId="{CD68AC86-C271-4784-B8BA-FD734BEC3E8A}" type="presOf" srcId="{90560508-AE49-4178-83FA-93629D0AC6BB}" destId="{46231C38-E278-45F9-B816-F3A414511A6E}" srcOrd="0" destOrd="0" presId="urn:microsoft.com/office/officeart/2005/8/layout/pyramid2"/>
    <dgm:cxn modelId="{FE8CC790-D3AE-4D97-907C-E8A2E1F7BEA6}" type="presOf" srcId="{4DBA8CC3-489A-4F13-8381-B6FA274DDAD7}" destId="{ED308772-AA09-45D9-B224-7741F6E2599B}" srcOrd="0" destOrd="0" presId="urn:microsoft.com/office/officeart/2005/8/layout/pyramid2"/>
    <dgm:cxn modelId="{971D9C19-5AB3-455C-B36C-37BA8872CE73}" type="presParOf" srcId="{25785ADA-E40D-4B5F-B1C7-0F900DC7F3E2}" destId="{05AC6029-8E04-4D20-8922-D424E1FDD752}" srcOrd="0" destOrd="0" presId="urn:microsoft.com/office/officeart/2005/8/layout/pyramid2"/>
    <dgm:cxn modelId="{7FD2C837-4889-437D-9A00-4C2E64C47326}" type="presParOf" srcId="{25785ADA-E40D-4B5F-B1C7-0F900DC7F3E2}" destId="{23239507-FBED-44B0-A416-B7E5AE82F0FC}" srcOrd="1" destOrd="0" presId="urn:microsoft.com/office/officeart/2005/8/layout/pyramid2"/>
    <dgm:cxn modelId="{63C5E106-2D7F-46A4-9E14-286CF245C3B8}" type="presParOf" srcId="{23239507-FBED-44B0-A416-B7E5AE82F0FC}" destId="{628FF34A-5DBB-4010-8342-B36A4F241E58}" srcOrd="0" destOrd="0" presId="urn:microsoft.com/office/officeart/2005/8/layout/pyramid2"/>
    <dgm:cxn modelId="{B700F0D1-2E48-49D9-A056-68CA2A779E38}" type="presParOf" srcId="{23239507-FBED-44B0-A416-B7E5AE82F0FC}" destId="{06D514FA-A590-4F12-A03D-C7F795C1B133}" srcOrd="1" destOrd="0" presId="urn:microsoft.com/office/officeart/2005/8/layout/pyramid2"/>
    <dgm:cxn modelId="{EF150F62-CC8F-455F-80B0-3820335855E2}" type="presParOf" srcId="{23239507-FBED-44B0-A416-B7E5AE82F0FC}" destId="{6B012C9F-A982-4B4A-96FC-1B3F664ED7EE}" srcOrd="2" destOrd="0" presId="urn:microsoft.com/office/officeart/2005/8/layout/pyramid2"/>
    <dgm:cxn modelId="{1794FECD-A712-4BE1-BA42-CC0541211447}" type="presParOf" srcId="{23239507-FBED-44B0-A416-B7E5AE82F0FC}" destId="{A3E9380F-D6FF-46C7-8DFD-B2E1B8AED0CD}" srcOrd="3" destOrd="0" presId="urn:microsoft.com/office/officeart/2005/8/layout/pyramid2"/>
    <dgm:cxn modelId="{B3E58FF4-AD7E-4632-99B6-1894FCF44D4F}" type="presParOf" srcId="{23239507-FBED-44B0-A416-B7E5AE82F0FC}" destId="{ED308772-AA09-45D9-B224-7741F6E2599B}" srcOrd="4" destOrd="0" presId="urn:microsoft.com/office/officeart/2005/8/layout/pyramid2"/>
    <dgm:cxn modelId="{42756BBA-A6E0-45A4-A083-00BBA3A8A057}" type="presParOf" srcId="{23239507-FBED-44B0-A416-B7E5AE82F0FC}" destId="{A253770E-06CB-41B6-8164-6A803ECA205E}" srcOrd="5" destOrd="0" presId="urn:microsoft.com/office/officeart/2005/8/layout/pyramid2"/>
    <dgm:cxn modelId="{957F4C48-8AE3-4803-B086-A3E1B2551463}" type="presParOf" srcId="{23239507-FBED-44B0-A416-B7E5AE82F0FC}" destId="{46231C38-E278-45F9-B816-F3A414511A6E}" srcOrd="6" destOrd="0" presId="urn:microsoft.com/office/officeart/2005/8/layout/pyramid2"/>
    <dgm:cxn modelId="{C0355208-6DE3-4383-A9B3-3396DB4C8053}" type="presParOf" srcId="{23239507-FBED-44B0-A416-B7E5AE82F0FC}" destId="{500EABE2-537E-4CA9-81BA-BC32AB1C1E31}" srcOrd="7"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a:solidFill>
                <a:srgbClr val="FF0000"/>
              </a:solidFill>
              <a:latin typeface="Cambria" pitchFamily="18" charset="0"/>
              <a:ea typeface="Cambria" pitchFamily="18" charset="0"/>
            </a:rPr>
            <a:t>NHÓM 1</a:t>
          </a: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600" b="1" dirty="0" err="1">
              <a:solidFill>
                <a:schemeClr val="tx1"/>
              </a:solidFill>
              <a:latin typeface="Cambria" pitchFamily="18" charset="0"/>
              <a:ea typeface="Cambria" pitchFamily="18" charset="0"/>
            </a:rPr>
            <a:t>Kể</a:t>
          </a:r>
          <a:r>
            <a:rPr lang="en-US" sz="1600" b="1"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tên</a:t>
          </a:r>
          <a:endParaRPr lang="en-US" sz="16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3D8889BC-0038-4C00-8994-17023F300B58}">
      <dgm:prSet phldrT="[Text]" custT="1"/>
      <dgm:spPr>
        <a:solidFill>
          <a:srgbClr val="BCFCD4"/>
        </a:solidFill>
      </dgm:spPr>
      <dgm:t>
        <a:bodyPr/>
        <a:lstStyle/>
        <a:p>
          <a:pPr algn="just"/>
          <a:r>
            <a:rPr lang="en-US" sz="1600" dirty="0" err="1">
              <a:solidFill>
                <a:schemeClr val="tx1"/>
              </a:solidFill>
              <a:latin typeface="Cambria" pitchFamily="18" charset="0"/>
              <a:ea typeface="Cambria" pitchFamily="18" charset="0"/>
            </a:rPr>
            <a:t>Giao</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thông</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vận</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tải</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biển</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khai</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thác</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khoáng</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sản</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làm</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muối</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khai</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thác</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và</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nuôi</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trồng</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thuỷ</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sản</a:t>
          </a:r>
          <a:r>
            <a:rPr lang="en-US" sz="1600" dirty="0">
              <a:solidFill>
                <a:schemeClr val="tx1"/>
              </a:solidFill>
              <a:latin typeface="Cambria" pitchFamily="18" charset="0"/>
              <a:ea typeface="Cambria" pitchFamily="18" charset="0"/>
            </a:rPr>
            <a:t>, du </a:t>
          </a:r>
          <a:r>
            <a:rPr lang="en-US" sz="1600" dirty="0" err="1">
              <a:solidFill>
                <a:schemeClr val="tx1"/>
              </a:solidFill>
              <a:latin typeface="Cambria" pitchFamily="18" charset="0"/>
              <a:ea typeface="Cambria" pitchFamily="18" charset="0"/>
            </a:rPr>
            <a:t>lịch</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biển</a:t>
          </a:r>
          <a:r>
            <a:rPr lang="en-US" sz="1600" dirty="0">
              <a:solidFill>
                <a:schemeClr val="tx1"/>
              </a:solidFill>
              <a:latin typeface="Cambria" pitchFamily="18" charset="0"/>
              <a:ea typeface="Cambria" pitchFamily="18" charset="0"/>
            </a:rPr>
            <a:t>,....</a:t>
          </a: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600" b="1" dirty="0" err="1">
              <a:solidFill>
                <a:schemeClr val="tx1"/>
              </a:solidFill>
              <a:latin typeface="Cambria" pitchFamily="18" charset="0"/>
              <a:ea typeface="Cambria" pitchFamily="18" charset="0"/>
            </a:rPr>
            <a:t>Thuận</a:t>
          </a:r>
          <a:r>
            <a:rPr lang="en-US" sz="1600" b="1"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lợi</a:t>
          </a:r>
          <a:endParaRPr lang="en-US" sz="16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 Vùng biển nhiệt đới nước ta nhiều thiên tai, đặc biệt là bão. Những năm gần đây, biến đổi khí hậu đã tác động lớn tới thiên nhiên vùng biển đảo, gây khó khăn cho phát triển kinh tế biển đảo.</a:t>
          </a:r>
          <a:endParaRPr lang="en-US" sz="1600"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Cơ sở hạ tầng các vùng biển và hải đảo nhìn chung còn chưa đầy đủ và đồng bộ, không tương xứng với tiềm năng và thế mạnh biển đảo.</a:t>
          </a:r>
          <a:endParaRPr lang="en-US" sz="1600" dirty="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D2CFE46B-F11C-426E-B277-62FBB1C0DC99}">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 Tài nguyên biển (sinh vật, khoáng sản,...) đa dạng, phong phú tạo điều kiện để phát triển nhiều ngành kinh tế biển.</a:t>
          </a:r>
          <a:endParaRPr lang="en-US" sz="1600"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Vị trí nằm gần các tuyến hàng hải quốc tế trên Biển Đông, dọc bờ biển có nhiều vịnh biển kín để xây dựng các cảng nước sâu,... là điều kiện để phát triển giao thông vận tải biển.</a:t>
          </a:r>
          <a:endParaRPr lang="en-US" sz="1600"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Nhiều bãi biển đẹp, nước biển ấm, chan hoà ánh nắng, nhiều vườn quốc gia, khu dự trữ sinh quyển ven biển và trên các đảo,... tạo điều kiện để phát triển du lịch biển đảo.</a:t>
          </a:r>
          <a:endParaRPr lang="en-US" sz="1600" dirty="0">
            <a:solidFill>
              <a:schemeClr val="tx1"/>
            </a:solidFill>
            <a:latin typeface="Cambria" pitchFamily="18" charset="0"/>
            <a:ea typeface="Cambria" pitchFamily="18" charset="0"/>
          </a:endParaRPr>
        </a:p>
      </dgm:t>
    </dgm:pt>
    <dgm:pt modelId="{C5927B99-E981-4D1A-A21B-C23009D5B2C3}" type="parTrans" cxnId="{31F55D43-6D4C-4D26-A23A-9B44A59AF2CA}">
      <dgm:prSet/>
      <dgm:spPr/>
      <dgm:t>
        <a:bodyPr/>
        <a:lstStyle/>
        <a:p>
          <a:endParaRPr lang="en-US"/>
        </a:p>
      </dgm:t>
    </dgm:pt>
    <dgm:pt modelId="{CD0F90FB-DC61-42C8-8D10-6506569CCA1B}" type="sibTrans" cxnId="{31F55D43-6D4C-4D26-A23A-9B44A59AF2CA}">
      <dgm:prSet/>
      <dgm:spPr/>
      <dgm:t>
        <a:bodyPr/>
        <a:lstStyle/>
        <a:p>
          <a:endParaRPr lang="en-US"/>
        </a:p>
      </dgm:t>
    </dgm:pt>
    <dgm:pt modelId="{858DD2FB-552E-49A6-AE51-A27968A2ADF9}">
      <dgm:prSet phldrT="[Text]" custT="1"/>
      <dgm:spPr>
        <a:solidFill>
          <a:srgbClr val="99FF66"/>
        </a:solidFill>
      </dgm:spPr>
      <dgm:t>
        <a:bodyPr/>
        <a:lstStyle/>
        <a:p>
          <a:r>
            <a:rPr lang="en-US" sz="1600" b="1" dirty="0" err="1">
              <a:solidFill>
                <a:schemeClr val="tx1"/>
              </a:solidFill>
              <a:latin typeface="Cambria" pitchFamily="18" charset="0"/>
              <a:ea typeface="Cambria" pitchFamily="18" charset="0"/>
            </a:rPr>
            <a:t>Khó</a:t>
          </a:r>
          <a:r>
            <a:rPr lang="en-US" sz="1600" b="1"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khăn</a:t>
          </a:r>
          <a:endParaRPr lang="en-US" sz="1600" dirty="0"/>
        </a:p>
      </dgm:t>
    </dgm:pt>
    <dgm:pt modelId="{55E4B3C6-2F80-4676-87F2-32D3D77DDDFB}" type="parTrans" cxnId="{75448426-149E-4C1F-8784-8EA06E0260A6}">
      <dgm:prSet/>
      <dgm:spPr/>
      <dgm:t>
        <a:bodyPr/>
        <a:lstStyle/>
        <a:p>
          <a:endParaRPr lang="en-US"/>
        </a:p>
      </dgm:t>
    </dgm:pt>
    <dgm:pt modelId="{1FA478B4-38B2-40C6-BBAD-6B48C0CD76FE}" type="sibTrans" cxnId="{75448426-149E-4C1F-8784-8EA06E0260A6}">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53946">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3"/>
      <dgm:spPr/>
      <dgm:t>
        <a:bodyPr/>
        <a:lstStyle/>
        <a:p>
          <a:endParaRPr lang="en-US"/>
        </a:p>
      </dgm:t>
    </dgm:pt>
    <dgm:pt modelId="{00A668B9-5C07-47FF-AB23-6245ED1EB727}" type="pres">
      <dgm:prSet presAssocID="{0B9124BE-4ED4-4FF6-B81E-71DF7CE4C04C}" presName="connTx" presStyleLbl="parChTrans1D2" presStyleIdx="0" presStyleCnt="3"/>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3" custScaleX="52556">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085DDCEE-9B2A-4FE1-8803-7719DDB3D6CB}" type="pres">
      <dgm:prSet presAssocID="{4C34C2E4-DF8D-4994-B558-0EF1B663C4F4}" presName="conn2-1" presStyleLbl="parChTrans1D3" presStyleIdx="0" presStyleCnt="3"/>
      <dgm:spPr/>
      <dgm:t>
        <a:bodyPr/>
        <a:lstStyle/>
        <a:p>
          <a:endParaRPr lang="en-US"/>
        </a:p>
      </dgm:t>
    </dgm:pt>
    <dgm:pt modelId="{B41E6B5A-A328-4DE1-8785-B9517E0A6BB1}" type="pres">
      <dgm:prSet presAssocID="{4C34C2E4-DF8D-4994-B558-0EF1B663C4F4}" presName="connTx" presStyleLbl="parChTrans1D3" presStyleIdx="0" presStyleCnt="3"/>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0" presStyleCnt="3" custScaleX="352552" custScaleY="94262">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3"/>
      <dgm:spPr/>
      <dgm:t>
        <a:bodyPr/>
        <a:lstStyle/>
        <a:p>
          <a:endParaRPr lang="en-US"/>
        </a:p>
      </dgm:t>
    </dgm:pt>
    <dgm:pt modelId="{37AA8596-C342-4C9F-A426-C1E1A14A36E8}" type="pres">
      <dgm:prSet presAssocID="{552909E3-A49D-419A-A306-3A8A76B0346F}" presName="connTx" presStyleLbl="parChTrans1D2" presStyleIdx="1" presStyleCnt="3"/>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3" custScaleX="5197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82964392-E04C-4F2A-AA76-6ADF30B70BC1}" type="pres">
      <dgm:prSet presAssocID="{C5927B99-E981-4D1A-A21B-C23009D5B2C3}" presName="conn2-1" presStyleLbl="parChTrans1D3" presStyleIdx="1" presStyleCnt="3"/>
      <dgm:spPr/>
      <dgm:t>
        <a:bodyPr/>
        <a:lstStyle/>
        <a:p>
          <a:endParaRPr lang="en-US"/>
        </a:p>
      </dgm:t>
    </dgm:pt>
    <dgm:pt modelId="{8145406D-8E10-477C-82AE-B20EA3AF84C6}" type="pres">
      <dgm:prSet presAssocID="{C5927B99-E981-4D1A-A21B-C23009D5B2C3}" presName="connTx" presStyleLbl="parChTrans1D3" presStyleIdx="1" presStyleCnt="3"/>
      <dgm:spPr/>
      <dgm:t>
        <a:bodyPr/>
        <a:lstStyle/>
        <a:p>
          <a:endParaRPr lang="en-US"/>
        </a:p>
      </dgm:t>
    </dgm:pt>
    <dgm:pt modelId="{8F606CE3-6AD1-4E31-A146-71C4EE9857CE}" type="pres">
      <dgm:prSet presAssocID="{D2CFE46B-F11C-426E-B277-62FBB1C0DC99}" presName="root2" presStyleCnt="0"/>
      <dgm:spPr/>
    </dgm:pt>
    <dgm:pt modelId="{27878769-0129-4843-896D-7774AA003290}" type="pres">
      <dgm:prSet presAssocID="{D2CFE46B-F11C-426E-B277-62FBB1C0DC99}" presName="LevelTwoTextNode" presStyleLbl="node3" presStyleIdx="1" presStyleCnt="3" custScaleX="349345" custScaleY="283414">
        <dgm:presLayoutVars>
          <dgm:chPref val="3"/>
        </dgm:presLayoutVars>
      </dgm:prSet>
      <dgm:spPr/>
      <dgm:t>
        <a:bodyPr/>
        <a:lstStyle/>
        <a:p>
          <a:endParaRPr lang="en-US"/>
        </a:p>
      </dgm:t>
    </dgm:pt>
    <dgm:pt modelId="{E197525D-29A6-4833-9C54-C613313EF700}" type="pres">
      <dgm:prSet presAssocID="{D2CFE46B-F11C-426E-B277-62FBB1C0DC99}" presName="level3hierChild" presStyleCnt="0"/>
      <dgm:spPr/>
    </dgm:pt>
    <dgm:pt modelId="{B699459C-72EE-455C-873A-799E9A53FC13}" type="pres">
      <dgm:prSet presAssocID="{55E4B3C6-2F80-4676-87F2-32D3D77DDDFB}" presName="conn2-1" presStyleLbl="parChTrans1D2" presStyleIdx="2" presStyleCnt="3"/>
      <dgm:spPr/>
      <dgm:t>
        <a:bodyPr/>
        <a:lstStyle/>
        <a:p>
          <a:endParaRPr lang="en-US"/>
        </a:p>
      </dgm:t>
    </dgm:pt>
    <dgm:pt modelId="{FCD75559-3E8A-498F-BF8A-BE000DFC2508}" type="pres">
      <dgm:prSet presAssocID="{55E4B3C6-2F80-4676-87F2-32D3D77DDDFB}" presName="connTx" presStyleLbl="parChTrans1D2" presStyleIdx="2" presStyleCnt="3"/>
      <dgm:spPr/>
      <dgm:t>
        <a:bodyPr/>
        <a:lstStyle/>
        <a:p>
          <a:endParaRPr lang="en-US"/>
        </a:p>
      </dgm:t>
    </dgm:pt>
    <dgm:pt modelId="{B30CDA22-550C-4A69-8ED9-B200D99A0A0E}" type="pres">
      <dgm:prSet presAssocID="{858DD2FB-552E-49A6-AE51-A27968A2ADF9}" presName="root2" presStyleCnt="0"/>
      <dgm:spPr/>
    </dgm:pt>
    <dgm:pt modelId="{9DCA3AD7-7951-471F-A03A-7095E6E807BA}" type="pres">
      <dgm:prSet presAssocID="{858DD2FB-552E-49A6-AE51-A27968A2ADF9}" presName="LevelTwoTextNode" presStyleLbl="node2" presStyleIdx="2" presStyleCnt="3" custScaleX="53022">
        <dgm:presLayoutVars>
          <dgm:chPref val="3"/>
        </dgm:presLayoutVars>
      </dgm:prSet>
      <dgm:spPr/>
      <dgm:t>
        <a:bodyPr/>
        <a:lstStyle/>
        <a:p>
          <a:endParaRPr lang="en-US"/>
        </a:p>
      </dgm:t>
    </dgm:pt>
    <dgm:pt modelId="{01DE99E3-4731-440C-AC37-501DB73A74CA}" type="pres">
      <dgm:prSet presAssocID="{858DD2FB-552E-49A6-AE51-A27968A2ADF9}" presName="level3hierChild" presStyleCnt="0"/>
      <dgm:spPr/>
    </dgm:pt>
    <dgm:pt modelId="{E015C146-2506-4481-A4D5-7B3CD11B341C}" type="pres">
      <dgm:prSet presAssocID="{665372D5-BE4E-4DCA-B1F6-E02FDFAAF9A2}" presName="conn2-1" presStyleLbl="parChTrans1D3" presStyleIdx="2" presStyleCnt="3"/>
      <dgm:spPr/>
      <dgm:t>
        <a:bodyPr/>
        <a:lstStyle/>
        <a:p>
          <a:endParaRPr lang="en-US"/>
        </a:p>
      </dgm:t>
    </dgm:pt>
    <dgm:pt modelId="{A1FEFD21-6778-4284-B86B-C974983303A3}" type="pres">
      <dgm:prSet presAssocID="{665372D5-BE4E-4DCA-B1F6-E02FDFAAF9A2}" presName="connTx" presStyleLbl="parChTrans1D3" presStyleIdx="2" presStyleCnt="3"/>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3" custScaleX="352098" custScaleY="227600">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Lst>
  <dgm:cxnLst>
    <dgm:cxn modelId="{5146B54D-482C-4694-B025-C85A7C2961EF}" type="presOf" srcId="{55E4B3C6-2F80-4676-87F2-32D3D77DDDFB}" destId="{B699459C-72EE-455C-873A-799E9A53FC13}" srcOrd="0" destOrd="0" presId="urn:microsoft.com/office/officeart/2005/8/layout/hierarchy2"/>
    <dgm:cxn modelId="{F3406B72-FA1D-4A05-A119-B49730054CF9}" type="presOf" srcId="{205F0AF9-0767-4948-8972-1518CD1A8D70}" destId="{E698F970-A5A2-443E-98A7-4922B9BF8E1C}"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E5C555CE-F309-453D-A058-1051C4DBB531}" type="presOf" srcId="{0B9124BE-4ED4-4FF6-B81E-71DF7CE4C04C}" destId="{977D9258-F91B-4ECD-93BD-F70F8E8628FA}" srcOrd="0" destOrd="0" presId="urn:microsoft.com/office/officeart/2005/8/layout/hierarchy2"/>
    <dgm:cxn modelId="{A8A67C57-F391-4EA9-ADE2-478C54CA0D3B}" type="presOf" srcId="{4C34C2E4-DF8D-4994-B558-0EF1B663C4F4}" destId="{085DDCEE-9B2A-4FE1-8803-7719DDB3D6CB}" srcOrd="0" destOrd="0" presId="urn:microsoft.com/office/officeart/2005/8/layout/hierarchy2"/>
    <dgm:cxn modelId="{8C65C94C-85AC-415D-AAA7-32CAA3931FB8}" srcId="{858DD2FB-552E-49A6-AE51-A27968A2ADF9}" destId="{10D0F947-8FEF-4A0E-A91D-CA6A7A9529ED}" srcOrd="0" destOrd="0" parTransId="{665372D5-BE4E-4DCA-B1F6-E02FDFAAF9A2}" sibTransId="{6757853A-2D9E-4525-B93E-05A663A1EF86}"/>
    <dgm:cxn modelId="{C36EF385-C6BD-411C-A151-EF5C6CE8628C}" type="presOf" srcId="{F3A90923-DA21-429E-BA8C-0BC22FE0EE25}" destId="{00160372-EE32-43F3-AEC8-EDBE1EE30523}" srcOrd="0" destOrd="0" presId="urn:microsoft.com/office/officeart/2005/8/layout/hierarchy2"/>
    <dgm:cxn modelId="{75448426-149E-4C1F-8784-8EA06E0260A6}" srcId="{F3A90923-DA21-429E-BA8C-0BC22FE0EE25}" destId="{858DD2FB-552E-49A6-AE51-A27968A2ADF9}" srcOrd="2" destOrd="0" parTransId="{55E4B3C6-2F80-4676-87F2-32D3D77DDDFB}" sibTransId="{1FA478B4-38B2-40C6-BBAD-6B48C0CD76FE}"/>
    <dgm:cxn modelId="{31F55D43-6D4C-4D26-A23A-9B44A59AF2CA}" srcId="{2354FD9F-CD2E-44A5-B060-5A930A4E99F0}" destId="{D2CFE46B-F11C-426E-B277-62FBB1C0DC99}" srcOrd="0" destOrd="0" parTransId="{C5927B99-E981-4D1A-A21B-C23009D5B2C3}" sibTransId="{CD0F90FB-DC61-42C8-8D10-6506569CCA1B}"/>
    <dgm:cxn modelId="{881CEC7F-5767-4D1F-8F98-5D20BB6254A0}" type="presOf" srcId="{552909E3-A49D-419A-A306-3A8A76B0346F}" destId="{2C7633BD-46F7-4934-84F1-2C7EF7441B97}" srcOrd="0" destOrd="0" presId="urn:microsoft.com/office/officeart/2005/8/layout/hierarchy2"/>
    <dgm:cxn modelId="{E197F0F7-D35B-4C68-9BC6-4BCF1EE03641}" type="presOf" srcId="{4C34C2E4-DF8D-4994-B558-0EF1B663C4F4}" destId="{B41E6B5A-A328-4DE1-8785-B9517E0A6BB1}" srcOrd="1" destOrd="0" presId="urn:microsoft.com/office/officeart/2005/8/layout/hierarchy2"/>
    <dgm:cxn modelId="{E7B63367-4105-402E-97BC-DDB3CD27073C}" type="presOf" srcId="{10D0F947-8FEF-4A0E-A91D-CA6A7A9529ED}" destId="{E830DF01-FA7C-4A8E-95CC-AC276B40E34D}" srcOrd="0" destOrd="0" presId="urn:microsoft.com/office/officeart/2005/8/layout/hierarchy2"/>
    <dgm:cxn modelId="{8E9853AC-7B13-4293-BBF7-2FDAC6FB2F49}" type="presOf" srcId="{0B9124BE-4ED4-4FF6-B81E-71DF7CE4C04C}" destId="{00A668B9-5C07-47FF-AB23-6245ED1EB727}" srcOrd="1" destOrd="0" presId="urn:microsoft.com/office/officeart/2005/8/layout/hierarchy2"/>
    <dgm:cxn modelId="{0E7676D9-EADA-469A-9394-533289807650}" type="presOf" srcId="{1634262A-FB6D-4858-A144-C3641F148963}" destId="{983CCE9D-A68F-45B6-B5E3-8C935362A290}" srcOrd="0" destOrd="0" presId="urn:microsoft.com/office/officeart/2005/8/layout/hierarchy2"/>
    <dgm:cxn modelId="{7EE54B62-7FB7-43D1-B905-B037EC7BC89B}" type="presOf" srcId="{C5927B99-E981-4D1A-A21B-C23009D5B2C3}" destId="{82964392-E04C-4F2A-AA76-6ADF30B70BC1}" srcOrd="0" destOrd="0" presId="urn:microsoft.com/office/officeart/2005/8/layout/hierarchy2"/>
    <dgm:cxn modelId="{73811519-AE12-4079-B973-D6A7B1EF2E16}" type="presOf" srcId="{2354FD9F-CD2E-44A5-B060-5A930A4E99F0}" destId="{E06B0587-1B83-4659-BE19-EEC915595376}" srcOrd="0" destOrd="0" presId="urn:microsoft.com/office/officeart/2005/8/layout/hierarchy2"/>
    <dgm:cxn modelId="{020B01D1-0AE6-4BAA-9818-C6DA2C85BF28}" srcId="{1634262A-FB6D-4858-A144-C3641F148963}" destId="{3D8889BC-0038-4C00-8994-17023F300B58}" srcOrd="0" destOrd="0" parTransId="{4C34C2E4-DF8D-4994-B558-0EF1B663C4F4}" sibTransId="{23131B6C-8976-49E0-9AD1-34284966052D}"/>
    <dgm:cxn modelId="{7AB222A1-39F1-4798-BFF2-C8977BE00FAD}" type="presOf" srcId="{858DD2FB-552E-49A6-AE51-A27968A2ADF9}" destId="{9DCA3AD7-7951-471F-A03A-7095E6E807BA}" srcOrd="0" destOrd="0" presId="urn:microsoft.com/office/officeart/2005/8/layout/hierarchy2"/>
    <dgm:cxn modelId="{62AD0BC4-6589-48DF-941A-3D6B81283EB2}" type="presOf" srcId="{665372D5-BE4E-4DCA-B1F6-E02FDFAAF9A2}" destId="{A1FEFD21-6778-4284-B86B-C974983303A3}" srcOrd="1" destOrd="0" presId="urn:microsoft.com/office/officeart/2005/8/layout/hierarchy2"/>
    <dgm:cxn modelId="{99C16E57-80DA-46F2-9749-43F2C8138179}" type="presOf" srcId="{665372D5-BE4E-4DCA-B1F6-E02FDFAAF9A2}" destId="{E015C146-2506-4481-A4D5-7B3CD11B341C}"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82ECCA91-8F22-4136-A290-9D0CF7F2B1A3}" type="presOf" srcId="{C5927B99-E981-4D1A-A21B-C23009D5B2C3}" destId="{8145406D-8E10-477C-82AE-B20EA3AF84C6}" srcOrd="1" destOrd="0" presId="urn:microsoft.com/office/officeart/2005/8/layout/hierarchy2"/>
    <dgm:cxn modelId="{5507A18D-022E-41E9-A6E1-07796B67C691}" type="presOf" srcId="{3D8889BC-0038-4C00-8994-17023F300B58}" destId="{83021AC3-EBE3-4F91-90D4-B475F247BF98}" srcOrd="0" destOrd="0" presId="urn:microsoft.com/office/officeart/2005/8/layout/hierarchy2"/>
    <dgm:cxn modelId="{5DFBFA3A-3B31-49DD-9DFF-4131839DE682}" type="presOf" srcId="{552909E3-A49D-419A-A306-3A8A76B0346F}" destId="{37AA8596-C342-4C9F-A426-C1E1A14A36E8}" srcOrd="1"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13918B0E-B3FD-4905-B720-38088F8CB2F4}" type="presOf" srcId="{D2CFE46B-F11C-426E-B277-62FBB1C0DC99}" destId="{27878769-0129-4843-896D-7774AA003290}" srcOrd="0" destOrd="0" presId="urn:microsoft.com/office/officeart/2005/8/layout/hierarchy2"/>
    <dgm:cxn modelId="{7BE7BEA7-227E-40C8-88A3-A01B2B16997E}" type="presOf" srcId="{55E4B3C6-2F80-4676-87F2-32D3D77DDDFB}" destId="{FCD75559-3E8A-498F-BF8A-BE000DFC2508}" srcOrd="1" destOrd="0" presId="urn:microsoft.com/office/officeart/2005/8/layout/hierarchy2"/>
    <dgm:cxn modelId="{E6021D56-D0CC-427A-B00F-8E82A8E19FFB}" type="presParOf" srcId="{E698F970-A5A2-443E-98A7-4922B9BF8E1C}" destId="{C84F10C9-3A9A-4ECD-9AF4-62DA8DC98267}" srcOrd="0" destOrd="0" presId="urn:microsoft.com/office/officeart/2005/8/layout/hierarchy2"/>
    <dgm:cxn modelId="{2E9FDFB8-0536-4307-977B-7F649790D672}" type="presParOf" srcId="{C84F10C9-3A9A-4ECD-9AF4-62DA8DC98267}" destId="{00160372-EE32-43F3-AEC8-EDBE1EE30523}" srcOrd="0" destOrd="0" presId="urn:microsoft.com/office/officeart/2005/8/layout/hierarchy2"/>
    <dgm:cxn modelId="{AB2B53D7-F0EE-459B-A671-9F127966585D}" type="presParOf" srcId="{C84F10C9-3A9A-4ECD-9AF4-62DA8DC98267}" destId="{5F69C5E3-989A-4E1E-8C9E-7C66267D231A}" srcOrd="1" destOrd="0" presId="urn:microsoft.com/office/officeart/2005/8/layout/hierarchy2"/>
    <dgm:cxn modelId="{AD4E9110-AED9-4781-A8CF-0821BA678A30}" type="presParOf" srcId="{5F69C5E3-989A-4E1E-8C9E-7C66267D231A}" destId="{977D9258-F91B-4ECD-93BD-F70F8E8628FA}" srcOrd="0" destOrd="0" presId="urn:microsoft.com/office/officeart/2005/8/layout/hierarchy2"/>
    <dgm:cxn modelId="{BE163A70-3AF3-4E22-BFCB-15C5F53E0D6E}" type="presParOf" srcId="{977D9258-F91B-4ECD-93BD-F70F8E8628FA}" destId="{00A668B9-5C07-47FF-AB23-6245ED1EB727}" srcOrd="0" destOrd="0" presId="urn:microsoft.com/office/officeart/2005/8/layout/hierarchy2"/>
    <dgm:cxn modelId="{ED5D2EB5-C60F-4F07-9F77-A1448EC65A6B}" type="presParOf" srcId="{5F69C5E3-989A-4E1E-8C9E-7C66267D231A}" destId="{8C2B1B1C-2705-475C-9F06-61EFB223F8FB}" srcOrd="1" destOrd="0" presId="urn:microsoft.com/office/officeart/2005/8/layout/hierarchy2"/>
    <dgm:cxn modelId="{9FE5242E-38CA-4C94-BE35-63869028A09A}" type="presParOf" srcId="{8C2B1B1C-2705-475C-9F06-61EFB223F8FB}" destId="{983CCE9D-A68F-45B6-B5E3-8C935362A290}" srcOrd="0" destOrd="0" presId="urn:microsoft.com/office/officeart/2005/8/layout/hierarchy2"/>
    <dgm:cxn modelId="{D4013A9C-34A0-433F-9D2C-46E5A37A2520}" type="presParOf" srcId="{8C2B1B1C-2705-475C-9F06-61EFB223F8FB}" destId="{076CED39-AF8E-4C73-904E-47B7B6680D87}" srcOrd="1" destOrd="0" presId="urn:microsoft.com/office/officeart/2005/8/layout/hierarchy2"/>
    <dgm:cxn modelId="{8B5C0E20-76B0-49ED-B218-EF835FDFB0E2}" type="presParOf" srcId="{076CED39-AF8E-4C73-904E-47B7B6680D87}" destId="{085DDCEE-9B2A-4FE1-8803-7719DDB3D6CB}" srcOrd="0" destOrd="0" presId="urn:microsoft.com/office/officeart/2005/8/layout/hierarchy2"/>
    <dgm:cxn modelId="{E15308DD-CCDF-4D8B-9D8A-E12DDB474953}" type="presParOf" srcId="{085DDCEE-9B2A-4FE1-8803-7719DDB3D6CB}" destId="{B41E6B5A-A328-4DE1-8785-B9517E0A6BB1}" srcOrd="0" destOrd="0" presId="urn:microsoft.com/office/officeart/2005/8/layout/hierarchy2"/>
    <dgm:cxn modelId="{0083B69D-8DAF-454F-935D-72F335B6E93D}" type="presParOf" srcId="{076CED39-AF8E-4C73-904E-47B7B6680D87}" destId="{DA0981DE-30D7-4D21-BE1E-471740CC4E8B}" srcOrd="1" destOrd="0" presId="urn:microsoft.com/office/officeart/2005/8/layout/hierarchy2"/>
    <dgm:cxn modelId="{1DFC9939-2D9C-49B3-ADE5-A1C8AAE06BA3}" type="presParOf" srcId="{DA0981DE-30D7-4D21-BE1E-471740CC4E8B}" destId="{83021AC3-EBE3-4F91-90D4-B475F247BF98}" srcOrd="0" destOrd="0" presId="urn:microsoft.com/office/officeart/2005/8/layout/hierarchy2"/>
    <dgm:cxn modelId="{7440EDE5-2D97-4A00-909C-E6A573167478}" type="presParOf" srcId="{DA0981DE-30D7-4D21-BE1E-471740CC4E8B}" destId="{582F9CE5-D76C-4DA4-B96A-62D405D74400}" srcOrd="1" destOrd="0" presId="urn:microsoft.com/office/officeart/2005/8/layout/hierarchy2"/>
    <dgm:cxn modelId="{B9CA8448-E70D-424D-ABE4-BD0C5C8BBD93}" type="presParOf" srcId="{5F69C5E3-989A-4E1E-8C9E-7C66267D231A}" destId="{2C7633BD-46F7-4934-84F1-2C7EF7441B97}" srcOrd="2" destOrd="0" presId="urn:microsoft.com/office/officeart/2005/8/layout/hierarchy2"/>
    <dgm:cxn modelId="{6D4B8337-500D-4B71-AC4A-5DC5AC9AAB2E}" type="presParOf" srcId="{2C7633BD-46F7-4934-84F1-2C7EF7441B97}" destId="{37AA8596-C342-4C9F-A426-C1E1A14A36E8}" srcOrd="0" destOrd="0" presId="urn:microsoft.com/office/officeart/2005/8/layout/hierarchy2"/>
    <dgm:cxn modelId="{77C19F8C-2FD6-41C0-84A1-776E736DB2AA}" type="presParOf" srcId="{5F69C5E3-989A-4E1E-8C9E-7C66267D231A}" destId="{7D38F219-1E01-4266-8B60-82AF8B7D7D98}" srcOrd="3" destOrd="0" presId="urn:microsoft.com/office/officeart/2005/8/layout/hierarchy2"/>
    <dgm:cxn modelId="{32798873-5392-402F-AEFB-884E802B0978}" type="presParOf" srcId="{7D38F219-1E01-4266-8B60-82AF8B7D7D98}" destId="{E06B0587-1B83-4659-BE19-EEC915595376}" srcOrd="0" destOrd="0" presId="urn:microsoft.com/office/officeart/2005/8/layout/hierarchy2"/>
    <dgm:cxn modelId="{22B2BE4E-9BB1-44E8-BA19-2CD935EC996E}" type="presParOf" srcId="{7D38F219-1E01-4266-8B60-82AF8B7D7D98}" destId="{26153FE8-1B0F-4CF1-96E4-EAF1D0D1B15F}" srcOrd="1" destOrd="0" presId="urn:microsoft.com/office/officeart/2005/8/layout/hierarchy2"/>
    <dgm:cxn modelId="{C5B7B4A5-5851-41AA-9564-5821A49C0095}" type="presParOf" srcId="{26153FE8-1B0F-4CF1-96E4-EAF1D0D1B15F}" destId="{82964392-E04C-4F2A-AA76-6ADF30B70BC1}" srcOrd="0" destOrd="0" presId="urn:microsoft.com/office/officeart/2005/8/layout/hierarchy2"/>
    <dgm:cxn modelId="{0337C1F3-5C62-4DAA-82CB-A8898EC7A9C3}" type="presParOf" srcId="{82964392-E04C-4F2A-AA76-6ADF30B70BC1}" destId="{8145406D-8E10-477C-82AE-B20EA3AF84C6}" srcOrd="0" destOrd="0" presId="urn:microsoft.com/office/officeart/2005/8/layout/hierarchy2"/>
    <dgm:cxn modelId="{E191EFF2-DFD6-4118-AF2E-41CE828DDE66}" type="presParOf" srcId="{26153FE8-1B0F-4CF1-96E4-EAF1D0D1B15F}" destId="{8F606CE3-6AD1-4E31-A146-71C4EE9857CE}" srcOrd="1" destOrd="0" presId="urn:microsoft.com/office/officeart/2005/8/layout/hierarchy2"/>
    <dgm:cxn modelId="{8C2EDEF6-69FC-4566-80B4-27478DB96843}" type="presParOf" srcId="{8F606CE3-6AD1-4E31-A146-71C4EE9857CE}" destId="{27878769-0129-4843-896D-7774AA003290}" srcOrd="0" destOrd="0" presId="urn:microsoft.com/office/officeart/2005/8/layout/hierarchy2"/>
    <dgm:cxn modelId="{49C01187-DCF1-4CC8-BC5B-C34A0DFD069C}" type="presParOf" srcId="{8F606CE3-6AD1-4E31-A146-71C4EE9857CE}" destId="{E197525D-29A6-4833-9C54-C613313EF700}" srcOrd="1" destOrd="0" presId="urn:microsoft.com/office/officeart/2005/8/layout/hierarchy2"/>
    <dgm:cxn modelId="{5DC479EB-4494-4874-88EA-17D1E3EA16E6}" type="presParOf" srcId="{5F69C5E3-989A-4E1E-8C9E-7C66267D231A}" destId="{B699459C-72EE-455C-873A-799E9A53FC13}" srcOrd="4" destOrd="0" presId="urn:microsoft.com/office/officeart/2005/8/layout/hierarchy2"/>
    <dgm:cxn modelId="{48A7C256-FB6F-4983-B236-261DB93DCB4A}" type="presParOf" srcId="{B699459C-72EE-455C-873A-799E9A53FC13}" destId="{FCD75559-3E8A-498F-BF8A-BE000DFC2508}" srcOrd="0" destOrd="0" presId="urn:microsoft.com/office/officeart/2005/8/layout/hierarchy2"/>
    <dgm:cxn modelId="{3CA1C6E4-9F2F-471E-9233-0564F53703CB}" type="presParOf" srcId="{5F69C5E3-989A-4E1E-8C9E-7C66267D231A}" destId="{B30CDA22-550C-4A69-8ED9-B200D99A0A0E}" srcOrd="5" destOrd="0" presId="urn:microsoft.com/office/officeart/2005/8/layout/hierarchy2"/>
    <dgm:cxn modelId="{F5204A50-585F-4140-A8A2-435F85453174}" type="presParOf" srcId="{B30CDA22-550C-4A69-8ED9-B200D99A0A0E}" destId="{9DCA3AD7-7951-471F-A03A-7095E6E807BA}" srcOrd="0" destOrd="0" presId="urn:microsoft.com/office/officeart/2005/8/layout/hierarchy2"/>
    <dgm:cxn modelId="{4E1760F6-91DB-4A43-957C-6BFEF5C63D2F}" type="presParOf" srcId="{B30CDA22-550C-4A69-8ED9-B200D99A0A0E}" destId="{01DE99E3-4731-440C-AC37-501DB73A74CA}" srcOrd="1" destOrd="0" presId="urn:microsoft.com/office/officeart/2005/8/layout/hierarchy2"/>
    <dgm:cxn modelId="{026F50AF-69C5-4FE6-A218-41FB049869B1}" type="presParOf" srcId="{01DE99E3-4731-440C-AC37-501DB73A74CA}" destId="{E015C146-2506-4481-A4D5-7B3CD11B341C}" srcOrd="0" destOrd="0" presId="urn:microsoft.com/office/officeart/2005/8/layout/hierarchy2"/>
    <dgm:cxn modelId="{912A0EF2-91F4-4684-86B6-D90690140F28}" type="presParOf" srcId="{E015C146-2506-4481-A4D5-7B3CD11B341C}" destId="{A1FEFD21-6778-4284-B86B-C974983303A3}" srcOrd="0" destOrd="0" presId="urn:microsoft.com/office/officeart/2005/8/layout/hierarchy2"/>
    <dgm:cxn modelId="{9F842AC8-5127-46D7-9FCD-BC8AAD0BE589}" type="presParOf" srcId="{01DE99E3-4731-440C-AC37-501DB73A74CA}" destId="{13DD9C75-2758-4BB2-AEA3-56582D4C141A}" srcOrd="1" destOrd="0" presId="urn:microsoft.com/office/officeart/2005/8/layout/hierarchy2"/>
    <dgm:cxn modelId="{3ABAD4BB-5402-4E5D-9886-30EFBBB92D10}" type="presParOf" srcId="{13DD9C75-2758-4BB2-AEA3-56582D4C141A}" destId="{E830DF01-FA7C-4A8E-95CC-AC276B40E34D}" srcOrd="0" destOrd="0" presId="urn:microsoft.com/office/officeart/2005/8/layout/hierarchy2"/>
    <dgm:cxn modelId="{024E37EC-9DBC-4757-A5AF-DB8D01F199D4}" type="presParOf" srcId="{13DD9C75-2758-4BB2-AEA3-56582D4C141A}" destId="{671A03C5-2AFD-4D62-AF42-AE4FB2674A0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800" b="1" dirty="0">
              <a:solidFill>
                <a:srgbClr val="FF0000"/>
              </a:solidFill>
              <a:latin typeface="Cambria" pitchFamily="18" charset="0"/>
              <a:ea typeface="Cambria" pitchFamily="18" charset="0"/>
            </a:rPr>
            <a:t>NHÓM 5</a:t>
          </a: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800" b="1" dirty="0" err="1">
              <a:solidFill>
                <a:schemeClr val="tx1"/>
              </a:solidFill>
              <a:latin typeface="Cambria" pitchFamily="18" charset="0"/>
              <a:ea typeface="Cambria" pitchFamily="18" charset="0"/>
            </a:rPr>
            <a:t>Thuận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lợi</a:t>
          </a:r>
          <a:endParaRPr lang="en-US" sz="18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Công ước của Liên hợp quốc về Luật Biển 1982 là cơ sở pháp lí để các quốc gia khẳng định và bảo vệ chủ quyền, các quyền và lợi ích hợp pháp trên biển. Việt Nam đã kí kết Công ước này và được sự ủng hộ của nhiều quốc gia trên thế giới trong quá trình đấu tranh nhằm thực thi Công ước trên Biển Đông.</a:t>
          </a:r>
          <a:endParaRPr lang="en-US" sz="1600" dirty="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-Việt Nam đã xây dựng được hệ thống luật và pháp luật làm cơ sở để bảo vệ chủ quyền, các quyền và lợi ích hợp pháp của đất nước trên Biển Đông, như: Luật Biển Việt Nam năm 2012, Luật Biên giới Quốc gia năm 2003,...</a:t>
          </a:r>
          <a:endParaRPr lang="en-US" sz="16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800" b="1" dirty="0" err="1">
              <a:solidFill>
                <a:schemeClr val="tx1"/>
              </a:solidFill>
              <a:latin typeface="Cambria" pitchFamily="18" charset="0"/>
              <a:ea typeface="Cambria" pitchFamily="18" charset="0"/>
            </a:rPr>
            <a:t>Khó</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khăn</a:t>
          </a:r>
          <a:endParaRPr lang="en-US" sz="18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Tình trạng chồng lấn giữa vùng biển đảo của nhiều quốc gia đã dẫn đến những tranh chấp, ảnh hưởng đến tình hình an ninh trên Biển Đông.</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01D0CD04-2840-4685-B3C5-584C6E73F28F}">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Việt Nam tích cực tham gia xây dựng Bộ Quy tắc ứng xử trên Biển Đông (COC), kí một số thoả thuận và hiệp định về phân định và hợp tác trên biển với các nước láng giềng</a:t>
          </a:r>
          <a:r>
            <a:rPr lang="en-US" sz="1600" dirty="0">
              <a:solidFill>
                <a:schemeClr val="tx1"/>
              </a:solidFill>
              <a:latin typeface="Cambria" pitchFamily="18" charset="0"/>
              <a:ea typeface="Cambria" pitchFamily="18" charset="0"/>
            </a:rPr>
            <a:t>.</a:t>
          </a:r>
        </a:p>
      </dgm:t>
    </dgm:pt>
    <dgm:pt modelId="{7D7067CB-A143-43BA-A954-F953598DC30D}" type="parTrans" cxnId="{326B4A6C-16CB-4009-8A34-32182F4DC555}">
      <dgm:prSet/>
      <dgm:spPr/>
      <dgm:t>
        <a:bodyPr/>
        <a:lstStyle/>
        <a:p>
          <a:endParaRPr lang="en-US"/>
        </a:p>
      </dgm:t>
    </dgm:pt>
    <dgm:pt modelId="{26D10273-1D40-4A9C-B0BD-6DD1B2C1FA36}" type="sibTrans" cxnId="{326B4A6C-16CB-4009-8A34-32182F4DC555}">
      <dgm:prSet/>
      <dgm:spPr/>
      <dgm:t>
        <a:bodyPr/>
        <a:lstStyle/>
        <a:p>
          <a:endParaRPr lang="en-US"/>
        </a:p>
      </dgm:t>
    </dgm:pt>
    <dgm:pt modelId="{DE6E92CB-0585-4473-8C46-B600E292387A}">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Tình hình an ninh, chính trị khu vực Đông Nam Á ngày càng ổn định, các nước ASEAN ngày càng đồng thuận trong cách ứng xử của các bên trên Biển Đông.</a:t>
          </a:r>
          <a:endParaRPr lang="en-US" sz="1600" dirty="0">
            <a:solidFill>
              <a:schemeClr val="tx1"/>
            </a:solidFill>
            <a:latin typeface="Cambria" pitchFamily="18" charset="0"/>
            <a:ea typeface="Cambria" pitchFamily="18" charset="0"/>
          </a:endParaRPr>
        </a:p>
      </dgm:t>
    </dgm:pt>
    <dgm:pt modelId="{5E0A4C99-F2D6-4679-A570-6A74D0FEFD47}" type="parTrans" cxnId="{37BF86B3-6C67-4F03-819B-8BCED4CE78FF}">
      <dgm:prSet/>
      <dgm:spPr/>
      <dgm:t>
        <a:bodyPr/>
        <a:lstStyle/>
        <a:p>
          <a:endParaRPr lang="en-US"/>
        </a:p>
      </dgm:t>
    </dgm:pt>
    <dgm:pt modelId="{86A515F4-61B3-42DC-82C2-1F58F9B8DB99}" type="sibTrans" cxnId="{37BF86B3-6C67-4F03-819B-8BCED4CE78FF}">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1543" custLinFactNeighborX="-2384" custLinFactNeighborY="1825">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9137">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5"/>
      <dgm:spPr/>
      <dgm:t>
        <a:bodyPr/>
        <a:lstStyle/>
        <a:p>
          <a:endParaRPr lang="en-US"/>
        </a:p>
      </dgm:t>
    </dgm:pt>
    <dgm:pt modelId="{5518DF69-BB7B-49B4-B920-0E581597F8FE}" type="pres">
      <dgm:prSet presAssocID="{628BFE78-A541-4A4D-AE8E-691C1888CC46}" presName="connTx" presStyleLbl="parChTrans1D3" presStyleIdx="0" presStyleCnt="5"/>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5" custScaleX="313329" custScaleY="165592">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5"/>
      <dgm:spPr/>
      <dgm:t>
        <a:bodyPr/>
        <a:lstStyle/>
        <a:p>
          <a:endParaRPr lang="en-US"/>
        </a:p>
      </dgm:t>
    </dgm:pt>
    <dgm:pt modelId="{B41E6B5A-A328-4DE1-8785-B9517E0A6BB1}" type="pres">
      <dgm:prSet presAssocID="{4C34C2E4-DF8D-4994-B558-0EF1B663C4F4}" presName="connTx" presStyleLbl="parChTrans1D3" presStyleIdx="1" presStyleCnt="5"/>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5" custScaleX="313798" custScaleY="121393">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142C5528-37A7-4D4E-8941-C36CA8DB1D6B}" type="pres">
      <dgm:prSet presAssocID="{7D7067CB-A143-43BA-A954-F953598DC30D}" presName="conn2-1" presStyleLbl="parChTrans1D3" presStyleIdx="2" presStyleCnt="5"/>
      <dgm:spPr/>
      <dgm:t>
        <a:bodyPr/>
        <a:lstStyle/>
        <a:p>
          <a:endParaRPr lang="en-US"/>
        </a:p>
      </dgm:t>
    </dgm:pt>
    <dgm:pt modelId="{86AB1796-4C36-481D-9817-02819B6CB82F}" type="pres">
      <dgm:prSet presAssocID="{7D7067CB-A143-43BA-A954-F953598DC30D}" presName="connTx" presStyleLbl="parChTrans1D3" presStyleIdx="2" presStyleCnt="5"/>
      <dgm:spPr/>
      <dgm:t>
        <a:bodyPr/>
        <a:lstStyle/>
        <a:p>
          <a:endParaRPr lang="en-US"/>
        </a:p>
      </dgm:t>
    </dgm:pt>
    <dgm:pt modelId="{2BEC3D9F-41AB-4969-9A61-7553B048CCB7}" type="pres">
      <dgm:prSet presAssocID="{01D0CD04-2840-4685-B3C5-584C6E73F28F}" presName="root2" presStyleCnt="0"/>
      <dgm:spPr/>
    </dgm:pt>
    <dgm:pt modelId="{740B5382-6DAC-4B2D-9246-E3E51762C3A1}" type="pres">
      <dgm:prSet presAssocID="{01D0CD04-2840-4685-B3C5-584C6E73F28F}" presName="LevelTwoTextNode" presStyleLbl="node3" presStyleIdx="2" presStyleCnt="5" custScaleX="313798" custScaleY="97985">
        <dgm:presLayoutVars>
          <dgm:chPref val="3"/>
        </dgm:presLayoutVars>
      </dgm:prSet>
      <dgm:spPr/>
      <dgm:t>
        <a:bodyPr/>
        <a:lstStyle/>
        <a:p>
          <a:endParaRPr lang="en-US"/>
        </a:p>
      </dgm:t>
    </dgm:pt>
    <dgm:pt modelId="{04665A48-067D-4A4C-86D9-76C024CF3E13}" type="pres">
      <dgm:prSet presAssocID="{01D0CD04-2840-4685-B3C5-584C6E73F28F}" presName="level3hierChild" presStyleCnt="0"/>
      <dgm:spPr/>
    </dgm:pt>
    <dgm:pt modelId="{D64A790C-0F18-4B28-9014-666D1BE187BC}" type="pres">
      <dgm:prSet presAssocID="{5E0A4C99-F2D6-4679-A570-6A74D0FEFD47}" presName="conn2-1" presStyleLbl="parChTrans1D3" presStyleIdx="3" presStyleCnt="5"/>
      <dgm:spPr/>
      <dgm:t>
        <a:bodyPr/>
        <a:lstStyle/>
        <a:p>
          <a:endParaRPr lang="en-US"/>
        </a:p>
      </dgm:t>
    </dgm:pt>
    <dgm:pt modelId="{AC3139C5-212B-44BF-A6FF-EE524816AB4B}" type="pres">
      <dgm:prSet presAssocID="{5E0A4C99-F2D6-4679-A570-6A74D0FEFD47}" presName="connTx" presStyleLbl="parChTrans1D3" presStyleIdx="3" presStyleCnt="5"/>
      <dgm:spPr/>
      <dgm:t>
        <a:bodyPr/>
        <a:lstStyle/>
        <a:p>
          <a:endParaRPr lang="en-US"/>
        </a:p>
      </dgm:t>
    </dgm:pt>
    <dgm:pt modelId="{836B93B1-8F92-4433-A03C-49759C07D81E}" type="pres">
      <dgm:prSet presAssocID="{DE6E92CB-0585-4473-8C46-B600E292387A}" presName="root2" presStyleCnt="0"/>
      <dgm:spPr/>
    </dgm:pt>
    <dgm:pt modelId="{B6464B6A-9D2C-4361-8503-72EF14303C77}" type="pres">
      <dgm:prSet presAssocID="{DE6E92CB-0585-4473-8C46-B600E292387A}" presName="LevelTwoTextNode" presStyleLbl="node3" presStyleIdx="3" presStyleCnt="5" custScaleX="313798" custScaleY="85229">
        <dgm:presLayoutVars>
          <dgm:chPref val="3"/>
        </dgm:presLayoutVars>
      </dgm:prSet>
      <dgm:spPr/>
      <dgm:t>
        <a:bodyPr/>
        <a:lstStyle/>
        <a:p>
          <a:endParaRPr lang="en-US"/>
        </a:p>
      </dgm:t>
    </dgm:pt>
    <dgm:pt modelId="{724DFDDB-F937-4986-A290-0A74A7B8A7F4}" type="pres">
      <dgm:prSet presAssocID="{DE6E92CB-0585-4473-8C46-B600E292387A}"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516AF49E-EFD9-4C3D-9038-3141FA588384}" type="pres">
      <dgm:prSet presAssocID="{99908FFD-A0F5-4A87-B547-D4BBAEEB43AA}" presName="conn2-1" presStyleLbl="parChTrans1D3" presStyleIdx="4" presStyleCnt="5"/>
      <dgm:spPr/>
      <dgm:t>
        <a:bodyPr/>
        <a:lstStyle/>
        <a:p>
          <a:endParaRPr lang="en-US"/>
        </a:p>
      </dgm:t>
    </dgm:pt>
    <dgm:pt modelId="{80640835-4190-482C-AF6B-5C3B01C3B856}" type="pres">
      <dgm:prSet presAssocID="{99908FFD-A0F5-4A87-B547-D4BBAEEB43AA}" presName="connTx" presStyleLbl="parChTrans1D3" presStyleIdx="4" presStyleCnt="5"/>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4" presStyleCnt="5" custScaleX="311794" custScaleY="96924">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3D95BE68-A500-4CD7-B199-59B12469EDAB}" type="presOf" srcId="{5E0A4C99-F2D6-4679-A570-6A74D0FEFD47}" destId="{D64A790C-0F18-4B28-9014-666D1BE187BC}" srcOrd="0" destOrd="0" presId="urn:microsoft.com/office/officeart/2005/8/layout/hierarchy2"/>
    <dgm:cxn modelId="{4E1B966B-6EE8-411F-AC8F-F02EFC6FA154}" type="presOf" srcId="{0B9124BE-4ED4-4FF6-B81E-71DF7CE4C04C}" destId="{00A668B9-5C07-47FF-AB23-6245ED1EB727}" srcOrd="1" destOrd="0" presId="urn:microsoft.com/office/officeart/2005/8/layout/hierarchy2"/>
    <dgm:cxn modelId="{731B6F75-A4CD-4590-8488-087EA866EE30}" type="presOf" srcId="{628BFE78-A541-4A4D-AE8E-691C1888CC46}" destId="{BEE14AB2-5155-4062-BDC9-81FC40CC96C5}"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891E2C66-6DC1-439E-B1CC-1BF4893B9304}" type="presOf" srcId="{01D0CD04-2840-4685-B3C5-584C6E73F28F}" destId="{740B5382-6DAC-4B2D-9246-E3E51762C3A1}" srcOrd="0" destOrd="0" presId="urn:microsoft.com/office/officeart/2005/8/layout/hierarchy2"/>
    <dgm:cxn modelId="{11363361-DE01-4B50-849D-4750CF028FF4}" type="presOf" srcId="{F3A90923-DA21-429E-BA8C-0BC22FE0EE25}" destId="{00160372-EE32-43F3-AEC8-EDBE1EE30523}"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D336C923-F5B6-4B42-BAC3-A1769EF43F00}" srcId="{2354FD9F-CD2E-44A5-B060-5A930A4E99F0}" destId="{8223C472-8209-42F3-B27B-AD74AB189A29}" srcOrd="0" destOrd="0" parTransId="{99908FFD-A0F5-4A87-B547-D4BBAEEB43AA}" sibTransId="{CC5F4844-3B24-47F4-9ADF-C6338428CC3E}"/>
    <dgm:cxn modelId="{3DCCD7B5-9B31-45CF-A1DA-F2B9FED7ADAF}" type="presOf" srcId="{1634262A-FB6D-4858-A144-C3641F148963}" destId="{983CCE9D-A68F-45B6-B5E3-8C935362A290}" srcOrd="0" destOrd="0" presId="urn:microsoft.com/office/officeart/2005/8/layout/hierarchy2"/>
    <dgm:cxn modelId="{A94BB2B5-DCA7-4509-8AF4-7FF08C736A7E}" type="presOf" srcId="{4C34C2E4-DF8D-4994-B558-0EF1B663C4F4}" destId="{B41E6B5A-A328-4DE1-8785-B9517E0A6BB1}" srcOrd="1" destOrd="0" presId="urn:microsoft.com/office/officeart/2005/8/layout/hierarchy2"/>
    <dgm:cxn modelId="{89F1224B-C6A6-481F-8E6D-90EFC88BD44E}" type="presOf" srcId="{552909E3-A49D-419A-A306-3A8A76B0346F}" destId="{2C7633BD-46F7-4934-84F1-2C7EF7441B97}"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9C19B8DB-61FC-4BF1-83F1-1FCFACED6877}" type="presOf" srcId="{5E0A4C99-F2D6-4679-A570-6A74D0FEFD47}" destId="{AC3139C5-212B-44BF-A6FF-EE524816AB4B}" srcOrd="1" destOrd="0" presId="urn:microsoft.com/office/officeart/2005/8/layout/hierarchy2"/>
    <dgm:cxn modelId="{DC30AD5D-3993-4C9E-8F2E-CB2E20D7D039}" type="presOf" srcId="{0B9124BE-4ED4-4FF6-B81E-71DF7CE4C04C}" destId="{977D9258-F91B-4ECD-93BD-F70F8E8628FA}" srcOrd="0" destOrd="0" presId="urn:microsoft.com/office/officeart/2005/8/layout/hierarchy2"/>
    <dgm:cxn modelId="{CE23B344-7B98-45DD-8BCD-87AAEAC17806}" type="presOf" srcId="{7D7067CB-A143-43BA-A954-F953598DC30D}" destId="{142C5528-37A7-4D4E-8941-C36CA8DB1D6B}" srcOrd="0" destOrd="0" presId="urn:microsoft.com/office/officeart/2005/8/layout/hierarchy2"/>
    <dgm:cxn modelId="{955B2898-7D85-4A50-ABBB-5BC289C0D60E}" type="presOf" srcId="{DE6E92CB-0585-4473-8C46-B600E292387A}" destId="{B6464B6A-9D2C-4361-8503-72EF14303C77}" srcOrd="0" destOrd="0" presId="urn:microsoft.com/office/officeart/2005/8/layout/hierarchy2"/>
    <dgm:cxn modelId="{326B4A6C-16CB-4009-8A34-32182F4DC555}" srcId="{1634262A-FB6D-4858-A144-C3641F148963}" destId="{01D0CD04-2840-4685-B3C5-584C6E73F28F}" srcOrd="2" destOrd="0" parTransId="{7D7067CB-A143-43BA-A954-F953598DC30D}" sibTransId="{26D10273-1D40-4A9C-B0BD-6DD1B2C1FA36}"/>
    <dgm:cxn modelId="{9C7B95EC-0628-4192-9865-6A882FC5AD5D}" type="presOf" srcId="{99908FFD-A0F5-4A87-B547-D4BBAEEB43AA}" destId="{80640835-4190-482C-AF6B-5C3B01C3B856}" srcOrd="1" destOrd="0" presId="urn:microsoft.com/office/officeart/2005/8/layout/hierarchy2"/>
    <dgm:cxn modelId="{8F233D5D-32EA-49CF-ABE3-AE311CB129FA}" type="presOf" srcId="{2354FD9F-CD2E-44A5-B060-5A930A4E99F0}" destId="{E06B0587-1B83-4659-BE19-EEC915595376}" srcOrd="0" destOrd="0" presId="urn:microsoft.com/office/officeart/2005/8/layout/hierarchy2"/>
    <dgm:cxn modelId="{37BF86B3-6C67-4F03-819B-8BCED4CE78FF}" srcId="{1634262A-FB6D-4858-A144-C3641F148963}" destId="{DE6E92CB-0585-4473-8C46-B600E292387A}" srcOrd="3" destOrd="0" parTransId="{5E0A4C99-F2D6-4679-A570-6A74D0FEFD47}" sibTransId="{86A515F4-61B3-42DC-82C2-1F58F9B8DB99}"/>
    <dgm:cxn modelId="{23EA26B6-1560-485D-A7AC-4DFD2E232545}" type="presOf" srcId="{4C34C2E4-DF8D-4994-B558-0EF1B663C4F4}" destId="{085DDCEE-9B2A-4FE1-8803-7719DDB3D6CB}"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1A68F66A-05EC-403F-B4A1-7EC3BDCAE4D8}" type="presOf" srcId="{8223C472-8209-42F3-B27B-AD74AB189A29}" destId="{8ABD9155-0C2D-4925-B73A-7F453F57773A}" srcOrd="0" destOrd="0" presId="urn:microsoft.com/office/officeart/2005/8/layout/hierarchy2"/>
    <dgm:cxn modelId="{C196E405-C5E8-4D6B-AD27-B5F90C9D84C7}" type="presOf" srcId="{7D7067CB-A143-43BA-A954-F953598DC30D}" destId="{86AB1796-4C36-481D-9817-02819B6CB82F}" srcOrd="1" destOrd="0" presId="urn:microsoft.com/office/officeart/2005/8/layout/hierarchy2"/>
    <dgm:cxn modelId="{9D9B0714-3741-4531-955C-BD38E6A8B049}" type="presOf" srcId="{AE81F2B6-4AEB-45C9-99C1-9516D9169289}" destId="{74752D16-F284-4733-BD06-D81B903FC595}" srcOrd="0" destOrd="0" presId="urn:microsoft.com/office/officeart/2005/8/layout/hierarchy2"/>
    <dgm:cxn modelId="{16BD7644-2ED9-4E3C-B5A8-63CACE732203}" type="presOf" srcId="{552909E3-A49D-419A-A306-3A8A76B0346F}" destId="{37AA8596-C342-4C9F-A426-C1E1A14A36E8}" srcOrd="1" destOrd="0" presId="urn:microsoft.com/office/officeart/2005/8/layout/hierarchy2"/>
    <dgm:cxn modelId="{48F29A82-8E4E-4946-B1D2-877400944D81}" type="presOf" srcId="{628BFE78-A541-4A4D-AE8E-691C1888CC46}" destId="{5518DF69-BB7B-49B4-B920-0E581597F8FE}" srcOrd="1"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E536CF89-5A22-4094-A01C-368F9628072F}" type="presOf" srcId="{205F0AF9-0767-4948-8972-1518CD1A8D70}" destId="{E698F970-A5A2-443E-98A7-4922B9BF8E1C}" srcOrd="0" destOrd="0" presId="urn:microsoft.com/office/officeart/2005/8/layout/hierarchy2"/>
    <dgm:cxn modelId="{43ACA7F5-66ED-41DF-8A0A-154A59DFCBE4}" type="presOf" srcId="{99908FFD-A0F5-4A87-B547-D4BBAEEB43AA}" destId="{516AF49E-EFD9-4C3D-9038-3141FA588384}" srcOrd="0" destOrd="0" presId="urn:microsoft.com/office/officeart/2005/8/layout/hierarchy2"/>
    <dgm:cxn modelId="{76382337-6127-415F-B1AE-0CC23A538536}" type="presOf" srcId="{3D8889BC-0038-4C00-8994-17023F300B58}" destId="{83021AC3-EBE3-4F91-90D4-B475F247BF98}" srcOrd="0" destOrd="0" presId="urn:microsoft.com/office/officeart/2005/8/layout/hierarchy2"/>
    <dgm:cxn modelId="{10A4539A-38E4-4428-9F23-59123EF8DC0E}" type="presParOf" srcId="{E698F970-A5A2-443E-98A7-4922B9BF8E1C}" destId="{C84F10C9-3A9A-4ECD-9AF4-62DA8DC98267}" srcOrd="0" destOrd="0" presId="urn:microsoft.com/office/officeart/2005/8/layout/hierarchy2"/>
    <dgm:cxn modelId="{32AA73F2-4CEC-4ABD-B037-AE94CB0062D3}" type="presParOf" srcId="{C84F10C9-3A9A-4ECD-9AF4-62DA8DC98267}" destId="{00160372-EE32-43F3-AEC8-EDBE1EE30523}" srcOrd="0" destOrd="0" presId="urn:microsoft.com/office/officeart/2005/8/layout/hierarchy2"/>
    <dgm:cxn modelId="{278117A6-A7A0-4105-931A-02FA8DCC6177}" type="presParOf" srcId="{C84F10C9-3A9A-4ECD-9AF4-62DA8DC98267}" destId="{5F69C5E3-989A-4E1E-8C9E-7C66267D231A}" srcOrd="1" destOrd="0" presId="urn:microsoft.com/office/officeart/2005/8/layout/hierarchy2"/>
    <dgm:cxn modelId="{C01243AA-FC82-409C-A46A-E151E511333E}" type="presParOf" srcId="{5F69C5E3-989A-4E1E-8C9E-7C66267D231A}" destId="{977D9258-F91B-4ECD-93BD-F70F8E8628FA}" srcOrd="0" destOrd="0" presId="urn:microsoft.com/office/officeart/2005/8/layout/hierarchy2"/>
    <dgm:cxn modelId="{380B96D7-3669-4B87-91F4-F6911797DF0F}" type="presParOf" srcId="{977D9258-F91B-4ECD-93BD-F70F8E8628FA}" destId="{00A668B9-5C07-47FF-AB23-6245ED1EB727}" srcOrd="0" destOrd="0" presId="urn:microsoft.com/office/officeart/2005/8/layout/hierarchy2"/>
    <dgm:cxn modelId="{EB1669A1-1A2D-4BCE-8EA7-EBA00712F55B}" type="presParOf" srcId="{5F69C5E3-989A-4E1E-8C9E-7C66267D231A}" destId="{8C2B1B1C-2705-475C-9F06-61EFB223F8FB}" srcOrd="1" destOrd="0" presId="urn:microsoft.com/office/officeart/2005/8/layout/hierarchy2"/>
    <dgm:cxn modelId="{5A051BE4-F5CD-4081-909C-750B799815B6}" type="presParOf" srcId="{8C2B1B1C-2705-475C-9F06-61EFB223F8FB}" destId="{983CCE9D-A68F-45B6-B5E3-8C935362A290}" srcOrd="0" destOrd="0" presId="urn:microsoft.com/office/officeart/2005/8/layout/hierarchy2"/>
    <dgm:cxn modelId="{3938F1D1-6383-439E-A4A2-B1066FAD8CFD}" type="presParOf" srcId="{8C2B1B1C-2705-475C-9F06-61EFB223F8FB}" destId="{076CED39-AF8E-4C73-904E-47B7B6680D87}" srcOrd="1" destOrd="0" presId="urn:microsoft.com/office/officeart/2005/8/layout/hierarchy2"/>
    <dgm:cxn modelId="{36143A1E-017D-43E3-A8BE-0D7F84FEBF8C}" type="presParOf" srcId="{076CED39-AF8E-4C73-904E-47B7B6680D87}" destId="{BEE14AB2-5155-4062-BDC9-81FC40CC96C5}" srcOrd="0" destOrd="0" presId="urn:microsoft.com/office/officeart/2005/8/layout/hierarchy2"/>
    <dgm:cxn modelId="{DE4B0767-04C4-4165-9B18-A350B1B036E9}" type="presParOf" srcId="{BEE14AB2-5155-4062-BDC9-81FC40CC96C5}" destId="{5518DF69-BB7B-49B4-B920-0E581597F8FE}" srcOrd="0" destOrd="0" presId="urn:microsoft.com/office/officeart/2005/8/layout/hierarchy2"/>
    <dgm:cxn modelId="{82B5C675-26E2-4FAA-BFB2-B830844E653B}" type="presParOf" srcId="{076CED39-AF8E-4C73-904E-47B7B6680D87}" destId="{D0A0D276-BF89-496E-8084-BDA9A46C0387}" srcOrd="1" destOrd="0" presId="urn:microsoft.com/office/officeart/2005/8/layout/hierarchy2"/>
    <dgm:cxn modelId="{5E54CBBB-B550-4A21-B2AE-592FA2A373A7}" type="presParOf" srcId="{D0A0D276-BF89-496E-8084-BDA9A46C0387}" destId="{74752D16-F284-4733-BD06-D81B903FC595}" srcOrd="0" destOrd="0" presId="urn:microsoft.com/office/officeart/2005/8/layout/hierarchy2"/>
    <dgm:cxn modelId="{79CDA512-0AC1-4685-A833-362E636B35F0}" type="presParOf" srcId="{D0A0D276-BF89-496E-8084-BDA9A46C0387}" destId="{7675D633-B686-4DD1-80DE-343425969930}" srcOrd="1" destOrd="0" presId="urn:microsoft.com/office/officeart/2005/8/layout/hierarchy2"/>
    <dgm:cxn modelId="{DF3E8832-3C7C-4A70-8BF8-3647397B700B}" type="presParOf" srcId="{076CED39-AF8E-4C73-904E-47B7B6680D87}" destId="{085DDCEE-9B2A-4FE1-8803-7719DDB3D6CB}" srcOrd="2" destOrd="0" presId="urn:microsoft.com/office/officeart/2005/8/layout/hierarchy2"/>
    <dgm:cxn modelId="{31FE59CF-666E-4CC2-AEA2-6F3E8006DC11}" type="presParOf" srcId="{085DDCEE-9B2A-4FE1-8803-7719DDB3D6CB}" destId="{B41E6B5A-A328-4DE1-8785-B9517E0A6BB1}" srcOrd="0" destOrd="0" presId="urn:microsoft.com/office/officeart/2005/8/layout/hierarchy2"/>
    <dgm:cxn modelId="{B4D114AF-65B4-4F87-896A-9D53AEB59694}" type="presParOf" srcId="{076CED39-AF8E-4C73-904E-47B7B6680D87}" destId="{DA0981DE-30D7-4D21-BE1E-471740CC4E8B}" srcOrd="3" destOrd="0" presId="urn:microsoft.com/office/officeart/2005/8/layout/hierarchy2"/>
    <dgm:cxn modelId="{32347492-1D9E-4BAD-9040-63AB701F8F03}" type="presParOf" srcId="{DA0981DE-30D7-4D21-BE1E-471740CC4E8B}" destId="{83021AC3-EBE3-4F91-90D4-B475F247BF98}" srcOrd="0" destOrd="0" presId="urn:microsoft.com/office/officeart/2005/8/layout/hierarchy2"/>
    <dgm:cxn modelId="{517F03E3-3329-4E21-9820-62D1AADA0951}" type="presParOf" srcId="{DA0981DE-30D7-4D21-BE1E-471740CC4E8B}" destId="{582F9CE5-D76C-4DA4-B96A-62D405D74400}" srcOrd="1" destOrd="0" presId="urn:microsoft.com/office/officeart/2005/8/layout/hierarchy2"/>
    <dgm:cxn modelId="{6B6467F8-BD5A-4D4D-A2DC-53071D4DAD7F}" type="presParOf" srcId="{076CED39-AF8E-4C73-904E-47B7B6680D87}" destId="{142C5528-37A7-4D4E-8941-C36CA8DB1D6B}" srcOrd="4" destOrd="0" presId="urn:microsoft.com/office/officeart/2005/8/layout/hierarchy2"/>
    <dgm:cxn modelId="{9BF5C432-E871-4EC6-98BC-013FB01AEE71}" type="presParOf" srcId="{142C5528-37A7-4D4E-8941-C36CA8DB1D6B}" destId="{86AB1796-4C36-481D-9817-02819B6CB82F}" srcOrd="0" destOrd="0" presId="urn:microsoft.com/office/officeart/2005/8/layout/hierarchy2"/>
    <dgm:cxn modelId="{B2AB9CA5-5373-4127-8F03-78B8AC00656E}" type="presParOf" srcId="{076CED39-AF8E-4C73-904E-47B7B6680D87}" destId="{2BEC3D9F-41AB-4969-9A61-7553B048CCB7}" srcOrd="5" destOrd="0" presId="urn:microsoft.com/office/officeart/2005/8/layout/hierarchy2"/>
    <dgm:cxn modelId="{4737BA8E-2018-4B95-BF91-1CE786924391}" type="presParOf" srcId="{2BEC3D9F-41AB-4969-9A61-7553B048CCB7}" destId="{740B5382-6DAC-4B2D-9246-E3E51762C3A1}" srcOrd="0" destOrd="0" presId="urn:microsoft.com/office/officeart/2005/8/layout/hierarchy2"/>
    <dgm:cxn modelId="{30CB6FB6-5739-4E77-BAD1-6017E6C34274}" type="presParOf" srcId="{2BEC3D9F-41AB-4969-9A61-7553B048CCB7}" destId="{04665A48-067D-4A4C-86D9-76C024CF3E13}" srcOrd="1" destOrd="0" presId="urn:microsoft.com/office/officeart/2005/8/layout/hierarchy2"/>
    <dgm:cxn modelId="{704EE5C5-6DEF-43CF-A1A4-4814CC13EF90}" type="presParOf" srcId="{076CED39-AF8E-4C73-904E-47B7B6680D87}" destId="{D64A790C-0F18-4B28-9014-666D1BE187BC}" srcOrd="6" destOrd="0" presId="urn:microsoft.com/office/officeart/2005/8/layout/hierarchy2"/>
    <dgm:cxn modelId="{9E2F49E3-7AA2-47E0-83CF-790C4BBC9ED3}" type="presParOf" srcId="{D64A790C-0F18-4B28-9014-666D1BE187BC}" destId="{AC3139C5-212B-44BF-A6FF-EE524816AB4B}" srcOrd="0" destOrd="0" presId="urn:microsoft.com/office/officeart/2005/8/layout/hierarchy2"/>
    <dgm:cxn modelId="{C3460AF7-6212-44C7-9114-F660D5EF63D8}" type="presParOf" srcId="{076CED39-AF8E-4C73-904E-47B7B6680D87}" destId="{836B93B1-8F92-4433-A03C-49759C07D81E}" srcOrd="7" destOrd="0" presId="urn:microsoft.com/office/officeart/2005/8/layout/hierarchy2"/>
    <dgm:cxn modelId="{0412447C-5269-42AB-9347-F8E0993EB36A}" type="presParOf" srcId="{836B93B1-8F92-4433-A03C-49759C07D81E}" destId="{B6464B6A-9D2C-4361-8503-72EF14303C77}" srcOrd="0" destOrd="0" presId="urn:microsoft.com/office/officeart/2005/8/layout/hierarchy2"/>
    <dgm:cxn modelId="{2581C3AB-2785-4C9E-AB0D-D3B74264C6B7}" type="presParOf" srcId="{836B93B1-8F92-4433-A03C-49759C07D81E}" destId="{724DFDDB-F937-4986-A290-0A74A7B8A7F4}" srcOrd="1" destOrd="0" presId="urn:microsoft.com/office/officeart/2005/8/layout/hierarchy2"/>
    <dgm:cxn modelId="{3E36F9CD-9CDF-44CB-8BCF-0B304FED6D99}" type="presParOf" srcId="{5F69C5E3-989A-4E1E-8C9E-7C66267D231A}" destId="{2C7633BD-46F7-4934-84F1-2C7EF7441B97}" srcOrd="2" destOrd="0" presId="urn:microsoft.com/office/officeart/2005/8/layout/hierarchy2"/>
    <dgm:cxn modelId="{B34E6F0C-1755-42B5-B9C8-32CC26A60596}" type="presParOf" srcId="{2C7633BD-46F7-4934-84F1-2C7EF7441B97}" destId="{37AA8596-C342-4C9F-A426-C1E1A14A36E8}" srcOrd="0" destOrd="0" presId="urn:microsoft.com/office/officeart/2005/8/layout/hierarchy2"/>
    <dgm:cxn modelId="{D3C950E0-FC9C-4EBB-91C3-47821501599A}" type="presParOf" srcId="{5F69C5E3-989A-4E1E-8C9E-7C66267D231A}" destId="{7D38F219-1E01-4266-8B60-82AF8B7D7D98}" srcOrd="3" destOrd="0" presId="urn:microsoft.com/office/officeart/2005/8/layout/hierarchy2"/>
    <dgm:cxn modelId="{3F90617F-A702-405A-BBB2-A3CB9E56AEF8}" type="presParOf" srcId="{7D38F219-1E01-4266-8B60-82AF8B7D7D98}" destId="{E06B0587-1B83-4659-BE19-EEC915595376}" srcOrd="0" destOrd="0" presId="urn:microsoft.com/office/officeart/2005/8/layout/hierarchy2"/>
    <dgm:cxn modelId="{D8ACB50F-B69F-4516-ABC2-F6F21A80F54E}" type="presParOf" srcId="{7D38F219-1E01-4266-8B60-82AF8B7D7D98}" destId="{26153FE8-1B0F-4CF1-96E4-EAF1D0D1B15F}" srcOrd="1" destOrd="0" presId="urn:microsoft.com/office/officeart/2005/8/layout/hierarchy2"/>
    <dgm:cxn modelId="{1752A3A3-E9ED-4797-877E-210EBA009ADA}" type="presParOf" srcId="{26153FE8-1B0F-4CF1-96E4-EAF1D0D1B15F}" destId="{516AF49E-EFD9-4C3D-9038-3141FA588384}" srcOrd="0" destOrd="0" presId="urn:microsoft.com/office/officeart/2005/8/layout/hierarchy2"/>
    <dgm:cxn modelId="{8EEF5899-CB9F-48D0-BA52-EF09DE45D85E}" type="presParOf" srcId="{516AF49E-EFD9-4C3D-9038-3141FA588384}" destId="{80640835-4190-482C-AF6B-5C3B01C3B856}" srcOrd="0" destOrd="0" presId="urn:microsoft.com/office/officeart/2005/8/layout/hierarchy2"/>
    <dgm:cxn modelId="{2CB5E1FF-279C-4FF0-ADC4-0C0AF7128A37}" type="presParOf" srcId="{26153FE8-1B0F-4CF1-96E4-EAF1D0D1B15F}" destId="{EF2BA584-9CB6-4D48-B705-DA1D96E5229D}" srcOrd="1" destOrd="0" presId="urn:microsoft.com/office/officeart/2005/8/layout/hierarchy2"/>
    <dgm:cxn modelId="{F7315BD1-1ACD-4232-A71C-C1EAFF51B424}" type="presParOf" srcId="{EF2BA584-9CB6-4D48-B705-DA1D96E5229D}" destId="{8ABD9155-0C2D-4925-B73A-7F453F57773A}" srcOrd="0" destOrd="0" presId="urn:microsoft.com/office/officeart/2005/8/layout/hierarchy2"/>
    <dgm:cxn modelId="{3092DB15-255D-42A0-992D-9092C3BD3853}"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33C77D-7210-4083-AC74-2A77104DB091}">
      <dsp:nvSpPr>
        <dsp:cNvPr id="0" name=""/>
        <dsp:cNvSpPr/>
      </dsp:nvSpPr>
      <dsp:spPr>
        <a:xfrm rot="5400000">
          <a:off x="-151505" y="153363"/>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latin typeface="Cambria" panose="02040503050406030204" pitchFamily="18" charset="0"/>
              <a:ea typeface="Cambria" panose="02040503050406030204" pitchFamily="18" charset="0"/>
            </a:rPr>
            <a:t>1</a:t>
          </a:r>
        </a:p>
      </dsp:txBody>
      <dsp:txXfrm rot="-5400000">
        <a:off x="1" y="355370"/>
        <a:ext cx="707026" cy="303012"/>
      </dsp:txXfrm>
    </dsp:sp>
    <dsp:sp modelId="{083E838E-B59F-46F4-88F4-6AE8F76FFA48}">
      <dsp:nvSpPr>
        <dsp:cNvPr id="0" name=""/>
        <dsp:cNvSpPr/>
      </dsp:nvSpPr>
      <dsp:spPr>
        <a:xfrm rot="5400000">
          <a:off x="3682850" y="-2973966"/>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437040-35C0-4ECA-BEBA-193C096A43B1}">
      <dsp:nvSpPr>
        <dsp:cNvPr id="0" name=""/>
        <dsp:cNvSpPr/>
      </dsp:nvSpPr>
      <dsp:spPr>
        <a:xfrm rot="5400000">
          <a:off x="-151505" y="1045306"/>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latin typeface="Cambria" panose="02040503050406030204" pitchFamily="18" charset="0"/>
              <a:ea typeface="Cambria" panose="02040503050406030204" pitchFamily="18" charset="0"/>
            </a:rPr>
            <a:t>2</a:t>
          </a:r>
        </a:p>
      </dsp:txBody>
      <dsp:txXfrm rot="-5400000">
        <a:off x="1" y="1247313"/>
        <a:ext cx="707026" cy="303012"/>
      </dsp:txXfrm>
    </dsp:sp>
    <dsp:sp modelId="{85E6C687-6848-45AD-A09B-F4FEE106A343}">
      <dsp:nvSpPr>
        <dsp:cNvPr id="0" name=""/>
        <dsp:cNvSpPr/>
      </dsp:nvSpPr>
      <dsp:spPr>
        <a:xfrm rot="5400000">
          <a:off x="3682850" y="-2082023"/>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480005-114C-4206-9394-D27819541552}">
      <dsp:nvSpPr>
        <dsp:cNvPr id="0" name=""/>
        <dsp:cNvSpPr/>
      </dsp:nvSpPr>
      <dsp:spPr>
        <a:xfrm rot="5400000">
          <a:off x="-151505" y="1937249"/>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latin typeface="Cambria" panose="02040503050406030204" pitchFamily="18" charset="0"/>
              <a:ea typeface="Cambria" panose="02040503050406030204" pitchFamily="18" charset="0"/>
            </a:rPr>
            <a:t>3</a:t>
          </a:r>
        </a:p>
      </dsp:txBody>
      <dsp:txXfrm rot="-5400000">
        <a:off x="1" y="2139256"/>
        <a:ext cx="707026" cy="303012"/>
      </dsp:txXfrm>
    </dsp:sp>
    <dsp:sp modelId="{B747679D-5BC2-45FC-BD9A-2F977D92BB7D}">
      <dsp:nvSpPr>
        <dsp:cNvPr id="0" name=""/>
        <dsp:cNvSpPr/>
      </dsp:nvSpPr>
      <dsp:spPr>
        <a:xfrm rot="5400000">
          <a:off x="3682850" y="-1190080"/>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2CA47E-3640-4700-980D-C9EBC3377898}">
      <dsp:nvSpPr>
        <dsp:cNvPr id="0" name=""/>
        <dsp:cNvSpPr/>
      </dsp:nvSpPr>
      <dsp:spPr>
        <a:xfrm rot="5400000">
          <a:off x="-151505" y="2829191"/>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latin typeface="Cambria" panose="02040503050406030204" pitchFamily="18" charset="0"/>
              <a:ea typeface="Cambria" panose="02040503050406030204" pitchFamily="18" charset="0"/>
            </a:rPr>
            <a:t>4</a:t>
          </a:r>
        </a:p>
      </dsp:txBody>
      <dsp:txXfrm rot="-5400000">
        <a:off x="1" y="3031198"/>
        <a:ext cx="707026" cy="303012"/>
      </dsp:txXfrm>
    </dsp:sp>
    <dsp:sp modelId="{FAB6AEBE-0425-44E3-8985-B15923BD59F9}">
      <dsp:nvSpPr>
        <dsp:cNvPr id="0" name=""/>
        <dsp:cNvSpPr/>
      </dsp:nvSpPr>
      <dsp:spPr>
        <a:xfrm rot="5400000">
          <a:off x="3682850" y="-298137"/>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A35EFF-855E-49D0-A1A8-C22E595361CF}">
      <dsp:nvSpPr>
        <dsp:cNvPr id="0" name=""/>
        <dsp:cNvSpPr/>
      </dsp:nvSpPr>
      <dsp:spPr>
        <a:xfrm rot="5400000">
          <a:off x="-151505" y="3721134"/>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latin typeface="Cambria" panose="02040503050406030204" pitchFamily="18" charset="0"/>
              <a:ea typeface="Cambria" panose="02040503050406030204" pitchFamily="18" charset="0"/>
            </a:rPr>
            <a:t>5</a:t>
          </a:r>
        </a:p>
      </dsp:txBody>
      <dsp:txXfrm rot="-5400000">
        <a:off x="1" y="3923141"/>
        <a:ext cx="707026" cy="303012"/>
      </dsp:txXfrm>
    </dsp:sp>
    <dsp:sp modelId="{49C8C91F-08C8-452E-A6C0-BC1999C1F014}">
      <dsp:nvSpPr>
        <dsp:cNvPr id="0" name=""/>
        <dsp:cNvSpPr/>
      </dsp:nvSpPr>
      <dsp:spPr>
        <a:xfrm rot="5400000">
          <a:off x="3682850" y="593804"/>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5519" y="0"/>
          <a:ext cx="3708737" cy="370873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796488" y="371203"/>
          <a:ext cx="2757479" cy="74155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kern="1200" dirty="0" err="1">
              <a:latin typeface="Cambria" pitchFamily="18" charset="0"/>
              <a:ea typeface="Cambria" pitchFamily="18" charset="0"/>
            </a:rPr>
            <a:t>Trồng</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và</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bảo</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vệ</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rừng</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ngập</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mặn</a:t>
          </a:r>
          <a:endParaRPr lang="en-US" sz="1800" kern="1200" dirty="0">
            <a:latin typeface="Cambria" pitchFamily="18" charset="0"/>
            <a:ea typeface="Cambria" pitchFamily="18" charset="0"/>
          </a:endParaRPr>
        </a:p>
      </dsp:txBody>
      <dsp:txXfrm>
        <a:off x="1832688" y="407403"/>
        <a:ext cx="2685079" cy="669155"/>
      </dsp:txXfrm>
    </dsp:sp>
    <dsp:sp modelId="{6B012C9F-A982-4B4A-96FC-1B3F664ED7EE}">
      <dsp:nvSpPr>
        <dsp:cNvPr id="0" name=""/>
        <dsp:cNvSpPr/>
      </dsp:nvSpPr>
      <dsp:spPr>
        <a:xfrm>
          <a:off x="1780673" y="1187640"/>
          <a:ext cx="2789107" cy="59861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kern="1200" dirty="0" err="1">
              <a:latin typeface="Cambria" pitchFamily="18" charset="0"/>
              <a:ea typeface="Cambria" pitchFamily="18" charset="0"/>
            </a:rPr>
            <a:t>Bảo</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vệ</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rạn</a:t>
          </a:r>
          <a:r>
            <a:rPr lang="en-US" sz="1800" kern="1200" dirty="0">
              <a:latin typeface="Cambria" pitchFamily="18" charset="0"/>
              <a:ea typeface="Cambria" pitchFamily="18" charset="0"/>
            </a:rPr>
            <a:t> san </a:t>
          </a:r>
          <a:r>
            <a:rPr lang="en-US" sz="1800" kern="1200" dirty="0" err="1">
              <a:latin typeface="Cambria" pitchFamily="18" charset="0"/>
              <a:ea typeface="Cambria" pitchFamily="18" charset="0"/>
            </a:rPr>
            <a:t>hô</a:t>
          </a:r>
          <a:endParaRPr lang="en-US" sz="1800" kern="1200" dirty="0">
            <a:latin typeface="Cambria" pitchFamily="18" charset="0"/>
            <a:ea typeface="Cambria" pitchFamily="18" charset="0"/>
          </a:endParaRPr>
        </a:p>
      </dsp:txBody>
      <dsp:txXfrm>
        <a:off x="1809895" y="1216862"/>
        <a:ext cx="2730663" cy="540166"/>
      </dsp:txXfrm>
    </dsp:sp>
    <dsp:sp modelId="{ED308772-AA09-45D9-B224-7741F6E2599B}">
      <dsp:nvSpPr>
        <dsp:cNvPr id="0" name=""/>
        <dsp:cNvSpPr/>
      </dsp:nvSpPr>
      <dsp:spPr>
        <a:xfrm>
          <a:off x="1778456" y="1861131"/>
          <a:ext cx="2793543" cy="59904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a:latin typeface="Cambria" pitchFamily="18" charset="0"/>
              <a:ea typeface="Cambria" pitchFamily="18" charset="0"/>
            </a:rPr>
            <a:t>Tuyên truyền bảo vệ môi trường biển đảo</a:t>
          </a:r>
          <a:endParaRPr lang="en-US" sz="1800" kern="1200" dirty="0">
            <a:latin typeface="Cambria" pitchFamily="18" charset="0"/>
            <a:ea typeface="Cambria" pitchFamily="18" charset="0"/>
          </a:endParaRPr>
        </a:p>
      </dsp:txBody>
      <dsp:txXfrm>
        <a:off x="1807699" y="1890374"/>
        <a:ext cx="2735057" cy="540561"/>
      </dsp:txXfrm>
    </dsp:sp>
    <dsp:sp modelId="{46231C38-E278-45F9-B816-F3A414511A6E}">
      <dsp:nvSpPr>
        <dsp:cNvPr id="0" name=""/>
        <dsp:cNvSpPr/>
      </dsp:nvSpPr>
      <dsp:spPr>
        <a:xfrm>
          <a:off x="1771428" y="2535060"/>
          <a:ext cx="2807597" cy="72759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kern="1200" dirty="0" err="1">
              <a:latin typeface="Cambria" pitchFamily="18" charset="0"/>
              <a:ea typeface="Cambria" pitchFamily="18" charset="0"/>
            </a:rPr>
            <a:t>Cải</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thiện</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tình</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trạng</a:t>
          </a:r>
          <a:r>
            <a:rPr lang="en-US" sz="1800" kern="1200" dirty="0">
              <a:latin typeface="Cambria" pitchFamily="18" charset="0"/>
              <a:ea typeface="Cambria" pitchFamily="18" charset="0"/>
            </a:rPr>
            <a:t> ô </a:t>
          </a:r>
          <a:r>
            <a:rPr lang="en-US" sz="1800" kern="1200" dirty="0" err="1">
              <a:latin typeface="Cambria" pitchFamily="18" charset="0"/>
              <a:ea typeface="Cambria" pitchFamily="18" charset="0"/>
            </a:rPr>
            <a:t>nhiễm</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ven</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bờ</a:t>
          </a:r>
          <a:r>
            <a:rPr lang="en-US" sz="1800" kern="1200" dirty="0">
              <a:latin typeface="Cambria" pitchFamily="18" charset="0"/>
              <a:ea typeface="Cambria" pitchFamily="18" charset="0"/>
            </a:rPr>
            <a:t>,... </a:t>
          </a:r>
        </a:p>
      </dsp:txBody>
      <dsp:txXfrm>
        <a:off x="1806946" y="2570578"/>
        <a:ext cx="2736561" cy="6565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9763" y="1980565"/>
          <a:ext cx="851707" cy="789407"/>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a:solidFill>
                <a:srgbClr val="FF0000"/>
              </a:solidFill>
              <a:latin typeface="Cambria" pitchFamily="18" charset="0"/>
              <a:ea typeface="Cambria" pitchFamily="18" charset="0"/>
            </a:rPr>
            <a:t>NHÓM 1</a:t>
          </a:r>
        </a:p>
      </dsp:txBody>
      <dsp:txXfrm>
        <a:off x="32884" y="2003686"/>
        <a:ext cx="805465" cy="743165"/>
      </dsp:txXfrm>
    </dsp:sp>
    <dsp:sp modelId="{977D9258-F91B-4ECD-93BD-F70F8E8628FA}">
      <dsp:nvSpPr>
        <dsp:cNvPr id="0" name=""/>
        <dsp:cNvSpPr/>
      </dsp:nvSpPr>
      <dsp:spPr>
        <a:xfrm rot="17318377">
          <a:off x="189285" y="1425618"/>
          <a:ext cx="1975899" cy="27043"/>
        </a:xfrm>
        <a:custGeom>
          <a:avLst/>
          <a:gdLst/>
          <a:ahLst/>
          <a:cxnLst/>
          <a:rect l="0" t="0" r="0" b="0"/>
          <a:pathLst>
            <a:path>
              <a:moveTo>
                <a:pt x="0" y="13521"/>
              </a:moveTo>
              <a:lnTo>
                <a:pt x="1975899" y="13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1127837" y="1389742"/>
        <a:ext cx="98794" cy="98794"/>
      </dsp:txXfrm>
    </dsp:sp>
    <dsp:sp modelId="{983CCE9D-A68F-45B6-B5E3-8C935362A290}">
      <dsp:nvSpPr>
        <dsp:cNvPr id="0" name=""/>
        <dsp:cNvSpPr/>
      </dsp:nvSpPr>
      <dsp:spPr>
        <a:xfrm>
          <a:off x="1492998" y="108306"/>
          <a:ext cx="829762" cy="789407"/>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err="1">
              <a:solidFill>
                <a:schemeClr val="tx1"/>
              </a:solidFill>
              <a:latin typeface="Cambria" pitchFamily="18" charset="0"/>
              <a:ea typeface="Cambria" pitchFamily="18" charset="0"/>
            </a:rPr>
            <a:t>Kể</a:t>
          </a:r>
          <a:r>
            <a:rPr lang="en-US" sz="1600" b="1"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tên</a:t>
          </a:r>
          <a:endParaRPr lang="en-US" sz="1600" b="1" kern="1200" dirty="0">
            <a:solidFill>
              <a:schemeClr val="tx1"/>
            </a:solidFill>
            <a:latin typeface="Cambria" pitchFamily="18" charset="0"/>
            <a:ea typeface="Cambria" pitchFamily="18" charset="0"/>
          </a:endParaRPr>
        </a:p>
      </dsp:txBody>
      <dsp:txXfrm>
        <a:off x="1516119" y="131427"/>
        <a:ext cx="783520" cy="743165"/>
      </dsp:txXfrm>
    </dsp:sp>
    <dsp:sp modelId="{085DDCEE-9B2A-4FE1-8803-7719DDB3D6CB}">
      <dsp:nvSpPr>
        <dsp:cNvPr id="0" name=""/>
        <dsp:cNvSpPr/>
      </dsp:nvSpPr>
      <dsp:spPr>
        <a:xfrm>
          <a:off x="2322760" y="489488"/>
          <a:ext cx="631526" cy="27043"/>
        </a:xfrm>
        <a:custGeom>
          <a:avLst/>
          <a:gdLst/>
          <a:ahLst/>
          <a:cxnLst/>
          <a:rect l="0" t="0" r="0" b="0"/>
          <a:pathLst>
            <a:path>
              <a:moveTo>
                <a:pt x="0" y="13521"/>
              </a:moveTo>
              <a:lnTo>
                <a:pt x="631526" y="135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22735" y="487222"/>
        <a:ext cx="31576" cy="31576"/>
      </dsp:txXfrm>
    </dsp:sp>
    <dsp:sp modelId="{83021AC3-EBE3-4F91-90D4-B475F247BF98}">
      <dsp:nvSpPr>
        <dsp:cNvPr id="0" name=""/>
        <dsp:cNvSpPr/>
      </dsp:nvSpPr>
      <dsp:spPr>
        <a:xfrm>
          <a:off x="2954286" y="130955"/>
          <a:ext cx="5566146" cy="744111"/>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n-US" sz="1600" kern="1200" dirty="0" err="1">
              <a:solidFill>
                <a:schemeClr val="tx1"/>
              </a:solidFill>
              <a:latin typeface="Cambria" pitchFamily="18" charset="0"/>
              <a:ea typeface="Cambria" pitchFamily="18" charset="0"/>
            </a:rPr>
            <a:t>Giao</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thông</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vận</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tải</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biển</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khai</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thác</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khoáng</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sản</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làm</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muối</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khai</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thác</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và</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nuôi</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trồng</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thuỷ</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sản</a:t>
          </a:r>
          <a:r>
            <a:rPr lang="en-US" sz="1600" kern="1200" dirty="0">
              <a:solidFill>
                <a:schemeClr val="tx1"/>
              </a:solidFill>
              <a:latin typeface="Cambria" pitchFamily="18" charset="0"/>
              <a:ea typeface="Cambria" pitchFamily="18" charset="0"/>
            </a:rPr>
            <a:t>, du </a:t>
          </a:r>
          <a:r>
            <a:rPr lang="en-US" sz="1600" kern="1200" dirty="0" err="1">
              <a:solidFill>
                <a:schemeClr val="tx1"/>
              </a:solidFill>
              <a:latin typeface="Cambria" pitchFamily="18" charset="0"/>
              <a:ea typeface="Cambria" pitchFamily="18" charset="0"/>
            </a:rPr>
            <a:t>lịch</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biển</a:t>
          </a:r>
          <a:r>
            <a:rPr lang="en-US" sz="1600" kern="1200" dirty="0">
              <a:solidFill>
                <a:schemeClr val="tx1"/>
              </a:solidFill>
              <a:latin typeface="Cambria" pitchFamily="18" charset="0"/>
              <a:ea typeface="Cambria" pitchFamily="18" charset="0"/>
            </a:rPr>
            <a:t>,....</a:t>
          </a:r>
        </a:p>
      </dsp:txBody>
      <dsp:txXfrm>
        <a:off x="2976080" y="152749"/>
        <a:ext cx="5522558" cy="700523"/>
      </dsp:txXfrm>
    </dsp:sp>
    <dsp:sp modelId="{2C7633BD-46F7-4934-84F1-2C7EF7441B97}">
      <dsp:nvSpPr>
        <dsp:cNvPr id="0" name=""/>
        <dsp:cNvSpPr/>
      </dsp:nvSpPr>
      <dsp:spPr>
        <a:xfrm rot="20242765">
          <a:off x="835156" y="2230174"/>
          <a:ext cx="684157" cy="27043"/>
        </a:xfrm>
        <a:custGeom>
          <a:avLst/>
          <a:gdLst/>
          <a:ahLst/>
          <a:cxnLst/>
          <a:rect l="0" t="0" r="0" b="0"/>
          <a:pathLst>
            <a:path>
              <a:moveTo>
                <a:pt x="0" y="13521"/>
              </a:moveTo>
              <a:lnTo>
                <a:pt x="684157" y="13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60131" y="2226592"/>
        <a:ext cx="34207" cy="34207"/>
      </dsp:txXfrm>
    </dsp:sp>
    <dsp:sp modelId="{E06B0587-1B83-4659-BE19-EEC915595376}">
      <dsp:nvSpPr>
        <dsp:cNvPr id="0" name=""/>
        <dsp:cNvSpPr/>
      </dsp:nvSpPr>
      <dsp:spPr>
        <a:xfrm>
          <a:off x="1492998" y="1717420"/>
          <a:ext cx="820636" cy="789407"/>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err="1">
              <a:solidFill>
                <a:schemeClr val="tx1"/>
              </a:solidFill>
              <a:latin typeface="Cambria" pitchFamily="18" charset="0"/>
              <a:ea typeface="Cambria" pitchFamily="18" charset="0"/>
            </a:rPr>
            <a:t>Thuận</a:t>
          </a:r>
          <a:r>
            <a:rPr lang="en-US" sz="1600" b="1"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lợi</a:t>
          </a:r>
          <a:endParaRPr lang="en-US" sz="1600" b="1" kern="1200" dirty="0">
            <a:solidFill>
              <a:schemeClr val="tx1"/>
            </a:solidFill>
            <a:latin typeface="Cambria" pitchFamily="18" charset="0"/>
            <a:ea typeface="Cambria" pitchFamily="18" charset="0"/>
          </a:endParaRPr>
        </a:p>
      </dsp:txBody>
      <dsp:txXfrm>
        <a:off x="1516119" y="1740541"/>
        <a:ext cx="774394" cy="743165"/>
      </dsp:txXfrm>
    </dsp:sp>
    <dsp:sp modelId="{82964392-E04C-4F2A-AA76-6ADF30B70BC1}">
      <dsp:nvSpPr>
        <dsp:cNvPr id="0" name=""/>
        <dsp:cNvSpPr/>
      </dsp:nvSpPr>
      <dsp:spPr>
        <a:xfrm>
          <a:off x="2313635" y="2098602"/>
          <a:ext cx="631526" cy="27043"/>
        </a:xfrm>
        <a:custGeom>
          <a:avLst/>
          <a:gdLst/>
          <a:ahLst/>
          <a:cxnLst/>
          <a:rect l="0" t="0" r="0" b="0"/>
          <a:pathLst>
            <a:path>
              <a:moveTo>
                <a:pt x="0" y="13521"/>
              </a:moveTo>
              <a:lnTo>
                <a:pt x="631526" y="135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13610" y="2096336"/>
        <a:ext cx="31576" cy="31576"/>
      </dsp:txXfrm>
    </dsp:sp>
    <dsp:sp modelId="{27878769-0129-4843-896D-7774AA003290}">
      <dsp:nvSpPr>
        <dsp:cNvPr id="0" name=""/>
        <dsp:cNvSpPr/>
      </dsp:nvSpPr>
      <dsp:spPr>
        <a:xfrm>
          <a:off x="2945161" y="993477"/>
          <a:ext cx="5515514" cy="223729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a:solidFill>
                <a:schemeClr val="tx1"/>
              </a:solidFill>
              <a:latin typeface="Cambria" pitchFamily="18" charset="0"/>
              <a:ea typeface="Cambria" pitchFamily="18" charset="0"/>
            </a:rPr>
            <a:t>- Tài nguyên biển (sinh vật, khoáng sản,...) đa dạng, phong phú tạo điều kiện để phát triển nhiều ngành kinh tế biển.</a:t>
          </a:r>
          <a:endParaRPr lang="en-US" sz="1600" kern="1200" dirty="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a:solidFill>
                <a:schemeClr val="tx1"/>
              </a:solidFill>
              <a:latin typeface="Cambria" pitchFamily="18" charset="0"/>
              <a:ea typeface="Cambria" pitchFamily="18" charset="0"/>
            </a:rPr>
            <a:t>- Vị trí nằm gần các tuyến hàng hải quốc tế trên Biển Đông, dọc bờ biển có nhiều vịnh biển kín để xây dựng các cảng nước sâu,... là điều kiện để phát triển giao thông vận tải biển.</a:t>
          </a:r>
          <a:endParaRPr lang="en-US" sz="1600" kern="1200" dirty="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a:solidFill>
                <a:schemeClr val="tx1"/>
              </a:solidFill>
              <a:latin typeface="Cambria" pitchFamily="18" charset="0"/>
              <a:ea typeface="Cambria" pitchFamily="18" charset="0"/>
            </a:rPr>
            <a:t>- Nhiều bãi biển đẹp, nước biển ấm, chan hoà ánh nắng, nhiều vườn quốc gia, khu dự trữ sinh quyển ven biển và trên các đảo,... tạo điều kiện để phát triển du lịch biển đảo.</a:t>
          </a:r>
          <a:endParaRPr lang="en-US" sz="1600" kern="1200" dirty="0">
            <a:solidFill>
              <a:schemeClr val="tx1"/>
            </a:solidFill>
            <a:latin typeface="Cambria" pitchFamily="18" charset="0"/>
            <a:ea typeface="Cambria" pitchFamily="18" charset="0"/>
          </a:endParaRPr>
        </a:p>
      </dsp:txBody>
      <dsp:txXfrm>
        <a:off x="3010689" y="1059005"/>
        <a:ext cx="5384458" cy="2106236"/>
      </dsp:txXfrm>
    </dsp:sp>
    <dsp:sp modelId="{B699459C-72EE-455C-873A-799E9A53FC13}">
      <dsp:nvSpPr>
        <dsp:cNvPr id="0" name=""/>
        <dsp:cNvSpPr/>
      </dsp:nvSpPr>
      <dsp:spPr>
        <a:xfrm rot="4281623">
          <a:off x="189285" y="3297876"/>
          <a:ext cx="1975899" cy="27043"/>
        </a:xfrm>
        <a:custGeom>
          <a:avLst/>
          <a:gdLst/>
          <a:ahLst/>
          <a:cxnLst/>
          <a:rect l="0" t="0" r="0" b="0"/>
          <a:pathLst>
            <a:path>
              <a:moveTo>
                <a:pt x="0" y="13521"/>
              </a:moveTo>
              <a:lnTo>
                <a:pt x="1975899" y="13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1127837" y="3262001"/>
        <a:ext cx="98794" cy="98794"/>
      </dsp:txXfrm>
    </dsp:sp>
    <dsp:sp modelId="{9DCA3AD7-7951-471F-A03A-7095E6E807BA}">
      <dsp:nvSpPr>
        <dsp:cNvPr id="0" name=""/>
        <dsp:cNvSpPr/>
      </dsp:nvSpPr>
      <dsp:spPr>
        <a:xfrm>
          <a:off x="1492998" y="3852823"/>
          <a:ext cx="837119" cy="789407"/>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err="1">
              <a:solidFill>
                <a:schemeClr val="tx1"/>
              </a:solidFill>
              <a:latin typeface="Cambria" pitchFamily="18" charset="0"/>
              <a:ea typeface="Cambria" pitchFamily="18" charset="0"/>
            </a:rPr>
            <a:t>Khó</a:t>
          </a:r>
          <a:r>
            <a:rPr lang="en-US" sz="1600" b="1"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khăn</a:t>
          </a:r>
          <a:endParaRPr lang="en-US" sz="1600" kern="1200" dirty="0"/>
        </a:p>
      </dsp:txBody>
      <dsp:txXfrm>
        <a:off x="1516119" y="3875944"/>
        <a:ext cx="790877" cy="743165"/>
      </dsp:txXfrm>
    </dsp:sp>
    <dsp:sp modelId="{E015C146-2506-4481-A4D5-7B3CD11B341C}">
      <dsp:nvSpPr>
        <dsp:cNvPr id="0" name=""/>
        <dsp:cNvSpPr/>
      </dsp:nvSpPr>
      <dsp:spPr>
        <a:xfrm>
          <a:off x="2330117" y="4234005"/>
          <a:ext cx="631526" cy="27043"/>
        </a:xfrm>
        <a:custGeom>
          <a:avLst/>
          <a:gdLst/>
          <a:ahLst/>
          <a:cxnLst/>
          <a:rect l="0" t="0" r="0" b="0"/>
          <a:pathLst>
            <a:path>
              <a:moveTo>
                <a:pt x="0" y="13521"/>
              </a:moveTo>
              <a:lnTo>
                <a:pt x="631526" y="135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30092" y="4231739"/>
        <a:ext cx="31576" cy="31576"/>
      </dsp:txXfrm>
    </dsp:sp>
    <dsp:sp modelId="{E830DF01-FA7C-4A8E-95CC-AC276B40E34D}">
      <dsp:nvSpPr>
        <dsp:cNvPr id="0" name=""/>
        <dsp:cNvSpPr/>
      </dsp:nvSpPr>
      <dsp:spPr>
        <a:xfrm>
          <a:off x="2961644" y="3349181"/>
          <a:ext cx="5558978" cy="179669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a:solidFill>
                <a:schemeClr val="tx1"/>
              </a:solidFill>
              <a:latin typeface="Cambria" pitchFamily="18" charset="0"/>
              <a:ea typeface="Cambria" pitchFamily="18" charset="0"/>
            </a:rPr>
            <a:t>- Vùng biển nhiệt đới nước ta nhiều thiên tai, đặc biệt là bão. Những năm gần đây, biến đổi khí hậu đã tác động lớn tới thiên nhiên vùng biển đảo, gây khó khăn cho phát triển kinh tế biển đảo.</a:t>
          </a:r>
          <a:endParaRPr lang="en-US" sz="1600" kern="1200" dirty="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a:solidFill>
                <a:schemeClr val="tx1"/>
              </a:solidFill>
              <a:latin typeface="Cambria" pitchFamily="18" charset="0"/>
              <a:ea typeface="Cambria" pitchFamily="18" charset="0"/>
            </a:rPr>
            <a:t>- Cơ sở hạ tầng các vùng biển và hải đảo nhìn chung còn chưa đầy đủ và đồng bộ, không tương xứng với tiềm năng và thế mạnh biển đảo.</a:t>
          </a:r>
          <a:endParaRPr lang="en-US" sz="1600" kern="1200" dirty="0">
            <a:solidFill>
              <a:schemeClr val="tx1"/>
            </a:solidFill>
            <a:latin typeface="Cambria" pitchFamily="18" charset="0"/>
            <a:ea typeface="Cambria" pitchFamily="18" charset="0"/>
          </a:endParaRPr>
        </a:p>
      </dsp:txBody>
      <dsp:txXfrm>
        <a:off x="3014267" y="3401804"/>
        <a:ext cx="5453732" cy="16914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183606" y="3091145"/>
          <a:ext cx="693153" cy="834260"/>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a:solidFill>
                <a:srgbClr val="FF0000"/>
              </a:solidFill>
              <a:latin typeface="Cambria" pitchFamily="18" charset="0"/>
              <a:ea typeface="Cambria" pitchFamily="18" charset="0"/>
            </a:rPr>
            <a:t>NHÓM 5</a:t>
          </a:r>
        </a:p>
      </dsp:txBody>
      <dsp:txXfrm>
        <a:off x="203908" y="3111447"/>
        <a:ext cx="652549" cy="793656"/>
      </dsp:txXfrm>
    </dsp:sp>
    <dsp:sp modelId="{977D9258-F91B-4ECD-93BD-F70F8E8628FA}">
      <dsp:nvSpPr>
        <dsp:cNvPr id="0" name=""/>
        <dsp:cNvSpPr/>
      </dsp:nvSpPr>
      <dsp:spPr>
        <a:xfrm rot="17854178">
          <a:off x="466367" y="2816750"/>
          <a:ext cx="1527972" cy="28580"/>
        </a:xfrm>
        <a:custGeom>
          <a:avLst/>
          <a:gdLst/>
          <a:ahLst/>
          <a:cxnLst/>
          <a:rect l="0" t="0" r="0" b="0"/>
          <a:pathLst>
            <a:path>
              <a:moveTo>
                <a:pt x="0" y="14290"/>
              </a:moveTo>
              <a:lnTo>
                <a:pt x="1527972" y="142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92154" y="2792841"/>
        <a:ext cx="76398" cy="76398"/>
      </dsp:txXfrm>
    </dsp:sp>
    <dsp:sp modelId="{983CCE9D-A68F-45B6-B5E3-8C935362A290}">
      <dsp:nvSpPr>
        <dsp:cNvPr id="0" name=""/>
        <dsp:cNvSpPr/>
      </dsp:nvSpPr>
      <dsp:spPr>
        <a:xfrm>
          <a:off x="1583946" y="1736675"/>
          <a:ext cx="819861" cy="834260"/>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a:solidFill>
                <a:schemeClr val="tx1"/>
              </a:solidFill>
              <a:latin typeface="Cambria" pitchFamily="18" charset="0"/>
              <a:ea typeface="Cambria" pitchFamily="18" charset="0"/>
            </a:rPr>
            <a:t>Thuận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lợi</a:t>
          </a:r>
          <a:endParaRPr lang="en-US" sz="1800" b="1" kern="1200" dirty="0">
            <a:solidFill>
              <a:schemeClr val="tx1"/>
            </a:solidFill>
            <a:latin typeface="Cambria" pitchFamily="18" charset="0"/>
            <a:ea typeface="Cambria" pitchFamily="18" charset="0"/>
          </a:endParaRPr>
        </a:p>
      </dsp:txBody>
      <dsp:txXfrm>
        <a:off x="1607959" y="1760688"/>
        <a:ext cx="771835" cy="786234"/>
      </dsp:txXfrm>
    </dsp:sp>
    <dsp:sp modelId="{BEE14AB2-5155-4062-BDC9-81FC40CC96C5}">
      <dsp:nvSpPr>
        <dsp:cNvPr id="0" name=""/>
        <dsp:cNvSpPr/>
      </dsp:nvSpPr>
      <dsp:spPr>
        <a:xfrm rot="17675491">
          <a:off x="1935620" y="1410357"/>
          <a:ext cx="1603783" cy="28580"/>
        </a:xfrm>
        <a:custGeom>
          <a:avLst/>
          <a:gdLst/>
          <a:ahLst/>
          <a:cxnLst/>
          <a:rect l="0" t="0" r="0" b="0"/>
          <a:pathLst>
            <a:path>
              <a:moveTo>
                <a:pt x="0" y="14290"/>
              </a:moveTo>
              <a:lnTo>
                <a:pt x="1603783"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97417" y="1384553"/>
        <a:ext cx="80189" cy="80189"/>
      </dsp:txXfrm>
    </dsp:sp>
    <dsp:sp modelId="{74752D16-F284-4733-BD06-D81B903FC595}">
      <dsp:nvSpPr>
        <dsp:cNvPr id="0" name=""/>
        <dsp:cNvSpPr/>
      </dsp:nvSpPr>
      <dsp:spPr>
        <a:xfrm>
          <a:off x="3071216" y="4754"/>
          <a:ext cx="5227960" cy="138146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a:solidFill>
                <a:schemeClr val="tx1"/>
              </a:solidFill>
              <a:latin typeface="Cambria" pitchFamily="18" charset="0"/>
              <a:ea typeface="Cambria" pitchFamily="18" charset="0"/>
            </a:rPr>
            <a:t>Công ước của Liên hợp quốc về Luật Biển 1982 là cơ sở pháp lí để các quốc gia khẳng định và bảo vệ chủ quyền, các quyền và lợi ích hợp pháp trên biển. Việt Nam đã kí kết Công ước này và được sự ủng hộ của nhiều quốc gia trên thế giới trong quá trình đấu tranh nhằm thực thi Công ước trên Biển Đông.</a:t>
          </a:r>
          <a:endParaRPr lang="en-US" sz="1600" kern="1200" dirty="0">
            <a:solidFill>
              <a:schemeClr val="tx1"/>
            </a:solidFill>
            <a:latin typeface="Cambria" pitchFamily="18" charset="0"/>
            <a:ea typeface="Cambria" pitchFamily="18" charset="0"/>
          </a:endParaRPr>
        </a:p>
      </dsp:txBody>
      <dsp:txXfrm>
        <a:off x="3111678" y="45216"/>
        <a:ext cx="5147036" cy="1300544"/>
      </dsp:txXfrm>
    </dsp:sp>
    <dsp:sp modelId="{085DDCEE-9B2A-4FE1-8803-7719DDB3D6CB}">
      <dsp:nvSpPr>
        <dsp:cNvPr id="0" name=""/>
        <dsp:cNvSpPr/>
      </dsp:nvSpPr>
      <dsp:spPr>
        <a:xfrm rot="20908563">
          <a:off x="2396942" y="2071477"/>
          <a:ext cx="681139" cy="28580"/>
        </a:xfrm>
        <a:custGeom>
          <a:avLst/>
          <a:gdLst/>
          <a:ahLst/>
          <a:cxnLst/>
          <a:rect l="0" t="0" r="0" b="0"/>
          <a:pathLst>
            <a:path>
              <a:moveTo>
                <a:pt x="0" y="14290"/>
              </a:moveTo>
              <a:lnTo>
                <a:pt x="681139"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20483" y="2068739"/>
        <a:ext cx="34056" cy="34056"/>
      </dsp:txXfrm>
    </dsp:sp>
    <dsp:sp modelId="{83021AC3-EBE3-4F91-90D4-B475F247BF98}">
      <dsp:nvSpPr>
        <dsp:cNvPr id="0" name=""/>
        <dsp:cNvSpPr/>
      </dsp:nvSpPr>
      <dsp:spPr>
        <a:xfrm>
          <a:off x="3071216" y="1511362"/>
          <a:ext cx="5235786" cy="1012734"/>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a:solidFill>
                <a:schemeClr val="tx1"/>
              </a:solidFill>
              <a:latin typeface="Cambria" pitchFamily="18" charset="0"/>
              <a:ea typeface="Cambria" pitchFamily="18" charset="0"/>
            </a:rPr>
            <a:t>-Việt Nam đã xây dựng được hệ thống luật và pháp luật làm cơ sở để bảo vệ chủ quyền, các quyền và lợi ích hợp pháp của đất nước trên Biển Đông, như: Luật Biển Việt Nam năm 2012, Luật Biên giới Quốc gia năm 2003,...</a:t>
          </a:r>
          <a:endParaRPr lang="en-US" sz="1600" kern="1200" dirty="0">
            <a:solidFill>
              <a:schemeClr val="tx1"/>
            </a:solidFill>
            <a:latin typeface="Cambria" pitchFamily="18" charset="0"/>
            <a:ea typeface="Cambria" pitchFamily="18" charset="0"/>
          </a:endParaRPr>
        </a:p>
      </dsp:txBody>
      <dsp:txXfrm>
        <a:off x="3100878" y="1541024"/>
        <a:ext cx="5176462" cy="953410"/>
      </dsp:txXfrm>
    </dsp:sp>
    <dsp:sp modelId="{142C5528-37A7-4D4E-8941-C36CA8DB1D6B}">
      <dsp:nvSpPr>
        <dsp:cNvPr id="0" name=""/>
        <dsp:cNvSpPr/>
      </dsp:nvSpPr>
      <dsp:spPr>
        <a:xfrm rot="3214011">
          <a:off x="2175611" y="2591593"/>
          <a:ext cx="1123801" cy="28580"/>
        </a:xfrm>
        <a:custGeom>
          <a:avLst/>
          <a:gdLst/>
          <a:ahLst/>
          <a:cxnLst/>
          <a:rect l="0" t="0" r="0" b="0"/>
          <a:pathLst>
            <a:path>
              <a:moveTo>
                <a:pt x="0" y="14290"/>
              </a:moveTo>
              <a:lnTo>
                <a:pt x="1123801"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09417" y="2577788"/>
        <a:ext cx="56190" cy="56190"/>
      </dsp:txXfrm>
    </dsp:sp>
    <dsp:sp modelId="{740B5382-6DAC-4B2D-9246-E3E51762C3A1}">
      <dsp:nvSpPr>
        <dsp:cNvPr id="0" name=""/>
        <dsp:cNvSpPr/>
      </dsp:nvSpPr>
      <dsp:spPr>
        <a:xfrm>
          <a:off x="3071216" y="2649235"/>
          <a:ext cx="5235786" cy="817450"/>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a:solidFill>
                <a:schemeClr val="tx1"/>
              </a:solidFill>
              <a:latin typeface="Cambria" pitchFamily="18" charset="0"/>
              <a:ea typeface="Cambria" pitchFamily="18" charset="0"/>
            </a:rPr>
            <a:t>Việt Nam tích cực tham gia xây dựng Bộ Quy tắc ứng xử trên Biển Đông (COC), kí một số thoả thuận và hiệp định về phân định và hợp tác trên biển với các nước láng giềng</a:t>
          </a:r>
          <a:r>
            <a:rPr lang="en-US" sz="1600" kern="1200" dirty="0">
              <a:solidFill>
                <a:schemeClr val="tx1"/>
              </a:solidFill>
              <a:latin typeface="Cambria" pitchFamily="18" charset="0"/>
              <a:ea typeface="Cambria" pitchFamily="18" charset="0"/>
            </a:rPr>
            <a:t>.</a:t>
          </a:r>
        </a:p>
      </dsp:txBody>
      <dsp:txXfrm>
        <a:off x="3095158" y="2673177"/>
        <a:ext cx="5187902" cy="769566"/>
      </dsp:txXfrm>
    </dsp:sp>
    <dsp:sp modelId="{D64A790C-0F18-4B28-9014-666D1BE187BC}">
      <dsp:nvSpPr>
        <dsp:cNvPr id="0" name=""/>
        <dsp:cNvSpPr/>
      </dsp:nvSpPr>
      <dsp:spPr>
        <a:xfrm rot="4175329">
          <a:off x="1780668" y="3036283"/>
          <a:ext cx="1913688" cy="28580"/>
        </a:xfrm>
        <a:custGeom>
          <a:avLst/>
          <a:gdLst/>
          <a:ahLst/>
          <a:cxnLst/>
          <a:rect l="0" t="0" r="0" b="0"/>
          <a:pathLst>
            <a:path>
              <a:moveTo>
                <a:pt x="0" y="14290"/>
              </a:moveTo>
              <a:lnTo>
                <a:pt x="1913688"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689669" y="3002731"/>
        <a:ext cx="95684" cy="95684"/>
      </dsp:txXfrm>
    </dsp:sp>
    <dsp:sp modelId="{B6464B6A-9D2C-4361-8503-72EF14303C77}">
      <dsp:nvSpPr>
        <dsp:cNvPr id="0" name=""/>
        <dsp:cNvSpPr/>
      </dsp:nvSpPr>
      <dsp:spPr>
        <a:xfrm>
          <a:off x="3071216" y="3591825"/>
          <a:ext cx="5235786" cy="711031"/>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a:solidFill>
                <a:schemeClr val="tx1"/>
              </a:solidFill>
              <a:latin typeface="Cambria" pitchFamily="18" charset="0"/>
              <a:ea typeface="Cambria" pitchFamily="18" charset="0"/>
            </a:rPr>
            <a:t>Tình hình an ninh, chính trị khu vực Đông Nam Á ngày càng ổn định, các nước ASEAN ngày càng đồng thuận trong cách ứng xử của các bên trên Biển Đông.</a:t>
          </a:r>
          <a:endParaRPr lang="en-US" sz="1600" kern="1200" dirty="0">
            <a:solidFill>
              <a:schemeClr val="tx1"/>
            </a:solidFill>
            <a:latin typeface="Cambria" pitchFamily="18" charset="0"/>
            <a:ea typeface="Cambria" pitchFamily="18" charset="0"/>
          </a:endParaRPr>
        </a:p>
      </dsp:txBody>
      <dsp:txXfrm>
        <a:off x="3092041" y="3612650"/>
        <a:ext cx="5194136" cy="669381"/>
      </dsp:txXfrm>
    </dsp:sp>
    <dsp:sp modelId="{2C7633BD-46F7-4934-84F1-2C7EF7441B97}">
      <dsp:nvSpPr>
        <dsp:cNvPr id="0" name=""/>
        <dsp:cNvSpPr/>
      </dsp:nvSpPr>
      <dsp:spPr>
        <a:xfrm rot="3713545">
          <a:off x="479830" y="4155995"/>
          <a:ext cx="1501046" cy="28580"/>
        </a:xfrm>
        <a:custGeom>
          <a:avLst/>
          <a:gdLst/>
          <a:ahLst/>
          <a:cxnLst/>
          <a:rect l="0" t="0" r="0" b="0"/>
          <a:pathLst>
            <a:path>
              <a:moveTo>
                <a:pt x="0" y="14290"/>
              </a:moveTo>
              <a:lnTo>
                <a:pt x="1501046" y="142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92827" y="4132759"/>
        <a:ext cx="75052" cy="75052"/>
      </dsp:txXfrm>
    </dsp:sp>
    <dsp:sp modelId="{E06B0587-1B83-4659-BE19-EEC915595376}">
      <dsp:nvSpPr>
        <dsp:cNvPr id="0" name=""/>
        <dsp:cNvSpPr/>
      </dsp:nvSpPr>
      <dsp:spPr>
        <a:xfrm>
          <a:off x="1583946" y="4415165"/>
          <a:ext cx="717430" cy="834260"/>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a:solidFill>
                <a:schemeClr val="tx1"/>
              </a:solidFill>
              <a:latin typeface="Cambria" pitchFamily="18" charset="0"/>
              <a:ea typeface="Cambria" pitchFamily="18" charset="0"/>
            </a:rPr>
            <a:t>Khó</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khăn</a:t>
          </a:r>
          <a:endParaRPr lang="en-US" sz="1800" b="1" kern="1200" dirty="0">
            <a:solidFill>
              <a:schemeClr val="tx1"/>
            </a:solidFill>
            <a:latin typeface="Cambria" pitchFamily="18" charset="0"/>
            <a:ea typeface="Cambria" pitchFamily="18" charset="0"/>
          </a:endParaRPr>
        </a:p>
      </dsp:txBody>
      <dsp:txXfrm>
        <a:off x="1604959" y="4436178"/>
        <a:ext cx="675404" cy="792234"/>
      </dsp:txXfrm>
    </dsp:sp>
    <dsp:sp modelId="{516AF49E-EFD9-4C3D-9038-3141FA588384}">
      <dsp:nvSpPr>
        <dsp:cNvPr id="0" name=""/>
        <dsp:cNvSpPr/>
      </dsp:nvSpPr>
      <dsp:spPr>
        <a:xfrm>
          <a:off x="2301377" y="4818005"/>
          <a:ext cx="667408" cy="28580"/>
        </a:xfrm>
        <a:custGeom>
          <a:avLst/>
          <a:gdLst/>
          <a:ahLst/>
          <a:cxnLst/>
          <a:rect l="0" t="0" r="0" b="0"/>
          <a:pathLst>
            <a:path>
              <a:moveTo>
                <a:pt x="0" y="14290"/>
              </a:moveTo>
              <a:lnTo>
                <a:pt x="667408"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18396" y="4815610"/>
        <a:ext cx="33370" cy="33370"/>
      </dsp:txXfrm>
    </dsp:sp>
    <dsp:sp modelId="{8ABD9155-0C2D-4925-B73A-7F453F57773A}">
      <dsp:nvSpPr>
        <dsp:cNvPr id="0" name=""/>
        <dsp:cNvSpPr/>
      </dsp:nvSpPr>
      <dsp:spPr>
        <a:xfrm>
          <a:off x="2968785" y="4427996"/>
          <a:ext cx="5202349" cy="80859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a:solidFill>
                <a:schemeClr val="tx1"/>
              </a:solidFill>
              <a:latin typeface="Cambria" pitchFamily="18" charset="0"/>
              <a:ea typeface="Cambria" pitchFamily="18" charset="0"/>
            </a:rPr>
            <a:t>Tình trạng chồng lấn giữa vùng biển đảo của nhiều quốc gia đã dẫn đến những tranh chấp, ảnh hưởng đến tình hình an ninh trên Biển Đông.</a:t>
          </a:r>
          <a:endParaRPr lang="en-US" sz="1600" kern="1200" dirty="0">
            <a:solidFill>
              <a:schemeClr val="tx1"/>
            </a:solidFill>
            <a:latin typeface="Cambria" pitchFamily="18" charset="0"/>
            <a:ea typeface="Cambria" pitchFamily="18" charset="0"/>
          </a:endParaRPr>
        </a:p>
      </dsp:txBody>
      <dsp:txXfrm>
        <a:off x="2992468" y="4451679"/>
        <a:ext cx="5154983" cy="76123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6/18/2024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6/18/2024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6/18/2024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6/18/2024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6/18/2024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3.png"/><Relationship Id="rId5" Type="http://schemas.openxmlformats.org/officeDocument/2006/relationships/image" Target="../media/image11.png"/><Relationship Id="rId10" Type="http://schemas.openxmlformats.org/officeDocument/2006/relationships/image" Target="../media/image22.png"/><Relationship Id="rId4" Type="http://schemas.openxmlformats.org/officeDocument/2006/relationships/image" Target="../media/image10.jpeg"/><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11.png"/><Relationship Id="rId10" Type="http://schemas.openxmlformats.org/officeDocument/2006/relationships/image" Target="../media/image24.png"/><Relationship Id="rId4" Type="http://schemas.openxmlformats.org/officeDocument/2006/relationships/image" Target="../media/image10.jpeg"/><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diagramQuickStyle" Target="../diagrams/quickStyle2.xml"/><Relationship Id="rId2" Type="http://schemas.openxmlformats.org/officeDocument/2006/relationships/image" Target="../media/image9.png"/><Relationship Id="rId16"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1.png"/><Relationship Id="rId15" Type="http://schemas.openxmlformats.org/officeDocument/2006/relationships/image" Target="../media/image28.png"/><Relationship Id="rId10" Type="http://schemas.openxmlformats.org/officeDocument/2006/relationships/diagramData" Target="../diagrams/data2.xml"/><Relationship Id="rId4" Type="http://schemas.openxmlformats.org/officeDocument/2006/relationships/image" Target="../media/image10.jpeg"/><Relationship Id="rId9" Type="http://schemas.openxmlformats.org/officeDocument/2006/relationships/image" Target="../media/image26.jpeg"/><Relationship Id="rId14" Type="http://schemas.microsoft.com/office/2007/relationships/diagramDrawing" Target="../diagrams/drawing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1.png"/><Relationship Id="rId5" Type="http://schemas.openxmlformats.org/officeDocument/2006/relationships/image" Target="../media/image11.png"/><Relationship Id="rId10" Type="http://schemas.openxmlformats.org/officeDocument/2006/relationships/image" Target="../media/image30.png"/><Relationship Id="rId4" Type="http://schemas.openxmlformats.org/officeDocument/2006/relationships/image" Target="../media/image10.jpeg"/><Relationship Id="rId9"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0.jpe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png"/><Relationship Id="rId7" Type="http://schemas.openxmlformats.org/officeDocument/2006/relationships/diagramQuickStyle" Target="../diagrams/quickStyle4.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0.jpeg"/><Relationship Id="rId9" Type="http://schemas.microsoft.com/office/2007/relationships/diagramDrawing" Target="../diagrams/drawing4.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8.png"/><Relationship Id="rId5" Type="http://schemas.openxmlformats.org/officeDocument/2006/relationships/image" Target="../media/image11.png"/><Relationship Id="rId10" Type="http://schemas.openxmlformats.org/officeDocument/2006/relationships/image" Target="../media/image37.png"/><Relationship Id="rId4" Type="http://schemas.openxmlformats.org/officeDocument/2006/relationships/image" Target="../media/image10.jpeg"/><Relationship Id="rId9" Type="http://schemas.openxmlformats.org/officeDocument/2006/relationships/image" Target="../media/image13.jpe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1.png"/><Relationship Id="rId10" Type="http://schemas.openxmlformats.org/officeDocument/2006/relationships/image" Target="../media/image39.png"/><Relationship Id="rId4" Type="http://schemas.openxmlformats.org/officeDocument/2006/relationships/image" Target="../media/image10.jpeg"/><Relationship Id="rId9" Type="http://schemas.openxmlformats.org/officeDocument/2006/relationships/image" Target="../media/image13.jpe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1.png"/><Relationship Id="rId10" Type="http://schemas.openxmlformats.org/officeDocument/2006/relationships/image" Target="../media/image39.png"/><Relationship Id="rId4" Type="http://schemas.openxmlformats.org/officeDocument/2006/relationships/image" Target="../media/image10.jpeg"/><Relationship Id="rId9" Type="http://schemas.openxmlformats.org/officeDocument/2006/relationships/image" Target="../media/image13.jpe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1.png"/><Relationship Id="rId5" Type="http://schemas.openxmlformats.org/officeDocument/2006/relationships/image" Target="../media/image11.png"/><Relationship Id="rId10" Type="http://schemas.openxmlformats.org/officeDocument/2006/relationships/image" Target="../media/image40.png"/><Relationship Id="rId4" Type="http://schemas.openxmlformats.org/officeDocument/2006/relationships/image" Target="../media/image10.jpeg"/><Relationship Id="rId9" Type="http://schemas.openxmlformats.org/officeDocument/2006/relationships/image" Target="../media/image13.jpe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42.png"/><Relationship Id="rId4" Type="http://schemas.openxmlformats.org/officeDocument/2006/relationships/image" Target="../media/image10.jpeg"/><Relationship Id="rId9" Type="http://schemas.openxmlformats.org/officeDocument/2006/relationships/image" Target="../media/image13.jpe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43.png"/><Relationship Id="rId4" Type="http://schemas.openxmlformats.org/officeDocument/2006/relationships/image" Target="../media/image10.jpeg"/><Relationship Id="rId9" Type="http://schemas.openxmlformats.org/officeDocument/2006/relationships/image" Target="../media/image13.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4.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jpe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7.jpeg"/><Relationship Id="rId4" Type="http://schemas.openxmlformats.org/officeDocument/2006/relationships/image" Target="../media/image10.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image" Target="../media/image10.jpeg"/><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gợi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em</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đến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bài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nào</a:t>
            </a:r>
            <a:r>
              <a:rPr lang="en-US" sz="2400" i="1" dirty="0">
                <a:solidFill>
                  <a:srgbClr val="FF0000"/>
                </a:solidFill>
                <a:latin typeface="Cambria" pitchFamily="18" charset="0"/>
                <a:ea typeface="Cambria" pitchFamily="18" charset="0"/>
              </a:rPr>
              <a:t>?</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248400"/>
            <a:ext cx="87630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NƠI ĐẢO XA</a:t>
            </a:r>
          </a:p>
        </p:txBody>
      </p:sp>
      <p:pic>
        <p:nvPicPr>
          <p:cNvPr id="6" name="Bai 17">
            <a:hlinkClick r:id="" action="ppaction://media"/>
            <a:extLst>
              <a:ext uri="{FF2B5EF4-FFF2-40B4-BE49-F238E27FC236}">
                <a16:creationId xmlns:a16="http://schemas.microsoft.com/office/drawing/2014/main" xmlns="" id="{D7651F3F-79D9-A571-07C3-8775C82C8B3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 y="1905000"/>
            <a:ext cx="8305800" cy="4191000"/>
          </a:xfrm>
          <a:prstGeom prst="rect">
            <a:avLst/>
          </a:prstGeom>
        </p:spPr>
      </p:pic>
    </p:spTree>
    <p:extLst>
      <p:ext uri="{BB962C8B-B14F-4D97-AF65-F5344CB8AC3E}">
        <p14:creationId xmlns:p14="http://schemas.microsoft.com/office/powerpoint/2010/main" val="63181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813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c</a:t>
            </a:r>
            <a:r>
              <a:rPr lang="vi-VN" sz="1900" i="1" dirty="0">
                <a:solidFill>
                  <a:srgbClr val="FF0000"/>
                </a:solidFill>
                <a:latin typeface="Cambria" panose="02040503050406030204" pitchFamily="18" charset="0"/>
                <a:ea typeface="Cambria" panose="02040503050406030204" pitchFamily="18" charset="0"/>
              </a:rPr>
              <a:t>hứng minh môi trường biển đang có xu hướng suy giảm về chất lượng. Nêu nguyên nhân.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048000"/>
            <a:ext cx="3657601" cy="3416320"/>
          </a:xfrm>
          <a:prstGeom prst="rect">
            <a:avLst/>
          </a:prstGeom>
          <a:solidFill>
            <a:srgbClr val="FFCCFF"/>
          </a:solidFill>
          <a:ln w="12700">
            <a:solidFill>
              <a:srgbClr val="0070C0"/>
            </a:solidFill>
          </a:ln>
        </p:spPr>
        <p:txBody>
          <a:bodyPr wrap="square">
            <a:spAutoFit/>
          </a:bodyPr>
          <a:lstStyle/>
          <a:p>
            <a:pPr algn="just"/>
            <a:r>
              <a:rPr lang="en-US" dirty="0">
                <a:latin typeface="Cambria" panose="02040503050406030204" pitchFamily="18" charset="0"/>
                <a:ea typeface="Cambria" panose="02040503050406030204" pitchFamily="18" charset="0"/>
              </a:rPr>
              <a:t>- L</a:t>
            </a:r>
            <a:r>
              <a:rPr lang="vi-VN" dirty="0">
                <a:latin typeface="Cambria" panose="02040503050406030204" pitchFamily="18" charset="0"/>
                <a:ea typeface="Cambria" panose="02040503050406030204" pitchFamily="18" charset="0"/>
              </a:rPr>
              <a:t>ượng rác thải, chất thải trên biển tăng, nhiều vùng biển ven bờ bị ô nhiễm, số lượng nhiều loài hải sản giảm, một số hệ sinh thái (nhất là rạn san hô, cỏ biển,...) bị suy thoái,...</a:t>
            </a:r>
            <a:endParaRPr lang="en-US" dirty="0">
              <a:latin typeface="Cambria" panose="02040503050406030204" pitchFamily="18" charset="0"/>
              <a:ea typeface="Cambria" panose="02040503050406030204" pitchFamily="18" charset="0"/>
            </a:endParaRPr>
          </a:p>
          <a:p>
            <a:pPr algn="just"/>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 Nguyên nhân: sự gia tăng các nguồn thải từ đất liền, tình trạng xả thải ra biển chưa qua xử lí; các hệ sinh thái biển đang bị khai thác quá mức, thiếu tính bền vững dẫn đến tình trạng suy giảm đa dạng </a:t>
            </a:r>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sinh học,...</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Xả</a:t>
            </a:r>
            <a:r>
              <a:rPr lang="en-US" dirty="0">
                <a:latin typeface="Cambria" pitchFamily="18" charset="0"/>
                <a:ea typeface="Cambria" pitchFamily="18" charset="0"/>
              </a:rPr>
              <a:t> </a:t>
            </a:r>
            <a:r>
              <a:rPr lang="en-US" dirty="0" err="1">
                <a:latin typeface="Cambria" pitchFamily="18" charset="0"/>
                <a:ea typeface="Cambria" pitchFamily="18" charset="0"/>
              </a:rPr>
              <a:t>chất</a:t>
            </a:r>
            <a:r>
              <a:rPr lang="en-US" dirty="0">
                <a:latin typeface="Cambria" pitchFamily="18" charset="0"/>
                <a:ea typeface="Cambria" pitchFamily="18" charset="0"/>
              </a:rPr>
              <a:t> </a:t>
            </a:r>
            <a:r>
              <a:rPr lang="en-US" dirty="0" err="1">
                <a:latin typeface="Cambria" pitchFamily="18" charset="0"/>
                <a:ea typeface="Cambria" pitchFamily="18" charset="0"/>
              </a:rPr>
              <a:t>thải</a:t>
            </a:r>
            <a:r>
              <a:rPr lang="en-US" dirty="0">
                <a:latin typeface="Cambria" pitchFamily="18" charset="0"/>
                <a:ea typeface="Cambria" pitchFamily="18" charset="0"/>
              </a:rPr>
              <a:t> </a:t>
            </a:r>
            <a:r>
              <a:rPr lang="en-US" dirty="0" err="1">
                <a:latin typeface="Cambria" pitchFamily="18" charset="0"/>
                <a:ea typeface="Cambria" pitchFamily="18" charset="0"/>
              </a:rPr>
              <a:t>xuống</a:t>
            </a:r>
            <a:r>
              <a:rPr lang="en-US" dirty="0">
                <a:latin typeface="Cambria" pitchFamily="18" charset="0"/>
                <a:ea typeface="Cambria" pitchFamily="18" charset="0"/>
              </a:rPr>
              <a:t> </a:t>
            </a:r>
            <a:r>
              <a:rPr lang="en-US" dirty="0" err="1">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a:latin typeface="Cambria" pitchFamily="18" charset="0"/>
                <a:ea typeface="Cambria" pitchFamily="18" charset="0"/>
              </a:rPr>
              <a:t>Ô </a:t>
            </a:r>
            <a:r>
              <a:rPr lang="en-US" dirty="0" err="1">
                <a:latin typeface="Cambria" pitchFamily="18" charset="0"/>
                <a:ea typeface="Cambria" pitchFamily="18" charset="0"/>
              </a:rPr>
              <a:t>nhiễm</a:t>
            </a:r>
            <a:r>
              <a:rPr lang="en-US" dirty="0">
                <a:latin typeface="Cambria" pitchFamily="18" charset="0"/>
                <a:ea typeface="Cambria" pitchFamily="18" charset="0"/>
              </a:rPr>
              <a:t> </a:t>
            </a:r>
            <a:r>
              <a:rPr lang="en-US" dirty="0" err="1">
                <a:latin typeface="Cambria" pitchFamily="18" charset="0"/>
                <a:ea typeface="Cambria" pitchFamily="18" charset="0"/>
              </a:rPr>
              <a:t>biển</a:t>
            </a:r>
            <a:endParaRPr lang="en-US" dirty="0">
              <a:latin typeface="Cambria" pitchFamily="18" charset="0"/>
              <a:ea typeface="Cambria" pitchFamily="18" charset="0"/>
            </a:endParaRP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0071" y="1283562"/>
            <a:ext cx="3509130" cy="222163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0071" y="3983244"/>
            <a:ext cx="3509130" cy="22768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5289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randombar(horizontal)">
                                      <p:cBhvr>
                                        <p:cTn id="15" dur="500"/>
                                        <p:tgtEl>
                                          <p:spTgt spid="1536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5363"/>
                                        </p:tgtEl>
                                        <p:attrNameLst>
                                          <p:attrName>style.visibility</p:attrName>
                                        </p:attrNameLst>
                                      </p:cBhvr>
                                      <p:to>
                                        <p:strVal val="visible"/>
                                      </p:to>
                                    </p:set>
                                    <p:animEffect transition="in" filter="randombar(horizontal)">
                                      <p:cBhvr>
                                        <p:cTn id="21" dur="500"/>
                                        <p:tgtEl>
                                          <p:spTgt spid="1536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6307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kiến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thức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đã</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học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ô</a:t>
            </a:r>
            <a:r>
              <a:rPr lang="vi-VN" sz="2400" i="1" dirty="0">
                <a:solidFill>
                  <a:srgbClr val="FF0000"/>
                </a:solidFill>
                <a:latin typeface="Cambria" panose="02040503050406030204" pitchFamily="18" charset="0"/>
                <a:ea typeface="Cambria" panose="02040503050406030204" pitchFamily="18" charset="0"/>
              </a:rPr>
              <a:t> nhiễm môi trường biển gây ra những hậu quả gì?</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70744"/>
            <a:ext cx="3657601" cy="2677656"/>
          </a:xfrm>
          <a:prstGeom prst="rect">
            <a:avLst/>
          </a:prstGeom>
          <a:solidFill>
            <a:srgbClr val="FFCCFF"/>
          </a:solidFill>
          <a:ln w="12700">
            <a:solidFill>
              <a:srgbClr val="0070C0"/>
            </a:solidFill>
          </a:ln>
        </p:spPr>
        <p:txBody>
          <a:bodyPr wrap="square">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Phá hoại môi trường sống của sinh vật, làm tuyệt chủng một số loại hản sản, sinh vật gần bờ. </a:t>
            </a:r>
            <a:endParaRPr lang="en-US" sz="2400" dirty="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Gây mất mỹ quan, ảnh hưởng lớn đến ngành du lịch.</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a:latin typeface="Cambria" pitchFamily="18" charset="0"/>
                <a:ea typeface="Cambria" pitchFamily="18" charset="0"/>
              </a:rPr>
              <a:t>Ô </a:t>
            </a:r>
            <a:r>
              <a:rPr lang="en-US" dirty="0" err="1">
                <a:latin typeface="Cambria" pitchFamily="18" charset="0"/>
                <a:ea typeface="Cambria" pitchFamily="18" charset="0"/>
              </a:rPr>
              <a:t>nhiễm</a:t>
            </a:r>
            <a:r>
              <a:rPr lang="en-US" dirty="0">
                <a:latin typeface="Cambria" pitchFamily="18" charset="0"/>
                <a:ea typeface="Cambria" pitchFamily="18" charset="0"/>
              </a:rPr>
              <a:t> ở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Vũng</a:t>
            </a:r>
            <a:r>
              <a:rPr lang="en-US" dirty="0">
                <a:latin typeface="Cambria" pitchFamily="18" charset="0"/>
                <a:ea typeface="Cambria" pitchFamily="18" charset="0"/>
              </a:rPr>
              <a:t> </a:t>
            </a:r>
            <a:r>
              <a:rPr lang="en-US" dirty="0" err="1">
                <a:latin typeface="Cambria" pitchFamily="18" charset="0"/>
                <a:ea typeface="Cambria" pitchFamily="18" charset="0"/>
              </a:rPr>
              <a:t>Tàu</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Cá</a:t>
            </a:r>
            <a:r>
              <a:rPr lang="en-US" dirty="0">
                <a:latin typeface="Cambria" pitchFamily="18" charset="0"/>
                <a:ea typeface="Cambria" pitchFamily="18" charset="0"/>
              </a:rPr>
              <a:t> </a:t>
            </a:r>
            <a:r>
              <a:rPr lang="en-US" dirty="0" err="1">
                <a:latin typeface="Cambria" pitchFamily="18" charset="0"/>
                <a:ea typeface="Cambria" pitchFamily="18" charset="0"/>
              </a:rPr>
              <a:t>chết</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Vũng</a:t>
            </a:r>
            <a:r>
              <a:rPr lang="en-US" dirty="0">
                <a:latin typeface="Cambria" pitchFamily="18" charset="0"/>
                <a:ea typeface="Cambria" pitchFamily="18" charset="0"/>
              </a:rPr>
              <a:t> </a:t>
            </a:r>
            <a:r>
              <a:rPr lang="en-US" dirty="0" err="1">
                <a:latin typeface="Cambria" pitchFamily="18" charset="0"/>
                <a:ea typeface="Cambria" pitchFamily="18" charset="0"/>
              </a:rPr>
              <a:t>Áng</a:t>
            </a:r>
            <a:endParaRPr lang="en-US" dirty="0">
              <a:latin typeface="Cambria" pitchFamily="18" charset="0"/>
              <a:ea typeface="Cambria" pitchFamily="18" charset="0"/>
            </a:endParaRPr>
          </a:p>
        </p:txBody>
      </p:sp>
      <p:pic>
        <p:nvPicPr>
          <p:cNvPr id="1638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9918" y="1273832"/>
            <a:ext cx="3499282" cy="22313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9918" y="3991705"/>
            <a:ext cx="3499282" cy="226836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302369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6386"/>
                                        </p:tgtEl>
                                        <p:attrNameLst>
                                          <p:attrName>style.visibility</p:attrName>
                                        </p:attrNameLst>
                                      </p:cBhvr>
                                      <p:to>
                                        <p:strVal val="visible"/>
                                      </p:to>
                                    </p:set>
                                    <p:animEffect transition="in" filter="randombar(horizontal)">
                                      <p:cBhvr>
                                        <p:cTn id="15" dur="500"/>
                                        <p:tgtEl>
                                          <p:spTgt spid="1638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6387"/>
                                        </p:tgtEl>
                                        <p:attrNameLst>
                                          <p:attrName>style.visibility</p:attrName>
                                        </p:attrNameLst>
                                      </p:cBhvr>
                                      <p:to>
                                        <p:strVal val="visible"/>
                                      </p:to>
                                    </p:set>
                                    <p:animEffect transition="in" filter="randombar(horizontal)">
                                      <p:cBhvr>
                                        <p:cTn id="21" dur="500"/>
                                        <p:tgtEl>
                                          <p:spTgt spid="1638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051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kiến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thức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đã</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học</a:t>
            </a:r>
            <a:r>
              <a:rPr lang="en-US" sz="1900" i="1" dirty="0">
                <a:solidFill>
                  <a:srgbClr val="FF0000"/>
                </a:solidFill>
                <a:latin typeface="Cambria" panose="02040503050406030204" pitchFamily="18" charset="0"/>
                <a:ea typeface="Cambria" panose="02040503050406030204" pitchFamily="18" charset="0"/>
              </a:rPr>
              <a:t> , n</a:t>
            </a:r>
            <a:r>
              <a:rPr lang="vi-VN" sz="1900" i="1" dirty="0">
                <a:solidFill>
                  <a:srgbClr val="FF0000"/>
                </a:solidFill>
                <a:latin typeface="Cambria" panose="02040503050406030204" pitchFamily="18" charset="0"/>
                <a:ea typeface="Cambria" panose="02040503050406030204" pitchFamily="18" charset="0"/>
              </a:rPr>
              <a:t>êu các biện pháp bảo vệ môi trường biển đảo </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nước ta.</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8772" y="1524000"/>
            <a:ext cx="942828" cy="990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29829" y="3378439"/>
            <a:ext cx="1113320" cy="110573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Dọn</a:t>
            </a:r>
            <a:r>
              <a:rPr lang="en-US" dirty="0">
                <a:latin typeface="Cambria" pitchFamily="18" charset="0"/>
                <a:ea typeface="Cambria" pitchFamily="18" charset="0"/>
              </a:rPr>
              <a:t> </a:t>
            </a:r>
            <a:r>
              <a:rPr lang="en-US" dirty="0" err="1">
                <a:latin typeface="Cambria" pitchFamily="18" charset="0"/>
                <a:ea typeface="Cambria" pitchFamily="18" charset="0"/>
              </a:rPr>
              <a:t>vệ</a:t>
            </a:r>
            <a:r>
              <a:rPr lang="en-US" dirty="0">
                <a:latin typeface="Cambria" pitchFamily="18" charset="0"/>
                <a:ea typeface="Cambria" pitchFamily="18" charset="0"/>
              </a:rPr>
              <a:t> </a:t>
            </a:r>
            <a:r>
              <a:rPr lang="en-US" dirty="0" err="1">
                <a:latin typeface="Cambria" pitchFamily="18" charset="0"/>
                <a:ea typeface="Cambria" pitchFamily="18" charset="0"/>
              </a:rPr>
              <a:t>sinh</a:t>
            </a:r>
            <a:r>
              <a:rPr lang="en-US" dirty="0">
                <a:latin typeface="Cambria" pitchFamily="18" charset="0"/>
                <a:ea typeface="Cambria" pitchFamily="18" charset="0"/>
              </a:rPr>
              <a:t> </a:t>
            </a:r>
            <a:r>
              <a:rPr lang="en-US" dirty="0" err="1">
                <a:latin typeface="Cambria" pitchFamily="18" charset="0"/>
                <a:ea typeface="Cambria" pitchFamily="18" charset="0"/>
              </a:rPr>
              <a:t>bãi</a:t>
            </a:r>
            <a:r>
              <a:rPr lang="en-US" dirty="0">
                <a:latin typeface="Cambria" pitchFamily="18" charset="0"/>
                <a:ea typeface="Cambria" pitchFamily="18" charset="0"/>
              </a:rPr>
              <a:t> </a:t>
            </a:r>
            <a:r>
              <a:rPr lang="en-US" dirty="0" err="1">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5181599" y="3505200"/>
            <a:ext cx="3886201" cy="338554"/>
          </a:xfrm>
          <a:prstGeom prst="rect">
            <a:avLst/>
          </a:prstGeom>
          <a:noFill/>
        </p:spPr>
        <p:txBody>
          <a:bodyPr wrap="square" rtlCol="0">
            <a:spAutoFit/>
          </a:bodyPr>
          <a:lstStyle/>
          <a:p>
            <a:pPr algn="ctr"/>
            <a:r>
              <a:rPr lang="en-US" sz="1600" dirty="0" err="1">
                <a:latin typeface="Cambria" pitchFamily="18" charset="0"/>
                <a:ea typeface="Cambria" pitchFamily="18" charset="0"/>
              </a:rPr>
              <a:t>Tuyên</a:t>
            </a:r>
            <a:r>
              <a:rPr lang="en-US" sz="1600" dirty="0">
                <a:latin typeface="Cambria" pitchFamily="18" charset="0"/>
                <a:ea typeface="Cambria" pitchFamily="18" charset="0"/>
              </a:rPr>
              <a:t> </a:t>
            </a:r>
            <a:r>
              <a:rPr lang="en-US" sz="1600" dirty="0" err="1">
                <a:latin typeface="Cambria" pitchFamily="18" charset="0"/>
                <a:ea typeface="Cambria" pitchFamily="18" charset="0"/>
              </a:rPr>
              <a:t>truyền</a:t>
            </a:r>
            <a:r>
              <a:rPr lang="en-US" sz="1600" dirty="0">
                <a:latin typeface="Cambria" pitchFamily="18" charset="0"/>
                <a:ea typeface="Cambria" pitchFamily="18" charset="0"/>
              </a:rPr>
              <a:t> </a:t>
            </a:r>
            <a:r>
              <a:rPr lang="en-US" sz="1600" dirty="0" err="1">
                <a:latin typeface="Cambria" pitchFamily="18" charset="0"/>
                <a:ea typeface="Cambria" pitchFamily="18" charset="0"/>
              </a:rPr>
              <a:t>bảo</a:t>
            </a:r>
            <a:r>
              <a:rPr lang="en-US" sz="1600" dirty="0">
                <a:latin typeface="Cambria" pitchFamily="18" charset="0"/>
                <a:ea typeface="Cambria" pitchFamily="18" charset="0"/>
              </a:rPr>
              <a:t> </a:t>
            </a:r>
            <a:r>
              <a:rPr lang="en-US" sz="1600" dirty="0" err="1">
                <a:latin typeface="Cambria" pitchFamily="18" charset="0"/>
                <a:ea typeface="Cambria" pitchFamily="18" charset="0"/>
              </a:rPr>
              <a:t>vệ</a:t>
            </a:r>
            <a:r>
              <a:rPr lang="en-US" sz="1600" dirty="0">
                <a:latin typeface="Cambria" pitchFamily="18" charset="0"/>
                <a:ea typeface="Cambria" pitchFamily="18" charset="0"/>
              </a:rPr>
              <a:t> </a:t>
            </a:r>
            <a:r>
              <a:rPr lang="en-US" sz="1600" dirty="0" err="1">
                <a:latin typeface="Cambria" pitchFamily="18" charset="0"/>
                <a:ea typeface="Cambria" pitchFamily="18" charset="0"/>
              </a:rPr>
              <a:t>môi</a:t>
            </a:r>
            <a:r>
              <a:rPr lang="en-US" sz="1600" dirty="0">
                <a:latin typeface="Cambria" pitchFamily="18" charset="0"/>
                <a:ea typeface="Cambria" pitchFamily="18" charset="0"/>
              </a:rPr>
              <a:t> </a:t>
            </a:r>
            <a:r>
              <a:rPr lang="en-US" sz="1600" dirty="0" err="1">
                <a:latin typeface="Cambria" pitchFamily="18" charset="0"/>
                <a:ea typeface="Cambria" pitchFamily="18" charset="0"/>
              </a:rPr>
              <a:t>trường</a:t>
            </a:r>
            <a:r>
              <a:rPr lang="en-US" sz="1600" dirty="0">
                <a:latin typeface="Cambria" pitchFamily="18" charset="0"/>
                <a:ea typeface="Cambria" pitchFamily="18" charset="0"/>
              </a:rPr>
              <a:t> </a:t>
            </a:r>
            <a:r>
              <a:rPr lang="en-US" sz="1600" dirty="0" err="1">
                <a:latin typeface="Cambria" pitchFamily="18" charset="0"/>
                <a:ea typeface="Cambria" pitchFamily="18" charset="0"/>
              </a:rPr>
              <a:t>biển</a:t>
            </a:r>
            <a:r>
              <a:rPr lang="en-US" sz="1600" dirty="0">
                <a:latin typeface="Cambria" pitchFamily="18" charset="0"/>
                <a:ea typeface="Cambria" pitchFamily="18" charset="0"/>
              </a:rPr>
              <a:t> </a:t>
            </a:r>
            <a:r>
              <a:rPr lang="en-US" sz="1600" dirty="0" err="1">
                <a:latin typeface="Cambria" pitchFamily="18" charset="0"/>
                <a:ea typeface="Cambria" pitchFamily="18" charset="0"/>
              </a:rPr>
              <a:t>đảo</a:t>
            </a:r>
            <a:endParaRPr lang="en-US" sz="1600" dirty="0">
              <a:latin typeface="Cambria" pitchFamily="18" charset="0"/>
              <a:ea typeface="Cambria" pitchFamily="18" charset="0"/>
            </a:endParaRPr>
          </a:p>
        </p:txBody>
      </p:sp>
      <p:graphicFrame>
        <p:nvGraphicFramePr>
          <p:cNvPr id="36" name="Diagram 35"/>
          <p:cNvGraphicFramePr/>
          <p:nvPr>
            <p:extLst>
              <p:ext uri="{D42A27DB-BD31-4B8C-83A1-F6EECF244321}">
                <p14:modId xmlns:p14="http://schemas.microsoft.com/office/powerpoint/2010/main" val="2513472332"/>
              </p:ext>
            </p:extLst>
          </p:nvPr>
        </p:nvGraphicFramePr>
        <p:xfrm>
          <a:off x="609600" y="2844463"/>
          <a:ext cx="4694546" cy="370873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1266"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40766" y="1295399"/>
            <a:ext cx="3498433"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71969" y="4038600"/>
            <a:ext cx="3467230"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078980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randombar(horizontal)">
                                      <p:cBhvr>
                                        <p:cTn id="12" dur="500"/>
                                        <p:tgtEl>
                                          <p:spTgt spid="1126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par>
                                <p:cTn id="16" presetID="14" presetClass="entr" presetSubtype="10" fill="hold" nodeType="withEffect">
                                  <p:stCondLst>
                                    <p:cond delay="0"/>
                                  </p:stCondLst>
                                  <p:childTnLst>
                                    <p:set>
                                      <p:cBhvr>
                                        <p:cTn id="17" dur="1" fill="hold">
                                          <p:stCondLst>
                                            <p:cond delay="0"/>
                                          </p:stCondLst>
                                        </p:cTn>
                                        <p:tgtEl>
                                          <p:spTgt spid="11267"/>
                                        </p:tgtEl>
                                        <p:attrNameLst>
                                          <p:attrName>style.visibility</p:attrName>
                                        </p:attrNameLst>
                                      </p:cBhvr>
                                      <p:to>
                                        <p:strVal val="visible"/>
                                      </p:to>
                                    </p:set>
                                    <p:animEffect transition="in" filter="randombar(horizontal)">
                                      <p:cBhvr>
                                        <p:cTn id="18" dur="500"/>
                                        <p:tgtEl>
                                          <p:spTgt spid="1126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34" grpId="0"/>
      <p:bldGraphic spid="36"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6714828"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môi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trường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vùng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đảo</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286000"/>
            <a:ext cx="6792509" cy="3124200"/>
          </a:xfrm>
          <a:prstGeom prst="wedgeRoundRectCallout">
            <a:avLst>
              <a:gd name="adj1" fmla="val 46364"/>
              <a:gd name="adj2" fmla="val 6267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784664"/>
            <a:ext cx="6557814" cy="2015936"/>
          </a:xfrm>
          <a:prstGeom prst="rect">
            <a:avLst/>
          </a:prstGeom>
        </p:spPr>
        <p:txBody>
          <a:bodyPr wrap="square">
            <a:spAutoFit/>
          </a:bodyPr>
          <a:lstStyle/>
          <a:p>
            <a:pPr algn="just">
              <a:spcBef>
                <a:spcPts val="600"/>
              </a:spcBef>
              <a:spcAft>
                <a:spcPts val="0"/>
              </a:spcAft>
            </a:pPr>
            <a:r>
              <a:rPr lang="en-US" sz="2400" dirty="0">
                <a:latin typeface="Cambria" pitchFamily="18" charset="0"/>
                <a:ea typeface="Cambria" pitchFamily="18" charset="0"/>
              </a:rPr>
              <a:t>- </a:t>
            </a:r>
            <a:r>
              <a:rPr lang="vi-VN" sz="2400" dirty="0">
                <a:latin typeface="Cambria" pitchFamily="18" charset="0"/>
                <a:ea typeface="Cambria" pitchFamily="18" charset="0"/>
              </a:rPr>
              <a:t>Môi trường biển đảo nước ta có đặc điểm đặc trưng là nước biển sạch và không khí trong lành.</a:t>
            </a:r>
          </a:p>
          <a:p>
            <a:pPr algn="just">
              <a:spcBef>
                <a:spcPts val="600"/>
              </a:spcBef>
              <a:spcAft>
                <a:spcPts val="0"/>
              </a:spcAft>
            </a:pPr>
            <a:r>
              <a:rPr lang="vi-VN" sz="2400" dirty="0">
                <a:latin typeface="Cambria" pitchFamily="18" charset="0"/>
                <a:ea typeface="Cambria" pitchFamily="18" charset="0"/>
              </a:rPr>
              <a:t>- Hiện nay, ở một số nơi đã xảy ra hiện tượng sạt lở bờ biển, tăng lượng chất thải gây ô nhiễm môi trường, suy giảm hệ sinh thái biển. </a:t>
            </a: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1641204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9"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58205"/>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hãy</a:t>
            </a:r>
            <a:r>
              <a:rPr lang="en-US" sz="2100" i="1" dirty="0">
                <a:solidFill>
                  <a:srgbClr val="FF0000"/>
                </a:solidFill>
                <a:latin typeface="Cambria" panose="02040503050406030204" pitchFamily="18" charset="0"/>
                <a:ea typeface="Cambria" panose="02040503050406030204" pitchFamily="18" charset="0"/>
              </a:rPr>
              <a:t> k</a:t>
            </a:r>
            <a:r>
              <a:rPr lang="vi-VN" sz="2100" i="1" dirty="0">
                <a:solidFill>
                  <a:srgbClr val="FF0000"/>
                </a:solidFill>
                <a:latin typeface="Cambria" panose="02040503050406030204" pitchFamily="18" charset="0"/>
                <a:ea typeface="Cambria" panose="02040503050406030204" pitchFamily="18" charset="0"/>
              </a:rPr>
              <a:t>ể tên các tài nguyên ở vùng biển, đảo</a:t>
            </a:r>
            <a:r>
              <a:rPr lang="en-US" sz="2100" i="1" dirty="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nước 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447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895600"/>
            <a:ext cx="3657601" cy="3647152"/>
          </a:xfrm>
          <a:prstGeom prst="rect">
            <a:avLst/>
          </a:prstGeom>
          <a:solidFill>
            <a:srgbClr val="FFCCFF"/>
          </a:solidFill>
          <a:ln w="12700">
            <a:solidFill>
              <a:srgbClr val="0070C0"/>
            </a:solidFill>
          </a:ln>
        </p:spPr>
        <p:txBody>
          <a:bodyPr wrap="square">
            <a:spAutoFit/>
          </a:bodyPr>
          <a:lstStyle/>
          <a:p>
            <a:pPr algn="just"/>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Nhiều</a:t>
            </a:r>
            <a:r>
              <a:rPr lang="en-US" sz="2100" dirty="0">
                <a:latin typeface="Cambria" panose="02040503050406030204" pitchFamily="18" charset="0"/>
                <a:ea typeface="Cambria" panose="02040503050406030204" pitchFamily="18" charset="0"/>
              </a:rPr>
              <a:t> </a:t>
            </a:r>
            <a:r>
              <a:rPr lang="vi-VN" sz="2100" dirty="0">
                <a:latin typeface="Cambria" panose="02040503050406030204" pitchFamily="18" charset="0"/>
                <a:ea typeface="Cambria" panose="02040503050406030204" pitchFamily="18" charset="0"/>
              </a:rPr>
              <a:t>loài hải sản, trong đó có rất nhiều loài có giá trị kinh tế cao</a:t>
            </a:r>
            <a:r>
              <a:rPr lang="en-US" sz="2100" dirty="0">
                <a:latin typeface="Cambria" panose="02040503050406030204" pitchFamily="18" charset="0"/>
                <a:ea typeface="Cambria" panose="02040503050406030204" pitchFamily="18" charset="0"/>
              </a:rPr>
              <a:t>.</a:t>
            </a:r>
          </a:p>
          <a:p>
            <a:pPr algn="just"/>
            <a:r>
              <a:rPr lang="en-US" sz="2100" dirty="0">
                <a:latin typeface="Cambria" panose="02040503050406030204" pitchFamily="18" charset="0"/>
                <a:ea typeface="Cambria" panose="02040503050406030204" pitchFamily="18" charset="0"/>
              </a:rPr>
              <a:t>- </a:t>
            </a:r>
            <a:r>
              <a:rPr lang="vi-VN" sz="2100" dirty="0">
                <a:latin typeface="Cambria" panose="02040503050406030204" pitchFamily="18" charset="0"/>
                <a:ea typeface="Cambria" panose="02040503050406030204" pitchFamily="18" charset="0"/>
              </a:rPr>
              <a:t>Là nguồn cung cấp muối vô tận. Các khoáng sản có trữ lượng tương đối lớn như: dầu mỏ, khí tự nhiên, cát thuỷ tinh, ti-tan,...</a:t>
            </a:r>
            <a:endParaRPr lang="en-US" sz="2100" dirty="0">
              <a:latin typeface="Cambria" panose="02040503050406030204" pitchFamily="18" charset="0"/>
              <a:ea typeface="Cambria" panose="02040503050406030204" pitchFamily="18" charset="0"/>
            </a:endParaRPr>
          </a:p>
          <a:p>
            <a:pPr algn="just"/>
            <a:r>
              <a:rPr lang="vi-VN" sz="2100" dirty="0">
                <a:latin typeface="Cambria" panose="02040503050406030204" pitchFamily="18" charset="0"/>
                <a:ea typeface="Cambria" panose="02040503050406030204" pitchFamily="18" charset="0"/>
              </a:rPr>
              <a:t>- Nguồn tài nguyên du lịch biển đặc sắc và đa dạng: các bãi biển đẹp, các vịnh biển,...</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Cát</a:t>
            </a:r>
            <a:r>
              <a:rPr lang="en-US" dirty="0">
                <a:latin typeface="Cambria" pitchFamily="18" charset="0"/>
                <a:ea typeface="Cambria" pitchFamily="18" charset="0"/>
              </a:rPr>
              <a:t> </a:t>
            </a:r>
            <a:r>
              <a:rPr lang="en-US" dirty="0" err="1">
                <a:latin typeface="Cambria" pitchFamily="18" charset="0"/>
                <a:ea typeface="Cambria" pitchFamily="18" charset="0"/>
              </a:rPr>
              <a:t>trắng</a:t>
            </a:r>
            <a:r>
              <a:rPr lang="en-US" dirty="0">
                <a:latin typeface="Cambria" pitchFamily="18" charset="0"/>
                <a:ea typeface="Cambria" pitchFamily="18" charset="0"/>
              </a:rPr>
              <a:t> </a:t>
            </a:r>
            <a:r>
              <a:rPr lang="en-US" dirty="0" err="1">
                <a:latin typeface="Cambria" pitchFamily="18" charset="0"/>
                <a:ea typeface="Cambria" pitchFamily="18" charset="0"/>
              </a:rPr>
              <a:t>Khánh</a:t>
            </a:r>
            <a:r>
              <a:rPr lang="en-US" dirty="0">
                <a:latin typeface="Cambria" pitchFamily="18" charset="0"/>
                <a:ea typeface="Cambria" pitchFamily="18" charset="0"/>
              </a:rPr>
              <a:t> </a:t>
            </a:r>
            <a:r>
              <a:rPr lang="en-US" dirty="0" err="1">
                <a:latin typeface="Cambria" pitchFamily="18" charset="0"/>
                <a:ea typeface="Cambria" pitchFamily="18" charset="0"/>
              </a:rPr>
              <a:t>Hòa</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Hải</a:t>
            </a:r>
            <a:r>
              <a:rPr lang="en-US" dirty="0">
                <a:latin typeface="Cambria" pitchFamily="18" charset="0"/>
                <a:ea typeface="Cambria" pitchFamily="18" charset="0"/>
              </a:rPr>
              <a:t> </a:t>
            </a:r>
            <a:r>
              <a:rPr lang="en-US" dirty="0" err="1">
                <a:latin typeface="Cambria" pitchFamily="18" charset="0"/>
                <a:ea typeface="Cambria" pitchFamily="18" charset="0"/>
              </a:rPr>
              <a:t>sản</a:t>
            </a:r>
            <a:r>
              <a:rPr lang="en-US" dirty="0">
                <a:latin typeface="Cambria" pitchFamily="18" charset="0"/>
                <a:ea typeface="Cambria" pitchFamily="18" charset="0"/>
              </a:rPr>
              <a:t> </a:t>
            </a:r>
            <a:r>
              <a:rPr lang="en-US" dirty="0" err="1">
                <a:latin typeface="Cambria" pitchFamily="18" charset="0"/>
                <a:ea typeface="Cambria" pitchFamily="18" charset="0"/>
              </a:rPr>
              <a:t>giá</a:t>
            </a:r>
            <a:r>
              <a:rPr lang="en-US" dirty="0">
                <a:latin typeface="Cambria" pitchFamily="18" charset="0"/>
                <a:ea typeface="Cambria" pitchFamily="18" charset="0"/>
              </a:rPr>
              <a:t> </a:t>
            </a:r>
            <a:r>
              <a:rPr lang="en-US" dirty="0" err="1">
                <a:latin typeface="Cambria" pitchFamily="18" charset="0"/>
                <a:ea typeface="Cambria" pitchFamily="18" charset="0"/>
              </a:rPr>
              <a:t>trị</a:t>
            </a:r>
            <a:endParaRPr lang="en-US" dirty="0">
              <a:latin typeface="Cambria" pitchFamily="18" charset="0"/>
              <a:ea typeface="Cambria"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1317410"/>
            <a:ext cx="3528126" cy="211158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73898" y="4034895"/>
            <a:ext cx="3465302" cy="222517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7095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randombar(horizontal)">
                                      <p:cBhvr>
                                        <p:cTn id="21" dur="500"/>
                                        <p:tgtEl>
                                          <p:spTgt spid="205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6714828"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Tài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nguyên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vùng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đảo</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286000"/>
            <a:ext cx="6792509" cy="3124200"/>
          </a:xfrm>
          <a:prstGeom prst="wedgeRoundRectCallout">
            <a:avLst>
              <a:gd name="adj1" fmla="val 46364"/>
              <a:gd name="adj2" fmla="val 6267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362200"/>
            <a:ext cx="6557814" cy="2908489"/>
          </a:xfrm>
          <a:prstGeom prst="rect">
            <a:avLst/>
          </a:prstGeom>
        </p:spPr>
        <p:txBody>
          <a:bodyPr wrap="square">
            <a:spAutoFit/>
          </a:bodyPr>
          <a:lstStyle/>
          <a:p>
            <a:pPr algn="just">
              <a:spcBef>
                <a:spcPts val="600"/>
              </a:spcBef>
              <a:spcAft>
                <a:spcPts val="0"/>
              </a:spcAft>
            </a:pPr>
            <a:r>
              <a:rPr lang="en-US" sz="2400" dirty="0">
                <a:latin typeface="Cambria" pitchFamily="18" charset="0"/>
                <a:ea typeface="Cambria" pitchFamily="18" charset="0"/>
              </a:rPr>
              <a:t>- K</a:t>
            </a:r>
            <a:r>
              <a:rPr lang="vi-VN" sz="2400" dirty="0">
                <a:latin typeface="Cambria" pitchFamily="18" charset="0"/>
                <a:ea typeface="Cambria" pitchFamily="18" charset="0"/>
              </a:rPr>
              <a:t>há phong phú và đa dạng.</a:t>
            </a:r>
          </a:p>
          <a:p>
            <a:pPr algn="just">
              <a:spcBef>
                <a:spcPts val="600"/>
              </a:spcBef>
              <a:spcAft>
                <a:spcPts val="0"/>
              </a:spcAft>
            </a:pPr>
            <a:r>
              <a:rPr lang="vi-VN" sz="2400" dirty="0">
                <a:latin typeface="Cambria" pitchFamily="18" charset="0"/>
                <a:ea typeface="Cambria" pitchFamily="18" charset="0"/>
              </a:rPr>
              <a:t>- Nhiều loài thuỷ sản cho giá trị kinh tế cao. </a:t>
            </a:r>
          </a:p>
          <a:p>
            <a:pPr algn="just">
              <a:spcBef>
                <a:spcPts val="600"/>
              </a:spcBef>
              <a:spcAft>
                <a:spcPts val="0"/>
              </a:spcAft>
            </a:pPr>
            <a:r>
              <a:rPr lang="vi-VN" sz="2400" dirty="0">
                <a:latin typeface="Cambria" pitchFamily="18" charset="0"/>
                <a:ea typeface="Cambria" pitchFamily="18" charset="0"/>
              </a:rPr>
              <a:t>- Là nguồn cung cấp muối vô tận. Các khoáng sản có trữ lượng tương đối lớn như: dầu mỏ, khí tự nhiên, cát thuỷ tinh, ti-tan,...</a:t>
            </a:r>
          </a:p>
          <a:p>
            <a:pPr algn="just">
              <a:spcBef>
                <a:spcPts val="600"/>
              </a:spcBef>
              <a:spcAft>
                <a:spcPts val="0"/>
              </a:spcAft>
            </a:pPr>
            <a:r>
              <a:rPr lang="vi-VN" sz="2400" dirty="0">
                <a:latin typeface="Cambria" pitchFamily="18" charset="0"/>
                <a:ea typeface="Cambria" pitchFamily="18" charset="0"/>
              </a:rPr>
              <a:t>- Nguồn tài nguyên du lịch biển đặc sắc và đa dạng: các bãi biển đẹp, các vịnh biển,...</a:t>
            </a: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955218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9" dur="500"/>
                                        <p:tgtEl>
                                          <p:spTgt spid="38">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44" dur="500"/>
                                        <p:tgtEl>
                                          <p:spTgt spid="38">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9"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NHỮNG THUẬN LỢI VÀ KHÓ KHĂN ĐỐI VỚI PHÁT </a:t>
            </a:r>
            <a:endParaRPr lang="en-US" sz="2200" b="1" dirty="0">
              <a:solidFill>
                <a:srgbClr val="0D30DD"/>
              </a:solidFill>
              <a:latin typeface="Cambria" pitchFamily="18" charset="0"/>
            </a:endParaRPr>
          </a:p>
          <a:p>
            <a:pPr algn="just"/>
            <a:r>
              <a:rPr lang="vi-VN" sz="2200" b="1" dirty="0">
                <a:solidFill>
                  <a:srgbClr val="0D30DD"/>
                </a:solidFill>
                <a:latin typeface="Cambria" pitchFamily="18" charset="0"/>
              </a:rPr>
              <a:t>TRIỂN KINH TẾ </a:t>
            </a:r>
            <a:r>
              <a:rPr lang="en-US" sz="2200" b="1" dirty="0">
                <a:solidFill>
                  <a:srgbClr val="0D30DD"/>
                </a:solidFill>
                <a:latin typeface="Cambria" pitchFamily="18" charset="0"/>
              </a:rPr>
              <a:t>V</a:t>
            </a:r>
            <a:r>
              <a:rPr lang="vi-VN" sz="2200" b="1" dirty="0">
                <a:solidFill>
                  <a:srgbClr val="0D30DD"/>
                </a:solidFill>
                <a:latin typeface="Cambria" pitchFamily="18" charset="0"/>
              </a:rPr>
              <a:t>À</a:t>
            </a:r>
            <a:r>
              <a:rPr lang="en-US" sz="2200" b="1" dirty="0">
                <a:solidFill>
                  <a:srgbClr val="0D30DD"/>
                </a:solidFill>
                <a:latin typeface="Cambria" pitchFamily="18" charset="0"/>
              </a:rPr>
              <a:t> </a:t>
            </a:r>
            <a:r>
              <a:rPr lang="vi-VN" sz="2200" b="1" dirty="0">
                <a:solidFill>
                  <a:srgbClr val="0D30DD"/>
                </a:solidFill>
                <a:latin typeface="Cambria" pitchFamily="18" charset="0"/>
              </a:rPr>
              <a:t>BẢO VỆ CHỦ QUYỀN</a:t>
            </a:r>
            <a:r>
              <a:rPr lang="en-US" sz="2200" b="1" dirty="0">
                <a:solidFill>
                  <a:srgbClr val="0D30DD"/>
                </a:solidFill>
                <a:latin typeface="Cambria" pitchFamily="18" charset="0"/>
              </a:rPr>
              <a:t> BIỂN ĐẢO</a:t>
            </a:r>
            <a:endParaRPr lang="vi-VN" sz="2200" b="1" dirty="0">
              <a:solidFill>
                <a:srgbClr val="0D30DD"/>
              </a:solidFill>
              <a:latin typeface="Cambria" pitchFamily="18" charset="0"/>
            </a:endParaRPr>
          </a:p>
        </p:txBody>
      </p:sp>
      <p:sp>
        <p:nvSpPr>
          <p:cNvPr id="22" name="Rectangle 21"/>
          <p:cNvSpPr/>
          <p:nvPr/>
        </p:nvSpPr>
        <p:spPr>
          <a:xfrm>
            <a:off x="304800" y="1492508"/>
            <a:ext cx="8494135" cy="4832092"/>
          </a:xfrm>
          <a:prstGeom prst="rect">
            <a:avLst/>
          </a:prstGeom>
          <a:solidFill>
            <a:srgbClr val="BCFCD4"/>
          </a:solidFill>
          <a:ln>
            <a:solidFill>
              <a:srgbClr val="00B050"/>
            </a:solidFill>
          </a:ln>
        </p:spPr>
        <p:txBody>
          <a:bodyPr wrap="square">
            <a:spAutoFit/>
          </a:bodyPr>
          <a:lstStyle/>
          <a:p>
            <a:pPr algn="ctr"/>
            <a:r>
              <a:rPr lang="en-US" sz="2200" b="1" dirty="0">
                <a:solidFill>
                  <a:srgbClr val="00B050"/>
                </a:solidFill>
                <a:latin typeface="Cambria" panose="02040503050406030204" pitchFamily="18" charset="0"/>
                <a:ea typeface="Cambria" panose="02040503050406030204" pitchFamily="18" charset="0"/>
              </a:rPr>
              <a:t>HOẠT ĐỘNG NHÓM</a:t>
            </a:r>
          </a:p>
          <a:p>
            <a:pPr algn="ctr"/>
            <a:r>
              <a:rPr lang="en-US" sz="2200" b="1" dirty="0" err="1">
                <a:solidFill>
                  <a:srgbClr val="00B050"/>
                </a:solidFill>
                <a:latin typeface="Cambria" panose="02040503050406030204" pitchFamily="18" charset="0"/>
                <a:ea typeface="Cambria" panose="02040503050406030204" pitchFamily="18" charset="0"/>
              </a:rPr>
              <a:t>Thời</a:t>
            </a:r>
            <a:r>
              <a:rPr lang="en-US" sz="2200" b="1" dirty="0">
                <a:solidFill>
                  <a:srgbClr val="00B050"/>
                </a:solidFill>
                <a:latin typeface="Cambria" panose="02040503050406030204" pitchFamily="18" charset="0"/>
                <a:ea typeface="Cambria" panose="02040503050406030204" pitchFamily="18" charset="0"/>
              </a:rPr>
              <a:t> </a:t>
            </a:r>
            <a:r>
              <a:rPr lang="en-US" sz="2200" b="1" dirty="0" err="1">
                <a:solidFill>
                  <a:srgbClr val="00B050"/>
                </a:solidFill>
                <a:latin typeface="Cambria" panose="02040503050406030204" pitchFamily="18" charset="0"/>
                <a:ea typeface="Cambria" panose="02040503050406030204" pitchFamily="18" charset="0"/>
              </a:rPr>
              <a:t>gian</a:t>
            </a:r>
            <a:r>
              <a:rPr lang="en-US" sz="2200" b="1" dirty="0">
                <a:solidFill>
                  <a:srgbClr val="00B050"/>
                </a:solidFill>
                <a:latin typeface="Cambria" panose="02040503050406030204" pitchFamily="18" charset="0"/>
                <a:ea typeface="Cambria" panose="02040503050406030204" pitchFamily="18" charset="0"/>
              </a:rPr>
              <a:t>: 10 </a:t>
            </a:r>
            <a:r>
              <a:rPr lang="en-US" sz="2200" b="1" dirty="0" err="1">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a:solidFill>
                  <a:srgbClr val="FF0000"/>
                </a:solidFill>
                <a:latin typeface="Cambria" panose="02040503050406030204" pitchFamily="18" charset="0"/>
                <a:ea typeface="Cambria" panose="02040503050406030204" pitchFamily="18" charset="0"/>
              </a:rPr>
              <a:t>NHIỆM VỤ</a:t>
            </a:r>
          </a:p>
          <a:p>
            <a:pPr algn="just"/>
            <a:r>
              <a:rPr lang="en-US" sz="2200" b="1" dirty="0">
                <a:solidFill>
                  <a:srgbClr val="00B050"/>
                </a:solidFill>
                <a:latin typeface="Cambria" panose="02040503050406030204" pitchFamily="18" charset="0"/>
                <a:ea typeface="Cambria" panose="02040503050406030204" pitchFamily="18" charset="0"/>
              </a:rPr>
              <a:t>* NHÓM 1, 2, 3, 4: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Kể tên một số hoạt động khai thác tài nguyên vùng biển, đảo nước ta.</a:t>
            </a:r>
            <a:endParaRPr lang="en-US" sz="2200" i="1" dirty="0">
              <a:solidFill>
                <a:srgbClr val="FF0000"/>
              </a:solidFill>
              <a:latin typeface="Cambria" panose="02040503050406030204" pitchFamily="18" charset="0"/>
              <a:ea typeface="Cambria" panose="02040503050406030204" pitchFamily="18" charset="0"/>
            </a:endParaRPr>
          </a:p>
          <a:p>
            <a:pPr algn="just"/>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Phân tích những thuận lợi đối với phát triển kinh tế ở vùng biển Việt Nam.</a:t>
            </a:r>
            <a:endParaRPr lang="en-US" sz="2200" i="1" dirty="0">
              <a:solidFill>
                <a:srgbClr val="FF0000"/>
              </a:solidFill>
              <a:latin typeface="Cambria" panose="02040503050406030204" pitchFamily="18" charset="0"/>
              <a:ea typeface="Cambria" panose="02040503050406030204" pitchFamily="18" charset="0"/>
            </a:endParaRPr>
          </a:p>
          <a:p>
            <a:pPr algn="just"/>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Phân tích những khó khăn đối với phát triển kinh tế ở vùng biển Việt Nam.</a:t>
            </a:r>
            <a:endParaRPr lang="en-US" sz="2200" i="1" dirty="0">
              <a:solidFill>
                <a:srgbClr val="FF0000"/>
              </a:solidFill>
              <a:latin typeface="Cambria" panose="02040503050406030204" pitchFamily="18" charset="0"/>
              <a:ea typeface="Cambria" panose="02040503050406030204" pitchFamily="18" charset="0"/>
            </a:endParaRPr>
          </a:p>
          <a:p>
            <a:pPr algn="just"/>
            <a:r>
              <a:rPr lang="en-US" sz="2200" b="1" dirty="0">
                <a:solidFill>
                  <a:srgbClr val="00B050"/>
                </a:solidFill>
                <a:latin typeface="Cambria" panose="02040503050406030204" pitchFamily="18" charset="0"/>
                <a:ea typeface="Cambria" panose="02040503050406030204" pitchFamily="18" charset="0"/>
              </a:rPr>
              <a:t>* NHÓM 5, 6, 7, 8: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Phân tích những thuận lợi đối với bảo vệ chủ quyền, các quyền và lợi ích hợp pháp của Việt Nam ở Biển Đông.</a:t>
            </a:r>
            <a:endParaRPr lang="en-US" sz="2200" i="1" dirty="0">
              <a:solidFill>
                <a:srgbClr val="FF0000"/>
              </a:solidFill>
              <a:latin typeface="Cambria" panose="02040503050406030204" pitchFamily="18" charset="0"/>
              <a:ea typeface="Cambria" panose="02040503050406030204" pitchFamily="18" charset="0"/>
            </a:endParaRPr>
          </a:p>
          <a:p>
            <a:pPr algn="just"/>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Phân tích những khó khăn đối với bảo vệ chủ quyền, các quyền và lợi ích hợp pháp của Việt Nam ở Biển Đông.</a:t>
            </a:r>
            <a:endParaRPr lang="en-US" sz="22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1136" y="1610972"/>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1524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Bão</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Đông</a:t>
            </a:r>
            <a:endParaRPr lang="en-US" dirty="0">
              <a:latin typeface="Cambria" pitchFamily="18" charset="0"/>
              <a:ea typeface="Cambria" pitchFamily="18" charset="0"/>
            </a:endParaRPr>
          </a:p>
        </p:txBody>
      </p:sp>
      <p:sp>
        <p:nvSpPr>
          <p:cNvPr id="22" name="TextBox 21"/>
          <p:cNvSpPr txBox="1"/>
          <p:nvPr/>
        </p:nvSpPr>
        <p:spPr>
          <a:xfrm>
            <a:off x="5058569" y="6260068"/>
            <a:ext cx="3475827" cy="369332"/>
          </a:xfrm>
          <a:prstGeom prst="rect">
            <a:avLst/>
          </a:prstGeom>
          <a:noFill/>
        </p:spPr>
        <p:txBody>
          <a:bodyPr wrap="square" rtlCol="0">
            <a:spAutoFit/>
          </a:bodyPr>
          <a:lstStyle/>
          <a:p>
            <a:r>
              <a:rPr lang="en-US" dirty="0" err="1">
                <a:latin typeface="Cambria" pitchFamily="18" charset="0"/>
                <a:ea typeface="Cambria" pitchFamily="18" charset="0"/>
              </a:rPr>
              <a:t>Tranh</a:t>
            </a:r>
            <a:r>
              <a:rPr lang="en-US" dirty="0">
                <a:latin typeface="Cambria" pitchFamily="18" charset="0"/>
                <a:ea typeface="Cambria" pitchFamily="18" charset="0"/>
              </a:rPr>
              <a:t> </a:t>
            </a:r>
            <a:r>
              <a:rPr lang="en-US" dirty="0" err="1">
                <a:latin typeface="Cambria" pitchFamily="18" charset="0"/>
                <a:ea typeface="Cambria" pitchFamily="18" charset="0"/>
              </a:rPr>
              <a:t>chấp</a:t>
            </a:r>
            <a:r>
              <a:rPr lang="en-US" dirty="0">
                <a:latin typeface="Cambria" pitchFamily="18" charset="0"/>
                <a:ea typeface="Cambria" pitchFamily="18" charset="0"/>
              </a:rPr>
              <a:t> </a:t>
            </a:r>
            <a:r>
              <a:rPr lang="en-US" dirty="0" err="1">
                <a:latin typeface="Cambria" pitchFamily="18" charset="0"/>
                <a:ea typeface="Cambria" pitchFamily="18" charset="0"/>
              </a:rPr>
              <a:t>chủ</a:t>
            </a:r>
            <a:r>
              <a:rPr lang="en-US" dirty="0">
                <a:latin typeface="Cambria" pitchFamily="18" charset="0"/>
                <a:ea typeface="Cambria" pitchFamily="18" charset="0"/>
              </a:rPr>
              <a:t> </a:t>
            </a:r>
            <a:r>
              <a:rPr lang="en-US" dirty="0" err="1">
                <a:latin typeface="Cambria" pitchFamily="18" charset="0"/>
                <a:ea typeface="Cambria" pitchFamily="18" charset="0"/>
              </a:rPr>
              <a:t>quyền</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Đông</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a:latin typeface="Cambria" pitchFamily="18" charset="0"/>
                <a:ea typeface="Cambria" pitchFamily="18" charset="0"/>
              </a:rPr>
              <a:t>Du </a:t>
            </a:r>
            <a:r>
              <a:rPr lang="en-US" dirty="0" err="1">
                <a:latin typeface="Cambria" pitchFamily="18" charset="0"/>
                <a:ea typeface="Cambria" pitchFamily="18" charset="0"/>
              </a:rPr>
              <a:t>lịch</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Đà</a:t>
            </a:r>
            <a:r>
              <a:rPr lang="en-US" dirty="0">
                <a:latin typeface="Cambria" pitchFamily="18" charset="0"/>
                <a:ea typeface="Cambria" pitchFamily="18" charset="0"/>
              </a:rPr>
              <a:t> </a:t>
            </a:r>
            <a:r>
              <a:rPr lang="en-US" dirty="0" err="1">
                <a:latin typeface="Cambria" pitchFamily="18" charset="0"/>
                <a:ea typeface="Cambria" pitchFamily="18" charset="0"/>
              </a:rPr>
              <a:t>Nẵng</a:t>
            </a:r>
            <a:endParaRPr lang="en-US" dirty="0">
              <a:latin typeface="Cambria" pitchFamily="18" charset="0"/>
              <a:ea typeface="Cambria" pitchFamily="18" charset="0"/>
            </a:endParaRPr>
          </a:p>
        </p:txBody>
      </p:sp>
      <p:sp>
        <p:nvSpPr>
          <p:cNvPr id="24" name="TextBox 23"/>
          <p:cNvSpPr txBox="1"/>
          <p:nvPr/>
        </p:nvSpPr>
        <p:spPr>
          <a:xfrm>
            <a:off x="4724400" y="3581400"/>
            <a:ext cx="3886200" cy="369332"/>
          </a:xfrm>
          <a:prstGeom prst="rect">
            <a:avLst/>
          </a:prstGeom>
          <a:noFill/>
        </p:spPr>
        <p:txBody>
          <a:bodyPr wrap="square" rtlCol="0">
            <a:spAutoFit/>
          </a:bodyPr>
          <a:lstStyle/>
          <a:p>
            <a:pPr algn="ctr"/>
            <a:r>
              <a:rPr lang="en-US" dirty="0" err="1">
                <a:latin typeface="Cambria" pitchFamily="18" charset="0"/>
                <a:ea typeface="Cambria" pitchFamily="18" charset="0"/>
              </a:rPr>
              <a:t>Cảng</a:t>
            </a:r>
            <a:r>
              <a:rPr lang="en-US" dirty="0">
                <a:latin typeface="Cambria" pitchFamily="18" charset="0"/>
                <a:ea typeface="Cambria" pitchFamily="18" charset="0"/>
              </a:rPr>
              <a:t> </a:t>
            </a:r>
            <a:r>
              <a:rPr lang="en-US" dirty="0" err="1">
                <a:latin typeface="Cambria" pitchFamily="18" charset="0"/>
                <a:ea typeface="Cambria" pitchFamily="18" charset="0"/>
              </a:rPr>
              <a:t>Sài</a:t>
            </a:r>
            <a:r>
              <a:rPr lang="en-US" dirty="0">
                <a:latin typeface="Cambria" pitchFamily="18" charset="0"/>
                <a:ea typeface="Cambria" pitchFamily="18" charset="0"/>
              </a:rPr>
              <a:t> </a:t>
            </a:r>
            <a:r>
              <a:rPr lang="en-US" dirty="0" err="1">
                <a:latin typeface="Cambria" pitchFamily="18" charset="0"/>
                <a:ea typeface="Cambria" pitchFamily="18" charset="0"/>
              </a:rPr>
              <a:t>Gòn</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4072488"/>
            <a:ext cx="3809999" cy="2187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360" y="1424818"/>
            <a:ext cx="3818237"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2300" y="1424818"/>
            <a:ext cx="3892097"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2300" y="4072488"/>
            <a:ext cx="3892096" cy="217591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NHỮNG THUẬN LỢI VÀ KHÓ KHĂN ĐỐI VỚI PHÁT </a:t>
            </a:r>
            <a:endParaRPr lang="en-US" sz="2200" b="1" dirty="0">
              <a:solidFill>
                <a:srgbClr val="0D30DD"/>
              </a:solidFill>
              <a:latin typeface="Cambria" pitchFamily="18" charset="0"/>
            </a:endParaRPr>
          </a:p>
          <a:p>
            <a:pPr algn="just"/>
            <a:r>
              <a:rPr lang="vi-VN" sz="2200" b="1" dirty="0">
                <a:solidFill>
                  <a:srgbClr val="0D30DD"/>
                </a:solidFill>
                <a:latin typeface="Cambria" pitchFamily="18" charset="0"/>
              </a:rPr>
              <a:t>TRIỂN KINH TẾ </a:t>
            </a:r>
            <a:r>
              <a:rPr lang="en-US" sz="2200" b="1" dirty="0">
                <a:solidFill>
                  <a:srgbClr val="0D30DD"/>
                </a:solidFill>
                <a:latin typeface="Cambria" pitchFamily="18" charset="0"/>
              </a:rPr>
              <a:t>V</a:t>
            </a:r>
            <a:r>
              <a:rPr lang="vi-VN" sz="2200" b="1" dirty="0">
                <a:solidFill>
                  <a:srgbClr val="0D30DD"/>
                </a:solidFill>
                <a:latin typeface="Cambria" pitchFamily="18" charset="0"/>
              </a:rPr>
              <a:t>À</a:t>
            </a:r>
            <a:r>
              <a:rPr lang="en-US" sz="2200" b="1" dirty="0">
                <a:solidFill>
                  <a:srgbClr val="0D30DD"/>
                </a:solidFill>
                <a:latin typeface="Cambria" pitchFamily="18" charset="0"/>
              </a:rPr>
              <a:t> </a:t>
            </a:r>
            <a:r>
              <a:rPr lang="vi-VN" sz="2200" b="1" dirty="0">
                <a:solidFill>
                  <a:srgbClr val="0D30DD"/>
                </a:solidFill>
                <a:latin typeface="Cambria" pitchFamily="18" charset="0"/>
              </a:rPr>
              <a:t>BẢO VỆ CHỦ QUYỀN</a:t>
            </a:r>
            <a:r>
              <a:rPr lang="en-US" sz="2200" b="1" dirty="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2179283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randombar(horizontal)">
                                      <p:cBhvr>
                                        <p:cTn id="7" dur="500"/>
                                        <p:tgtEl>
                                          <p:spTgt spid="3075"/>
                                        </p:tgtEl>
                                      </p:cBhvr>
                                    </p:animEffect>
                                  </p:childTnLst>
                                </p:cTn>
                              </p:par>
                              <p:par>
                                <p:cTn id="8" presetID="14" presetClass="entr" presetSubtype="1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randombar(horizontal)">
                                      <p:cBhvr>
                                        <p:cTn id="10" dur="500"/>
                                        <p:tgtEl>
                                          <p:spTgt spid="3076"/>
                                        </p:tgtEl>
                                      </p:cBhvr>
                                    </p:animEffect>
                                  </p:childTnLst>
                                </p:cTn>
                              </p:par>
                              <p:par>
                                <p:cTn id="11" presetID="14" presetClass="entr" presetSubtype="10" fill="hold" nodeType="withEffect">
                                  <p:stCondLst>
                                    <p:cond delay="0"/>
                                  </p:stCondLst>
                                  <p:childTnLst>
                                    <p:set>
                                      <p:cBhvr>
                                        <p:cTn id="12" dur="1" fill="hold">
                                          <p:stCondLst>
                                            <p:cond delay="0"/>
                                          </p:stCondLst>
                                        </p:cTn>
                                        <p:tgtEl>
                                          <p:spTgt spid="3077"/>
                                        </p:tgtEl>
                                        <p:attrNameLst>
                                          <p:attrName>style.visibility</p:attrName>
                                        </p:attrNameLst>
                                      </p:cBhvr>
                                      <p:to>
                                        <p:strVal val="visible"/>
                                      </p:to>
                                    </p:set>
                                    <p:animEffect transition="in" filter="randombar(horizontal)">
                                      <p:cBhvr>
                                        <p:cTn id="13" dur="500"/>
                                        <p:tgtEl>
                                          <p:spTgt spid="3077"/>
                                        </p:tgtEl>
                                      </p:cBhvr>
                                    </p:animEffect>
                                  </p:childTnLst>
                                </p:cTn>
                              </p:par>
                              <p:par>
                                <p:cTn id="14" presetID="14" presetClass="entr" presetSubtype="10"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randombar(horizontal)">
                                      <p:cBhvr>
                                        <p:cTn id="16" dur="500"/>
                                        <p:tgtEl>
                                          <p:spTgt spid="307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03928498"/>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8"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NHỮNG THUẬN LỢI VÀ KHÓ KHĂN ĐỐI VỚI PHÁT </a:t>
            </a:r>
            <a:endParaRPr lang="en-US" sz="2200" b="1" dirty="0">
              <a:solidFill>
                <a:srgbClr val="0D30DD"/>
              </a:solidFill>
              <a:latin typeface="Cambria" pitchFamily="18" charset="0"/>
            </a:endParaRPr>
          </a:p>
          <a:p>
            <a:pPr algn="just"/>
            <a:r>
              <a:rPr lang="vi-VN" sz="2200" b="1" dirty="0">
                <a:solidFill>
                  <a:srgbClr val="0D30DD"/>
                </a:solidFill>
                <a:latin typeface="Cambria" pitchFamily="18" charset="0"/>
              </a:rPr>
              <a:t>TRIỂN KINH TẾ </a:t>
            </a:r>
            <a:r>
              <a:rPr lang="en-US" sz="2200" b="1" dirty="0">
                <a:solidFill>
                  <a:srgbClr val="0D30DD"/>
                </a:solidFill>
                <a:latin typeface="Cambria" pitchFamily="18" charset="0"/>
              </a:rPr>
              <a:t>V</a:t>
            </a:r>
            <a:r>
              <a:rPr lang="vi-VN" sz="2200" b="1" dirty="0">
                <a:solidFill>
                  <a:srgbClr val="0D30DD"/>
                </a:solidFill>
                <a:latin typeface="Cambria" pitchFamily="18" charset="0"/>
              </a:rPr>
              <a:t>À</a:t>
            </a:r>
            <a:r>
              <a:rPr lang="en-US" sz="2200" b="1" dirty="0">
                <a:solidFill>
                  <a:srgbClr val="0D30DD"/>
                </a:solidFill>
                <a:latin typeface="Cambria" pitchFamily="18" charset="0"/>
              </a:rPr>
              <a:t> </a:t>
            </a:r>
            <a:r>
              <a:rPr lang="vi-VN" sz="2200" b="1" dirty="0">
                <a:solidFill>
                  <a:srgbClr val="0D30DD"/>
                </a:solidFill>
                <a:latin typeface="Cambria" pitchFamily="18" charset="0"/>
              </a:rPr>
              <a:t>BẢO VỆ CHỦ QUYỀN</a:t>
            </a:r>
            <a:r>
              <a:rPr lang="en-US" sz="2200" b="1" dirty="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3888680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Đối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với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phát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triển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14600"/>
            <a:ext cx="6792509" cy="2590800"/>
          </a:xfrm>
          <a:prstGeom prst="wedgeRoundRectCallout">
            <a:avLst>
              <a:gd name="adj1" fmla="val 46364"/>
              <a:gd name="adj2" fmla="val 729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862352"/>
            <a:ext cx="6557814" cy="1862048"/>
          </a:xfrm>
          <a:prstGeom prst="rect">
            <a:avLst/>
          </a:prstGeom>
        </p:spPr>
        <p:txBody>
          <a:bodyPr wrap="square">
            <a:spAutoFit/>
          </a:bodyPr>
          <a:lstStyle/>
          <a:p>
            <a:pPr algn="just">
              <a:spcBef>
                <a:spcPts val="600"/>
              </a:spcBef>
              <a:spcAft>
                <a:spcPts val="0"/>
              </a:spcAft>
            </a:pPr>
            <a:r>
              <a:rPr lang="vi-VN" sz="2200" b="1" dirty="0">
                <a:latin typeface="Cambria" pitchFamily="18" charset="0"/>
                <a:ea typeface="Cambria" pitchFamily="18" charset="0"/>
              </a:rPr>
              <a:t>- Thuận lợi:</a:t>
            </a:r>
            <a:r>
              <a:rPr lang="en-US" sz="2200" b="1" dirty="0">
                <a:latin typeface="Cambria" pitchFamily="18" charset="0"/>
                <a:ea typeface="Cambria" pitchFamily="18" charset="0"/>
              </a:rPr>
              <a:t> </a:t>
            </a:r>
            <a:r>
              <a:rPr lang="vi-VN" sz="2200" dirty="0">
                <a:latin typeface="Cambria" pitchFamily="18" charset="0"/>
                <a:ea typeface="Cambria" pitchFamily="18" charset="0"/>
              </a:rPr>
              <a:t>Phát triển tổng hợp kinh tế biển: khai thác nuôi trồng và chế biến hải sản, giao thông vận tải biển, du lịch biển đảo, khai thác khoáng sản biển.</a:t>
            </a:r>
          </a:p>
          <a:p>
            <a:pPr algn="just">
              <a:spcBef>
                <a:spcPts val="600"/>
              </a:spcBef>
              <a:spcAft>
                <a:spcPts val="0"/>
              </a:spcAft>
            </a:pPr>
            <a:r>
              <a:rPr lang="vi-VN" sz="2200" b="1" dirty="0">
                <a:latin typeface="Cambria" pitchFamily="18" charset="0"/>
                <a:ea typeface="Cambria" pitchFamily="18" charset="0"/>
              </a:rPr>
              <a:t>- Khó khăn: </a:t>
            </a:r>
            <a:r>
              <a:rPr lang="vi-VN" sz="2200" dirty="0">
                <a:latin typeface="Cambria" pitchFamily="18" charset="0"/>
                <a:ea typeface="Cambria" pitchFamily="18" charset="0"/>
              </a:rPr>
              <a:t>thiên tai: bão, nước dâng, sóng lớn, sạt lở bờ biển, cơ sở hạ tầng chưa đầy đủ và đồng bộ.</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NHỮNG THUẬN LỢI VÀ KHÓ KHĂN ĐỐI VỚI PHÁT </a:t>
            </a:r>
            <a:endParaRPr lang="en-US" sz="2200" b="1" dirty="0">
              <a:solidFill>
                <a:srgbClr val="0D30DD"/>
              </a:solidFill>
              <a:latin typeface="Cambria" pitchFamily="18" charset="0"/>
            </a:endParaRPr>
          </a:p>
          <a:p>
            <a:pPr algn="just"/>
            <a:r>
              <a:rPr lang="vi-VN" sz="2200" b="1" dirty="0">
                <a:solidFill>
                  <a:srgbClr val="0D30DD"/>
                </a:solidFill>
                <a:latin typeface="Cambria" pitchFamily="18" charset="0"/>
              </a:rPr>
              <a:t>TRIỂN KINH TẾ </a:t>
            </a:r>
            <a:r>
              <a:rPr lang="en-US" sz="2200" b="1" dirty="0">
                <a:solidFill>
                  <a:srgbClr val="0D30DD"/>
                </a:solidFill>
                <a:latin typeface="Cambria" pitchFamily="18" charset="0"/>
              </a:rPr>
              <a:t>V</a:t>
            </a:r>
            <a:r>
              <a:rPr lang="vi-VN" sz="2200" b="1" dirty="0">
                <a:solidFill>
                  <a:srgbClr val="0D30DD"/>
                </a:solidFill>
                <a:latin typeface="Cambria" pitchFamily="18" charset="0"/>
              </a:rPr>
              <a:t>À</a:t>
            </a:r>
            <a:r>
              <a:rPr lang="en-US" sz="2200" b="1" dirty="0">
                <a:solidFill>
                  <a:srgbClr val="0D30DD"/>
                </a:solidFill>
                <a:latin typeface="Cambria" pitchFamily="18" charset="0"/>
              </a:rPr>
              <a:t> </a:t>
            </a:r>
            <a:r>
              <a:rPr lang="vi-VN" sz="2200" b="1" dirty="0">
                <a:solidFill>
                  <a:srgbClr val="0D30DD"/>
                </a:solidFill>
                <a:latin typeface="Cambria" pitchFamily="18" charset="0"/>
              </a:rPr>
              <a:t>BẢO VỆ CHỦ QUYỀN</a:t>
            </a:r>
            <a:r>
              <a:rPr lang="en-US" sz="2200" b="1" dirty="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4234210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9"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2800" b="1" dirty="0">
                <a:ln w="10541" cmpd="sng">
                  <a:solidFill>
                    <a:schemeClr val="accent1">
                      <a:shade val="88000"/>
                      <a:satMod val="110000"/>
                    </a:schemeClr>
                  </a:solidFill>
                  <a:prstDash val="solid"/>
                </a:ln>
                <a:solidFill>
                  <a:srgbClr val="FF0000"/>
                </a:solidFill>
                <a:latin typeface="Cambria" pitchFamily="18" charset="0"/>
              </a:rPr>
              <a:t>BẢO VỆ CHỦ QUYỀN, CÁC QUYỀN VÀ LỢI ÍCH HỢP PHÁP </a:t>
            </a:r>
            <a:br>
              <a:rPr lang="en-US" sz="2800" b="1" dirty="0">
                <a:ln w="10541" cmpd="sng">
                  <a:solidFill>
                    <a:schemeClr val="accent1">
                      <a:shade val="88000"/>
                      <a:satMod val="110000"/>
                    </a:schemeClr>
                  </a:solidFill>
                  <a:prstDash val="solid"/>
                </a:ln>
                <a:solidFill>
                  <a:srgbClr val="FF0000"/>
                </a:solidFill>
                <a:latin typeface="Cambria" pitchFamily="18" charset="0"/>
              </a:rPr>
            </a:br>
            <a:r>
              <a:rPr lang="en-US" sz="2800" b="1" dirty="0">
                <a:ln w="10541" cmpd="sng">
                  <a:solidFill>
                    <a:schemeClr val="accent1">
                      <a:shade val="88000"/>
                      <a:satMod val="110000"/>
                    </a:schemeClr>
                  </a:solidFill>
                  <a:prstDash val="solid"/>
                </a:ln>
                <a:solidFill>
                  <a:srgbClr val="FF0000"/>
                </a:solidFill>
                <a:latin typeface="Cambria" pitchFamily="18" charset="0"/>
              </a:rPr>
              <a:t>CỦA VIỆT NAM Ở BIỂN ĐÔNG</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CHỦ ĐỀ 2</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40284" y="3113816"/>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Times New Roman" panose="02020603050405020304" pitchFamily="18" charset="0"/>
                <a:cs typeface="Times New Roman" panose="02020603050405020304" pitchFamily="18" charset="0"/>
              </a:rPr>
              <a:t>GV </a:t>
            </a:r>
            <a:r>
              <a:rPr lang="en-US" sz="2500" b="1" dirty="0" err="1">
                <a:ln w="10541" cmpd="sng">
                  <a:solidFill>
                    <a:schemeClr val="accent1">
                      <a:shade val="88000"/>
                      <a:satMod val="110000"/>
                    </a:schemeClr>
                  </a:solidFill>
                  <a:prstDash val="solid"/>
                </a:ln>
                <a:solidFill>
                  <a:srgbClr val="002060"/>
                </a:solidFill>
                <a:latin typeface="Times New Roman" panose="02020603050405020304" pitchFamily="18" charset="0"/>
                <a:cs typeface="Times New Roman" panose="02020603050405020304" pitchFamily="18" charset="0"/>
              </a:rPr>
              <a:t>dạy</a:t>
            </a:r>
            <a:r>
              <a:rPr lang="en-US" sz="2500" b="1" dirty="0">
                <a:ln w="10541" cmpd="sng">
                  <a:solidFill>
                    <a:schemeClr val="accent1">
                      <a:shade val="88000"/>
                      <a:satMod val="110000"/>
                    </a:schemeClr>
                  </a:solidFill>
                  <a:prstDash val="solid"/>
                </a:ln>
                <a:solidFill>
                  <a:srgbClr val="002060"/>
                </a:solidFill>
                <a:latin typeface="Times New Roman" panose="02020603050405020304" pitchFamily="18" charset="0"/>
                <a:cs typeface="Times New Roman" panose="02020603050405020304" pitchFamily="18" charset="0"/>
              </a:rPr>
              <a:t>:</a:t>
            </a:r>
            <a:r>
              <a:rPr lang="vi-VN" sz="2500" b="1" dirty="0">
                <a:ln w="10541" cmpd="sng">
                  <a:solidFill>
                    <a:schemeClr val="accent1">
                      <a:shade val="88000"/>
                      <a:satMod val="110000"/>
                    </a:schemeClr>
                  </a:solidFill>
                  <a:prstDash val="solid"/>
                </a:ln>
                <a:solidFill>
                  <a:srgbClr val="002060"/>
                </a:solidFill>
                <a:latin typeface="Times New Roman" panose="02020603050405020304" pitchFamily="18" charset="0"/>
                <a:cs typeface="Times New Roman" panose="02020603050405020304" pitchFamily="18" charset="0"/>
              </a:rPr>
              <a:t> </a:t>
            </a:r>
            <a:r>
              <a:rPr lang="vi-VN" sz="2500" b="1" dirty="0" smtClean="0">
                <a:ln w="10541" cmpd="sng">
                  <a:solidFill>
                    <a:schemeClr val="accent1">
                      <a:shade val="88000"/>
                      <a:satMod val="110000"/>
                    </a:schemeClr>
                  </a:solidFill>
                  <a:prstDash val="solid"/>
                </a:ln>
                <a:solidFill>
                  <a:srgbClr val="002060"/>
                </a:solidFill>
                <a:latin typeface="Times New Roman" panose="02020603050405020304" pitchFamily="18" charset="0"/>
                <a:cs typeface="Times New Roman" panose="02020603050405020304" pitchFamily="18" charset="0"/>
              </a:rPr>
              <a:t>Đinh Thị Huyền Trâm</a:t>
            </a:r>
          </a:p>
          <a:p>
            <a:pPr algn="l"/>
            <a:r>
              <a:rPr lang="en-US" sz="2500" b="1" dirty="0" err="1" smtClean="0">
                <a:ln w="10541" cmpd="sng">
                  <a:solidFill>
                    <a:schemeClr val="accent1">
                      <a:shade val="88000"/>
                      <a:satMod val="110000"/>
                    </a:schemeClr>
                  </a:solidFill>
                  <a:prstDash val="solid"/>
                </a:ln>
                <a:solidFill>
                  <a:srgbClr val="002060"/>
                </a:solidFill>
                <a:latin typeface="Times New Roman" panose="02020603050405020304" pitchFamily="18" charset="0"/>
                <a:cs typeface="Times New Roman" panose="02020603050405020304" pitchFamily="18" charset="0"/>
              </a:rPr>
              <a:t>Lớp</a:t>
            </a:r>
            <a:r>
              <a:rPr lang="en-US" sz="2500" b="1" dirty="0" smtClean="0">
                <a:ln w="10541" cmpd="sng">
                  <a:solidFill>
                    <a:schemeClr val="accent1">
                      <a:shade val="88000"/>
                      <a:satMod val="110000"/>
                    </a:schemeClr>
                  </a:solidFill>
                  <a:prstDash val="solid"/>
                </a:ln>
                <a:solidFill>
                  <a:srgbClr val="002060"/>
                </a:solidFill>
                <a:latin typeface="Times New Roman" panose="02020603050405020304" pitchFamily="18" charset="0"/>
                <a:cs typeface="Times New Roman" panose="02020603050405020304" pitchFamily="18" charset="0"/>
              </a:rPr>
              <a:t> </a:t>
            </a:r>
            <a:r>
              <a:rPr lang="en-US" sz="2500" b="1" dirty="0" err="1">
                <a:ln w="10541" cmpd="sng">
                  <a:solidFill>
                    <a:schemeClr val="accent1">
                      <a:shade val="88000"/>
                      <a:satMod val="110000"/>
                    </a:schemeClr>
                  </a:solidFill>
                  <a:prstDash val="solid"/>
                </a:ln>
                <a:solidFill>
                  <a:srgbClr val="002060"/>
                </a:solidFill>
                <a:latin typeface="Times New Roman" panose="02020603050405020304" pitchFamily="18" charset="0"/>
                <a:cs typeface="Times New Roman" panose="02020603050405020304" pitchFamily="18" charset="0"/>
              </a:rPr>
              <a:t>dạy</a:t>
            </a:r>
            <a:r>
              <a:rPr lang="en-US" sz="2500" b="1" dirty="0">
                <a:ln w="10541" cmpd="sng">
                  <a:solidFill>
                    <a:schemeClr val="accent1">
                      <a:shade val="88000"/>
                      <a:satMod val="110000"/>
                    </a:schemeClr>
                  </a:solidFill>
                  <a:prstDash val="solid"/>
                </a:ln>
                <a:solidFill>
                  <a:srgbClr val="002060"/>
                </a:solidFill>
                <a:latin typeface="Times New Roman" panose="02020603050405020304" pitchFamily="18" charset="0"/>
                <a:cs typeface="Times New Roman" panose="02020603050405020304" pitchFamily="18" charset="0"/>
              </a:rPr>
              <a:t>: </a:t>
            </a:r>
            <a:r>
              <a:rPr lang="vi-VN" sz="2500" b="1" dirty="0" smtClean="0">
                <a:ln w="10541" cmpd="sng">
                  <a:solidFill>
                    <a:schemeClr val="accent1">
                      <a:shade val="88000"/>
                      <a:satMod val="110000"/>
                    </a:schemeClr>
                  </a:solidFill>
                  <a:prstDash val="solid"/>
                </a:ln>
                <a:solidFill>
                  <a:srgbClr val="002060"/>
                </a:solidFill>
                <a:latin typeface="Times New Roman" panose="02020603050405020304" pitchFamily="18" charset="0"/>
                <a:cs typeface="Times New Roman" panose="02020603050405020304" pitchFamily="18" charset="0"/>
              </a:rPr>
              <a:t>9A1, 9A2, 9A3</a:t>
            </a:r>
            <a:endParaRPr lang="en-US" sz="2500" b="1" dirty="0">
              <a:ln w="10541" cmpd="sng">
                <a:solidFill>
                  <a:schemeClr val="accent1">
                    <a:shade val="88000"/>
                    <a:satMod val="110000"/>
                  </a:schemeClr>
                </a:solidFill>
                <a:prstDash val="solid"/>
              </a:ln>
              <a:solidFill>
                <a:srgbClr val="002060"/>
              </a:solidFill>
              <a:latin typeface="Times New Roman" panose="02020603050405020304" pitchFamily="18" charset="0"/>
              <a:cs typeface="Times New Roman" panose="02020603050405020304"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932787019"/>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NHỮNG THUẬN LỢI VÀ KHÓ KHĂN ĐỐI VỚI PHÁT </a:t>
            </a:r>
            <a:endParaRPr lang="en-US" sz="2200" b="1" dirty="0">
              <a:solidFill>
                <a:srgbClr val="0D30DD"/>
              </a:solidFill>
              <a:latin typeface="Cambria" pitchFamily="18" charset="0"/>
            </a:endParaRPr>
          </a:p>
          <a:p>
            <a:pPr algn="just"/>
            <a:r>
              <a:rPr lang="vi-VN" sz="2200" b="1" dirty="0">
                <a:solidFill>
                  <a:srgbClr val="0D30DD"/>
                </a:solidFill>
                <a:latin typeface="Cambria" pitchFamily="18" charset="0"/>
              </a:rPr>
              <a:t>TRIỂN KINH TẾ </a:t>
            </a:r>
            <a:r>
              <a:rPr lang="en-US" sz="2200" b="1" dirty="0">
                <a:solidFill>
                  <a:srgbClr val="0D30DD"/>
                </a:solidFill>
                <a:latin typeface="Cambria" pitchFamily="18" charset="0"/>
              </a:rPr>
              <a:t>V</a:t>
            </a:r>
            <a:r>
              <a:rPr lang="vi-VN" sz="2200" b="1" dirty="0">
                <a:solidFill>
                  <a:srgbClr val="0D30DD"/>
                </a:solidFill>
                <a:latin typeface="Cambria" pitchFamily="18" charset="0"/>
              </a:rPr>
              <a:t>À</a:t>
            </a:r>
            <a:r>
              <a:rPr lang="en-US" sz="2200" b="1" dirty="0">
                <a:solidFill>
                  <a:srgbClr val="0D30DD"/>
                </a:solidFill>
                <a:latin typeface="Cambria" pitchFamily="18" charset="0"/>
              </a:rPr>
              <a:t> </a:t>
            </a:r>
            <a:r>
              <a:rPr lang="vi-VN" sz="2200" b="1" dirty="0">
                <a:solidFill>
                  <a:srgbClr val="0D30DD"/>
                </a:solidFill>
                <a:latin typeface="Cambria" pitchFamily="18" charset="0"/>
              </a:rPr>
              <a:t>BẢO VỆ CHỦ QUYỀN</a:t>
            </a:r>
            <a:r>
              <a:rPr lang="en-US" sz="2200" b="1" dirty="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1948617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8310414" cy="646331"/>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b="1" dirty="0">
                <a:solidFill>
                  <a:srgbClr val="CC0000"/>
                </a:solidFill>
                <a:latin typeface="Times New Roman" pitchFamily="18" charset="0"/>
                <a:cs typeface="Times New Roman" pitchFamily="18" charset="0"/>
              </a:rPr>
              <a:t>b. </a:t>
            </a:r>
            <a:r>
              <a:rPr lang="en-US" b="1" dirty="0" err="1">
                <a:solidFill>
                  <a:srgbClr val="CC0000"/>
                </a:solidFill>
                <a:latin typeface="Times New Roman" pitchFamily="18" charset="0"/>
                <a:cs typeface="Times New Roman" pitchFamily="18" charset="0"/>
              </a:rPr>
              <a:t>Đối</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với</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phát</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triển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kinh</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tế</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và</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bảo</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vệ</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chủ</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quyền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các</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quyền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và</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lợi</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ích</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hợp</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pháp</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của</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Việt</a:t>
            </a:r>
            <a:r>
              <a:rPr lang="en-US" b="1" dirty="0">
                <a:solidFill>
                  <a:srgbClr val="CC0000"/>
                </a:solidFill>
                <a:latin typeface="Times New Roman" pitchFamily="18" charset="0"/>
                <a:cs typeface="Times New Roman" pitchFamily="18" charset="0"/>
              </a:rPr>
              <a:t> Nam ở </a:t>
            </a:r>
            <a:r>
              <a:rPr lang="en-US" b="1" dirty="0" err="1">
                <a:solidFill>
                  <a:srgbClr val="CC0000"/>
                </a:solidFill>
                <a:latin typeface="Times New Roman" pitchFamily="18" charset="0"/>
                <a:cs typeface="Times New Roman" pitchFamily="18" charset="0"/>
              </a:rPr>
              <a:t>Biển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Đông</a:t>
            </a:r>
            <a:endParaRPr lang="vi-VN"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0"/>
            <a:ext cx="6792509" cy="3810000"/>
          </a:xfrm>
          <a:prstGeom prst="wedgeRoundRectCallout">
            <a:avLst>
              <a:gd name="adj1" fmla="val 47637"/>
              <a:gd name="adj2" fmla="val 51651"/>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266414"/>
            <a:ext cx="6557814" cy="3447098"/>
          </a:xfrm>
          <a:prstGeom prst="rect">
            <a:avLst/>
          </a:prstGeom>
        </p:spPr>
        <p:txBody>
          <a:bodyPr wrap="square">
            <a:spAutoFit/>
          </a:bodyPr>
          <a:lstStyle/>
          <a:p>
            <a:pPr algn="just">
              <a:spcBef>
                <a:spcPts val="600"/>
              </a:spcBef>
              <a:spcAft>
                <a:spcPts val="0"/>
              </a:spcAft>
            </a:pPr>
            <a:r>
              <a:rPr lang="vi-VN" b="1" dirty="0">
                <a:latin typeface="Cambria" pitchFamily="18" charset="0"/>
                <a:ea typeface="Cambria" pitchFamily="18" charset="0"/>
              </a:rPr>
              <a:t>- Thuận lợi:</a:t>
            </a:r>
          </a:p>
          <a:p>
            <a:pPr algn="just">
              <a:spcBef>
                <a:spcPts val="600"/>
              </a:spcBef>
              <a:spcAft>
                <a:spcPts val="0"/>
              </a:spcAft>
            </a:pPr>
            <a:r>
              <a:rPr lang="vi-VN" dirty="0">
                <a:latin typeface="Cambria" pitchFamily="18" charset="0"/>
                <a:ea typeface="Cambria" pitchFamily="18" charset="0"/>
              </a:rPr>
              <a:t>+ Công ước của Liên hợp quốc về Luật Biển 1982 là cơ sở pháp lí để các quốc gia khẳng định và bảo vệ chủ quyền, các quyền và lợi ích hợp pháp trên biển.</a:t>
            </a:r>
          </a:p>
          <a:p>
            <a:pPr algn="just">
              <a:spcBef>
                <a:spcPts val="600"/>
              </a:spcBef>
              <a:spcAft>
                <a:spcPts val="0"/>
              </a:spcAft>
            </a:pPr>
            <a:r>
              <a:rPr lang="vi-VN" dirty="0">
                <a:latin typeface="Cambria" pitchFamily="18" charset="0"/>
                <a:ea typeface="Cambria" pitchFamily="18" charset="0"/>
              </a:rPr>
              <a:t>+ Nước ta đã ban hành Luật biển Việt Nam, tham gia xây dựng và thực thi Bộ quy tắc ứng xử Biển Đông.</a:t>
            </a:r>
          </a:p>
          <a:p>
            <a:pPr algn="just">
              <a:spcBef>
                <a:spcPts val="600"/>
              </a:spcBef>
              <a:spcAft>
                <a:spcPts val="0"/>
              </a:spcAft>
            </a:pPr>
            <a:r>
              <a:rPr lang="vi-VN" dirty="0">
                <a:latin typeface="Cambria" pitchFamily="18" charset="0"/>
                <a:ea typeface="Cambria" pitchFamily="18" charset="0"/>
              </a:rPr>
              <a:t>+ Tình hình an ninh, chính trị của các nước Đông Nam Á ngày càng ổn định.</a:t>
            </a:r>
          </a:p>
          <a:p>
            <a:pPr algn="just">
              <a:spcBef>
                <a:spcPts val="600"/>
              </a:spcBef>
              <a:spcAft>
                <a:spcPts val="0"/>
              </a:spcAft>
            </a:pPr>
            <a:r>
              <a:rPr lang="vi-VN" b="1" dirty="0">
                <a:latin typeface="Cambria" pitchFamily="18" charset="0"/>
                <a:ea typeface="Cambria" pitchFamily="18" charset="0"/>
              </a:rPr>
              <a:t>-  Khó khăn: </a:t>
            </a:r>
            <a:r>
              <a:rPr lang="vi-VN" dirty="0">
                <a:latin typeface="Cambria" pitchFamily="18" charset="0"/>
                <a:ea typeface="Cambria" pitchFamily="18" charset="0"/>
              </a:rPr>
              <a:t>tình trạng chồng lấn giữa vùng biển đảo của nhiều quốc gia đã dẫn đến những tranh chấp, ảnh hưởng đến tình hình an ninh trên Biển Đông.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NHỮNG THUẬN LỢI VÀ KHÓ KHĂN ĐỐI VỚI PHÁT </a:t>
            </a:r>
            <a:endParaRPr lang="en-US" sz="2200" b="1" dirty="0">
              <a:solidFill>
                <a:srgbClr val="0D30DD"/>
              </a:solidFill>
              <a:latin typeface="Cambria" pitchFamily="18" charset="0"/>
            </a:endParaRPr>
          </a:p>
          <a:p>
            <a:pPr algn="just"/>
            <a:r>
              <a:rPr lang="vi-VN" sz="2200" b="1" dirty="0">
                <a:solidFill>
                  <a:srgbClr val="0D30DD"/>
                </a:solidFill>
                <a:latin typeface="Cambria" pitchFamily="18" charset="0"/>
              </a:rPr>
              <a:t>TRIỂN KINH TẾ </a:t>
            </a:r>
            <a:r>
              <a:rPr lang="en-US" sz="2200" b="1" dirty="0">
                <a:solidFill>
                  <a:srgbClr val="0D30DD"/>
                </a:solidFill>
                <a:latin typeface="Cambria" pitchFamily="18" charset="0"/>
              </a:rPr>
              <a:t>V</a:t>
            </a:r>
            <a:r>
              <a:rPr lang="vi-VN" sz="2200" b="1" dirty="0">
                <a:solidFill>
                  <a:srgbClr val="0D30DD"/>
                </a:solidFill>
                <a:latin typeface="Cambria" pitchFamily="18" charset="0"/>
              </a:rPr>
              <a:t>À</a:t>
            </a:r>
            <a:r>
              <a:rPr lang="en-US" sz="2200" b="1" dirty="0">
                <a:solidFill>
                  <a:srgbClr val="0D30DD"/>
                </a:solidFill>
                <a:latin typeface="Cambria" pitchFamily="18" charset="0"/>
              </a:rPr>
              <a:t> </a:t>
            </a:r>
            <a:r>
              <a:rPr lang="vi-VN" sz="2200" b="1" dirty="0">
                <a:solidFill>
                  <a:srgbClr val="0D30DD"/>
                </a:solidFill>
                <a:latin typeface="Cambria" pitchFamily="18" charset="0"/>
              </a:rPr>
              <a:t>BẢO VỆ CHỦ QUYỀN</a:t>
            </a:r>
            <a:r>
              <a:rPr lang="en-US" sz="2200" b="1" dirty="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803803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7" dur="500"/>
                                        <p:tgtEl>
                                          <p:spTgt spid="38">
                                            <p:txEl>
                                              <p:pRg st="1" end="1"/>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40" dur="500"/>
                                        <p:tgtEl>
                                          <p:spTgt spid="38">
                                            <p:txEl>
                                              <p:pRg st="2" end="2"/>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3" dur="500"/>
                                        <p:tgtEl>
                                          <p:spTgt spid="38">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8"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t</a:t>
            </a:r>
            <a:r>
              <a:rPr lang="vi-VN" sz="2000" i="1" dirty="0">
                <a:solidFill>
                  <a:srgbClr val="FF0000"/>
                </a:solidFill>
                <a:latin typeface="Cambria" panose="02040503050406030204" pitchFamily="18" charset="0"/>
                <a:ea typeface="Cambria" panose="02040503050406030204" pitchFamily="18" charset="0"/>
              </a:rPr>
              <a:t>rình bày quá trình xác lập chủ quyền biển đảo trong lịch sử Việt Nam thời tiền sử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từ</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thế</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kỉ</a:t>
            </a:r>
            <a:r>
              <a:rPr lang="en-US" sz="2000" i="1" dirty="0">
                <a:solidFill>
                  <a:srgbClr val="FF0000"/>
                </a:solidFill>
                <a:latin typeface="Cambria" panose="02040503050406030204" pitchFamily="18" charset="0"/>
                <a:ea typeface="Cambria" panose="02040503050406030204" pitchFamily="18" charset="0"/>
              </a:rPr>
              <a:t> VII TCN – </a:t>
            </a:r>
            <a:r>
              <a:rPr lang="en-US" sz="2000" i="1" dirty="0" err="1">
                <a:solidFill>
                  <a:srgbClr val="FF0000"/>
                </a:solidFill>
                <a:latin typeface="Cambria" panose="02040503050406030204" pitchFamily="18" charset="0"/>
                <a:ea typeface="Cambria" panose="02040503050406030204" pitchFamily="18" charset="0"/>
              </a:rPr>
              <a:t>thế</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kỉ</a:t>
            </a:r>
            <a:r>
              <a:rPr lang="en-US" sz="2000" i="1" dirty="0">
                <a:solidFill>
                  <a:srgbClr val="FF0000"/>
                </a:solidFill>
                <a:latin typeface="Cambria" panose="02040503050406030204" pitchFamily="18" charset="0"/>
                <a:ea typeface="Cambria" panose="02040503050406030204" pitchFamily="18" charset="0"/>
              </a:rPr>
              <a:t> X.</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68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84590"/>
            <a:ext cx="3657601" cy="3016210"/>
          </a:xfrm>
          <a:prstGeom prst="rect">
            <a:avLst/>
          </a:prstGeom>
          <a:solidFill>
            <a:srgbClr val="FFCCFF"/>
          </a:solidFill>
          <a:ln w="12700">
            <a:solidFill>
              <a:srgbClr val="0070C0"/>
            </a:solidFill>
          </a:ln>
        </p:spPr>
        <p:txBody>
          <a:bodyPr wrap="square">
            <a:spAutoFit/>
          </a:bodyPr>
          <a:lstStyle/>
          <a:p>
            <a:pPr algn="just"/>
            <a:r>
              <a:rPr lang="vi-VN" sz="1900" dirty="0">
                <a:latin typeface="Cambria" panose="02040503050406030204" pitchFamily="18" charset="0"/>
                <a:ea typeface="Cambria" panose="02040503050406030204" pitchFamily="18" charset="0"/>
              </a:rPr>
              <a:t>- Thời tiền sử: Nhiều bộ lạc đã sinh sống ở các hang động ven biển Hải Phòng, Quảng Ninh, Nghệ An, Hà Tĩnh, Quảng Bình...</a:t>
            </a:r>
          </a:p>
          <a:p>
            <a:pPr algn="just"/>
            <a:r>
              <a:rPr lang="vi-VN" sz="1900" dirty="0">
                <a:latin typeface="Cambria" panose="02040503050406030204" pitchFamily="18" charset="0"/>
                <a:ea typeface="Cambria" panose="02040503050406030204" pitchFamily="18" charset="0"/>
              </a:rPr>
              <a:t>- Thế kỉ VII TCN đến thế kỉ X</a:t>
            </a:r>
          </a:p>
          <a:p>
            <a:pPr algn="just"/>
            <a:r>
              <a:rPr lang="vi-VN" sz="1900" dirty="0">
                <a:latin typeface="Cambria" panose="02040503050406030204" pitchFamily="18" charset="0"/>
                <a:ea typeface="Cambria" panose="02040503050406030204" pitchFamily="18" charset="0"/>
              </a:rPr>
              <a:t>+ Hoa văn hình thuyền trang trí trên các thạp đồng, trống đồng thuộc văn hoá Đông Sơn.</a:t>
            </a:r>
          </a:p>
          <a:p>
            <a:pPr algn="just"/>
            <a:r>
              <a:rPr lang="vi-VN" sz="1900" dirty="0">
                <a:latin typeface="Cambria" panose="02040503050406030204" pitchFamily="18" charset="0"/>
                <a:ea typeface="Cambria" panose="02040503050406030204" pitchFamily="18" charset="0"/>
              </a:rPr>
              <a:t>+ Hoạt động ngoại thương của vương quốc Chămpa và Phù Nam.</a:t>
            </a:r>
          </a:p>
        </p:txBody>
      </p:sp>
      <p:sp>
        <p:nvSpPr>
          <p:cNvPr id="35" name="TextBox 34"/>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Thương</a:t>
            </a:r>
            <a:r>
              <a:rPr lang="en-US" dirty="0">
                <a:latin typeface="Cambria" pitchFamily="18" charset="0"/>
                <a:ea typeface="Cambria" pitchFamily="18" charset="0"/>
              </a:rPr>
              <a:t> </a:t>
            </a:r>
            <a:r>
              <a:rPr lang="en-US" dirty="0" err="1">
                <a:latin typeface="Cambria" pitchFamily="18" charset="0"/>
                <a:ea typeface="Cambria" pitchFamily="18" charset="0"/>
              </a:rPr>
              <a:t>cảng</a:t>
            </a:r>
            <a:r>
              <a:rPr lang="en-US" dirty="0">
                <a:latin typeface="Cambria" pitchFamily="18" charset="0"/>
                <a:ea typeface="Cambria" pitchFamily="18" charset="0"/>
              </a:rPr>
              <a:t> </a:t>
            </a:r>
            <a:r>
              <a:rPr lang="en-US" dirty="0" err="1">
                <a:latin typeface="Cambria" pitchFamily="18" charset="0"/>
                <a:ea typeface="Cambria" pitchFamily="18" charset="0"/>
              </a:rPr>
              <a:t>Óc</a:t>
            </a:r>
            <a:r>
              <a:rPr lang="en-US" dirty="0">
                <a:latin typeface="Cambria" pitchFamily="18" charset="0"/>
                <a:ea typeface="Cambria" pitchFamily="18" charset="0"/>
              </a:rPr>
              <a:t> </a:t>
            </a:r>
            <a:r>
              <a:rPr lang="en-US" dirty="0" err="1">
                <a:latin typeface="Cambria" pitchFamily="18" charset="0"/>
                <a:ea typeface="Cambria" pitchFamily="18" charset="0"/>
              </a:rPr>
              <a:t>Eo</a:t>
            </a:r>
            <a:r>
              <a:rPr lang="en-US" dirty="0">
                <a:latin typeface="Cambria" pitchFamily="18" charset="0"/>
                <a:ea typeface="Cambria" pitchFamily="18" charset="0"/>
              </a:rPr>
              <a:t> (</a:t>
            </a:r>
            <a:r>
              <a:rPr lang="en-US" dirty="0" err="1">
                <a:latin typeface="Cambria" pitchFamily="18" charset="0"/>
                <a:ea typeface="Cambria" pitchFamily="18" charset="0"/>
              </a:rPr>
              <a:t>Phù</a:t>
            </a:r>
            <a:r>
              <a:rPr lang="en-US" dirty="0">
                <a:latin typeface="Cambria" pitchFamily="18" charset="0"/>
                <a:ea typeface="Cambria" pitchFamily="18" charset="0"/>
              </a:rPr>
              <a:t> Nam)</a:t>
            </a:r>
          </a:p>
        </p:txBody>
      </p:sp>
      <p:sp>
        <p:nvSpPr>
          <p:cNvPr id="36" name="TextBox 35"/>
          <p:cNvSpPr txBox="1"/>
          <p:nvPr/>
        </p:nvSpPr>
        <p:spPr>
          <a:xfrm>
            <a:off x="55626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Trống</a:t>
            </a:r>
            <a:r>
              <a:rPr lang="en-US" dirty="0">
                <a:latin typeface="Cambria" pitchFamily="18" charset="0"/>
                <a:ea typeface="Cambria" pitchFamily="18" charset="0"/>
              </a:rPr>
              <a:t> </a:t>
            </a: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Đông</a:t>
            </a:r>
            <a:r>
              <a:rPr lang="en-US" dirty="0">
                <a:latin typeface="Cambria" pitchFamily="18" charset="0"/>
                <a:ea typeface="Cambria" pitchFamily="18" charset="0"/>
              </a:rPr>
              <a:t> </a:t>
            </a:r>
            <a:r>
              <a:rPr lang="en-US" dirty="0" err="1">
                <a:latin typeface="Cambria" pitchFamily="18" charset="0"/>
                <a:ea typeface="Cambria" pitchFamily="18" charset="0"/>
              </a:rPr>
              <a:t>Sơn</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321866"/>
            <a:ext cx="3528125" cy="218333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4" y="4038600"/>
            <a:ext cx="3528125"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8479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randombar(horizontal)">
                                      <p:cBhvr>
                                        <p:cTn id="18" dur="500"/>
                                        <p:tgtEl>
                                          <p:spTgt spid="36"/>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2"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200329"/>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2.2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t</a:t>
            </a:r>
            <a:r>
              <a:rPr lang="vi-VN" i="1" dirty="0">
                <a:solidFill>
                  <a:srgbClr val="FF0000"/>
                </a:solidFill>
                <a:latin typeface="Cambria" panose="02040503050406030204" pitchFamily="18" charset="0"/>
                <a:ea typeface="Cambria" panose="02040503050406030204" pitchFamily="18" charset="0"/>
              </a:rPr>
              <a:t>rình bày quá trình xác lập chủ quyền biển đảo trong lịch sử Việt Nam </a:t>
            </a:r>
            <a:r>
              <a:rPr lang="en-US" i="1" dirty="0" err="1">
                <a:solidFill>
                  <a:srgbClr val="FF0000"/>
                </a:solidFill>
                <a:latin typeface="Cambria" panose="02040503050406030204" pitchFamily="18" charset="0"/>
                <a:ea typeface="Cambria" panose="02040503050406030204" pitchFamily="18" charset="0"/>
              </a:rPr>
              <a:t>thế</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kỉ</a:t>
            </a:r>
            <a:r>
              <a:rPr lang="en-US" i="1" dirty="0">
                <a:solidFill>
                  <a:srgbClr val="FF0000"/>
                </a:solidFill>
                <a:latin typeface="Cambria" panose="02040503050406030204" pitchFamily="18" charset="0"/>
                <a:ea typeface="Cambria" panose="02040503050406030204" pitchFamily="18" charset="0"/>
              </a:rPr>
              <a:t> X – XV.</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295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590800"/>
            <a:ext cx="3657601" cy="4016484"/>
          </a:xfrm>
          <a:prstGeom prst="rect">
            <a:avLst/>
          </a:prstGeom>
          <a:solidFill>
            <a:srgbClr val="FFCCFF"/>
          </a:solidFill>
          <a:ln w="12700">
            <a:solidFill>
              <a:srgbClr val="0070C0"/>
            </a:solidFill>
          </a:ln>
        </p:spPr>
        <p:txBody>
          <a:bodyPr wrap="square">
            <a:spAutoFit/>
          </a:bodyPr>
          <a:lstStyle/>
          <a:p>
            <a:pPr algn="just"/>
            <a:r>
              <a:rPr lang="vi-VN" sz="1700" dirty="0">
                <a:latin typeface="Cambria" panose="02040503050406030204" pitchFamily="18" charset="0"/>
                <a:ea typeface="Cambria" panose="02040503050406030204" pitchFamily="18" charset="0"/>
              </a:rPr>
              <a:t>- Thế kỉ X: cư dân ven biển tiếp tục khai thác biển, lập nghiệp và góp phần trong cuộc đấu tranh chống ngoại xâm.</a:t>
            </a:r>
          </a:p>
          <a:p>
            <a:pPr algn="just"/>
            <a:r>
              <a:rPr lang="vi-VN" sz="1700" dirty="0">
                <a:latin typeface="Cambria" panose="02040503050406030204" pitchFamily="18" charset="0"/>
                <a:ea typeface="Cambria" panose="02040503050406030204" pitchFamily="18" charset="0"/>
              </a:rPr>
              <a:t>- Thế kỉ XI - XIV:</a:t>
            </a:r>
          </a:p>
          <a:p>
            <a:pPr algn="just"/>
            <a:r>
              <a:rPr lang="vi-VN" sz="1700" dirty="0">
                <a:latin typeface="Cambria" panose="02040503050406030204" pitchFamily="18" charset="0"/>
                <a:ea typeface="Cambria" panose="02040503050406030204" pitchFamily="18" charset="0"/>
              </a:rPr>
              <a:t>+ Cảng biển Vân Đồn (Quảng Ninh) thuộc vùng quần đảo phía đông bắc, đã trở thành thương cảng quốc tế quan trọng từ thời Lý - Trần, các vua  Trần cử các tướng lĩnh tin cậy trấn thủ.</a:t>
            </a:r>
          </a:p>
          <a:p>
            <a:pPr algn="just"/>
            <a:r>
              <a:rPr lang="vi-VN" sz="1700" dirty="0">
                <a:latin typeface="Cambria" panose="02040503050406030204" pitchFamily="18" charset="0"/>
                <a:ea typeface="Cambria" panose="02040503050406030204" pitchFamily="18" charset="0"/>
              </a:rPr>
              <a:t>+ Các cửa biển khác như: Hội Triều (Thanh Hoá), Hội Thống (Hà Tĩnh) cũng  trở thành những trung tâm buôn bán lớn với người nước ngoài.</a:t>
            </a: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9019"/>
            <a:ext cx="3528125" cy="52541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8610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43"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90471"/>
            <a:ext cx="3657601" cy="1200329"/>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2.2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t</a:t>
            </a:r>
            <a:r>
              <a:rPr lang="vi-VN" i="1" dirty="0">
                <a:solidFill>
                  <a:srgbClr val="FF0000"/>
                </a:solidFill>
                <a:latin typeface="Cambria" panose="02040503050406030204" pitchFamily="18" charset="0"/>
                <a:ea typeface="Cambria" panose="02040503050406030204" pitchFamily="18" charset="0"/>
              </a:rPr>
              <a:t>rình bày quá trình xác lập chủ quyền biển đảo trong lịch sử Việt Nam </a:t>
            </a:r>
            <a:r>
              <a:rPr lang="en-US" i="1" dirty="0" err="1">
                <a:solidFill>
                  <a:srgbClr val="FF0000"/>
                </a:solidFill>
                <a:latin typeface="Cambria" panose="02040503050406030204" pitchFamily="18" charset="0"/>
                <a:ea typeface="Cambria" panose="02040503050406030204" pitchFamily="18" charset="0"/>
              </a:rPr>
              <a:t>thế</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kỉ</a:t>
            </a:r>
            <a:r>
              <a:rPr lang="en-US" i="1" dirty="0">
                <a:solidFill>
                  <a:srgbClr val="FF0000"/>
                </a:solidFill>
                <a:latin typeface="Cambria" panose="02040503050406030204" pitchFamily="18" charset="0"/>
                <a:ea typeface="Cambria" panose="02040503050406030204" pitchFamily="18" charset="0"/>
              </a:rPr>
              <a:t> X – XV.</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371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783681"/>
            <a:ext cx="3657601" cy="3693319"/>
          </a:xfrm>
          <a:prstGeom prst="rect">
            <a:avLst/>
          </a:prstGeom>
          <a:solidFill>
            <a:srgbClr val="FFCCFF"/>
          </a:solidFill>
          <a:ln w="12700">
            <a:solidFill>
              <a:srgbClr val="0070C0"/>
            </a:solidFill>
          </a:ln>
        </p:spPr>
        <p:txBody>
          <a:bodyPr wrap="square">
            <a:spAutoFit/>
          </a:bodyPr>
          <a:lstStyle/>
          <a:p>
            <a:pPr algn="just"/>
            <a:r>
              <a:rPr lang="vi-VN" dirty="0">
                <a:latin typeface="Cambria" panose="02040503050406030204" pitchFamily="18" charset="0"/>
                <a:ea typeface="Cambria" panose="02040503050406030204" pitchFamily="18" charset="0"/>
              </a:rPr>
              <a:t>- Thế kỉ XV:</a:t>
            </a:r>
          </a:p>
          <a:p>
            <a:pPr algn="just"/>
            <a:r>
              <a:rPr lang="vi-VN" dirty="0">
                <a:latin typeface="Cambria" panose="02040503050406030204" pitchFamily="18" charset="0"/>
                <a:ea typeface="Cambria" panose="02040503050406030204" pitchFamily="18" charset="0"/>
              </a:rPr>
              <a:t>+ Triều Lê sơ tiếp tục mở rộng khai phá vùng đất phía nam, duy trì việc  buôn bán với thương nhân nước ngoài qua các thương cảng và giữ vững chủ quyền cả trên đất liền, vùng biển, các đảo lớn.</a:t>
            </a:r>
          </a:p>
          <a:p>
            <a:pPr algn="just"/>
            <a:r>
              <a:rPr lang="vi-VN" dirty="0">
                <a:latin typeface="Cambria" panose="02040503050406030204" pitchFamily="18" charset="0"/>
                <a:ea typeface="Cambria" panose="02040503050406030204" pitchFamily="18" charset="0"/>
              </a:rPr>
              <a:t> + Vương triều Vi-giay-a (Vương quốc Chăm-pa) cũng tiếp tục phát triển  thương mại đường biển thông qua các thương cảng như Đại Chiêm, Hải Khẩu (Quảng Nam), Tân Châu (Bình Định),...</a:t>
            </a: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9019"/>
            <a:ext cx="3528125" cy="52541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83377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5" dur="500"/>
                                        <p:tgtEl>
                                          <p:spTgt spid="3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0" dur="500"/>
                                        <p:tgtEl>
                                          <p:spTgt spid="3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25"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5827"/>
            <a:ext cx="3657601" cy="1138773"/>
          </a:xfrm>
          <a:prstGeom prst="rect">
            <a:avLst/>
          </a:prstGeom>
          <a:solidFill>
            <a:srgbClr val="BCFCD4"/>
          </a:solidFill>
          <a:ln w="12700">
            <a:solidFill>
              <a:srgbClr val="009900"/>
            </a:solidFill>
          </a:ln>
        </p:spPr>
        <p:txBody>
          <a:bodyPr wrap="square">
            <a:spAutoFit/>
          </a:bodyPr>
          <a:lstStyle/>
          <a:p>
            <a:pPr algn="just"/>
            <a:r>
              <a:rPr lang="en-US" sz="1700" i="1" dirty="0" err="1">
                <a:solidFill>
                  <a:srgbClr val="FF0000"/>
                </a:solidFill>
                <a:latin typeface="Cambria" panose="02040503050406030204" pitchFamily="18" charset="0"/>
                <a:ea typeface="Cambria" panose="02040503050406030204" pitchFamily="18" charset="0"/>
              </a:rPr>
              <a:t>Quan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các</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2.3, 2.4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kênh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chữ</a:t>
            </a:r>
            <a:r>
              <a:rPr lang="en-US" sz="1700" i="1" dirty="0">
                <a:solidFill>
                  <a:srgbClr val="FF0000"/>
                </a:solidFill>
                <a:latin typeface="Cambria" panose="02040503050406030204" pitchFamily="18" charset="0"/>
                <a:ea typeface="Cambria" panose="02040503050406030204" pitchFamily="18" charset="0"/>
              </a:rPr>
              <a:t> SGK, t</a:t>
            </a:r>
            <a:r>
              <a:rPr lang="vi-VN" sz="1700" i="1" dirty="0">
                <a:solidFill>
                  <a:srgbClr val="FF0000"/>
                </a:solidFill>
                <a:latin typeface="Cambria" panose="02040503050406030204" pitchFamily="18" charset="0"/>
                <a:ea typeface="Cambria" panose="02040503050406030204" pitchFamily="18" charset="0"/>
              </a:rPr>
              <a:t>rình bày quá trình xác lập chủ quyền biển đảo trong lịch sử Việt Nam thời tiền sử</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từ</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từ</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thế</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kỉ</a:t>
            </a:r>
            <a:r>
              <a:rPr lang="en-US" sz="1700" i="1" dirty="0">
                <a:solidFill>
                  <a:srgbClr val="FF0000"/>
                </a:solidFill>
                <a:latin typeface="Cambria" panose="02040503050406030204" pitchFamily="18" charset="0"/>
                <a:ea typeface="Cambria" panose="02040503050406030204" pitchFamily="18" charset="0"/>
              </a:rPr>
              <a:t> XV – XIX.</a:t>
            </a:r>
            <a:endParaRPr lang="vi-VN" sz="17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868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652132"/>
            <a:ext cx="3657601" cy="3901068"/>
          </a:xfrm>
          <a:prstGeom prst="rect">
            <a:avLst/>
          </a:prstGeom>
          <a:solidFill>
            <a:srgbClr val="FFCCFF"/>
          </a:solidFill>
          <a:ln w="12700">
            <a:solidFill>
              <a:srgbClr val="0070C0"/>
            </a:solidFill>
          </a:ln>
        </p:spPr>
        <p:txBody>
          <a:bodyPr wrap="square">
            <a:spAutoFit/>
          </a:bodyPr>
          <a:lstStyle/>
          <a:p>
            <a:pPr algn="just"/>
            <a:r>
              <a:rPr lang="en-US" sz="1650" dirty="0">
                <a:latin typeface="Cambria" panose="02040503050406030204" pitchFamily="18" charset="0"/>
                <a:ea typeface="Cambria" panose="02040503050406030204" pitchFamily="18" charset="0"/>
              </a:rPr>
              <a:t>-</a:t>
            </a:r>
            <a:r>
              <a:rPr lang="vi-VN" sz="1650" dirty="0">
                <a:latin typeface="Cambria" panose="02040503050406030204" pitchFamily="18" charset="0"/>
                <a:ea typeface="Cambria" panose="02040503050406030204" pitchFamily="18" charset="0"/>
              </a:rPr>
              <a:t> Các cảng thị, đô thị cổ ở cả Đàng Ngoài và Đàng Trong đều hướng ra biển.</a:t>
            </a:r>
          </a:p>
          <a:p>
            <a:pPr algn="just"/>
            <a:r>
              <a:rPr lang="en-US" sz="1650" dirty="0">
                <a:latin typeface="Cambria" panose="02040503050406030204" pitchFamily="18" charset="0"/>
                <a:ea typeface="Cambria" panose="02040503050406030204" pitchFamily="18" charset="0"/>
              </a:rPr>
              <a:t>- </a:t>
            </a:r>
            <a:r>
              <a:rPr lang="vi-VN" sz="1650" dirty="0">
                <a:latin typeface="Cambria" panose="02040503050406030204" pitchFamily="18" charset="0"/>
                <a:ea typeface="Cambria" panose="02040503050406030204" pitchFamily="18" charset="0"/>
              </a:rPr>
              <a:t>Thế kỉ XVIII, tiếp nối các chúa Nguyễn, triều Tây Sơn cũng luôn quan tâm đến việc duy trì, tổ chức việc khai thác quần đảo Hoàng Sa, thực hiện chủ quyền của mình đối với biển đảo.</a:t>
            </a:r>
          </a:p>
          <a:p>
            <a:pPr algn="just"/>
            <a:r>
              <a:rPr lang="vi-VN" sz="1650" dirty="0">
                <a:latin typeface="Cambria" panose="02040503050406030204" pitchFamily="18" charset="0"/>
                <a:ea typeface="Cambria" panose="02040503050406030204" pitchFamily="18" charset="0"/>
              </a:rPr>
              <a:t>- Từ năm 1802 - 1884: Các vua triều Nguyễn ra sức củng cố chủ quyền biển đảo qua việc tổ chức khảo sát, thăm dò, khai thác, đo đạc thủy trình, vẽ bản đồ và cắm cờ trên quần đảo Hoàng Sa để khẳng định chủ quyề</a:t>
            </a:r>
            <a:r>
              <a:rPr lang="en-US" sz="1650" dirty="0">
                <a:latin typeface="Cambria" panose="02040503050406030204" pitchFamily="18" charset="0"/>
                <a:ea typeface="Cambria" panose="02040503050406030204" pitchFamily="18" charset="0"/>
              </a:rPr>
              <a:t>n </a:t>
            </a:r>
            <a:r>
              <a:rPr lang="vi-VN" sz="1650" dirty="0">
                <a:latin typeface="Cambria" panose="02040503050406030204" pitchFamily="18" charset="0"/>
                <a:ea typeface="Cambria" panose="02040503050406030204" pitchFamily="18" charset="0"/>
              </a:rPr>
              <a:t>của </a:t>
            </a:r>
            <a:r>
              <a:rPr lang="en-US" sz="1650" dirty="0">
                <a:latin typeface="Cambria" panose="02040503050406030204" pitchFamily="18" charset="0"/>
                <a:ea typeface="Cambria" panose="02040503050406030204" pitchFamily="18" charset="0"/>
              </a:rPr>
              <a:t>            </a:t>
            </a:r>
            <a:r>
              <a:rPr lang="vi-VN" sz="1650" dirty="0">
                <a:latin typeface="Cambria" panose="02040503050406030204" pitchFamily="18" charset="0"/>
                <a:ea typeface="Cambria" panose="02040503050406030204" pitchFamily="18" charset="0"/>
              </a:rPr>
              <a:t>Việt Nam.</a:t>
            </a:r>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6" y="1311233"/>
            <a:ext cx="3535053" cy="2498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4145" y="3939410"/>
            <a:ext cx="3535053" cy="255615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5788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randombar(horizontal)">
                                      <p:cBhvr>
                                        <p:cTn id="18" dur="500"/>
                                        <p:tgtEl>
                                          <p:spTgt spid="307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1"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5827"/>
            <a:ext cx="3657601" cy="1138773"/>
          </a:xfrm>
          <a:prstGeom prst="rect">
            <a:avLst/>
          </a:prstGeom>
          <a:solidFill>
            <a:srgbClr val="BCFCD4"/>
          </a:solidFill>
          <a:ln w="12700">
            <a:solidFill>
              <a:srgbClr val="009900"/>
            </a:solidFill>
          </a:ln>
        </p:spPr>
        <p:txBody>
          <a:bodyPr wrap="square">
            <a:spAutoFit/>
          </a:bodyPr>
          <a:lstStyle/>
          <a:p>
            <a:pPr algn="just"/>
            <a:r>
              <a:rPr lang="en-US" sz="1700" i="1" dirty="0" err="1">
                <a:solidFill>
                  <a:srgbClr val="FF0000"/>
                </a:solidFill>
                <a:latin typeface="Cambria" panose="02040503050406030204" pitchFamily="18" charset="0"/>
                <a:ea typeface="Cambria" panose="02040503050406030204" pitchFamily="18" charset="0"/>
              </a:rPr>
              <a:t>Quan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ảnh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kênh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chữ</a:t>
            </a:r>
            <a:r>
              <a:rPr lang="en-US" sz="1700" i="1" dirty="0">
                <a:solidFill>
                  <a:srgbClr val="FF0000"/>
                </a:solidFill>
                <a:latin typeface="Cambria" panose="02040503050406030204" pitchFamily="18" charset="0"/>
                <a:ea typeface="Cambria" panose="02040503050406030204" pitchFamily="18" charset="0"/>
              </a:rPr>
              <a:t> SGK t</a:t>
            </a:r>
            <a:r>
              <a:rPr lang="vi-VN" sz="1700" i="1" dirty="0">
                <a:solidFill>
                  <a:srgbClr val="FF0000"/>
                </a:solidFill>
                <a:latin typeface="Cambria" panose="02040503050406030204" pitchFamily="18" charset="0"/>
                <a:ea typeface="Cambria" panose="02040503050406030204" pitchFamily="18" charset="0"/>
              </a:rPr>
              <a:t>rình bày quá trình xác lập chủ quyền biển đảo trong lịch sử Việt Nam từ cuối XIX đến nay.</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722126"/>
            <a:ext cx="3657601" cy="3754874"/>
          </a:xfrm>
          <a:prstGeom prst="rect">
            <a:avLst/>
          </a:prstGeom>
          <a:solidFill>
            <a:srgbClr val="FFCCFF"/>
          </a:solidFill>
          <a:ln w="12700">
            <a:solidFill>
              <a:srgbClr val="0070C0"/>
            </a:solidFill>
          </a:ln>
        </p:spPr>
        <p:txBody>
          <a:bodyPr wrap="square">
            <a:spAutoFit/>
          </a:bodyPr>
          <a:lstStyle/>
          <a:p>
            <a:pPr algn="just"/>
            <a:r>
              <a:rPr lang="vi-VN" sz="1700" dirty="0">
                <a:latin typeface="Cambria" panose="02040503050406030204" pitchFamily="18" charset="0"/>
                <a:ea typeface="Cambria" panose="02040503050406030204" pitchFamily="18" charset="0"/>
              </a:rPr>
              <a:t>- Từ năm 1884 - 1945: Sau khi kí Hiệp ước Pa-tơ-nốt với triều Nguyễn, Pháp đại diện quyền lợi trong quan hệ đối ngoại và việc bảo vệ chủ quyền, toàn vẹn lãnh thổ của Việt Nam, tiếp tục thực thi chủ quyền trên Biển Đông, quần đảo Hoàng Sa và quần đảo Trường Sa.</a:t>
            </a:r>
          </a:p>
          <a:p>
            <a:pPr algn="just"/>
            <a:r>
              <a:rPr lang="vi-VN" sz="1700" dirty="0">
                <a:latin typeface="Cambria" panose="02040503050406030204" pitchFamily="18" charset="0"/>
                <a:ea typeface="Cambria" panose="02040503050406030204" pitchFamily="18" charset="0"/>
              </a:rPr>
              <a:t>- Từ năm 1945 đến nay: Nhà nước Việt Nam qua các thời kì lịch sử tiếp tục có hoạt động đấu tranh kiên quyết nhằm thực thi chủ quyền biển đảo cũng như chủ quyền ở quần đảo Trường Sa và quần đảo Hoàng Sa.</a:t>
            </a: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4026" y="1277541"/>
            <a:ext cx="3495174" cy="53391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177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randombar(horizontal)">
                                      <p:cBhvr>
                                        <p:cTn id="12" dur="500"/>
                                        <p:tgtEl>
                                          <p:spTgt spid="717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390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hiểu</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của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bản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thân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n</a:t>
            </a:r>
            <a:r>
              <a:rPr lang="vi-VN" sz="2200" i="1" dirty="0">
                <a:solidFill>
                  <a:srgbClr val="FF0000"/>
                </a:solidFill>
                <a:latin typeface="Cambria" panose="02040503050406030204" pitchFamily="18" charset="0"/>
                <a:ea typeface="Cambria" panose="02040503050406030204" pitchFamily="18" charset="0"/>
              </a:rPr>
              <a:t>êu ý nghĩa của quá trình xác lập chủ quyền biển đảo trong lịch sử Việt Nam.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00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37679"/>
            <a:ext cx="3657601" cy="3139321"/>
          </a:xfrm>
          <a:prstGeom prst="rect">
            <a:avLst/>
          </a:prstGeom>
          <a:solidFill>
            <a:srgbClr val="FFCCFF"/>
          </a:solidFill>
          <a:ln w="12700">
            <a:solidFill>
              <a:srgbClr val="0070C0"/>
            </a:solidFill>
          </a:ln>
        </p:spPr>
        <p:txBody>
          <a:bodyPr wrap="square">
            <a:spAutoFit/>
          </a:bodyPr>
          <a:lstStyle/>
          <a:p>
            <a:pPr algn="just"/>
            <a:r>
              <a:rPr lang="vi-VN" sz="2200" dirty="0">
                <a:latin typeface="Cambria" panose="02040503050406030204" pitchFamily="18" charset="0"/>
                <a:ea typeface="Cambria" panose="02040503050406030204" pitchFamily="18" charset="0"/>
              </a:rPr>
              <a:t>- Khai phá, xác lập và thực thi quyền, chủ quyền biển đảo nói chung và đối với quần đảo Hoàng Sa, Trường Sa nói riêng.</a:t>
            </a:r>
          </a:p>
          <a:p>
            <a:pPr algn="just"/>
            <a:r>
              <a:rPr lang="vi-VN" sz="2200" dirty="0">
                <a:latin typeface="Cambria" panose="02040503050406030204" pitchFamily="18" charset="0"/>
                <a:ea typeface="Cambria" panose="02040503050406030204" pitchFamily="18" charset="0"/>
              </a:rPr>
              <a:t>- Là cơ sở lịch sử vững chắc cho hoạt động đấu tranh bảo vệ chủ quyền biển đảo của Việt Nam hiện nay.</a:t>
            </a:r>
          </a:p>
        </p:txBody>
      </p:sp>
      <p:pic>
        <p:nvPicPr>
          <p:cNvPr id="819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5039" y="1259006"/>
            <a:ext cx="3504161" cy="529419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702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randombar(horizont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p>
          <a:p>
            <a:pPr algn="just"/>
            <a:r>
              <a:rPr lang="vi-VN" sz="2400" b="1" dirty="0">
                <a:solidFill>
                  <a:srgbClr val="0D30DD"/>
                </a:solidFill>
                <a:latin typeface="Cambria" pitchFamily="18" charset="0"/>
              </a:rPr>
              <a:t>TRONG LỊCH SỬ VIỆT NAM</a:t>
            </a:r>
          </a:p>
        </p:txBody>
      </p:sp>
    </p:spTree>
    <p:extLst>
      <p:ext uri="{BB962C8B-B14F-4D97-AF65-F5344CB8AC3E}">
        <p14:creationId xmlns:p14="http://schemas.microsoft.com/office/powerpoint/2010/main" val="3721596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31991546"/>
              </p:ext>
            </p:extLst>
          </p:nvPr>
        </p:nvGraphicFramePr>
        <p:xfrm>
          <a:off x="152400" y="152400"/>
          <a:ext cx="8839200" cy="6522654"/>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xmlns="" val="20000"/>
                    </a:ext>
                  </a:extLst>
                </a:gridCol>
                <a:gridCol w="5867400">
                  <a:extLst>
                    <a:ext uri="{9D8B030D-6E8A-4147-A177-3AD203B41FA5}">
                      <a16:colId xmlns:a16="http://schemas.microsoft.com/office/drawing/2014/main" xmlns="" val="20001"/>
                    </a:ext>
                  </a:extLst>
                </a:gridCol>
                <a:gridCol w="1752600">
                  <a:extLst>
                    <a:ext uri="{9D8B030D-6E8A-4147-A177-3AD203B41FA5}">
                      <a16:colId xmlns:a16="http://schemas.microsoft.com/office/drawing/2014/main" xmlns="" val="20002"/>
                    </a:ext>
                  </a:extLst>
                </a:gridCol>
              </a:tblGrid>
              <a:tr h="317967">
                <a:tc>
                  <a:txBody>
                    <a:bodyPr/>
                    <a:lstStyle/>
                    <a:p>
                      <a:pPr algn="ctr">
                        <a:lnSpc>
                          <a:spcPct val="115000"/>
                        </a:lnSpc>
                        <a:spcAft>
                          <a:spcPts val="0"/>
                        </a:spcAft>
                      </a:pPr>
                      <a:r>
                        <a:rPr lang="en-US" sz="1800" b="1" dirty="0" err="1">
                          <a:solidFill>
                            <a:srgbClr val="000000"/>
                          </a:solidFill>
                          <a:effectLst/>
                          <a:latin typeface="Cambria" pitchFamily="18" charset="0"/>
                          <a:ea typeface="Cambria" pitchFamily="18" charset="0"/>
                          <a:cs typeface="Times New Roman"/>
                        </a:rPr>
                        <a:t>Thời</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gian</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err="1">
                          <a:solidFill>
                            <a:srgbClr val="000000"/>
                          </a:solidFill>
                          <a:effectLst/>
                          <a:latin typeface="Cambria" pitchFamily="18" charset="0"/>
                          <a:ea typeface="Cambria" pitchFamily="18" charset="0"/>
                          <a:cs typeface="Times New Roman"/>
                        </a:rPr>
                        <a:t>Biểu</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hiện</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bằng</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chứng</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a:solidFill>
                            <a:srgbClr val="000000"/>
                          </a:solidFill>
                          <a:effectLst/>
                          <a:latin typeface="Cambria" pitchFamily="18" charset="0"/>
                          <a:ea typeface="Cambria" pitchFamily="18" charset="0"/>
                          <a:cs typeface="Times New Roman"/>
                        </a:rPr>
                        <a:t>Ý </a:t>
                      </a:r>
                      <a:r>
                        <a:rPr lang="en-US" sz="1800" b="1" dirty="0" err="1">
                          <a:solidFill>
                            <a:srgbClr val="000000"/>
                          </a:solidFill>
                          <a:effectLst/>
                          <a:latin typeface="Cambria" pitchFamily="18" charset="0"/>
                          <a:ea typeface="Cambria" pitchFamily="18" charset="0"/>
                          <a:cs typeface="Times New Roman"/>
                        </a:rPr>
                        <a:t>nghĩa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841524">
                <a:tc>
                  <a:txBody>
                    <a:bodyPr/>
                    <a:lstStyle/>
                    <a:p>
                      <a:pPr algn="just">
                        <a:lnSpc>
                          <a:spcPct val="115000"/>
                        </a:lnSpc>
                        <a:spcAft>
                          <a:spcPts val="0"/>
                        </a:spcAft>
                      </a:pPr>
                      <a:r>
                        <a:rPr lang="en-US" sz="1800" dirty="0" err="1">
                          <a:solidFill>
                            <a:srgbClr val="000000"/>
                          </a:solidFill>
                          <a:effectLst/>
                          <a:latin typeface="Cambria" pitchFamily="18" charset="0"/>
                          <a:ea typeface="Cambria" pitchFamily="18" charset="0"/>
                          <a:cs typeface="Times New Roman"/>
                        </a:rPr>
                        <a:t>Thời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sử</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bộ</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đã</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sinh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sống</a:t>
                      </a:r>
                      <a:r>
                        <a:rPr lang="en-US" sz="1800" dirty="0">
                          <a:solidFill>
                            <a:srgbClr val="000000"/>
                          </a:solidFill>
                          <a:effectLst/>
                          <a:latin typeface="Cambria" pitchFamily="18" charset="0"/>
                          <a:ea typeface="Cambria" pitchFamily="18" charset="0"/>
                          <a:cs typeface="Times New Roman"/>
                        </a:rPr>
                        <a:t> ở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hang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ven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Hải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Phòng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Ninh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Nghệ</a:t>
                      </a:r>
                      <a:r>
                        <a:rPr lang="en-US" sz="1800" dirty="0">
                          <a:solidFill>
                            <a:srgbClr val="000000"/>
                          </a:solidFill>
                          <a:effectLst/>
                          <a:latin typeface="Cambria" pitchFamily="18" charset="0"/>
                          <a:ea typeface="Cambria" pitchFamily="18" charset="0"/>
                          <a:cs typeface="Times New Roman"/>
                        </a:rPr>
                        <a:t> An, </a:t>
                      </a:r>
                      <a:r>
                        <a:rPr lang="en-US" sz="1800" dirty="0" err="1">
                          <a:solidFill>
                            <a:srgbClr val="000000"/>
                          </a:solidFill>
                          <a:effectLst/>
                          <a:latin typeface="Cambria" pitchFamily="18" charset="0"/>
                          <a:ea typeface="Cambria" pitchFamily="18" charset="0"/>
                          <a:cs typeface="Times New Roman"/>
                        </a:rPr>
                        <a:t>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Tĩnh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Bình</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nói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chung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đối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với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Hoàng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Trường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nói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riêng</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sở</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lịch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vững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chắc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đấu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vệ</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Việt</a:t>
                      </a:r>
                      <a:r>
                        <a:rPr lang="en-US" sz="1800" dirty="0">
                          <a:solidFill>
                            <a:srgbClr val="000000"/>
                          </a:solidFill>
                          <a:effectLst/>
                          <a:latin typeface="Cambria" pitchFamily="18" charset="0"/>
                          <a:ea typeface="Cambria" pitchFamily="18" charset="0"/>
                          <a:cs typeface="Times New Roman"/>
                        </a:rPr>
                        <a:t> Nam </a:t>
                      </a:r>
                      <a:r>
                        <a:rPr lang="en-US" sz="1800" dirty="0" err="1">
                          <a:solidFill>
                            <a:srgbClr val="000000"/>
                          </a:solidFill>
                          <a:effectLst/>
                          <a:latin typeface="Cambria" pitchFamily="18" charset="0"/>
                          <a:ea typeface="Cambria" pitchFamily="18" charset="0"/>
                          <a:cs typeface="Times New Roman"/>
                        </a:rPr>
                        <a:t>hiện</a:t>
                      </a:r>
                      <a:r>
                        <a:rPr lang="en-US" sz="1800" dirty="0">
                          <a:solidFill>
                            <a:srgbClr val="000000"/>
                          </a:solidFill>
                          <a:effectLst/>
                          <a:latin typeface="Cambria" pitchFamily="18" charset="0"/>
                          <a:ea typeface="Cambria" pitchFamily="18" charset="0"/>
                          <a:cs typeface="Times New Roman"/>
                        </a:rPr>
                        <a:t> nay.</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051905">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VII đến thế kỉ X</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hình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trên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thạp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thuộc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Đông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Sơn</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quốc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Chămpa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Phù</a:t>
                      </a:r>
                      <a:r>
                        <a:rPr lang="en-US" sz="1800" dirty="0">
                          <a:solidFill>
                            <a:srgbClr val="000000"/>
                          </a:solidFill>
                          <a:effectLst/>
                          <a:latin typeface="Cambria" pitchFamily="18" charset="0"/>
                          <a:ea typeface="Cambria" pitchFamily="18" charset="0"/>
                          <a:cs typeface="Times New Roman"/>
                        </a:rPr>
                        <a:t> Nam</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2"/>
                  </a:ext>
                </a:extLst>
              </a:tr>
              <a:tr h="1370004">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X đến thế kỉ XV</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Cư</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ven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tục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nghiệp</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cuộc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đấu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xâm</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người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Việt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gắn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liền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với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dụ</a:t>
                      </a:r>
                      <a:r>
                        <a:rPr lang="en-US" sz="1800" dirty="0">
                          <a:solidFill>
                            <a:srgbClr val="000000"/>
                          </a:solidFill>
                          <a:effectLst/>
                          <a:latin typeface="Cambria" pitchFamily="18" charset="0"/>
                          <a:ea typeface="Cambria" pitchFamily="18" charset="0"/>
                          <a:cs typeface="Times New Roman"/>
                        </a:rPr>
                        <a:t>: 3 </a:t>
                      </a:r>
                      <a:r>
                        <a:rPr lang="en-US" sz="1800" dirty="0" err="1">
                          <a:solidFill>
                            <a:srgbClr val="000000"/>
                          </a:solidFill>
                          <a:effectLst/>
                          <a:latin typeface="Cambria" pitchFamily="18" charset="0"/>
                          <a:ea typeface="Cambria" pitchFamily="18" charset="0"/>
                          <a:cs typeface="Times New Roman"/>
                        </a:rPr>
                        <a:t>trận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chiến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cửa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Bạch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Đằng</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diễn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sôi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nổi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hải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như</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Hội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Hội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Chiêm</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Châu</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3"/>
                  </a:ext>
                </a:extLst>
              </a:tr>
              <a:tr h="1066800">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XVI đến cuối thế kỉ XIX</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thị</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đô</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thị</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cổ</a:t>
                      </a:r>
                      <a:r>
                        <a:rPr lang="en-US" sz="1800" dirty="0">
                          <a:solidFill>
                            <a:srgbClr val="000000"/>
                          </a:solidFill>
                          <a:effectLst/>
                          <a:latin typeface="Cambria" pitchFamily="18" charset="0"/>
                          <a:ea typeface="Cambria" pitchFamily="18" charset="0"/>
                          <a:cs typeface="Times New Roman"/>
                        </a:rPr>
                        <a:t> ở </a:t>
                      </a:r>
                      <a:r>
                        <a:rPr lang="en-US" sz="1800" dirty="0" err="1">
                          <a:solidFill>
                            <a:srgbClr val="000000"/>
                          </a:solidFill>
                          <a:effectLst/>
                          <a:latin typeface="Cambria" pitchFamily="18" charset="0"/>
                          <a:ea typeface="Cambria" pitchFamily="18" charset="0"/>
                          <a:cs typeface="Times New Roman"/>
                        </a:rPr>
                        <a:t>cả</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Đàng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Ngoài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Đàng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Trong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hướng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Chính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chúa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Nguyễn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Tây</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Sơn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Nguyễn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có</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Hoàng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Trường</a:t>
                      </a:r>
                      <a:r>
                        <a:rPr lang="en-US" sz="1800" dirty="0">
                          <a:solidFill>
                            <a:srgbClr val="000000"/>
                          </a:solidFill>
                          <a:effectLst/>
                          <a:latin typeface="Cambria" pitchFamily="18" charset="0"/>
                          <a:ea typeface="Cambria" pitchFamily="18" charset="0"/>
                          <a:cs typeface="Times New Roman"/>
                        </a:rPr>
                        <a:t> Sa.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4"/>
                  </a:ext>
                </a:extLst>
              </a:tr>
              <a:tr h="631143">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Cuối XIX đến nay</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vệ</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tục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được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hành</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04803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76400" y="2057400"/>
            <a:ext cx="5943600" cy="285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5" name="Picture 7" descr="http://www.perceptions.couk.com/imgs/Earth_Rotates_200_x_20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00B0F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00B0F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20"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0000"/>
                </a:solidFill>
                <a:effectLst>
                  <a:outerShdw blurRad="38100" dist="38100" dir="2700000" algn="tl">
                    <a:srgbClr val="000000">
                      <a:alpha val="43137"/>
                    </a:srgbClr>
                  </a:outerShdw>
                </a:effectLst>
                <a:latin typeface="Cambria" pitchFamily="18" charset="0"/>
              </a:rPr>
              <a:t>CHỦ ĐỀ 2. BẢO VỆ CHỦ QUYỀN, CÁC QUYỀN VÀ LỢI ÍCH HỢP PHÁP </a:t>
            </a:r>
            <a:br>
              <a:rPr lang="en-US" sz="2000" b="1" dirty="0">
                <a:solidFill>
                  <a:srgbClr val="FF0000"/>
                </a:solidFill>
                <a:effectLst>
                  <a:outerShdw blurRad="38100" dist="38100" dir="2700000" algn="tl">
                    <a:srgbClr val="000000">
                      <a:alpha val="43137"/>
                    </a:srgbClr>
                  </a:outerShdw>
                </a:effectLst>
                <a:latin typeface="Cambria" pitchFamily="18" charset="0"/>
              </a:rPr>
            </a:br>
            <a:r>
              <a:rPr lang="en-US" sz="2000" b="1" dirty="0">
                <a:solidFill>
                  <a:srgbClr val="FF0000"/>
                </a:solidFill>
                <a:effectLst>
                  <a:outerShdw blurRad="38100" dist="38100" dir="2700000" algn="tl">
                    <a:srgbClr val="000000">
                      <a:alpha val="43137"/>
                    </a:srgbClr>
                  </a:outerShdw>
                </a:effectLst>
                <a:latin typeface="Cambria" pitchFamily="18" charset="0"/>
              </a:rPr>
              <a:t>CỦA VIỆT NAM Ở BIỂN ĐÔNG</a:t>
            </a:r>
          </a:p>
          <a:p>
            <a:r>
              <a:rPr lang="en-US" sz="2000" b="1" dirty="0">
                <a:solidFill>
                  <a:srgbClr val="009900"/>
                </a:solidFill>
                <a:effectLst>
                  <a:outerShdw blurRad="38100" dist="38100" dir="2700000" algn="tl">
                    <a:srgbClr val="000000">
                      <a:alpha val="43137"/>
                    </a:srgbClr>
                  </a:outerShdw>
                </a:effectLst>
                <a:latin typeface="Cambria" pitchFamily="18" charset="0"/>
              </a:rPr>
              <a:t>NỘI DUNG BÀI HỌC</a:t>
            </a:r>
            <a:endParaRPr lang="vi-VN" sz="2000" b="1" dirty="0">
              <a:solidFill>
                <a:srgbClr val="009900"/>
              </a:solidFill>
              <a:effectLst>
                <a:outerShdw blurRad="38100" dist="38100" dir="2700000" algn="tl">
                  <a:srgbClr val="000000">
                    <a:alpha val="43137"/>
                  </a:srgbClr>
                </a:outerShdw>
              </a:effectLst>
              <a:latin typeface="Cambria" pitchFamily="18" charset="0"/>
            </a:endParaRPr>
          </a:p>
          <a:p>
            <a:endParaRPr lang="vi-VN" sz="2400" b="1" dirty="0">
              <a:solidFill>
                <a:srgbClr val="FF0000"/>
              </a:solidFill>
              <a:effectLst>
                <a:outerShdw blurRad="38100" dist="38100" dir="2700000" algn="tl">
                  <a:srgbClr val="000000">
                    <a:alpha val="43137"/>
                  </a:srgbClr>
                </a:outerShdw>
              </a:effectLst>
              <a:latin typeface="Cambria" pitchFamily="18" charset="0"/>
            </a:endParaRPr>
          </a:p>
        </p:txBody>
      </p:sp>
      <p:graphicFrame>
        <p:nvGraphicFramePr>
          <p:cNvPr id="2" name="Diagram 1"/>
          <p:cNvGraphicFramePr/>
          <p:nvPr>
            <p:extLst>
              <p:ext uri="{D42A27DB-BD31-4B8C-83A1-F6EECF244321}">
                <p14:modId xmlns:p14="http://schemas.microsoft.com/office/powerpoint/2010/main" val="1776772919"/>
              </p:ext>
            </p:extLst>
          </p:nvPr>
        </p:nvGraphicFramePr>
        <p:xfrm>
          <a:off x="914400" y="2200274"/>
          <a:ext cx="7315200" cy="4581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676400" y="2362200"/>
            <a:ext cx="3824893" cy="369332"/>
          </a:xfrm>
          <a:prstGeom prst="rect">
            <a:avLst/>
          </a:prstGeom>
        </p:spPr>
        <p:txBody>
          <a:bodyPr wrap="none">
            <a:spAutoFit/>
          </a:bodyPr>
          <a:lstStyle/>
          <a:p>
            <a:r>
              <a:rPr lang="vi-VN" b="1" dirty="0">
                <a:solidFill>
                  <a:srgbClr val="0D30DD"/>
                </a:solidFill>
                <a:latin typeface="Cambria" panose="02040503050406030204" pitchFamily="18" charset="0"/>
                <a:ea typeface="Cambria" panose="02040503050406030204" pitchFamily="18" charset="0"/>
              </a:rPr>
              <a:t>Các vùng biển và hải đảo Việt Nam </a:t>
            </a:r>
            <a:endParaRPr lang="en-US" dirty="0">
              <a:solidFill>
                <a:srgbClr val="0D30DD"/>
              </a:solidFill>
              <a:effectLst/>
              <a:latin typeface="Cambria" panose="02040503050406030204" pitchFamily="18" charset="0"/>
              <a:ea typeface="Cambria" panose="02040503050406030204" pitchFamily="18" charset="0"/>
            </a:endParaRPr>
          </a:p>
        </p:txBody>
      </p:sp>
      <p:sp>
        <p:nvSpPr>
          <p:cNvPr id="5" name="Rectangle 4"/>
          <p:cNvSpPr/>
          <p:nvPr/>
        </p:nvSpPr>
        <p:spPr>
          <a:xfrm>
            <a:off x="1676400" y="3276600"/>
            <a:ext cx="6705600" cy="369332"/>
          </a:xfrm>
          <a:prstGeom prst="rect">
            <a:avLst/>
          </a:prstGeom>
        </p:spPr>
        <p:txBody>
          <a:bodyPr wrap="square">
            <a:spAutoFit/>
          </a:bodyPr>
          <a:lstStyle/>
          <a:p>
            <a:r>
              <a:rPr lang="vi-VN" b="1" dirty="0">
                <a:solidFill>
                  <a:srgbClr val="0D30DD"/>
                </a:solidFill>
                <a:latin typeface="Cambria" panose="02040503050406030204" pitchFamily="18" charset="0"/>
                <a:ea typeface="Cambria" panose="02040503050406030204" pitchFamily="18" charset="0"/>
              </a:rPr>
              <a:t>Đặc điểm môi trường và tài nguyên biển, đảo</a:t>
            </a:r>
            <a:endParaRPr lang="en-US" dirty="0">
              <a:solidFill>
                <a:srgbClr val="0D30DD"/>
              </a:solidFill>
              <a:effectLst/>
              <a:latin typeface="Cambria" panose="02040503050406030204" pitchFamily="18" charset="0"/>
              <a:ea typeface="Cambria" panose="02040503050406030204" pitchFamily="18" charset="0"/>
            </a:endParaRPr>
          </a:p>
        </p:txBody>
      </p:sp>
      <p:sp>
        <p:nvSpPr>
          <p:cNvPr id="7" name="Rectangle 6"/>
          <p:cNvSpPr/>
          <p:nvPr/>
        </p:nvSpPr>
        <p:spPr>
          <a:xfrm>
            <a:off x="1676400" y="4001869"/>
            <a:ext cx="6629400" cy="646331"/>
          </a:xfrm>
          <a:prstGeom prst="rect">
            <a:avLst/>
          </a:prstGeom>
        </p:spPr>
        <p:txBody>
          <a:bodyPr wrap="square">
            <a:spAutoFit/>
          </a:bodyPr>
          <a:lstStyle/>
          <a:p>
            <a:pPr algn="just"/>
            <a:r>
              <a:rPr lang="vi-VN" b="1" dirty="0">
                <a:solidFill>
                  <a:srgbClr val="0D30DD"/>
                </a:solidFill>
                <a:latin typeface="Cambria" panose="02040503050406030204" pitchFamily="18" charset="0"/>
                <a:ea typeface="Cambria" panose="02040503050406030204" pitchFamily="18" charset="0"/>
              </a:rPr>
              <a:t>Những thuận lợi và khó khăn đối với phát triển kinh tế và bảo vệ chủ quyền</a:t>
            </a:r>
            <a:r>
              <a:rPr lang="en-US" b="1" dirty="0">
                <a:solidFill>
                  <a:srgbClr val="0D30DD"/>
                </a:solidFill>
                <a:latin typeface="Cambria" panose="02040503050406030204" pitchFamily="18" charset="0"/>
                <a:ea typeface="Cambria" panose="02040503050406030204" pitchFamily="18" charset="0"/>
              </a:rPr>
              <a:t> </a:t>
            </a:r>
            <a:r>
              <a:rPr lang="en-US" b="1" dirty="0" err="1">
                <a:solidFill>
                  <a:srgbClr val="0D30DD"/>
                </a:solidFill>
                <a:latin typeface="Cambria" panose="02040503050406030204" pitchFamily="18" charset="0"/>
                <a:ea typeface="Cambria" panose="02040503050406030204" pitchFamily="18" charset="0"/>
              </a:rPr>
              <a:t>biển</a:t>
            </a:r>
            <a:r>
              <a:rPr lang="en-US" b="1" dirty="0">
                <a:solidFill>
                  <a:srgbClr val="0D30DD"/>
                </a:solidFill>
                <a:latin typeface="Cambria" panose="02040503050406030204" pitchFamily="18" charset="0"/>
                <a:ea typeface="Cambria" panose="02040503050406030204" pitchFamily="18" charset="0"/>
              </a:rPr>
              <a:t> </a:t>
            </a:r>
            <a:r>
              <a:rPr lang="en-US" b="1" dirty="0" err="1">
                <a:solidFill>
                  <a:srgbClr val="0D30DD"/>
                </a:solidFill>
                <a:latin typeface="Cambria" panose="02040503050406030204" pitchFamily="18" charset="0"/>
                <a:ea typeface="Cambria" panose="02040503050406030204" pitchFamily="18" charset="0"/>
              </a:rPr>
              <a:t>đảo</a:t>
            </a:r>
            <a:endParaRPr lang="en-US" dirty="0">
              <a:solidFill>
                <a:srgbClr val="0D30DD"/>
              </a:solidFill>
              <a:latin typeface="Cambria" panose="02040503050406030204" pitchFamily="18" charset="0"/>
              <a:ea typeface="Cambria" panose="02040503050406030204" pitchFamily="18" charset="0"/>
            </a:endParaRPr>
          </a:p>
        </p:txBody>
      </p:sp>
      <p:sp>
        <p:nvSpPr>
          <p:cNvPr id="9" name="Rectangle 8"/>
          <p:cNvSpPr/>
          <p:nvPr/>
        </p:nvSpPr>
        <p:spPr>
          <a:xfrm>
            <a:off x="1676400" y="4964668"/>
            <a:ext cx="6481261" cy="369332"/>
          </a:xfrm>
          <a:prstGeom prst="rect">
            <a:avLst/>
          </a:prstGeom>
        </p:spPr>
        <p:txBody>
          <a:bodyPr wrap="none">
            <a:spAutoFit/>
          </a:bodyPr>
          <a:lstStyle/>
          <a:p>
            <a:r>
              <a:rPr lang="vi-VN" b="1" dirty="0">
                <a:solidFill>
                  <a:srgbClr val="0D30DD"/>
                </a:solidFill>
                <a:latin typeface="Cambria" panose="02040503050406030204" pitchFamily="18" charset="0"/>
                <a:ea typeface="Cambria" panose="02040503050406030204" pitchFamily="18" charset="0"/>
              </a:rPr>
              <a:t>Qúa trình xác lập chủ quyền biển đảo trong lịch sử Việt Nam</a:t>
            </a:r>
            <a:endParaRPr lang="en-US" dirty="0">
              <a:solidFill>
                <a:srgbClr val="0D30DD"/>
              </a:solidFill>
              <a:latin typeface="Cambria" panose="02040503050406030204" pitchFamily="18" charset="0"/>
              <a:ea typeface="Cambria" panose="02040503050406030204" pitchFamily="18" charset="0"/>
            </a:endParaRPr>
          </a:p>
        </p:txBody>
      </p:sp>
      <p:sp>
        <p:nvSpPr>
          <p:cNvPr id="28" name="Rectangle 27"/>
          <p:cNvSpPr/>
          <p:nvPr/>
        </p:nvSpPr>
        <p:spPr>
          <a:xfrm>
            <a:off x="1664411" y="5879068"/>
            <a:ext cx="2526589" cy="369332"/>
          </a:xfrm>
          <a:prstGeom prst="rect">
            <a:avLst/>
          </a:prstGeom>
        </p:spPr>
        <p:txBody>
          <a:bodyPr wrap="none">
            <a:spAutoFit/>
          </a:bodyPr>
          <a:lstStyle/>
          <a:p>
            <a:r>
              <a:rPr lang="nl-NL" b="1" dirty="0">
                <a:solidFill>
                  <a:srgbClr val="0D30DD"/>
                </a:solidFill>
                <a:latin typeface="Cambria" panose="02040503050406030204" pitchFamily="18" charset="0"/>
                <a:ea typeface="Cambria" panose="02040503050406030204" pitchFamily="18" charset="0"/>
              </a:rPr>
              <a:t>Luyện tập và vận dụng</a:t>
            </a:r>
            <a:endParaRPr lang="en-US" dirty="0">
              <a:solidFill>
                <a:srgbClr val="0D30D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2003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randombar(horizontal)">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Graphic spid="2" grpId="0">
        <p:bldAsOne/>
      </p:bldGraphic>
      <p:bldP spid="3" grpId="0"/>
      <p:bldP spid="5" grpId="0"/>
      <p:bldP spid="7" grpId="0"/>
      <p:bldP spid="9"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5</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1200329"/>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 Lập và hoàn thành bảng tổng kết (theo gợi ý dưới đây) về quá trình khai thác và xác lập quyền, chủ quyền biển đảo của Việt Nam trong lịch sử.</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2057400"/>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535487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54709231"/>
              </p:ext>
            </p:extLst>
          </p:nvPr>
        </p:nvGraphicFramePr>
        <p:xfrm>
          <a:off x="152400" y="152400"/>
          <a:ext cx="8839200" cy="6522654"/>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xmlns="" val="20000"/>
                    </a:ext>
                  </a:extLst>
                </a:gridCol>
                <a:gridCol w="5867400">
                  <a:extLst>
                    <a:ext uri="{9D8B030D-6E8A-4147-A177-3AD203B41FA5}">
                      <a16:colId xmlns:a16="http://schemas.microsoft.com/office/drawing/2014/main" xmlns="" val="20001"/>
                    </a:ext>
                  </a:extLst>
                </a:gridCol>
                <a:gridCol w="1752600">
                  <a:extLst>
                    <a:ext uri="{9D8B030D-6E8A-4147-A177-3AD203B41FA5}">
                      <a16:colId xmlns:a16="http://schemas.microsoft.com/office/drawing/2014/main" xmlns="" val="20002"/>
                    </a:ext>
                  </a:extLst>
                </a:gridCol>
              </a:tblGrid>
              <a:tr h="317967">
                <a:tc>
                  <a:txBody>
                    <a:bodyPr/>
                    <a:lstStyle/>
                    <a:p>
                      <a:pPr algn="ctr">
                        <a:lnSpc>
                          <a:spcPct val="115000"/>
                        </a:lnSpc>
                        <a:spcAft>
                          <a:spcPts val="0"/>
                        </a:spcAft>
                      </a:pPr>
                      <a:r>
                        <a:rPr lang="en-US" sz="1800" b="1" dirty="0" err="1">
                          <a:solidFill>
                            <a:srgbClr val="000000"/>
                          </a:solidFill>
                          <a:effectLst/>
                          <a:latin typeface="Cambria" pitchFamily="18" charset="0"/>
                          <a:ea typeface="Cambria" pitchFamily="18" charset="0"/>
                          <a:cs typeface="Times New Roman"/>
                        </a:rPr>
                        <a:t>Thời</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gian</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err="1">
                          <a:solidFill>
                            <a:srgbClr val="000000"/>
                          </a:solidFill>
                          <a:effectLst/>
                          <a:latin typeface="Cambria" pitchFamily="18" charset="0"/>
                          <a:ea typeface="Cambria" pitchFamily="18" charset="0"/>
                          <a:cs typeface="Times New Roman"/>
                        </a:rPr>
                        <a:t>Biểu</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hiện</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bằng</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chứng</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a:solidFill>
                            <a:srgbClr val="000000"/>
                          </a:solidFill>
                          <a:effectLst/>
                          <a:latin typeface="Cambria" pitchFamily="18" charset="0"/>
                          <a:ea typeface="Cambria" pitchFamily="18" charset="0"/>
                          <a:cs typeface="Times New Roman"/>
                        </a:rPr>
                        <a:t>Ý </a:t>
                      </a:r>
                      <a:r>
                        <a:rPr lang="en-US" sz="1800" b="1" dirty="0" err="1">
                          <a:solidFill>
                            <a:srgbClr val="000000"/>
                          </a:solidFill>
                          <a:effectLst/>
                          <a:latin typeface="Cambria" pitchFamily="18" charset="0"/>
                          <a:ea typeface="Cambria" pitchFamily="18" charset="0"/>
                          <a:cs typeface="Times New Roman"/>
                        </a:rPr>
                        <a:t>nghĩa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841524">
                <a:tc>
                  <a:txBody>
                    <a:bodyPr/>
                    <a:lstStyle/>
                    <a:p>
                      <a:pPr algn="just">
                        <a:lnSpc>
                          <a:spcPct val="115000"/>
                        </a:lnSpc>
                        <a:spcAft>
                          <a:spcPts val="0"/>
                        </a:spcAft>
                      </a:pPr>
                      <a:r>
                        <a:rPr lang="en-US" sz="1800" dirty="0" err="1">
                          <a:solidFill>
                            <a:srgbClr val="000000"/>
                          </a:solidFill>
                          <a:effectLst/>
                          <a:latin typeface="Cambria" pitchFamily="18" charset="0"/>
                          <a:ea typeface="Cambria" pitchFamily="18" charset="0"/>
                          <a:cs typeface="Times New Roman"/>
                        </a:rPr>
                        <a:t>Thời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sử</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bộ</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đã</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sinh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sống</a:t>
                      </a:r>
                      <a:r>
                        <a:rPr lang="en-US" sz="1800" dirty="0">
                          <a:solidFill>
                            <a:srgbClr val="000000"/>
                          </a:solidFill>
                          <a:effectLst/>
                          <a:latin typeface="Cambria" pitchFamily="18" charset="0"/>
                          <a:ea typeface="Cambria" pitchFamily="18" charset="0"/>
                          <a:cs typeface="Times New Roman"/>
                        </a:rPr>
                        <a:t> ở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hang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ven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Hải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Phòng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Ninh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Nghệ</a:t>
                      </a:r>
                      <a:r>
                        <a:rPr lang="en-US" sz="1800" dirty="0">
                          <a:solidFill>
                            <a:srgbClr val="000000"/>
                          </a:solidFill>
                          <a:effectLst/>
                          <a:latin typeface="Cambria" pitchFamily="18" charset="0"/>
                          <a:ea typeface="Cambria" pitchFamily="18" charset="0"/>
                          <a:cs typeface="Times New Roman"/>
                        </a:rPr>
                        <a:t> An, </a:t>
                      </a:r>
                      <a:r>
                        <a:rPr lang="en-US" sz="1800" dirty="0" err="1">
                          <a:solidFill>
                            <a:srgbClr val="000000"/>
                          </a:solidFill>
                          <a:effectLst/>
                          <a:latin typeface="Cambria" pitchFamily="18" charset="0"/>
                          <a:ea typeface="Cambria" pitchFamily="18" charset="0"/>
                          <a:cs typeface="Times New Roman"/>
                        </a:rPr>
                        <a:t>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Tĩnh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Bình</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nói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chung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đối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với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Hoàng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Trường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nói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riêng</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sở</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lịch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vững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chắc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đấu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vệ</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Việt</a:t>
                      </a:r>
                      <a:r>
                        <a:rPr lang="en-US" sz="1800" dirty="0">
                          <a:solidFill>
                            <a:srgbClr val="000000"/>
                          </a:solidFill>
                          <a:effectLst/>
                          <a:latin typeface="Cambria" pitchFamily="18" charset="0"/>
                          <a:ea typeface="Cambria" pitchFamily="18" charset="0"/>
                          <a:cs typeface="Times New Roman"/>
                        </a:rPr>
                        <a:t> Nam </a:t>
                      </a:r>
                      <a:r>
                        <a:rPr lang="en-US" sz="1800" dirty="0" err="1">
                          <a:solidFill>
                            <a:srgbClr val="000000"/>
                          </a:solidFill>
                          <a:effectLst/>
                          <a:latin typeface="Cambria" pitchFamily="18" charset="0"/>
                          <a:ea typeface="Cambria" pitchFamily="18" charset="0"/>
                          <a:cs typeface="Times New Roman"/>
                        </a:rPr>
                        <a:t>hiện</a:t>
                      </a:r>
                      <a:r>
                        <a:rPr lang="en-US" sz="1800" dirty="0">
                          <a:solidFill>
                            <a:srgbClr val="000000"/>
                          </a:solidFill>
                          <a:effectLst/>
                          <a:latin typeface="Cambria" pitchFamily="18" charset="0"/>
                          <a:ea typeface="Cambria" pitchFamily="18" charset="0"/>
                          <a:cs typeface="Times New Roman"/>
                        </a:rPr>
                        <a:t> nay.</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051905">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VII đến thế kỉ X</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hình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trên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thạp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thuộc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Đông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Sơn</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quốc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Chămpa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Phù</a:t>
                      </a:r>
                      <a:r>
                        <a:rPr lang="en-US" sz="1800" dirty="0">
                          <a:solidFill>
                            <a:srgbClr val="000000"/>
                          </a:solidFill>
                          <a:effectLst/>
                          <a:latin typeface="Cambria" pitchFamily="18" charset="0"/>
                          <a:ea typeface="Cambria" pitchFamily="18" charset="0"/>
                          <a:cs typeface="Times New Roman"/>
                        </a:rPr>
                        <a:t> Nam</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2"/>
                  </a:ext>
                </a:extLst>
              </a:tr>
              <a:tr h="1370004">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X đến thế kỉ XV</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Cư</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ven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tục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nghiệp</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cuộc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đấu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xâm</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người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Việt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gắn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liền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với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dụ</a:t>
                      </a:r>
                      <a:r>
                        <a:rPr lang="en-US" sz="1800" dirty="0">
                          <a:solidFill>
                            <a:srgbClr val="000000"/>
                          </a:solidFill>
                          <a:effectLst/>
                          <a:latin typeface="Cambria" pitchFamily="18" charset="0"/>
                          <a:ea typeface="Cambria" pitchFamily="18" charset="0"/>
                          <a:cs typeface="Times New Roman"/>
                        </a:rPr>
                        <a:t>: 3 </a:t>
                      </a:r>
                      <a:r>
                        <a:rPr lang="en-US" sz="1800" dirty="0" err="1">
                          <a:solidFill>
                            <a:srgbClr val="000000"/>
                          </a:solidFill>
                          <a:effectLst/>
                          <a:latin typeface="Cambria" pitchFamily="18" charset="0"/>
                          <a:ea typeface="Cambria" pitchFamily="18" charset="0"/>
                          <a:cs typeface="Times New Roman"/>
                        </a:rPr>
                        <a:t>trận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chiến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cửa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Bạch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Đằng</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diễn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sôi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nổi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hải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như</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Hội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Hội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Chiêm</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Châu</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3"/>
                  </a:ext>
                </a:extLst>
              </a:tr>
              <a:tr h="1066800">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XVI đến cuối thế kỉ XIX</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thị</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đô</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thị</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cổ</a:t>
                      </a:r>
                      <a:r>
                        <a:rPr lang="en-US" sz="1800" dirty="0">
                          <a:solidFill>
                            <a:srgbClr val="000000"/>
                          </a:solidFill>
                          <a:effectLst/>
                          <a:latin typeface="Cambria" pitchFamily="18" charset="0"/>
                          <a:ea typeface="Cambria" pitchFamily="18" charset="0"/>
                          <a:cs typeface="Times New Roman"/>
                        </a:rPr>
                        <a:t> ở </a:t>
                      </a:r>
                      <a:r>
                        <a:rPr lang="en-US" sz="1800" dirty="0" err="1">
                          <a:solidFill>
                            <a:srgbClr val="000000"/>
                          </a:solidFill>
                          <a:effectLst/>
                          <a:latin typeface="Cambria" pitchFamily="18" charset="0"/>
                          <a:ea typeface="Cambria" pitchFamily="18" charset="0"/>
                          <a:cs typeface="Times New Roman"/>
                        </a:rPr>
                        <a:t>cả</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Đàng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Ngoài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Đàng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Trong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hướng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Chính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chúa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Nguyễn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Tây</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Sơn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Nguyễn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có</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Hoàng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Trường</a:t>
                      </a:r>
                      <a:r>
                        <a:rPr lang="en-US" sz="1800" dirty="0">
                          <a:solidFill>
                            <a:srgbClr val="000000"/>
                          </a:solidFill>
                          <a:effectLst/>
                          <a:latin typeface="Cambria" pitchFamily="18" charset="0"/>
                          <a:ea typeface="Cambria" pitchFamily="18" charset="0"/>
                          <a:cs typeface="Times New Roman"/>
                        </a:rPr>
                        <a:t> Sa.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4"/>
                  </a:ext>
                </a:extLst>
              </a:tr>
              <a:tr h="631143">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Cuối XIX đến nay</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vệ</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tục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được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hành</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164579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5</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1015663"/>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Sưu tầm tư liệu từ sách, báo và internet, em hãy viết một bản tin (khoảng 7 - 10 câu) tuyên truyền về chủ quyền biển đảo của Việt Nam qua tư liệu tìm được.</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81200"/>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1148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2" name="Rectangle 1"/>
          <p:cNvSpPr/>
          <p:nvPr/>
        </p:nvSpPr>
        <p:spPr>
          <a:xfrm>
            <a:off x="1271229" y="3200400"/>
            <a:ext cx="7491772" cy="3308598"/>
          </a:xfrm>
          <a:prstGeom prst="rect">
            <a:avLst/>
          </a:prstGeom>
          <a:solidFill>
            <a:srgbClr val="FFCCFF"/>
          </a:solidFill>
          <a:ln>
            <a:solidFill>
              <a:srgbClr val="FF0000"/>
            </a:solidFill>
          </a:ln>
        </p:spPr>
        <p:txBody>
          <a:bodyPr wrap="square">
            <a:spAutoFit/>
          </a:bodyPr>
          <a:lstStyle/>
          <a:p>
            <a:pPr algn="just"/>
            <a:r>
              <a:rPr lang="vi-VN" sz="1900" dirty="0">
                <a:latin typeface="Cambria" pitchFamily="18" charset="0"/>
                <a:ea typeface="Cambria" pitchFamily="18" charset="0"/>
              </a:rPr>
              <a:t>Biển đảo là một phần máu thịt thiêng liêng của Tổ quốc Việt Nam. Quá trình khai thác và xác lập quyền, chủ quyền biển đảo đã được cha ông ta nối tiếp nhau thực hiện qua hàng ngàn năm lịch sử. Việc bảo vệ chủ quyền biển đảo luôn là trách nhiệm lớn lao trong công cuộc dựng nước và giữ nước của dân tộc ta.</a:t>
            </a:r>
            <a:endParaRPr lang="en-US" sz="1900" dirty="0">
              <a:latin typeface="Cambria" pitchFamily="18" charset="0"/>
              <a:ea typeface="Cambria" pitchFamily="18" charset="0"/>
            </a:endParaRPr>
          </a:p>
          <a:p>
            <a:pPr algn="just"/>
            <a:r>
              <a:rPr lang="vi-VN" sz="1900" dirty="0">
                <a:latin typeface="Cambria" pitchFamily="18" charset="0"/>
                <a:ea typeface="Cambria" pitchFamily="18" charset="0"/>
              </a:rPr>
              <a:t>Mỗi người dân Việt hãy luôn tự hào, hãy luôn cố gắng gìn giữ và bảo vệ chủ quyền biển đảo bằng những việc làm thiết thực, phù hợp, ví dụ như: cách học tập tốt, lao động tốt, trở thành một người công dân tốt để cống hiến tài, đức của mình góp phần xây dựng cho đất nước ngày càng giàu, mạnh hơn. Hãy cùng chung tay ủng hộ sức người sức của, hướng triệu trái tim về biển đảo để lắng nghe: “Tổ Quốc gọi tên mình”.</a:t>
            </a:r>
            <a:endParaRPr lang="en-US" sz="1900" dirty="0">
              <a:latin typeface="Cambria" pitchFamily="18" charset="0"/>
              <a:ea typeface="Cambria" pitchFamily="18" charset="0"/>
            </a:endParaRPr>
          </a:p>
        </p:txBody>
      </p:sp>
    </p:spTree>
    <p:extLst>
      <p:ext uri="{BB962C8B-B14F-4D97-AF65-F5344CB8AC3E}">
        <p14:creationId xmlns:p14="http://schemas.microsoft.com/office/powerpoint/2010/main" val="125155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5662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11.1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v</a:t>
            </a:r>
            <a:r>
              <a:rPr lang="vi-VN" sz="2400" i="1" dirty="0">
                <a:solidFill>
                  <a:srgbClr val="FF0000"/>
                </a:solidFill>
                <a:latin typeface="Cambria" panose="02040503050406030204" pitchFamily="18" charset="0"/>
                <a:ea typeface="Cambria" panose="02040503050406030204" pitchFamily="18" charset="0"/>
              </a:rPr>
              <a:t>ùng biển nước ta </a:t>
            </a:r>
            <a:r>
              <a:rPr lang="en-US" sz="2400" i="1" dirty="0">
                <a:solidFill>
                  <a:srgbClr val="FF0000"/>
                </a:solidFill>
                <a:latin typeface="Cambria" panose="02040503050406030204" pitchFamily="18" charset="0"/>
                <a:ea typeface="Cambria" panose="02040503050406030204" pitchFamily="18" charset="0"/>
              </a:rPr>
              <a:t>t</a:t>
            </a:r>
            <a:r>
              <a:rPr lang="vi-VN" sz="2400" i="1" dirty="0">
                <a:solidFill>
                  <a:srgbClr val="FF0000"/>
                </a:solidFill>
                <a:latin typeface="Cambria" panose="02040503050406030204" pitchFamily="18" charset="0"/>
                <a:ea typeface="Cambria" panose="02040503050406030204" pitchFamily="18" charset="0"/>
              </a:rPr>
              <a:t>iếp giáp với vùng biển của các quốc gia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VÀ HẢI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40076"/>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rPr>
              <a:t>Biển nước ta tiếp giáp với vùng biển của các nước Trung Quốc, Phi-lip-pin, In-đô-nê-xia, Bru-nây, Ma-lay-xia, Xing-ga-po, Thái Lan, Cam-pu-chia.</a:t>
            </a:r>
          </a:p>
        </p:txBody>
      </p:sp>
      <p:pic>
        <p:nvPicPr>
          <p:cNvPr id="23" name="Picture 22"/>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spTree>
    <p:extLst>
      <p:ext uri="{BB962C8B-B14F-4D97-AF65-F5344CB8AC3E}">
        <p14:creationId xmlns:p14="http://schemas.microsoft.com/office/powerpoint/2010/main" val="3862392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bản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đồ</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sơ</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đồ</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v</a:t>
            </a:r>
            <a:r>
              <a:rPr lang="vi-VN" sz="2300" i="1" dirty="0">
                <a:solidFill>
                  <a:srgbClr val="FF0000"/>
                </a:solidFill>
                <a:latin typeface="Cambria" panose="02040503050406030204" pitchFamily="18" charset="0"/>
                <a:ea typeface="Cambria" panose="02040503050406030204" pitchFamily="18" charset="0"/>
              </a:rPr>
              <a:t>ùng biển nước ta có diện tích bao nhiêu và gồm những bộ phận nào?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619326"/>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99180"/>
            <a:ext cx="3657601" cy="3277820"/>
          </a:xfrm>
          <a:prstGeom prst="rect">
            <a:avLst/>
          </a:prstGeom>
          <a:solidFill>
            <a:srgbClr val="FFCCFF"/>
          </a:solidFill>
          <a:ln w="12700">
            <a:solidFill>
              <a:srgbClr val="0070C0"/>
            </a:solidFill>
          </a:ln>
        </p:spPr>
        <p:txBody>
          <a:bodyPr wrap="square">
            <a:spAutoFit/>
          </a:bodyPr>
          <a:lstStyle/>
          <a:p>
            <a:pPr algn="just"/>
            <a:r>
              <a:rPr lang="en-US" sz="2300" dirty="0">
                <a:latin typeface="Cambria" panose="02040503050406030204" pitchFamily="18" charset="0"/>
                <a:ea typeface="Cambria" panose="02040503050406030204" pitchFamily="18" charset="0"/>
              </a:rPr>
              <a:t>- </a:t>
            </a:r>
            <a:r>
              <a:rPr lang="vi-VN" sz="2300" dirty="0">
                <a:latin typeface="Cambria" panose="02040503050406030204" pitchFamily="18" charset="0"/>
                <a:ea typeface="Cambria" panose="02040503050406030204" pitchFamily="18" charset="0"/>
              </a:rPr>
              <a:t>Vùng biển nước ta có diện tích khoảng 1 triệu km</a:t>
            </a:r>
            <a:r>
              <a:rPr lang="vi-VN" sz="2300" baseline="30000" dirty="0">
                <a:latin typeface="Cambria" panose="02040503050406030204" pitchFamily="18" charset="0"/>
                <a:ea typeface="Cambria" panose="02040503050406030204" pitchFamily="18" charset="0"/>
              </a:rPr>
              <a:t>2</a:t>
            </a:r>
            <a:r>
              <a:rPr lang="en-US" sz="2300" dirty="0">
                <a:latin typeface="Cambria" panose="02040503050406030204" pitchFamily="18" charset="0"/>
                <a:ea typeface="Cambria" panose="02040503050406030204" pitchFamily="18" charset="0"/>
              </a:rPr>
              <a:t>.</a:t>
            </a:r>
          </a:p>
          <a:p>
            <a:pPr algn="just"/>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Bao</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gồm</a:t>
            </a:r>
            <a:r>
              <a:rPr lang="en-US" sz="2300" dirty="0">
                <a:latin typeface="Cambria" panose="02040503050406030204" pitchFamily="18" charset="0"/>
                <a:ea typeface="Cambria" panose="02040503050406030204" pitchFamily="18" charset="0"/>
              </a:rPr>
              <a:t> </a:t>
            </a:r>
            <a:r>
              <a:rPr lang="vi-VN" sz="2300" dirty="0">
                <a:latin typeface="Cambria" panose="02040503050406030204" pitchFamily="18" charset="0"/>
                <a:ea typeface="Cambria" panose="02040503050406030204" pitchFamily="18" charset="0"/>
              </a:rPr>
              <a:t>nội thủy, lãnh hải, vùng tiếp giáp lãnh hải, vùng đặc quyền kinh tế và thềm lục địa thuộc chủ quyền, quyền chủ quyền và quyền tài phán quốc gia của Việt Nam.</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VÀ HẢI ĐẢO VIỆT NAM</a:t>
            </a:r>
          </a:p>
        </p:txBody>
      </p:sp>
    </p:spTree>
    <p:extLst>
      <p:ext uri="{BB962C8B-B14F-4D97-AF65-F5344CB8AC3E}">
        <p14:creationId xmlns:p14="http://schemas.microsoft.com/office/powerpoint/2010/main" val="4119291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randombar(horizontal)">
                                      <p:cBhvr>
                                        <p:cTn id="23" dur="500"/>
                                        <p:tgtEl>
                                          <p:spTgt spid="102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58205"/>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Atlat</a:t>
            </a:r>
            <a:r>
              <a:rPr lang="en-US" sz="2100" i="1" dirty="0">
                <a:solidFill>
                  <a:srgbClr val="FF0000"/>
                </a:solidFill>
                <a:latin typeface="Cambria" panose="02040503050406030204" pitchFamily="18" charset="0"/>
                <a:ea typeface="Cambria" panose="02040503050406030204" pitchFamily="18" charset="0"/>
              </a:rPr>
              <a:t> tr4, 5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thông</a:t>
            </a:r>
            <a:r>
              <a:rPr lang="en-US" sz="2100" i="1" dirty="0">
                <a:solidFill>
                  <a:srgbClr val="FF0000"/>
                </a:solidFill>
                <a:latin typeface="Cambria" panose="02040503050406030204" pitchFamily="18" charset="0"/>
                <a:ea typeface="Cambria" panose="02040503050406030204" pitchFamily="18" charset="0"/>
              </a:rPr>
              <a:t> tin </a:t>
            </a:r>
            <a:r>
              <a:rPr lang="en-US" sz="2100" i="1" dirty="0" err="1">
                <a:solidFill>
                  <a:srgbClr val="FF0000"/>
                </a:solidFill>
                <a:latin typeface="Cambria" panose="02040503050406030204" pitchFamily="18" charset="0"/>
                <a:ea typeface="Cambria" panose="02040503050406030204" pitchFamily="18" charset="0"/>
              </a:rPr>
              <a:t>trong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bài</a:t>
            </a:r>
            <a:r>
              <a:rPr lang="en-US" sz="2100" i="1" dirty="0">
                <a:solidFill>
                  <a:srgbClr val="FF0000"/>
                </a:solidFill>
                <a:latin typeface="Cambria" panose="02040503050406030204" pitchFamily="18" charset="0"/>
                <a:ea typeface="Cambria" panose="02040503050406030204" pitchFamily="18" charset="0"/>
              </a:rPr>
              <a:t>, n</a:t>
            </a:r>
            <a:r>
              <a:rPr lang="vi-VN" sz="2100" i="1" dirty="0">
                <a:solidFill>
                  <a:srgbClr val="FF0000"/>
                </a:solidFill>
                <a:latin typeface="Cambria" panose="02040503050406030204" pitchFamily="18" charset="0"/>
                <a:ea typeface="Cambria" panose="02040503050406030204" pitchFamily="18" charset="0"/>
              </a:rPr>
              <a:t>êu tên và xác định trên bản đồ các huyện đảo của nước ta.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440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880447"/>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2906048"/>
            <a:ext cx="3657601" cy="3647152"/>
          </a:xfrm>
          <a:prstGeom prst="rect">
            <a:avLst/>
          </a:prstGeom>
          <a:solidFill>
            <a:srgbClr val="FFCCFF"/>
          </a:solidFill>
          <a:ln w="12700">
            <a:solidFill>
              <a:srgbClr val="0070C0"/>
            </a:solidFill>
          </a:ln>
        </p:spPr>
        <p:txBody>
          <a:bodyPr wrap="square">
            <a:spAutoFit/>
          </a:bodyPr>
          <a:lstStyle/>
          <a:p>
            <a:pPr algn="just"/>
            <a:r>
              <a:rPr lang="vi-VN" sz="2100" dirty="0">
                <a:latin typeface="Cambria" panose="02040503050406030204" pitchFamily="18" charset="0"/>
                <a:ea typeface="Cambria" panose="02040503050406030204" pitchFamily="18" charset="0"/>
              </a:rPr>
              <a:t>Cả nước có 12 huyện đảo: Bạch Long Vĩ (Hải Phòng), Cát Hải (Hải Phòng), Cô Tô (Quảng Ninh), Côn Đảo (Bà Rịa - Vũng Tàu), Cồn Cỏ (Quảng Trị), Hoàng Sa (Đà Nẵng), Kiên Hải (Kiên Giang), Lý Sơn (Quảng Ngãi), Phú Quý (Bình Thuận), Phú Quốc (Kiên Giang), Trường Sa (Khánh Hòa), Vân Đồn (Quảng Ninh).</a:t>
            </a:r>
          </a:p>
        </p:txBody>
      </p:sp>
      <p:sp>
        <p:nvSpPr>
          <p:cNvPr id="4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VÀ HẢI ĐẢO VIỆT NAM</a:t>
            </a:r>
          </a:p>
        </p:txBody>
      </p:sp>
      <p:pic>
        <p:nvPicPr>
          <p:cNvPr id="54" name="Picture 1" descr="5.jpg">
            <a:extLst>
              <a:ext uri="{FF2B5EF4-FFF2-40B4-BE49-F238E27FC236}">
                <a16:creationId xmlns:a16="http://schemas.microsoft.com/office/drawing/2014/main" xmlns="" id="{E0EEC8B3-74D6-1660-0045-45949746962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p:blipFill>
        <p:spPr bwMode="auto">
          <a:xfrm>
            <a:off x="5288648" y="1295398"/>
            <a:ext cx="3550551" cy="528979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5" name="Oval 54"/>
          <p:cNvSpPr/>
          <p:nvPr/>
        </p:nvSpPr>
        <p:spPr>
          <a:xfrm>
            <a:off x="6485335" y="2177698"/>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494585" y="2025298"/>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674569" y="1982193"/>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394206" y="46482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6598369" y="2901813"/>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7178225" y="2819400"/>
            <a:ext cx="7620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5791200" y="4308772"/>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6969000" y="3284332"/>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6959633" y="42672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7239000" y="3931307"/>
            <a:ext cx="1661245" cy="15690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610773" y="1898302"/>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022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randombar(horizontal)">
                                      <p:cBhvr>
                                        <p:cTn id="15" dur="5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randombar(horizontal)">
                                      <p:cBhvr>
                                        <p:cTn id="33" dur="500"/>
                                        <p:tgtEl>
                                          <p:spTgt spid="55"/>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randombar(horizontal)">
                                      <p:cBhvr>
                                        <p:cTn id="38" dur="500"/>
                                        <p:tgtEl>
                                          <p:spTgt spid="56"/>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randombar(horizontal)">
                                      <p:cBhvr>
                                        <p:cTn id="43" dur="500"/>
                                        <p:tgtEl>
                                          <p:spTgt spid="57"/>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randombar(horizontal)">
                                      <p:cBhvr>
                                        <p:cTn id="48" dur="500"/>
                                        <p:tgtEl>
                                          <p:spTgt spid="58"/>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randombar(horizontal)">
                                      <p:cBhvr>
                                        <p:cTn id="53" dur="500"/>
                                        <p:tgtEl>
                                          <p:spTgt spid="59"/>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randombar(horizontal)">
                                      <p:cBhvr>
                                        <p:cTn id="58" dur="500"/>
                                        <p:tgtEl>
                                          <p:spTgt spid="60"/>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randombar(horizontal)">
                                      <p:cBhvr>
                                        <p:cTn id="63" dur="500"/>
                                        <p:tgtEl>
                                          <p:spTgt spid="61"/>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62"/>
                                        </p:tgtEl>
                                        <p:attrNameLst>
                                          <p:attrName>style.visibility</p:attrName>
                                        </p:attrNameLst>
                                      </p:cBhvr>
                                      <p:to>
                                        <p:strVal val="visible"/>
                                      </p:to>
                                    </p:set>
                                    <p:animEffect transition="in" filter="randombar(horizontal)">
                                      <p:cBhvr>
                                        <p:cTn id="68" dur="500"/>
                                        <p:tgtEl>
                                          <p:spTgt spid="62"/>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randombar(horizontal)">
                                      <p:cBhvr>
                                        <p:cTn id="73" dur="500"/>
                                        <p:tgtEl>
                                          <p:spTgt spid="63"/>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randombar(horizontal)">
                                      <p:cBhvr>
                                        <p:cTn id="78" dur="500"/>
                                        <p:tgtEl>
                                          <p:spTgt spid="64"/>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65"/>
                                        </p:tgtEl>
                                        <p:attrNameLst>
                                          <p:attrName>style.visibility</p:attrName>
                                        </p:attrNameLst>
                                      </p:cBhvr>
                                      <p:to>
                                        <p:strVal val="visible"/>
                                      </p:to>
                                    </p:set>
                                    <p:animEffect transition="in" filter="randombar(horizontal)">
                                      <p:cBhvr>
                                        <p:cTn id="8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05000"/>
            <a:ext cx="6792509" cy="3048000"/>
          </a:xfrm>
          <a:prstGeom prst="wedgeRoundRectCallout">
            <a:avLst>
              <a:gd name="adj1" fmla="val 47172"/>
              <a:gd name="adj2" fmla="val 7579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209800"/>
            <a:ext cx="6553198" cy="2385268"/>
          </a:xfrm>
          <a:prstGeom prst="rect">
            <a:avLst/>
          </a:prstGeom>
        </p:spPr>
        <p:txBody>
          <a:bodyPr wrap="square">
            <a:spAutoFit/>
          </a:bodyPr>
          <a:lstStyle/>
          <a:p>
            <a:pPr algn="just">
              <a:spcBef>
                <a:spcPts val="600"/>
              </a:spcBef>
              <a:spcAft>
                <a:spcPts val="0"/>
              </a:spcAft>
            </a:pPr>
            <a:r>
              <a:rPr lang="en-US" sz="2400" dirty="0">
                <a:latin typeface="Cambria" pitchFamily="18" charset="0"/>
                <a:ea typeface="Cambria" pitchFamily="18" charset="0"/>
              </a:rPr>
              <a:t>- </a:t>
            </a:r>
            <a:r>
              <a:rPr lang="vi-VN" sz="2400" dirty="0">
                <a:latin typeface="Cambria" pitchFamily="18" charset="0"/>
                <a:ea typeface="Cambria" pitchFamily="18" charset="0"/>
              </a:rPr>
              <a:t>Vùng biển Việt Nam có diện tích khoảng 1 triệu km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 là một bộ phận của Biển Đông. </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Vùng biển Việt Nam bao gồm nội thủy, lãnh hải, vùng tiếp giáp lãnh hải, vùng đặc quyền kinh tế và thềm lục địa thuộc chủ quyền, quyền chủ quyền và quyền tài phán quốc gia của Việt Nam.</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VÙNG BIỂN VÀ HẢI ĐẢO VIỆT NAM </a:t>
            </a:r>
          </a:p>
        </p:txBody>
      </p:sp>
    </p:spTree>
    <p:extLst>
      <p:ext uri="{BB962C8B-B14F-4D97-AF65-F5344CB8AC3E}">
        <p14:creationId xmlns:p14="http://schemas.microsoft.com/office/powerpoint/2010/main" val="4254684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76400"/>
            <a:ext cx="6792509" cy="35814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122944"/>
            <a:ext cx="6553198" cy="2677656"/>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Cả nước có 12 huyện đảo: Bạch Long Vĩ (Hải Phòng), Cát Hải (Hải Phòng), Cô Tô (Quảng Ninh), Côn Đảo (Bà Rịa - Vũng Tàu), Cồn Cỏ (Quảng Trị), Hoàng Sa (Đà Nẵng), Kiên Hải (Kiên Giang), Lý Sơn (Quảng Ngãi), Phú Quý (Bình Thuận), Phú Quốc (Kiên Giang), Trường Sa (Khánh Hòa), Vân Đồn (Quảng Ninh).</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VÙNG BIỂN VÀ HẢI ĐẢO VIỆT NAM </a:t>
            </a:r>
          </a:p>
        </p:txBody>
      </p:sp>
    </p:spTree>
    <p:extLst>
      <p:ext uri="{BB962C8B-B14F-4D97-AF65-F5344CB8AC3E}">
        <p14:creationId xmlns:p14="http://schemas.microsoft.com/office/powerpoint/2010/main" val="2146784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38284"/>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t</a:t>
            </a:r>
            <a:r>
              <a:rPr lang="vi-VN" sz="2400" i="1" dirty="0">
                <a:solidFill>
                  <a:srgbClr val="FF0000"/>
                </a:solidFill>
                <a:latin typeface="Cambria" panose="02040503050406030204" pitchFamily="18" charset="0"/>
                <a:ea typeface="Cambria" panose="02040503050406030204" pitchFamily="18" charset="0"/>
              </a:rPr>
              <a:t>rình bày đặc điểm môi trường biển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416320"/>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Nhìn chung, chất lượng môi trường nước biển (ven bờ và xa bờ, ven các đảo và cụm đảo) đều còn khá tốt, hầu hết các chỉ số đặc trưng đều nằm trong giới hạn cho phép của Tiêu chuẩn môi trường Việt Nam hiện hành. </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xa</a:t>
            </a:r>
            <a:r>
              <a:rPr lang="en-US" dirty="0">
                <a:latin typeface="Cambria" pitchFamily="18" charset="0"/>
                <a:ea typeface="Cambria" pitchFamily="18" charset="0"/>
              </a:rPr>
              <a:t> </a:t>
            </a:r>
            <a:r>
              <a:rPr lang="en-US" dirty="0" err="1">
                <a:latin typeface="Cambria" pitchFamily="18" charset="0"/>
                <a:ea typeface="Cambria" pitchFamily="18" charset="0"/>
              </a:rPr>
              <a:t>bờ</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ven</a:t>
            </a:r>
            <a:r>
              <a:rPr lang="en-US" dirty="0">
                <a:latin typeface="Cambria" pitchFamily="18" charset="0"/>
                <a:ea typeface="Cambria" pitchFamily="18" charset="0"/>
              </a:rPr>
              <a:t> </a:t>
            </a:r>
            <a:r>
              <a:rPr lang="en-US" dirty="0" err="1">
                <a:latin typeface="Cambria" pitchFamily="18" charset="0"/>
                <a:ea typeface="Cambria" pitchFamily="18" charset="0"/>
              </a:rPr>
              <a:t>bờ</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1281342"/>
            <a:ext cx="3505200" cy="222385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6576" y="4038600"/>
            <a:ext cx="3492623" cy="2221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766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2290"/>
                                        </p:tgtEl>
                                        <p:attrNameLst>
                                          <p:attrName>style.visibility</p:attrName>
                                        </p:attrNameLst>
                                      </p:cBhvr>
                                      <p:to>
                                        <p:strVal val="visible"/>
                                      </p:to>
                                    </p:set>
                                    <p:animEffect transition="in" filter="randombar(horizontal)">
                                      <p:cBhvr>
                                        <p:cTn id="15" dur="500"/>
                                        <p:tgtEl>
                                          <p:spTgt spid="1229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2291"/>
                                        </p:tgtEl>
                                        <p:attrNameLst>
                                          <p:attrName>style.visibility</p:attrName>
                                        </p:attrNameLst>
                                      </p:cBhvr>
                                      <p:to>
                                        <p:strVal val="visible"/>
                                      </p:to>
                                    </p:set>
                                    <p:animEffect transition="in" filter="randombar(horizontal)">
                                      <p:cBhvr>
                                        <p:cTn id="21" dur="500"/>
                                        <p:tgtEl>
                                          <p:spTgt spid="1229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6593</TotalTime>
  <Words>4092</Words>
  <Application>Microsoft Office PowerPoint</Application>
  <PresentationFormat>On-screen Show (4:3)</PresentationFormat>
  <Paragraphs>282</Paragraphs>
  <Slides>32</Slides>
  <Notes>2</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KHỞI ĐỘNG</vt:lpstr>
      <vt:lpstr>BẢO VỆ CHỦ QUYỀN, CÁC QUYỀN VÀ LỢI ÍCH HỢP PHÁP  CỦA VIỆT NAM Ở BIỂN ĐÔNG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VnTeach.Com</dc:creator>
  <cp:keywords>VnTeach.Com</cp:keywords>
  <cp:lastModifiedBy>huy pham</cp:lastModifiedBy>
  <cp:revision>2</cp:revision>
  <dcterms:created xsi:type="dcterms:W3CDTF">2016-02-15T14:28:12Z</dcterms:created>
  <dcterms:modified xsi:type="dcterms:W3CDTF">2024-06-18T08:32:19Z</dcterms:modified>
</cp:coreProperties>
</file>