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5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83" r:id="rId19"/>
    <p:sldId id="276" r:id="rId20"/>
    <p:sldId id="277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5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19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15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57FE2-19FD-4772-807E-81859C1EF29C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slide" Target="slide23.x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11.bin"/><Relationship Id="rId7" Type="http://schemas.openxmlformats.org/officeDocument/2006/relationships/slide" Target="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Relationship Id="rId9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6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3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40.wmf"/><Relationship Id="rId3" Type="http://schemas.openxmlformats.org/officeDocument/2006/relationships/slide" Target="slide24.xml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9.wmf"/><Relationship Id="rId5" Type="http://schemas.openxmlformats.org/officeDocument/2006/relationships/image" Target="../media/image15.wmf"/><Relationship Id="rId15" Type="http://schemas.openxmlformats.org/officeDocument/2006/relationships/image" Target="../media/image41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3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rames PPT 0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75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057400" y="4191000"/>
            <a:ext cx="5105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ĐẠI SỐ 9</a:t>
            </a:r>
          </a:p>
        </p:txBody>
      </p:sp>
      <p:sp>
        <p:nvSpPr>
          <p:cNvPr id="5124" name="WordArt 6"/>
          <p:cNvSpPr>
            <a:spLocks noChangeArrowheads="1" noChangeShapeType="1" noTextEdit="1"/>
          </p:cNvSpPr>
          <p:nvPr/>
        </p:nvSpPr>
        <p:spPr bwMode="auto">
          <a:xfrm>
            <a:off x="685800" y="2557463"/>
            <a:ext cx="77724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PHƯƠNG TRÌNH QUY VỀ PHƯƠNG TRÌNH BẬC HAI</a:t>
            </a:r>
          </a:p>
          <a:p>
            <a:pPr algn="ctr"/>
            <a:r>
              <a:rPr lang="vi-VN" sz="32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</a:t>
            </a:r>
            <a:endParaRPr lang="en-US" sz="32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125" name="Picture 7" descr="BOOKS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1143000"/>
            <a:ext cx="2895600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Bellcol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56388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914400" y="3810000"/>
            <a:ext cx="7924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Vaäy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phöông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trình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truøng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phöông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coù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theå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coù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1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nghieäm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,</a:t>
            </a:r>
          </a:p>
          <a:p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2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nghieäm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, 3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nghieäm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, 4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nghieäm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voâ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nghieäm</a:t>
            </a:r>
            <a:r>
              <a:rPr lang="en-US" sz="2800" dirty="0">
                <a:sym typeface="Symbol" pitchFamily="18" charset="2"/>
              </a:rPr>
              <a:t> </a:t>
            </a:r>
            <a:endParaRPr lang="en-US" sz="2800" b="1" i="1" dirty="0">
              <a:solidFill>
                <a:srgbClr val="FF0000"/>
              </a:solidFill>
              <a:latin typeface="VNI-Times" pitchFamily="2" charset="0"/>
              <a:sym typeface="Symbol" pitchFamily="18" charset="2"/>
            </a:endParaRPr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1379538" y="381000"/>
            <a:ext cx="6172200" cy="2362200"/>
          </a:xfrm>
          <a:prstGeom prst="cloudCallout">
            <a:avLst>
              <a:gd name="adj1" fmla="val -43343"/>
              <a:gd name="adj2" fmla="val 9093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Phöông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trình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truøng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phöông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coù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theå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coù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bao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nhieâu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nghieäm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7"/>
          <p:cNvSpPr>
            <a:spLocks noChangeArrowheads="1"/>
          </p:cNvSpPr>
          <p:nvPr/>
        </p:nvSpPr>
        <p:spPr bwMode="auto">
          <a:xfrm>
            <a:off x="304800" y="6858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>
                <a:solidFill>
                  <a:srgbClr val="FF3399"/>
                </a:solidFill>
                <a:latin typeface="Times New Roman" pitchFamily="18" charset="0"/>
              </a:rPr>
              <a:t>2. Phương trình chứa ẩn ở mẫu thức</a:t>
            </a: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3543300" y="1600200"/>
          <a:ext cx="2362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3" imgW="1231366" imgH="431613" progId="Equation.DSMT4">
                  <p:embed/>
                </p:oleObj>
              </mc:Choice>
              <mc:Fallback>
                <p:oleObj name="Equation" r:id="rId3" imgW="1231366" imgH="4316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1600200"/>
                        <a:ext cx="2362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152400" y="1828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173038">
              <a:spcBef>
                <a:spcPct val="20000"/>
              </a:spcBef>
              <a:defRPr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Cho phương trình </a:t>
            </a:r>
            <a:endParaRPr lang="en-US" sz="2800" b="1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52400" y="32004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173038">
              <a:spcBef>
                <a:spcPct val="20000"/>
              </a:spcBef>
              <a:defRPr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Nhắc lại các bước giải phương trình chứa ẩn ở mẫu đã học ở lớp 8?</a:t>
            </a:r>
            <a:endParaRPr lang="en-US" sz="2800" b="1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457200" y="1042988"/>
            <a:ext cx="79406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vi-VN" sz="2800" dirty="0">
                <a:latin typeface="+mj-lt"/>
              </a:rPr>
              <a:t>Khi giải phương trình chứa ẩn ở mẫu thức ta làm như sau:</a:t>
            </a:r>
            <a:endParaRPr lang="pl-PL" sz="2800" dirty="0">
              <a:latin typeface="+mj-lt"/>
            </a:endParaRPr>
          </a:p>
          <a:p>
            <a:pPr>
              <a:defRPr/>
            </a:pPr>
            <a:endParaRPr lang="en-US" sz="2800" dirty="0">
              <a:solidFill>
                <a:srgbClr val="660066"/>
              </a:solidFill>
              <a:latin typeface=".VnTime" pitchFamily="34" charset="0"/>
            </a:endParaRP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457200" y="1981200"/>
            <a:ext cx="3614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.VnTime" pitchFamily="34" charset="0"/>
              </a:rPr>
              <a:t>1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: </a:t>
            </a:r>
            <a:r>
              <a:rPr lang="en-US" sz="2800" dirty="0">
                <a:latin typeface=".VnTime" pitchFamily="34" charset="0"/>
              </a:rPr>
              <a:t>§KX§ </a:t>
            </a:r>
            <a:r>
              <a:rPr lang="en-US" sz="2800" dirty="0" err="1">
                <a:latin typeface=".VnTime" pitchFamily="34" charset="0"/>
              </a:rPr>
              <a:t>cña</a:t>
            </a:r>
            <a:r>
              <a:rPr lang="en-US" sz="2800" dirty="0">
                <a:latin typeface=".VnTime" pitchFamily="34" charset="0"/>
              </a:rPr>
              <a:t> PT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457200" y="2590800"/>
            <a:ext cx="7940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solidFill>
                  <a:srgbClr val="FF0000"/>
                </a:solidFill>
                <a:latin typeface=".VnTime" pitchFamily="34" charset="0"/>
              </a:rPr>
              <a:t> 2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: </a:t>
            </a:r>
            <a:r>
              <a:rPr lang="en-US" sz="2800" dirty="0" err="1">
                <a:latin typeface=".VnTime" pitchFamily="34" charset="0"/>
              </a:rPr>
              <a:t>Quy</a:t>
            </a:r>
            <a:r>
              <a:rPr lang="en-US" sz="2800" dirty="0">
                <a:latin typeface=".VnTime" pitchFamily="34" charset="0"/>
              </a:rPr>
              <a:t> ®</a:t>
            </a:r>
            <a:r>
              <a:rPr lang="en-US" sz="2800" dirty="0" err="1">
                <a:latin typeface=".VnTime" pitchFamily="34" charset="0"/>
              </a:rPr>
              <a:t>ång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mÉu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thøc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hai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vÕ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råi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khö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mÉu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thøc</a:t>
            </a:r>
            <a:r>
              <a:rPr lang="en-US" sz="2800" dirty="0">
                <a:latin typeface=".VnTime" pitchFamily="34" charset="0"/>
              </a:rPr>
              <a:t>;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457200" y="3200400"/>
            <a:ext cx="490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solidFill>
                  <a:srgbClr val="FF0000"/>
                </a:solidFill>
                <a:latin typeface=".VnTime" pitchFamily="34" charset="0"/>
              </a:rPr>
              <a:t> 3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: </a:t>
            </a:r>
            <a:r>
              <a:rPr lang="en-US" sz="2800" dirty="0" err="1">
                <a:latin typeface=".VnTime" pitchFamily="34" charset="0"/>
              </a:rPr>
              <a:t>Gi¶i</a:t>
            </a:r>
            <a:r>
              <a:rPr lang="en-US" sz="2800" dirty="0">
                <a:latin typeface=".VnTime" pitchFamily="34" charset="0"/>
              </a:rPr>
              <a:t> PT </a:t>
            </a:r>
            <a:r>
              <a:rPr lang="en-US" sz="2800" dirty="0" err="1">
                <a:latin typeface=".VnTime" pitchFamily="34" charset="0"/>
              </a:rPr>
              <a:t>võa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nhËn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55654" name="Rectangle 6"/>
          <p:cNvSpPr>
            <a:spLocks noChangeArrowheads="1"/>
          </p:cNvSpPr>
          <p:nvPr/>
        </p:nvSpPr>
        <p:spPr bwMode="auto">
          <a:xfrm>
            <a:off x="457200" y="3810000"/>
            <a:ext cx="85455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500"/>
              </a:lnSpc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: </a:t>
            </a:r>
            <a:r>
              <a:rPr lang="en-US" sz="2800" dirty="0" err="1">
                <a:latin typeface=".VnTime" pitchFamily="34" charset="0"/>
              </a:rPr>
              <a:t>Trong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c¸c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gi</a:t>
            </a:r>
            <a:r>
              <a:rPr lang="en-US" sz="2800" dirty="0">
                <a:latin typeface=".VnTime" pitchFamily="34" charset="0"/>
              </a:rPr>
              <a:t>¸ </a:t>
            </a:r>
            <a:r>
              <a:rPr lang="en-US" sz="2800" dirty="0" err="1">
                <a:latin typeface=".VnTime" pitchFamily="34" charset="0"/>
              </a:rPr>
              <a:t>trÞ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t×m</a:t>
            </a:r>
            <a:r>
              <a:rPr lang="en-US" sz="2800" dirty="0">
                <a:latin typeface=".VnTime" pitchFamily="34" charset="0"/>
              </a:rPr>
              <a:t> ®­</a:t>
            </a:r>
            <a:r>
              <a:rPr lang="en-US" sz="2800" dirty="0" err="1">
                <a:latin typeface=".VnTime" pitchFamily="34" charset="0"/>
              </a:rPr>
              <a:t>îc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cña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Èn</a:t>
            </a:r>
            <a:r>
              <a:rPr lang="en-US" sz="2800" dirty="0">
                <a:latin typeface=".VnTime" pitchFamily="34" charset="0"/>
              </a:rPr>
              <a:t>, lo¹i </a:t>
            </a:r>
            <a:r>
              <a:rPr lang="en-US" sz="2800" dirty="0" err="1">
                <a:latin typeface=".VnTime" pitchFamily="34" charset="0"/>
              </a:rPr>
              <a:t>c¸c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gi</a:t>
            </a:r>
            <a:r>
              <a:rPr lang="en-US" sz="2800" dirty="0">
                <a:latin typeface=".VnTime" pitchFamily="34" charset="0"/>
              </a:rPr>
              <a:t>¸ </a:t>
            </a:r>
            <a:r>
              <a:rPr lang="en-US" sz="2800" dirty="0" err="1">
                <a:latin typeface=".VnTime" pitchFamily="34" charset="0"/>
              </a:rPr>
              <a:t>trÞ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kh«ng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tho</a:t>
            </a:r>
            <a:r>
              <a:rPr lang="en-US" sz="2800" dirty="0">
                <a:latin typeface=".VnTime" pitchFamily="34" charset="0"/>
              </a:rPr>
              <a:t>¶ </a:t>
            </a:r>
            <a:r>
              <a:rPr lang="en-US" sz="2800" dirty="0" err="1">
                <a:latin typeface=".VnTime" pitchFamily="34" charset="0"/>
              </a:rPr>
              <a:t>m·n</a:t>
            </a:r>
            <a:r>
              <a:rPr lang="en-US" sz="2800" dirty="0">
                <a:latin typeface=".VnTime" pitchFamily="34" charset="0"/>
              </a:rPr>
              <a:t> ®</a:t>
            </a:r>
            <a:r>
              <a:rPr lang="en-US" sz="2800" dirty="0" err="1">
                <a:latin typeface=".VnTime" pitchFamily="34" charset="0"/>
              </a:rPr>
              <a:t>iÒu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kiÖn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x¸c</a:t>
            </a:r>
            <a:r>
              <a:rPr lang="en-US" sz="2800" dirty="0">
                <a:latin typeface=".VnTime" pitchFamily="34" charset="0"/>
              </a:rPr>
              <a:t> ®</a:t>
            </a:r>
            <a:r>
              <a:rPr lang="en-US" sz="2800" dirty="0" err="1">
                <a:latin typeface=".VnTime" pitchFamily="34" charset="0"/>
              </a:rPr>
              <a:t>Þnh</a:t>
            </a:r>
            <a:r>
              <a:rPr lang="en-US" sz="2800" dirty="0">
                <a:latin typeface=".VnTime" pitchFamily="34" charset="0"/>
              </a:rPr>
              <a:t>, </a:t>
            </a:r>
            <a:r>
              <a:rPr lang="en-US" sz="2800" dirty="0" err="1">
                <a:latin typeface=".VnTime" pitchFamily="34" charset="0"/>
              </a:rPr>
              <a:t>c¸c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gi</a:t>
            </a:r>
            <a:r>
              <a:rPr lang="en-US" sz="2800" dirty="0">
                <a:latin typeface=".VnTime" pitchFamily="34" charset="0"/>
              </a:rPr>
              <a:t>¸ </a:t>
            </a:r>
            <a:r>
              <a:rPr lang="en-US" sz="2800" dirty="0" err="1">
                <a:latin typeface=".VnTime" pitchFamily="34" charset="0"/>
              </a:rPr>
              <a:t>trÞ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tho</a:t>
            </a:r>
            <a:r>
              <a:rPr lang="en-US" sz="2800" dirty="0">
                <a:latin typeface=".VnTime" pitchFamily="34" charset="0"/>
              </a:rPr>
              <a:t>¶ </a:t>
            </a:r>
            <a:r>
              <a:rPr lang="en-US" sz="2800" dirty="0" err="1">
                <a:latin typeface=".VnTime" pitchFamily="34" charset="0"/>
              </a:rPr>
              <a:t>m·n</a:t>
            </a:r>
            <a:r>
              <a:rPr lang="en-US" sz="2800" dirty="0">
                <a:latin typeface=".VnTime" pitchFamily="34" charset="0"/>
              </a:rPr>
              <a:t> ®</a:t>
            </a:r>
            <a:r>
              <a:rPr lang="en-US" sz="2800" dirty="0" err="1">
                <a:latin typeface=".VnTime" pitchFamily="34" charset="0"/>
              </a:rPr>
              <a:t>iÒu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kiÖn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x¸c</a:t>
            </a:r>
            <a:r>
              <a:rPr lang="en-US" sz="2800" dirty="0">
                <a:latin typeface=".VnTime" pitchFamily="34" charset="0"/>
              </a:rPr>
              <a:t> ®</a:t>
            </a:r>
            <a:r>
              <a:rPr lang="en-US" sz="2800" dirty="0" err="1">
                <a:latin typeface=".VnTime" pitchFamily="34" charset="0"/>
              </a:rPr>
              <a:t>Þnh</a:t>
            </a:r>
            <a:r>
              <a:rPr lang="en-US" sz="2800" dirty="0">
                <a:latin typeface=".VnTime" pitchFamily="34" charset="0"/>
              </a:rPr>
              <a:t> lµ </a:t>
            </a:r>
            <a:r>
              <a:rPr lang="en-US" sz="2800" dirty="0" err="1">
                <a:latin typeface=".VnTime" pitchFamily="34" charset="0"/>
              </a:rPr>
              <a:t>nghiÖm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cña</a:t>
            </a:r>
            <a:r>
              <a:rPr lang="en-US" sz="2800" dirty="0">
                <a:latin typeface=".VnTime" pitchFamily="34" charset="0"/>
              </a:rPr>
              <a:t> PT ®· </a:t>
            </a:r>
            <a:r>
              <a:rPr lang="en-US" sz="2800" dirty="0" err="1">
                <a:latin typeface=".VnTime" pitchFamily="34" charset="0"/>
              </a:rPr>
              <a:t>cho</a:t>
            </a:r>
            <a:r>
              <a:rPr lang="en-US" sz="2800" dirty="0">
                <a:latin typeface=".VnTime" pitchFamily="34" charset="0"/>
              </a:rPr>
              <a:t>;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55656" name="Text Box 8"/>
          <p:cNvSpPr txBox="1">
            <a:spLocks noChangeArrowheads="1"/>
          </p:cNvSpPr>
          <p:nvPr/>
        </p:nvSpPr>
        <p:spPr bwMode="auto">
          <a:xfrm>
            <a:off x="469900" y="311150"/>
            <a:ext cx="312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bước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giải</a:t>
            </a:r>
            <a:endParaRPr lang="en-US" sz="2800" dirty="0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651" grpId="0"/>
      <p:bldP spid="155652" grpId="0"/>
      <p:bldP spid="155653" grpId="0"/>
      <p:bldP spid="1556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228600" y="77218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6388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5029200" y="533400"/>
          <a:ext cx="2362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4" imgW="1231366" imgH="431613" progId="Equation.DSMT4">
                  <p:embed/>
                </p:oleObj>
              </mc:Choice>
              <mc:Fallback>
                <p:oleObj name="Equation" r:id="rId4" imgW="1231366" imgH="43161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33400"/>
                        <a:ext cx="2362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304800" y="0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chô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lời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74094" name="Text Box 14"/>
          <p:cNvSpPr txBox="1">
            <a:spLocks noChangeArrowheads="1"/>
          </p:cNvSpPr>
          <p:nvPr/>
        </p:nvSpPr>
        <p:spPr bwMode="auto">
          <a:xfrm>
            <a:off x="2057400" y="1295400"/>
            <a:ext cx="358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4(x + 2) =  -x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x +2 </a:t>
            </a:r>
          </a:p>
        </p:txBody>
      </p:sp>
      <p:sp>
        <p:nvSpPr>
          <p:cNvPr id="174095" name="Text Box 15"/>
          <p:cNvSpPr txBox="1">
            <a:spLocks noChangeArrowheads="1"/>
          </p:cNvSpPr>
          <p:nvPr/>
        </p:nvSpPr>
        <p:spPr bwMode="auto">
          <a:xfrm>
            <a:off x="1447800" y="18288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&lt;=&gt;  4x + 8 =  -x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x +2 </a:t>
            </a:r>
          </a:p>
        </p:txBody>
      </p:sp>
      <p:sp>
        <p:nvSpPr>
          <p:cNvPr id="174096" name="Text Box 16"/>
          <p:cNvSpPr txBox="1">
            <a:spLocks noChangeArrowheads="1"/>
          </p:cNvSpPr>
          <p:nvPr/>
        </p:nvSpPr>
        <p:spPr bwMode="auto">
          <a:xfrm>
            <a:off x="1390650" y="2243138"/>
            <a:ext cx="4171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&lt;=&gt;  4x + 8 + 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x - 2 = 0 </a:t>
            </a:r>
          </a:p>
        </p:txBody>
      </p:sp>
      <p:sp>
        <p:nvSpPr>
          <p:cNvPr id="174097" name="Text Box 17"/>
          <p:cNvSpPr txBox="1">
            <a:spLocks noChangeArrowheads="1"/>
          </p:cNvSpPr>
          <p:nvPr/>
        </p:nvSpPr>
        <p:spPr bwMode="auto">
          <a:xfrm>
            <a:off x="1395412" y="2673350"/>
            <a:ext cx="45481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&lt;=&gt;   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+ 5x + 6 = 0 </a:t>
            </a:r>
          </a:p>
        </p:txBody>
      </p:sp>
      <p:sp>
        <p:nvSpPr>
          <p:cNvPr id="174098" name="Text Box 18"/>
          <p:cNvSpPr txBox="1">
            <a:spLocks noChangeArrowheads="1"/>
          </p:cNvSpPr>
          <p:nvPr/>
        </p:nvSpPr>
        <p:spPr bwMode="auto">
          <a:xfrm>
            <a:off x="1571625" y="3138488"/>
            <a:ext cx="5286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5 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- 4.1.6 = 25 -24 = 1 &gt; 0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99" name="Text Box 19"/>
          <p:cNvSpPr txBox="1">
            <a:spLocks noChangeArrowheads="1"/>
          </p:cNvSpPr>
          <p:nvPr/>
        </p:nvSpPr>
        <p:spPr bwMode="auto">
          <a:xfrm>
            <a:off x="1638300" y="3581400"/>
            <a:ext cx="7124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&gt; 0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nghiệm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biệt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2" name="Rectangle 20"/>
          <p:cNvSpPr>
            <a:spLocks noChangeArrowheads="1"/>
          </p:cNvSpPr>
          <p:nvPr/>
        </p:nvSpPr>
        <p:spPr bwMode="auto">
          <a:xfrm>
            <a:off x="281940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01" name="Object 21"/>
          <p:cNvGraphicFramePr>
            <a:graphicFrameLocks noChangeAspect="1"/>
          </p:cNvGraphicFramePr>
          <p:nvPr/>
        </p:nvGraphicFramePr>
        <p:xfrm>
          <a:off x="1138238" y="3992563"/>
          <a:ext cx="332105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quation" r:id="rId3" imgW="1625600" imgH="431800" progId="Equation.DSMT4">
                  <p:embed/>
                </p:oleObj>
              </mc:Choice>
              <mc:Fallback>
                <p:oleObj name="Equation" r:id="rId3" imgW="1625600" imgH="4318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8" y="3992563"/>
                        <a:ext cx="3321050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02" name="Text Box 22"/>
          <p:cNvSpPr txBox="1">
            <a:spLocks noChangeArrowheads="1"/>
          </p:cNvSpPr>
          <p:nvPr/>
        </p:nvSpPr>
        <p:spPr bwMode="auto">
          <a:xfrm>
            <a:off x="685800" y="5786735"/>
            <a:ext cx="7315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Vậy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nghiệm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-2,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-3</a:t>
            </a:r>
          </a:p>
        </p:txBody>
      </p:sp>
      <p:sp>
        <p:nvSpPr>
          <p:cNvPr id="174103" name="Text Box 23"/>
          <p:cNvSpPr txBox="1">
            <a:spLocks noChangeArrowheads="1"/>
          </p:cNvSpPr>
          <p:nvPr/>
        </p:nvSpPr>
        <p:spPr bwMode="auto">
          <a:xfrm>
            <a:off x="5257800" y="685800"/>
            <a:ext cx="365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ĐK: x ≠ - 2, x ≠ - 1</a:t>
            </a:r>
          </a:p>
        </p:txBody>
      </p:sp>
      <p:sp>
        <p:nvSpPr>
          <p:cNvPr id="174106" name="Text Box 26"/>
          <p:cNvSpPr txBox="1">
            <a:spLocks noChangeArrowheads="1"/>
          </p:cNvSpPr>
          <p:nvPr/>
        </p:nvSpPr>
        <p:spPr bwMode="auto">
          <a:xfrm>
            <a:off x="1384300" y="1374775"/>
            <a:ext cx="1054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&lt;=&gt;</a:t>
            </a:r>
          </a:p>
        </p:txBody>
      </p:sp>
      <p:sp>
        <p:nvSpPr>
          <p:cNvPr id="174107" name="Text Box 27"/>
          <p:cNvSpPr txBox="1">
            <a:spLocks noChangeArrowheads="1"/>
          </p:cNvSpPr>
          <p:nvPr/>
        </p:nvSpPr>
        <p:spPr bwMode="auto">
          <a:xfrm>
            <a:off x="1473200" y="1371600"/>
            <a:ext cx="68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=&gt;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149350" y="4876800"/>
          <a:ext cx="33464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5" imgW="1637589" imgH="431613" progId="Equation.DSMT4">
                  <p:embed/>
                </p:oleObj>
              </mc:Choice>
              <mc:Fallback>
                <p:oleObj name="Equation" r:id="rId5" imgW="1637589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4876800"/>
                        <a:ext cx="334645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0" y="4267200"/>
            <a:ext cx="297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TMĐK)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648200" y="5105400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(TMĐK)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698500" y="5786735"/>
            <a:ext cx="7315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Vậy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nghiệm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-3</a:t>
            </a:r>
          </a:p>
        </p:txBody>
      </p:sp>
      <p:graphicFrame>
        <p:nvGraphicFramePr>
          <p:cNvPr id="25604" name="Object 4">
            <a:hlinkClick r:id="rId7" action="ppaction://hlinksldjump"/>
          </p:cNvPr>
          <p:cNvGraphicFramePr>
            <a:graphicFrameLocks noChangeAspect="1"/>
          </p:cNvGraphicFramePr>
          <p:nvPr/>
        </p:nvGraphicFramePr>
        <p:xfrm>
          <a:off x="1371600" y="381000"/>
          <a:ext cx="2895600" cy="873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8" imgW="1523880" imgH="507960" progId="Equation.DSMT4">
                  <p:embed/>
                </p:oleObj>
              </mc:Choice>
              <mc:Fallback>
                <p:oleObj name="Equation" r:id="rId8" imgW="1523880" imgH="507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1000"/>
                        <a:ext cx="2895600" cy="873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174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2000"/>
                                        <p:tgtEl>
                                          <p:spTgt spid="17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3" dur="500"/>
                                        <p:tgtEl>
                                          <p:spTgt spid="17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5" grpId="0"/>
      <p:bldP spid="174094" grpId="0"/>
      <p:bldP spid="174095" grpId="0"/>
      <p:bldP spid="174096" grpId="0"/>
      <p:bldP spid="174097" grpId="0"/>
      <p:bldP spid="174098" grpId="0"/>
      <p:bldP spid="174099" grpId="0"/>
      <p:bldP spid="174102" grpId="0"/>
      <p:bldP spid="174102" grpId="1"/>
      <p:bldP spid="174103" grpId="0"/>
      <p:bldP spid="174106" grpId="0"/>
      <p:bldP spid="174106" grpId="1"/>
      <p:bldP spid="174107" grpId="0"/>
      <p:bldP spid="4" grpId="0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59" name="Rectangle 17"/>
          <p:cNvSpPr>
            <a:spLocks noChangeArrowheads="1"/>
          </p:cNvSpPr>
          <p:nvPr/>
        </p:nvSpPr>
        <p:spPr bwMode="auto">
          <a:xfrm>
            <a:off x="381000" y="6096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>
                <a:solidFill>
                  <a:srgbClr val="FF3399"/>
                </a:solidFill>
                <a:latin typeface="Times New Roman" pitchFamily="18" charset="0"/>
              </a:rPr>
              <a:t>3. Phương trình tích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14300" y="2209800"/>
            <a:ext cx="88773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79388" algn="just" eaLnBrk="0" hangingPunct="0"/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A(x).B(x).C(x)...= 0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A(x)=0, B(x)=0, C(x) =0,...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trị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ẩn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đều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nghiệm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18" name="Hình Chữ nhật 17"/>
          <p:cNvSpPr>
            <a:spLocks noChangeArrowheads="1"/>
          </p:cNvSpPr>
          <p:nvPr/>
        </p:nvSpPr>
        <p:spPr bwMode="auto">
          <a:xfrm>
            <a:off x="266700" y="1462088"/>
            <a:ext cx="861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tích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 A(x).B(x).C(x)... = 0</a:t>
            </a: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762000" y="3962400"/>
            <a:ext cx="7543800" cy="914400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50000">
                <a:schemeClr val="bg1"/>
              </a:gs>
              <a:gs pos="100000">
                <a:srgbClr val="0000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dirty="0" err="1">
                <a:solidFill>
                  <a:srgbClr val="FF0000"/>
                </a:solidFill>
              </a:rPr>
              <a:t>Một</a:t>
            </a:r>
            <a:r>
              <a:rPr lang="en-US" sz="2400" dirty="0">
                <a:solidFill>
                  <a:srgbClr val="FF0000"/>
                </a:solidFill>
              </a:rPr>
              <a:t> tích </a:t>
            </a:r>
            <a:r>
              <a:rPr lang="en-US" sz="2400" dirty="0" err="1">
                <a:solidFill>
                  <a:srgbClr val="FF0000"/>
                </a:solidFill>
              </a:rPr>
              <a:t>bằng</a:t>
            </a:r>
            <a:r>
              <a:rPr lang="en-US" sz="2400" dirty="0">
                <a:solidFill>
                  <a:srgbClr val="FF0000"/>
                </a:solidFill>
              </a:rPr>
              <a:t> 0 </a:t>
            </a:r>
            <a:r>
              <a:rPr lang="en-US" sz="2400" dirty="0" err="1">
                <a:solidFill>
                  <a:srgbClr val="FF0000"/>
                </a:solidFill>
              </a:rPr>
              <a:t>khi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trong</a:t>
            </a:r>
            <a:r>
              <a:rPr lang="en-US" sz="2400" dirty="0">
                <a:solidFill>
                  <a:srgbClr val="FF0000"/>
                </a:solidFill>
              </a:rPr>
              <a:t> tích </a:t>
            </a:r>
            <a:r>
              <a:rPr lang="en-US" sz="2400" dirty="0" err="1">
                <a:solidFill>
                  <a:srgbClr val="FF0000"/>
                </a:solidFill>
              </a:rPr>
              <a:t>có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một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nhân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tử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bằng</a:t>
            </a:r>
            <a:r>
              <a:rPr lang="en-US" sz="2400" dirty="0">
                <a:solidFill>
                  <a:srgbClr val="FF0000"/>
                </a:solidFill>
              </a:rPr>
              <a:t> 0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18" grpId="0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5"/>
          <p:cNvSpPr txBox="1">
            <a:spLocks noChangeArrowheads="1"/>
          </p:cNvSpPr>
          <p:nvPr/>
        </p:nvSpPr>
        <p:spPr bwMode="auto">
          <a:xfrm>
            <a:off x="457200" y="274638"/>
            <a:ext cx="6096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 :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trình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CC"/>
                </a:solidFill>
              </a:rPr>
              <a:t>         ( x + 1 ) ( x</a:t>
            </a:r>
            <a:r>
              <a:rPr lang="en-US" sz="2400" b="1" baseline="30000" dirty="0">
                <a:solidFill>
                  <a:srgbClr val="0000CC"/>
                </a:solidFill>
              </a:rPr>
              <a:t>2</a:t>
            </a:r>
            <a:r>
              <a:rPr lang="en-US" sz="2400" b="1" dirty="0">
                <a:solidFill>
                  <a:srgbClr val="0000CC"/>
                </a:solidFill>
              </a:rPr>
              <a:t> + 2x – 3 ) = 0</a:t>
            </a:r>
            <a:endParaRPr lang="en-US" sz="2400" dirty="0">
              <a:latin typeface="Times New Roman" pitchFamily="18" charset="0"/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1219200" y="2286000"/>
            <a:ext cx="4419600" cy="457200"/>
            <a:chOff x="2400" y="1536"/>
            <a:chExt cx="2784" cy="288"/>
          </a:xfrm>
        </p:grpSpPr>
        <p:sp>
          <p:nvSpPr>
            <p:cNvPr id="20496" name="Text Box 30"/>
            <p:cNvSpPr txBox="1">
              <a:spLocks noChangeArrowheads="1"/>
            </p:cNvSpPr>
            <p:nvPr/>
          </p:nvSpPr>
          <p:spPr bwMode="auto">
            <a:xfrm>
              <a:off x="2688" y="1536"/>
              <a:ext cx="24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x + 1 = 0 hoặc  x</a:t>
              </a:r>
              <a:r>
                <a:rPr lang="en-US" sz="2400" b="1" baseline="30000">
                  <a:latin typeface="Times New Roman" pitchFamily="18" charset="0"/>
                </a:rPr>
                <a:t>2 </a:t>
              </a:r>
              <a:r>
                <a:rPr lang="en-US" sz="2400" b="1">
                  <a:latin typeface="Times New Roman" pitchFamily="18" charset="0"/>
                </a:rPr>
                <a:t>+2x – 3 = 0</a:t>
              </a:r>
            </a:p>
          </p:txBody>
        </p:sp>
        <p:graphicFrame>
          <p:nvGraphicFramePr>
            <p:cNvPr id="20497" name="Object 3"/>
            <p:cNvGraphicFramePr>
              <a:graphicFrameLocks noChangeAspect="1"/>
            </p:cNvGraphicFramePr>
            <p:nvPr/>
          </p:nvGraphicFramePr>
          <p:xfrm>
            <a:off x="2400" y="1584"/>
            <a:ext cx="288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30" name="Equation" r:id="rId3" imgW="215713" imgH="152268" progId="Equation.DSMT4">
                    <p:embed/>
                  </p:oleObj>
                </mc:Choice>
                <mc:Fallback>
                  <p:oleObj name="Equation" r:id="rId3" imgW="215713" imgH="152268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584"/>
                          <a:ext cx="288" cy="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1143000" y="2833688"/>
            <a:ext cx="2362200" cy="900112"/>
            <a:chOff x="2256" y="1776"/>
            <a:chExt cx="1488" cy="567"/>
          </a:xfrm>
        </p:grpSpPr>
        <p:sp>
          <p:nvSpPr>
            <p:cNvPr id="20494" name="Text Box 31"/>
            <p:cNvSpPr txBox="1">
              <a:spLocks noChangeArrowheads="1"/>
            </p:cNvSpPr>
            <p:nvPr/>
          </p:nvSpPr>
          <p:spPr bwMode="auto">
            <a:xfrm>
              <a:off x="2256" y="1776"/>
              <a:ext cx="14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*  x + 1 = 0</a:t>
              </a:r>
            </a:p>
          </p:txBody>
        </p:sp>
        <p:graphicFrame>
          <p:nvGraphicFramePr>
            <p:cNvPr id="20495" name="Object 4"/>
            <p:cNvGraphicFramePr>
              <a:graphicFrameLocks noChangeAspect="1"/>
            </p:cNvGraphicFramePr>
            <p:nvPr/>
          </p:nvGraphicFramePr>
          <p:xfrm>
            <a:off x="2368" y="2016"/>
            <a:ext cx="944" cy="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31" name="Equation" r:id="rId5" imgW="660400" imgH="228600" progId="Equation.DSMT4">
                    <p:embed/>
                  </p:oleObj>
                </mc:Choice>
                <mc:Fallback>
                  <p:oleObj name="Equation" r:id="rId5" imgW="660400" imgH="2286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8" y="2016"/>
                          <a:ext cx="944" cy="3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933450" y="3916363"/>
            <a:ext cx="4249738" cy="1620837"/>
            <a:chOff x="3717" y="1411"/>
            <a:chExt cx="2036" cy="1021"/>
          </a:xfrm>
        </p:grpSpPr>
        <p:sp>
          <p:nvSpPr>
            <p:cNvPr id="20492" name="Text Box 32"/>
            <p:cNvSpPr txBox="1">
              <a:spLocks noChangeArrowheads="1"/>
            </p:cNvSpPr>
            <p:nvPr/>
          </p:nvSpPr>
          <p:spPr bwMode="auto">
            <a:xfrm>
              <a:off x="3781" y="1411"/>
              <a:ext cx="1972" cy="9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*</a:t>
              </a:r>
              <a:r>
                <a:rPr lang="en-US" sz="2400">
                  <a:latin typeface="Times New Roman" pitchFamily="18" charset="0"/>
                </a:rPr>
                <a:t> </a:t>
              </a:r>
              <a:r>
                <a:rPr lang="en-US" sz="2400" b="1">
                  <a:latin typeface="Times New Roman" pitchFamily="18" charset="0"/>
                </a:rPr>
                <a:t>x</a:t>
              </a:r>
              <a:r>
                <a:rPr lang="en-US" sz="2400" b="1" baseline="30000">
                  <a:latin typeface="Times New Roman" pitchFamily="18" charset="0"/>
                </a:rPr>
                <a:t>2</a:t>
              </a:r>
              <a:r>
                <a:rPr lang="en-US" sz="2400" b="1">
                  <a:latin typeface="Times New Roman" pitchFamily="18" charset="0"/>
                </a:rPr>
                <a:t> + 2x – 3 = 0</a:t>
              </a:r>
            </a:p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có a + b + c = 1 + 2 – 3 = 0</a:t>
              </a:r>
            </a:p>
            <a:p>
              <a:pPr>
                <a:spcBef>
                  <a:spcPct val="50000"/>
                </a:spcBef>
              </a:pPr>
              <a:endParaRPr lang="en-US" b="1"/>
            </a:p>
          </p:txBody>
        </p:sp>
        <p:graphicFrame>
          <p:nvGraphicFramePr>
            <p:cNvPr id="20493" name="Object 5"/>
            <p:cNvGraphicFramePr>
              <a:graphicFrameLocks noChangeAspect="1"/>
            </p:cNvGraphicFramePr>
            <p:nvPr/>
          </p:nvGraphicFramePr>
          <p:xfrm>
            <a:off x="3717" y="2132"/>
            <a:ext cx="1449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32" name="Equation" r:id="rId7" imgW="1130300" imgH="228600" progId="Equation.DSMT4">
                    <p:embed/>
                  </p:oleObj>
                </mc:Choice>
                <mc:Fallback>
                  <p:oleObj name="Equation" r:id="rId7" imgW="1130300" imgH="2286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7" y="2132"/>
                          <a:ext cx="1449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685800" y="5618163"/>
            <a:ext cx="4953000" cy="990600"/>
            <a:chOff x="2784" y="3120"/>
            <a:chExt cx="2736" cy="624"/>
          </a:xfrm>
        </p:grpSpPr>
        <p:sp>
          <p:nvSpPr>
            <p:cNvPr id="20490" name="Text Box 56"/>
            <p:cNvSpPr txBox="1">
              <a:spLocks noChangeArrowheads="1"/>
            </p:cNvSpPr>
            <p:nvPr/>
          </p:nvSpPr>
          <p:spPr bwMode="auto">
            <a:xfrm>
              <a:off x="2784" y="3120"/>
              <a:ext cx="2736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Times New Roman" pitchFamily="18" charset="0"/>
                </a:rPr>
                <a:t>Vậy phương trình có ba nghiệm</a:t>
              </a:r>
              <a:r>
                <a:rPr lang="en-US" sz="2000">
                  <a:solidFill>
                    <a:srgbClr val="0000FF"/>
                  </a:solidFill>
                </a:rPr>
                <a:t> </a:t>
              </a:r>
              <a:r>
                <a:rPr lang="en-US" sz="2000" b="1">
                  <a:solidFill>
                    <a:srgbClr val="0000FF"/>
                  </a:solidFill>
                </a:rPr>
                <a:t>:</a:t>
              </a:r>
            </a:p>
          </p:txBody>
        </p:sp>
        <p:graphicFrame>
          <p:nvGraphicFramePr>
            <p:cNvPr id="20491" name="Object 6"/>
            <p:cNvGraphicFramePr>
              <a:graphicFrameLocks noChangeAspect="1"/>
            </p:cNvGraphicFramePr>
            <p:nvPr/>
          </p:nvGraphicFramePr>
          <p:xfrm>
            <a:off x="3225" y="3408"/>
            <a:ext cx="1856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33" name="Equation" r:id="rId9" imgW="1485900" imgH="228600" progId="Equation.DSMT4">
                    <p:embed/>
                  </p:oleObj>
                </mc:Choice>
                <mc:Fallback>
                  <p:oleObj name="Equation" r:id="rId9" imgW="1485900" imgH="2286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5" y="3408"/>
                          <a:ext cx="1856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64" name="Text Box 25"/>
          <p:cNvSpPr txBox="1">
            <a:spLocks noChangeArrowheads="1"/>
          </p:cNvSpPr>
          <p:nvPr/>
        </p:nvSpPr>
        <p:spPr bwMode="auto">
          <a:xfrm>
            <a:off x="457200" y="1747838"/>
            <a:ext cx="609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   Ta có:   ( x + 1 ) ( x</a:t>
            </a:r>
            <a:r>
              <a:rPr lang="en-US" sz="2400" b="1" baseline="30000">
                <a:solidFill>
                  <a:srgbClr val="0000CC"/>
                </a:solidFill>
              </a:rPr>
              <a:t>2</a:t>
            </a:r>
            <a:r>
              <a:rPr lang="en-US" sz="2400" b="1">
                <a:solidFill>
                  <a:srgbClr val="0000CC"/>
                </a:solidFill>
              </a:rPr>
              <a:t> + 2x – 3 ) = 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9" name="Hình Chữ nhật 10"/>
          <p:cNvSpPr>
            <a:spLocks noChangeArrowheads="1"/>
          </p:cNvSpPr>
          <p:nvPr/>
        </p:nvSpPr>
        <p:spPr bwMode="auto">
          <a:xfrm>
            <a:off x="3429000" y="1249363"/>
            <a:ext cx="92233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 </a:t>
            </a:r>
            <a:endParaRPr lang="en-US" sz="28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8" descr="FSTV116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469312" y="6100763"/>
            <a:ext cx="663575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4572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539750" algn="just" eaLnBrk="0" hangingPunct="0"/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4. </a:t>
            </a:r>
            <a:r>
              <a:rPr lang="fr-FR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x</a:t>
            </a:r>
            <a:r>
              <a:rPr lang="fr-FR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+ 3x</a:t>
            </a:r>
            <a:r>
              <a:rPr lang="fr-FR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+ 2x = 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286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539750" algn="just" eaLnBrk="0" hangingPunct="0"/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Luyện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endParaRPr lang="fr-FR" sz="2800" b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32770" name="Object 1"/>
          <p:cNvGraphicFramePr>
            <a:graphicFrameLocks noChangeAspect="1"/>
          </p:cNvGraphicFramePr>
          <p:nvPr/>
        </p:nvGraphicFramePr>
        <p:xfrm>
          <a:off x="990600" y="838200"/>
          <a:ext cx="3757613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Equation" r:id="rId3" imgW="1244600" imgH="228600" progId="Equation.DSMT4">
                  <p:embed/>
                </p:oleObj>
              </mc:Choice>
              <mc:Fallback>
                <p:oleObj name="Equation" r:id="rId3" imgW="12446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838200"/>
                        <a:ext cx="3757613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4"/>
          <p:cNvGraphicFramePr>
            <a:graphicFrameLocks noChangeAspect="1"/>
          </p:cNvGraphicFramePr>
          <p:nvPr/>
        </p:nvGraphicFramePr>
        <p:xfrm>
          <a:off x="990600" y="1600200"/>
          <a:ext cx="4953000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Equation" r:id="rId5" imgW="1866600" imgH="419040" progId="Equation.DSMT4">
                  <p:embed/>
                </p:oleObj>
              </mc:Choice>
              <mc:Fallback>
                <p:oleObj name="Equation" r:id="rId5" imgW="186660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00200"/>
                        <a:ext cx="4953000" cy="1192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914400" y="2971800"/>
            <a:ext cx="464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c) ( 3x</a:t>
            </a:r>
            <a:r>
              <a:rPr lang="en-US" sz="28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- 5x +1 )  ( x</a:t>
            </a:r>
            <a:r>
              <a:rPr lang="en-US" sz="28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– 4 ) =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2" name="Object 1"/>
          <p:cNvGraphicFramePr>
            <a:graphicFrameLocks noChangeAspect="1"/>
          </p:cNvGraphicFramePr>
          <p:nvPr/>
        </p:nvGraphicFramePr>
        <p:xfrm>
          <a:off x="2743200" y="571500"/>
          <a:ext cx="3757613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3" imgW="1244600" imgH="228600" progId="Equation.DSMT4">
                  <p:embed/>
                </p:oleObj>
              </mc:Choice>
              <mc:Fallback>
                <p:oleObj name="Equation" r:id="rId3" imgW="12446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71500"/>
                        <a:ext cx="3757613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304800" y="1128713"/>
            <a:ext cx="8001000" cy="638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Đặt  x</a:t>
            </a:r>
            <a:r>
              <a:rPr lang="en-US" sz="2400" b="1" baseline="30000">
                <a:solidFill>
                  <a:schemeClr val="tx1"/>
                </a:solidFill>
              </a:rPr>
              <a:t>2</a:t>
            </a:r>
            <a:r>
              <a:rPr lang="en-US" sz="2400" b="1">
                <a:solidFill>
                  <a:schemeClr val="tx1"/>
                </a:solidFill>
              </a:rPr>
              <a:t> = t ≥ 0, khi đó phương trình trở thành</a:t>
            </a:r>
            <a:r>
              <a:rPr lang="en-US" sz="2800" b="1">
                <a:solidFill>
                  <a:schemeClr val="tx1"/>
                </a:solidFill>
              </a:rPr>
              <a:t>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870200" y="1600200"/>
          <a:ext cx="269240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5" imgW="965200" imgH="203200" progId="Equation.DSMT4">
                  <p:embed/>
                </p:oleObj>
              </mc:Choice>
              <mc:Fallback>
                <p:oleObj name="Equation" r:id="rId5" imgW="965200" imgH="203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1600200"/>
                        <a:ext cx="2692400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22338" y="2138363"/>
          <a:ext cx="5578475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7" imgW="1955800" imgH="1054100" progId="Equation.DSMT4">
                  <p:embed/>
                </p:oleObj>
              </mc:Choice>
              <mc:Fallback>
                <p:oleObj name="Equation" r:id="rId7" imgW="1955800" imgH="1054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2138363"/>
                        <a:ext cx="5578475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57200" y="4357688"/>
            <a:ext cx="7162800" cy="242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indent="-87313">
              <a:lnSpc>
                <a:spcPct val="150000"/>
              </a:lnSpc>
              <a:spcBef>
                <a:spcPts val="300"/>
              </a:spcBef>
            </a:pPr>
            <a:r>
              <a:rPr lang="en-US" sz="2400" b="1">
                <a:latin typeface="Times New Roman" pitchFamily="18" charset="0"/>
              </a:rPr>
              <a:t>Với t</a:t>
            </a:r>
            <a:r>
              <a:rPr lang="en-US" sz="2400" b="1" baseline="-25000">
                <a:latin typeface="Times New Roman" pitchFamily="18" charset="0"/>
              </a:rPr>
              <a:t>1</a:t>
            </a:r>
            <a:r>
              <a:rPr lang="en-US" sz="2400" b="1">
                <a:latin typeface="Times New Roman" pitchFamily="18" charset="0"/>
              </a:rPr>
              <a:t>  = 4 =&gt; x</a:t>
            </a:r>
            <a:r>
              <a:rPr lang="en-US" sz="2400" b="1" baseline="30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 = 4 =&gt;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= 2,  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= -2</a:t>
            </a:r>
          </a:p>
          <a:p>
            <a:pPr marL="87313" indent="-87313">
              <a:lnSpc>
                <a:spcPct val="150000"/>
              </a:lnSpc>
              <a:spcBef>
                <a:spcPts val="300"/>
              </a:spcBef>
            </a:pPr>
            <a:r>
              <a:rPr lang="en-US" sz="2400" b="1">
                <a:latin typeface="Times New Roman" pitchFamily="18" charset="0"/>
              </a:rPr>
              <a:t>Với t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  = 1 =&gt; x</a:t>
            </a:r>
            <a:r>
              <a:rPr lang="en-US" sz="2400" b="1" baseline="30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 = 1 =&gt;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800" b="1" baseline="-2500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= 1,  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= -1</a:t>
            </a:r>
          </a:p>
          <a:p>
            <a:pPr marL="87313" indent="-87313">
              <a:lnSpc>
                <a:spcPct val="150000"/>
              </a:lnSpc>
              <a:spcBef>
                <a:spcPts val="300"/>
              </a:spcBef>
            </a:pPr>
            <a:r>
              <a:rPr lang="en-US" sz="2400" b="1">
                <a:latin typeface="Times New Roman" pitchFamily="18" charset="0"/>
              </a:rPr>
              <a:t>Vậy phương trình đã cho có bốn nghiệm là:</a:t>
            </a:r>
          </a:p>
          <a:p>
            <a:pPr marL="87313" indent="-87313">
              <a:lnSpc>
                <a:spcPct val="150000"/>
              </a:lnSpc>
              <a:spcBef>
                <a:spcPts val="300"/>
              </a:spcBef>
            </a:pPr>
            <a:r>
              <a:rPr lang="en-US" sz="2400" b="1"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= 2,  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= -2,   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= 1,  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= -1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1371600" y="2209800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 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- 2x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x = 0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1350963" y="2873375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t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- 13t + 36 = 0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1295400" y="3671888"/>
            <a:ext cx="678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c) 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13x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+ 36 = 0</a:t>
            </a: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1295400" y="4471988"/>
            <a:ext cx="678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d) </a:t>
            </a: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323850" y="1262063"/>
            <a:ext cx="85153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HS1: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7175" name="Object 1"/>
          <p:cNvGraphicFramePr>
            <a:graphicFrameLocks noChangeAspect="1"/>
          </p:cNvGraphicFramePr>
          <p:nvPr/>
        </p:nvGraphicFramePr>
        <p:xfrm>
          <a:off x="1785938" y="4275138"/>
          <a:ext cx="2709862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1155700" imgH="419100" progId="Equation.DSMT4">
                  <p:embed/>
                </p:oleObj>
              </mc:Choice>
              <mc:Fallback>
                <p:oleObj name="Equation" r:id="rId3" imgW="1155700" imgH="4191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4275138"/>
                        <a:ext cx="2709862" cy="982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357532" y="2895600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t</a:t>
            </a:r>
            <a:r>
              <a:rPr lang="en-US" sz="28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- 13t + 36 = 0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WordArt 30"/>
          <p:cNvSpPr>
            <a:spLocks noChangeArrowheads="1" noChangeShapeType="1" noTextEdit="1"/>
          </p:cNvSpPr>
          <p:nvPr/>
        </p:nvSpPr>
        <p:spPr bwMode="auto">
          <a:xfrm>
            <a:off x="2057400" y="228600"/>
            <a:ext cx="4572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KIỂM TRA BÀI CŨ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FF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5" name="Object 4"/>
          <p:cNvGraphicFramePr>
            <a:graphicFrameLocks noChangeAspect="1"/>
          </p:cNvGraphicFramePr>
          <p:nvPr/>
        </p:nvGraphicFramePr>
        <p:xfrm>
          <a:off x="1681162" y="609600"/>
          <a:ext cx="4262437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3" imgW="1866600" imgH="419040" progId="Equation.DSMT4">
                  <p:embed/>
                </p:oleObj>
              </mc:Choice>
              <mc:Fallback>
                <p:oleObj name="Equation" r:id="rId3" imgW="186660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1162" y="609600"/>
                        <a:ext cx="4262437" cy="1116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00200" y="1676400"/>
          <a:ext cx="35956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Equation" r:id="rId5" imgW="1497950" imgH="253890" progId="Equation.DSMT4">
                  <p:embed/>
                </p:oleObj>
              </mc:Choice>
              <mc:Fallback>
                <p:oleObj name="Equation" r:id="rId5" imgW="1497950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676400"/>
                        <a:ext cx="359568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16075" y="2422525"/>
          <a:ext cx="29225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Equation" r:id="rId7" imgW="1218671" imgH="203112" progId="Equation.DSMT4">
                  <p:embed/>
                </p:oleObj>
              </mc:Choice>
              <mc:Fallback>
                <p:oleObj name="Equation" r:id="rId7" imgW="1218671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075" y="2422525"/>
                        <a:ext cx="2922588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74813" y="3048000"/>
          <a:ext cx="280352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Equation" r:id="rId9" imgW="1167893" imgH="203112" progId="Equation.DSMT4">
                  <p:embed/>
                </p:oleObj>
              </mc:Choice>
              <mc:Fallback>
                <p:oleObj name="Equation" r:id="rId9" imgW="1167893" imgH="20311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3048000"/>
                        <a:ext cx="2803525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692275" y="3641725"/>
          <a:ext cx="554672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Equation" r:id="rId11" imgW="2311400" imgH="279400" progId="Equation.DSMT4">
                  <p:embed/>
                </p:oleObj>
              </mc:Choice>
              <mc:Fallback>
                <p:oleObj name="Equation" r:id="rId11" imgW="2311400" imgH="279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641725"/>
                        <a:ext cx="5546725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56"/>
          <p:cNvSpPr txBox="1">
            <a:spLocks noChangeArrowheads="1"/>
          </p:cNvSpPr>
          <p:nvPr/>
        </p:nvSpPr>
        <p:spPr bwMode="auto">
          <a:xfrm>
            <a:off x="914400" y="4278313"/>
            <a:ext cx="739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Vậy phương trình có hai nghiệm phân biệt :</a:t>
            </a:r>
            <a:r>
              <a:rPr lang="en-US" sz="2400">
                <a:solidFill>
                  <a:srgbClr val="0000FF"/>
                </a:solidFill>
              </a:rPr>
              <a:t> </a:t>
            </a:r>
            <a:endParaRPr lang="en-US" sz="2400" b="1">
              <a:solidFill>
                <a:srgbClr val="0000FF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508125" y="5013325"/>
          <a:ext cx="4246563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Equation" r:id="rId13" imgW="1765300" imgH="431800" progId="Equation.DSMT4">
                  <p:embed/>
                </p:oleObj>
              </mc:Choice>
              <mc:Fallback>
                <p:oleObj name="Equation" r:id="rId13" imgW="1765300" imgH="431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25" y="5013325"/>
                        <a:ext cx="4246563" cy="103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5"/>
          <p:cNvSpPr txBox="1">
            <a:spLocks noChangeArrowheads="1"/>
          </p:cNvSpPr>
          <p:nvPr/>
        </p:nvSpPr>
        <p:spPr bwMode="auto">
          <a:xfrm>
            <a:off x="838200" y="228600"/>
            <a:ext cx="464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c) ( 3x</a:t>
            </a:r>
            <a:r>
              <a:rPr lang="en-US" sz="28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- 5x +1 )  ( x</a:t>
            </a:r>
            <a:r>
              <a:rPr lang="en-US" sz="28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– 4 ) =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881062" y="838200"/>
            <a:ext cx="7043738" cy="523875"/>
            <a:chOff x="2400" y="1404"/>
            <a:chExt cx="4437" cy="330"/>
          </a:xfrm>
        </p:grpSpPr>
        <p:sp>
          <p:nvSpPr>
            <p:cNvPr id="25609" name="Text Box 30"/>
            <p:cNvSpPr txBox="1">
              <a:spLocks noChangeArrowheads="1"/>
            </p:cNvSpPr>
            <p:nvPr/>
          </p:nvSpPr>
          <p:spPr bwMode="auto">
            <a:xfrm>
              <a:off x="2688" y="1404"/>
              <a:ext cx="414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3x</a:t>
              </a:r>
              <a:r>
                <a:rPr lang="en-US" sz="2800" b="1" baseline="300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- 5x +1  = 0 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hoặc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b="1" baseline="300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 – 4 = 0</a:t>
              </a:r>
            </a:p>
          </p:txBody>
        </p:sp>
        <p:graphicFrame>
          <p:nvGraphicFramePr>
            <p:cNvPr id="25610" name="Object 9"/>
            <p:cNvGraphicFramePr>
              <a:graphicFrameLocks noChangeAspect="1"/>
            </p:cNvGraphicFramePr>
            <p:nvPr/>
          </p:nvGraphicFramePr>
          <p:xfrm>
            <a:off x="2400" y="1448"/>
            <a:ext cx="288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26" name="Equation" r:id="rId3" imgW="215713" imgH="152268" progId="Equation.DSMT4">
                    <p:embed/>
                  </p:oleObj>
                </mc:Choice>
                <mc:Fallback>
                  <p:oleObj name="Equation" r:id="rId3" imgW="215713" imgH="152268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48"/>
                          <a:ext cx="288" cy="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556" name="Text Box 56"/>
          <p:cNvSpPr txBox="1">
            <a:spLocks noChangeArrowheads="1"/>
          </p:cNvSpPr>
          <p:nvPr/>
        </p:nvSpPr>
        <p:spPr bwMode="auto">
          <a:xfrm>
            <a:off x="715963" y="4114800"/>
            <a:ext cx="5837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Vậy phương trình có bốn nghiệm</a:t>
            </a:r>
            <a:r>
              <a:rPr lang="en-US" sz="2400">
                <a:solidFill>
                  <a:srgbClr val="0000FF"/>
                </a:solidFill>
              </a:rPr>
              <a:t> </a:t>
            </a:r>
            <a:r>
              <a:rPr lang="en-US" sz="2400" b="1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23557" name="Object 3"/>
          <p:cNvGraphicFramePr>
            <a:graphicFrameLocks noChangeAspect="1"/>
          </p:cNvGraphicFramePr>
          <p:nvPr/>
        </p:nvGraphicFramePr>
        <p:xfrm>
          <a:off x="715963" y="1430338"/>
          <a:ext cx="4579937" cy="222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5" imgW="1904760" imgH="927000" progId="Equation.DSMT4">
                  <p:embed/>
                </p:oleObj>
              </mc:Choice>
              <mc:Fallback>
                <p:oleObj name="Equation" r:id="rId5" imgW="1904760" imgH="927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3" y="1430338"/>
                        <a:ext cx="4579937" cy="222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11"/>
          <p:cNvGraphicFramePr>
            <a:graphicFrameLocks noChangeAspect="1"/>
          </p:cNvGraphicFramePr>
          <p:nvPr/>
        </p:nvGraphicFramePr>
        <p:xfrm>
          <a:off x="6438900" y="1766888"/>
          <a:ext cx="1893888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8" name="Equation" r:id="rId7" imgW="787320" imgH="736560" progId="Equation.DSMT4">
                  <p:embed/>
                </p:oleObj>
              </mc:Choice>
              <mc:Fallback>
                <p:oleObj name="Equation" r:id="rId7" imgW="787320" imgH="7365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8900" y="1766888"/>
                        <a:ext cx="1893888" cy="176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12"/>
          <p:cNvGraphicFramePr>
            <a:graphicFrameLocks noChangeAspect="1"/>
          </p:cNvGraphicFramePr>
          <p:nvPr/>
        </p:nvGraphicFramePr>
        <p:xfrm>
          <a:off x="687388" y="4876800"/>
          <a:ext cx="6475412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Equation" r:id="rId9" imgW="2692080" imgH="431640" progId="Equation.DSMT4">
                  <p:embed/>
                </p:oleObj>
              </mc:Choice>
              <mc:Fallback>
                <p:oleObj name="Equation" r:id="rId9" imgW="2692080" imgH="4316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876800"/>
                        <a:ext cx="6475412" cy="103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066800"/>
          </a:xfrm>
          <a:solidFill>
            <a:srgbClr val="FFFF00"/>
          </a:solidFill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>
                <a:solidFill>
                  <a:srgbClr val="000099"/>
                </a:solidFill>
              </a:rPr>
              <a:t>HƯỚNG DẪN HỌC Ở NHÀ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524000"/>
            <a:ext cx="8229600" cy="20574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vi-VN" b="1">
                <a:solidFill>
                  <a:srgbClr val="0000FF"/>
                </a:solidFill>
              </a:rPr>
              <a:t>- Nắm chắc các cách giải các dạng phương trình có thể quy về phương trình bậc hai</a:t>
            </a:r>
            <a:r>
              <a:rPr lang="en-US" b="1">
                <a:solidFill>
                  <a:srgbClr val="0000FF"/>
                </a:solidFill>
              </a:rPr>
              <a:t> đã học</a:t>
            </a:r>
            <a:r>
              <a:rPr lang="vi-VN" b="1">
                <a:solidFill>
                  <a:srgbClr val="0000FF"/>
                </a:solidFill>
              </a:rPr>
              <a:t>.</a:t>
            </a:r>
            <a:endParaRPr lang="en-US" b="1">
              <a:solidFill>
                <a:srgbClr val="0000FF"/>
              </a:solidFill>
            </a:endParaRPr>
          </a:p>
          <a:p>
            <a:pPr marL="46037" indent="0" eaLnBrk="1" hangingPunct="1">
              <a:lnSpc>
                <a:spcPct val="150000"/>
              </a:lnSpc>
              <a:buFont typeface="Georgia" pitchFamily="18" charset="0"/>
              <a:buNone/>
              <a:defRPr/>
            </a:pPr>
            <a:r>
              <a:rPr lang="en-US" b="1">
                <a:solidFill>
                  <a:srgbClr val="0000FF"/>
                </a:solidFill>
              </a:rPr>
              <a:t>- </a:t>
            </a:r>
            <a:r>
              <a:rPr lang="vi-VN" b="1">
                <a:solidFill>
                  <a:srgbClr val="0000FF"/>
                </a:solidFill>
              </a:rPr>
              <a:t>Làm bài tập </a:t>
            </a:r>
            <a:r>
              <a:rPr lang="en-US" b="1">
                <a:solidFill>
                  <a:srgbClr val="0000FF"/>
                </a:solidFill>
              </a:rPr>
              <a:t>còn lại trong SGK/56+57</a:t>
            </a:r>
          </a:p>
          <a:p>
            <a:pPr algn="just" eaLnBrk="1" hangingPunct="1">
              <a:buFontTx/>
              <a:buChar char="-"/>
              <a:defRPr/>
            </a:pP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228600" y="31498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6388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5029200" y="76200"/>
          <a:ext cx="2362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Equation" r:id="rId4" imgW="1231366" imgH="431613" progId="Equation.DSMT4">
                  <p:embed/>
                </p:oleObj>
              </mc:Choice>
              <mc:Fallback>
                <p:oleObj name="Equation" r:id="rId4" imgW="1231366" imgH="43161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76200"/>
                        <a:ext cx="2362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76200" y="1457325"/>
            <a:ext cx="4191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latin typeface="+mj-lt"/>
              </a:rPr>
              <a:t> - </a:t>
            </a:r>
            <a:r>
              <a:rPr lang="en-US" sz="2400">
                <a:latin typeface="+mj-lt"/>
              </a:rPr>
              <a:t>Điều kiện: </a:t>
            </a:r>
            <a:r>
              <a:rPr lang="en-US" sz="240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13" name="Hộp_Văn_Bản 16"/>
          <p:cNvSpPr txBox="1"/>
          <p:nvPr/>
        </p:nvSpPr>
        <p:spPr>
          <a:xfrm>
            <a:off x="2392363" y="1457325"/>
            <a:ext cx="155098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Times New Roman"/>
                <a:cs typeface="Times New Roman" pitchFamily="18" charset="0"/>
              </a:rPr>
              <a:t>x 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≠</a:t>
            </a:r>
            <a:r>
              <a:rPr lang="en-US" sz="2800" b="1">
                <a:solidFill>
                  <a:srgbClr val="FF0000"/>
                </a:solidFill>
                <a:latin typeface="Times New Roman"/>
                <a:cs typeface="Times New Roman" pitchFamily="18" charset="0"/>
              </a:rPr>
              <a:t> ± 3</a:t>
            </a:r>
            <a:endParaRPr lang="en-US" sz="2800" b="1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841625" y="933450"/>
            <a:ext cx="1327150" cy="523875"/>
          </a:xfrm>
          <a:prstGeom prst="rect">
            <a:avLst/>
          </a:prstGeom>
          <a:solidFill>
            <a:srgbClr val="8AEAE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graphicFrame>
        <p:nvGraphicFramePr>
          <p:cNvPr id="23556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381000" y="2057400"/>
          <a:ext cx="2362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Equation" r:id="rId6" imgW="1231366" imgH="431613" progId="Equation.DSMT4">
                  <p:embed/>
                </p:oleObj>
              </mc:Choice>
              <mc:Fallback>
                <p:oleObj name="Equation" r:id="rId6" imgW="1231366" imgH="431613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057400"/>
                        <a:ext cx="2362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1295400" y="5105400"/>
          <a:ext cx="1901825" cy="451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Equation" r:id="rId8" imgW="1307880" imgH="241200" progId="Equation.DSMT4">
                  <p:embed/>
                </p:oleObj>
              </mc:Choice>
              <mc:Fallback>
                <p:oleObj name="Equation" r:id="rId8" imgW="130788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105400"/>
                        <a:ext cx="1901825" cy="4513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3276600" y="4114800"/>
          <a:ext cx="3455987" cy="461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Equation" r:id="rId10" imgW="1815840" imgH="241200" progId="Equation.DSMT4">
                  <p:embed/>
                </p:oleObj>
              </mc:Choice>
              <mc:Fallback>
                <p:oleObj name="Equation" r:id="rId10" imgW="181584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114800"/>
                        <a:ext cx="3455987" cy="4616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228600" y="4114800"/>
          <a:ext cx="2971800" cy="477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12" imgW="1549080" imgH="241200" progId="Equation.DSMT4">
                  <p:embed/>
                </p:oleObj>
              </mc:Choice>
              <mc:Fallback>
                <p:oleObj name="Equation" r:id="rId12" imgW="154908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114800"/>
                        <a:ext cx="2971800" cy="4779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304800" y="3124201"/>
          <a:ext cx="4495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Equation" r:id="rId14" imgW="2412720" imgH="533160" progId="Equation.DSMT4">
                  <p:embed/>
                </p:oleObj>
              </mc:Choice>
              <mc:Fallback>
                <p:oleObj name="Equation" r:id="rId14" imgW="2412720" imgH="5331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124201"/>
                        <a:ext cx="44958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3048000" y="2057400"/>
          <a:ext cx="3200400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Equation" r:id="rId16" imgW="1815840" imgH="533160" progId="Equation.DSMT4">
                  <p:embed/>
                </p:oleObj>
              </mc:Choice>
              <mc:Fallback>
                <p:oleObj name="Equation" r:id="rId16" imgW="1815840" imgH="533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057400"/>
                        <a:ext cx="3200400" cy="1039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8" descr="FSTV116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469312" y="6100763"/>
            <a:ext cx="663575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990600" y="1524000"/>
            <a:ext cx="556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vi-VN" sz="2800" b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</a:t>
            </a:r>
            <a:r>
              <a:rPr lang="vi-VN" sz="2800" b="1" baseline="3000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vi-VN" sz="2800" b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+ 3x</a:t>
            </a:r>
            <a:r>
              <a:rPr lang="vi-VN" sz="2800" b="1" baseline="3000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vi-VN" sz="2800" b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+ 2x = 0</a:t>
            </a:r>
            <a:endParaRPr lang="en-US" sz="2800" b="1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4572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539750" algn="just" eaLnBrk="0" hangingPunct="0"/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4. </a:t>
            </a:r>
            <a:r>
              <a:rPr lang="fr-FR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x</a:t>
            </a:r>
            <a:r>
              <a:rPr lang="fr-FR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+ 3x</a:t>
            </a:r>
            <a:r>
              <a:rPr lang="fr-FR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+ 2x = 0</a:t>
            </a:r>
          </a:p>
        </p:txBody>
      </p:sp>
      <p:sp>
        <p:nvSpPr>
          <p:cNvPr id="11" name="Hình Chữ nhật 10"/>
          <p:cNvSpPr>
            <a:spLocks noChangeArrowheads="1"/>
          </p:cNvSpPr>
          <p:nvPr/>
        </p:nvSpPr>
        <p:spPr bwMode="auto">
          <a:xfrm>
            <a:off x="3429000" y="990600"/>
            <a:ext cx="922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 </a:t>
            </a:r>
            <a:endParaRPr lang="en-US" sz="28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457200" y="2057400"/>
            <a:ext cx="6858000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500"/>
              </a:lnSpc>
              <a:spcBef>
                <a:spcPct val="20000"/>
              </a:spcBef>
            </a:pPr>
            <a:r>
              <a:rPr lang="en-US" sz="2400">
                <a:latin typeface=".VnTime" pitchFamily="34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  <a:sym typeface="Symbol" pitchFamily="18" charset="2"/>
              </a:rPr>
              <a:t> 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x.( x</a:t>
            </a:r>
            <a:r>
              <a:rPr lang="en-US" sz="2400" b="1" baseline="30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+ 3x + 2) = 0 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  <a:sym typeface="Symbol" pitchFamily="18" charset="2"/>
              </a:rPr>
              <a:t> x = 0 hoÆc  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x</a:t>
            </a:r>
            <a:r>
              <a:rPr lang="en-US" sz="2400" b="1" baseline="30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+ 3x + 2 = 0 </a:t>
            </a: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457200" y="2667000"/>
            <a:ext cx="8077200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500"/>
              </a:lnSpc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Gi¶i pt</a:t>
            </a: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: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  x</a:t>
            </a:r>
            <a:r>
              <a:rPr lang="en-US" sz="2400" b="1" baseline="30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+ 3x + 2 = 0  . V× a - b + c = 1 - 3 + 2 = 0 </a:t>
            </a: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304800" y="3300413"/>
            <a:ext cx="80772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500"/>
              </a:lnSpc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Nªn pt:  x</a:t>
            </a:r>
            <a:r>
              <a:rPr lang="en-US" sz="2400" b="1" baseline="30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+ 3x + 2 = 0 cã nghiÖm lµ x</a:t>
            </a:r>
            <a:r>
              <a:rPr lang="en-US" sz="2400" b="1" baseline="-25000">
                <a:solidFill>
                  <a:srgbClr val="0000FF"/>
                </a:solidFill>
                <a:latin typeface=".VnTime" pitchFamily="34" charset="0"/>
              </a:rPr>
              <a:t>1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= -1 vµ x</a:t>
            </a:r>
            <a:r>
              <a:rPr lang="en-US" sz="2400" b="1" baseline="-25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= -2  </a:t>
            </a: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381000" y="3975100"/>
            <a:ext cx="85248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500"/>
              </a:lnSpc>
              <a:spcBef>
                <a:spcPct val="20000"/>
              </a:spcBef>
            </a:pP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VËy pt: x</a:t>
            </a:r>
            <a:r>
              <a:rPr lang="en-US" sz="2800" b="1" baseline="3000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 + 3x</a:t>
            </a:r>
            <a:r>
              <a:rPr lang="en-US" sz="2800" b="1" baseline="30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 + 2x = 0 cã ba nghiÖm lµ </a:t>
            </a:r>
          </a:p>
          <a:p>
            <a:pPr>
              <a:lnSpc>
                <a:spcPts val="3500"/>
              </a:lnSpc>
              <a:spcBef>
                <a:spcPct val="20000"/>
              </a:spcBef>
            </a:pP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           x</a:t>
            </a:r>
            <a:r>
              <a:rPr lang="en-US" sz="2800" b="1" baseline="-25000">
                <a:solidFill>
                  <a:srgbClr val="0000FF"/>
                </a:solidFill>
                <a:latin typeface=".VnTime" pitchFamily="34" charset="0"/>
              </a:rPr>
              <a:t>1</a:t>
            </a: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= -1,  x</a:t>
            </a:r>
            <a:r>
              <a:rPr lang="en-US" sz="2800" b="1" baseline="-25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 = -2 vµ x</a:t>
            </a:r>
            <a:r>
              <a:rPr lang="en-US" sz="2800" b="1" baseline="-2500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 = 0 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11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343400" y="22098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vi-VN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2075" y="990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169863">
              <a:spcBef>
                <a:spcPct val="200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Trình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bày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quy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trình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trình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bậc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  <a:p>
            <a:pPr indent="169863">
              <a:spcBef>
                <a:spcPct val="20000"/>
              </a:spcBef>
            </a:pPr>
            <a:endParaRPr lang="en-US" sz="2800" b="1" dirty="0">
              <a:solidFill>
                <a:srgbClr val="000066"/>
              </a:solidFill>
              <a:latin typeface="Times New Roman" pitchFamily="18" charset="0"/>
            </a:endParaRPr>
          </a:p>
        </p:txBody>
      </p:sp>
      <p:pic>
        <p:nvPicPr>
          <p:cNvPr id="8" name="Picture 4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00187"/>
            <a:ext cx="2503488" cy="14192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44475" y="2749550"/>
            <a:ext cx="2743200" cy="461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Bậc hai tổng quát                         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91200" y="2749550"/>
            <a:ext cx="2743200" cy="461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Bậc hai khuyết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44475" y="4038600"/>
            <a:ext cx="1371600" cy="830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Nhẩm nghiệm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09800" y="4222750"/>
            <a:ext cx="2743200" cy="461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Công thức nghiệm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057400" y="5334000"/>
            <a:ext cx="1524000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Công thức nghiệm thu gọn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771900" y="5334000"/>
            <a:ext cx="1600200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Công thức nghiệm tổng quát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791200" y="3808413"/>
            <a:ext cx="2743200" cy="4603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Phương trình tích</a:t>
            </a:r>
          </a:p>
        </p:txBody>
      </p:sp>
      <p:cxnSp>
        <p:nvCxnSpPr>
          <p:cNvPr id="6" name="Straight Arrow Connector 5"/>
          <p:cNvCxnSpPr>
            <a:endCxn id="2" idx="0"/>
          </p:cNvCxnSpPr>
          <p:nvPr/>
        </p:nvCxnSpPr>
        <p:spPr>
          <a:xfrm flipH="1">
            <a:off x="1616075" y="2209800"/>
            <a:ext cx="1584325" cy="539750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0" idx="0"/>
          </p:cNvCxnSpPr>
          <p:nvPr/>
        </p:nvCxnSpPr>
        <p:spPr>
          <a:xfrm>
            <a:off x="5372100" y="2209800"/>
            <a:ext cx="1790700" cy="539750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" idx="2"/>
            <a:endCxn id="11" idx="0"/>
          </p:cNvCxnSpPr>
          <p:nvPr/>
        </p:nvCxnSpPr>
        <p:spPr>
          <a:xfrm flipH="1">
            <a:off x="930275" y="3211513"/>
            <a:ext cx="685800" cy="827087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" idx="2"/>
            <a:endCxn id="12" idx="0"/>
          </p:cNvCxnSpPr>
          <p:nvPr/>
        </p:nvCxnSpPr>
        <p:spPr>
          <a:xfrm>
            <a:off x="1616075" y="3211513"/>
            <a:ext cx="1965325" cy="1011237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2"/>
            <a:endCxn id="15" idx="0"/>
          </p:cNvCxnSpPr>
          <p:nvPr/>
        </p:nvCxnSpPr>
        <p:spPr>
          <a:xfrm>
            <a:off x="7162800" y="3211513"/>
            <a:ext cx="0" cy="596900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2"/>
            <a:endCxn id="13" idx="0"/>
          </p:cNvCxnSpPr>
          <p:nvPr/>
        </p:nvCxnSpPr>
        <p:spPr>
          <a:xfrm flipH="1">
            <a:off x="2819400" y="4684713"/>
            <a:ext cx="762000" cy="649287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2" idx="2"/>
            <a:endCxn id="14" idx="0"/>
          </p:cNvCxnSpPr>
          <p:nvPr/>
        </p:nvCxnSpPr>
        <p:spPr>
          <a:xfrm>
            <a:off x="3581400" y="4684713"/>
            <a:ext cx="990600" cy="649287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2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212725" y="1676400"/>
            <a:ext cx="81375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173038">
              <a:spcBef>
                <a:spcPct val="2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Phương trình trùng phương là phương trình có dạng                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vi-VN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bx</a:t>
            </a:r>
            <a:r>
              <a:rPr lang="vi-VN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c = 0 (a 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0)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19"/>
          <p:cNvSpPr>
            <a:spLocks noChangeArrowheads="1"/>
          </p:cNvSpPr>
          <p:nvPr/>
        </p:nvSpPr>
        <p:spPr bwMode="auto">
          <a:xfrm>
            <a:off x="76200" y="12192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                                    </a:t>
            </a:r>
          </a:p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       </a:t>
            </a:r>
          </a:p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                         </a:t>
            </a:r>
          </a:p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indent="169863">
              <a:spcBef>
                <a:spcPct val="20000"/>
              </a:spcBef>
            </a:pPr>
            <a:endParaRPr lang="en-US" sz="2800" b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120650" y="990600"/>
            <a:ext cx="6127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1. Phương trình trùng phương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71500" y="2814638"/>
            <a:ext cx="8153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nl-NL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 các phương trình sau phương trình nào là phương trình trùng phương?</a:t>
            </a:r>
          </a:p>
          <a:p>
            <a:pPr indent="457200" algn="just" eaLnBrk="0" hangingPunct="0"/>
            <a:r>
              <a:rPr lang="nl-NL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nl-NL" sz="28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indent="457200" algn="just" eaLnBrk="0" hangingPunct="0"/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+ 2x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</a:p>
        </p:txBody>
      </p:sp>
      <p:sp>
        <p:nvSpPr>
          <p:cNvPr id="10" name="Hình Chữ nhật 39"/>
          <p:cNvSpPr>
            <a:spLocks noChangeArrowheads="1"/>
          </p:cNvSpPr>
          <p:nvPr/>
        </p:nvSpPr>
        <p:spPr bwMode="auto">
          <a:xfrm>
            <a:off x="1128713" y="4581525"/>
            <a:ext cx="3444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5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x</a:t>
            </a:r>
            <a:r>
              <a:rPr lang="en-US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Hình Chữ nhật 40"/>
          <p:cNvSpPr>
            <a:spLocks noChangeArrowheads="1"/>
          </p:cNvSpPr>
          <p:nvPr/>
        </p:nvSpPr>
        <p:spPr bwMode="auto">
          <a:xfrm>
            <a:off x="1128713" y="5105400"/>
            <a:ext cx="3876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x</a:t>
            </a:r>
            <a:r>
              <a:rPr lang="en-US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- 3x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- 1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Hình Chữ nhật 43"/>
          <p:cNvSpPr>
            <a:spLocks noChangeArrowheads="1"/>
          </p:cNvSpPr>
          <p:nvPr/>
        </p:nvSpPr>
        <p:spPr bwMode="auto">
          <a:xfrm>
            <a:off x="1144588" y="5629275"/>
            <a:ext cx="27606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e) 0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+ 1 =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1" name="TextBox 4"/>
          <p:cNvSpPr txBox="1">
            <a:spLocks noChangeArrowheads="1"/>
          </p:cNvSpPr>
          <p:nvPr/>
        </p:nvSpPr>
        <p:spPr bwMode="auto">
          <a:xfrm>
            <a:off x="98425" y="46038"/>
            <a:ext cx="90995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 TRÌNH QUY VỀ PHƯƠNG TRÌNH BẬC HAI</a:t>
            </a:r>
          </a:p>
        </p:txBody>
      </p:sp>
      <p:graphicFrame>
        <p:nvGraphicFramePr>
          <p:cNvPr id="8202" name="Object 6"/>
          <p:cNvGraphicFramePr>
            <a:graphicFrameLocks noChangeAspect="1"/>
          </p:cNvGraphicFramePr>
          <p:nvPr/>
        </p:nvGraphicFramePr>
        <p:xfrm>
          <a:off x="4514850" y="22193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219325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8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build="allAtOnce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28588" y="1295400"/>
            <a:ext cx="81375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173038">
              <a:spcBef>
                <a:spcPct val="2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Phương trình trùng phương là phương trình có dạng                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vi-VN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bx</a:t>
            </a:r>
            <a:r>
              <a:rPr lang="vi-VN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c = 0 (a 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0)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19"/>
          <p:cNvSpPr>
            <a:spLocks noChangeArrowheads="1"/>
          </p:cNvSpPr>
          <p:nvPr/>
        </p:nvSpPr>
        <p:spPr bwMode="auto">
          <a:xfrm>
            <a:off x="76200" y="12192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                                    </a:t>
            </a:r>
          </a:p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       </a:t>
            </a:r>
          </a:p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                         </a:t>
            </a:r>
          </a:p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indent="169863">
              <a:spcBef>
                <a:spcPct val="20000"/>
              </a:spcBef>
            </a:pPr>
            <a:endParaRPr lang="en-US" sz="2800" b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98425" y="685800"/>
            <a:ext cx="6127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28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98425" y="46038"/>
            <a:ext cx="90995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 TRÌNH QUY VỀ PHƯƠNG TRÌNH BẬC HAI</a:t>
            </a: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4514850" y="22193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219325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Box 12"/>
          <p:cNvSpPr txBox="1">
            <a:spLocks noChangeArrowheads="1"/>
          </p:cNvSpPr>
          <p:nvPr/>
        </p:nvSpPr>
        <p:spPr bwMode="auto">
          <a:xfrm>
            <a:off x="228600" y="2362200"/>
            <a:ext cx="8610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phụ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28600" y="3810000"/>
            <a:ext cx="8305800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16986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20000"/>
              </a:spcBef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x</a:t>
            </a:r>
            <a:r>
              <a:rPr lang="en-US" sz="28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t (t ≥ 0) 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vi-VN" sz="28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bx</a:t>
            </a:r>
            <a:r>
              <a:rPr lang="vi-VN" sz="28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c = 0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28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c = 0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7"/>
          <p:cNvSpPr>
            <a:spLocks noChangeArrowheads="1"/>
          </p:cNvSpPr>
          <p:nvPr/>
        </p:nvSpPr>
        <p:spPr bwMode="auto">
          <a:xfrm>
            <a:off x="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(1)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457200" y="530225"/>
            <a:ext cx="67833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6871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762000" y="1393359"/>
            <a:ext cx="5116513" cy="523220"/>
          </a:xfrm>
          <a:prstGeom prst="rect">
            <a:avLst/>
          </a:prstGeom>
          <a:blipFill rotWithShape="1">
            <a:blip r:embed="rId2"/>
            <a:stretch>
              <a:fillRect l="-2384" t="-11765" b="-32941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6872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762000" y="1668156"/>
            <a:ext cx="8153400" cy="1077218"/>
          </a:xfrm>
          <a:prstGeom prst="rect">
            <a:avLst/>
          </a:prstGeom>
          <a:blipFill rotWithShape="1">
            <a:blip r:embed="rId3"/>
            <a:stretch>
              <a:fillRect l="-1495" b="-15909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762000" y="2651125"/>
            <a:ext cx="7848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tabLst>
                <a:tab pos="457200" algn="r"/>
                <a:tab pos="2743200" algn="ctr"/>
                <a:tab pos="5486400" algn="r"/>
              </a:tabLst>
            </a:pP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457200" algn="r"/>
                <a:tab pos="2743200" algn="ctr"/>
                <a:tab pos="5486400" algn="r"/>
              </a:tabLst>
            </a:pP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e-DE" sz="2800" baseline="-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: Thay x</a:t>
            </a:r>
            <a:r>
              <a:rPr lang="de-DE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= t, tìm nghiệm x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457200" algn="r"/>
                <a:tab pos="2743200" algn="ctr"/>
                <a:tab pos="5486400" algn="r"/>
              </a:tabLst>
            </a:pP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e-DE" sz="2800" baseline="-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: Kết luận nghiệm cho phương trình đã cho.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28"/>
          <p:cNvSpPr>
            <a:spLocks noChangeArrowheads="1"/>
          </p:cNvSpPr>
          <p:nvPr/>
        </p:nvSpPr>
        <p:spPr bwMode="auto">
          <a:xfrm>
            <a:off x="76200" y="0"/>
            <a:ext cx="8190063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1219200" y="457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4x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5 = 0 </a:t>
            </a:r>
          </a:p>
        </p:txBody>
      </p:sp>
      <p:sp>
        <p:nvSpPr>
          <p:cNvPr id="6" name="Hình Chữ nhật 22"/>
          <p:cNvSpPr>
            <a:spLocks noChangeArrowheads="1"/>
          </p:cNvSpPr>
          <p:nvPr/>
        </p:nvSpPr>
        <p:spPr bwMode="auto">
          <a:xfrm>
            <a:off x="1219200" y="1066800"/>
            <a:ext cx="3246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3x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+ 4x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+ 1 = 0. </a:t>
            </a:r>
          </a:p>
        </p:txBody>
      </p:sp>
      <p:sp>
        <p:nvSpPr>
          <p:cNvPr id="7" name="Hình Chữ nhật 38"/>
          <p:cNvSpPr>
            <a:spLocks noChangeArrowheads="1"/>
          </p:cNvSpPr>
          <p:nvPr/>
        </p:nvSpPr>
        <p:spPr bwMode="auto">
          <a:xfrm>
            <a:off x="1210238" y="1752600"/>
            <a:ext cx="2286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= 0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Hình Chữ nhật 41"/>
          <p:cNvSpPr>
            <a:spLocks noChangeArrowheads="1"/>
          </p:cNvSpPr>
          <p:nvPr/>
        </p:nvSpPr>
        <p:spPr bwMode="auto">
          <a:xfrm>
            <a:off x="1219200" y="2438400"/>
            <a:ext cx="19078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Hình Chữ nhật 42"/>
          <p:cNvSpPr>
            <a:spLocks noChangeArrowheads="1"/>
          </p:cNvSpPr>
          <p:nvPr/>
        </p:nvSpPr>
        <p:spPr bwMode="auto">
          <a:xfrm>
            <a:off x="1219200" y="3048000"/>
            <a:ext cx="18966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e) x</a:t>
            </a:r>
            <a:r>
              <a:rPr lang="en-US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- 9 = 0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Hình Chữ nhật 38"/>
          <p:cNvSpPr>
            <a:spLocks noChangeArrowheads="1"/>
          </p:cNvSpPr>
          <p:nvPr/>
        </p:nvSpPr>
        <p:spPr bwMode="auto">
          <a:xfrm>
            <a:off x="533400" y="543580"/>
            <a:ext cx="23711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= 0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Hình Chữ nhật 41"/>
          <p:cNvSpPr>
            <a:spLocks noChangeArrowheads="1"/>
          </p:cNvSpPr>
          <p:nvPr/>
        </p:nvSpPr>
        <p:spPr bwMode="auto">
          <a:xfrm>
            <a:off x="609600" y="2743200"/>
            <a:ext cx="19078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3" name="Hình Chữ nhật 42"/>
          <p:cNvSpPr>
            <a:spLocks noChangeArrowheads="1"/>
          </p:cNvSpPr>
          <p:nvPr/>
        </p:nvSpPr>
        <p:spPr bwMode="auto">
          <a:xfrm>
            <a:off x="685800" y="3962400"/>
            <a:ext cx="18966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e) x</a:t>
            </a:r>
            <a:r>
              <a:rPr lang="en-US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- 9 = 0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Rectangle 17"/>
          <p:cNvSpPr>
            <a:spLocks noChangeArrowheads="1"/>
          </p:cNvSpPr>
          <p:nvPr/>
        </p:nvSpPr>
        <p:spPr bwMode="auto">
          <a:xfrm>
            <a:off x="381000" y="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pt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04800" y="990600"/>
          <a:ext cx="8339138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3" imgW="3314520" imgH="482400" progId="Equation.DSMT4">
                  <p:embed/>
                </p:oleObj>
              </mc:Choice>
              <mc:Fallback>
                <p:oleObj name="Equation" r:id="rId3" imgW="3314520" imgH="482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90600"/>
                        <a:ext cx="8339138" cy="1147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85800" y="22098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62000" y="3352800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= 0</a:t>
            </a:r>
          </a:p>
        </p:txBody>
      </p:sp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2590800" y="2743200"/>
          <a:ext cx="2667000" cy="468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5" imgW="1155700" imgH="203200" progId="Equation.DSMT4">
                  <p:embed/>
                </p:oleObj>
              </mc:Choice>
              <mc:Fallback>
                <p:oleObj name="Equation" r:id="rId5" imgW="1155700" imgH="203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743200"/>
                        <a:ext cx="2667000" cy="4689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685800" y="4419600"/>
          <a:ext cx="2960688" cy="156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7" imgW="1358900" imgH="736600" progId="Equation.DSMT4">
                  <p:embed/>
                </p:oleObj>
              </mc:Choice>
              <mc:Fallback>
                <p:oleObj name="Equation" r:id="rId7" imgW="1358900" imgH="736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419600"/>
                        <a:ext cx="2960688" cy="1563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62000" y="5939135"/>
            <a:ext cx="541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3" name="Object 13"/>
          <p:cNvGraphicFramePr>
            <a:graphicFrameLocks noChangeAspect="1"/>
          </p:cNvGraphicFramePr>
          <p:nvPr/>
        </p:nvGraphicFramePr>
        <p:xfrm>
          <a:off x="5497512" y="5867400"/>
          <a:ext cx="18176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9" imgW="685502" imgH="304668" progId="Equation.DSMT4">
                  <p:embed/>
                </p:oleObj>
              </mc:Choice>
              <mc:Fallback>
                <p:oleObj name="Equation" r:id="rId9" imgW="685502" imgH="304668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7512" y="5867400"/>
                        <a:ext cx="181768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657600" y="4953000"/>
            <a:ext cx="190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2" name="Object 13"/>
          <p:cNvGraphicFramePr>
            <a:graphicFrameLocks noChangeAspect="1"/>
          </p:cNvGraphicFramePr>
          <p:nvPr/>
        </p:nvGraphicFramePr>
        <p:xfrm>
          <a:off x="3505200" y="2209800"/>
          <a:ext cx="3467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11" imgW="1307880" imgH="228600" progId="Equation.DSMT4">
                  <p:embed/>
                </p:oleObj>
              </mc:Choice>
              <mc:Fallback>
                <p:oleObj name="Equation" r:id="rId11" imgW="130788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209800"/>
                        <a:ext cx="3467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" grpId="0"/>
      <p:bldP spid="19" grpId="0"/>
      <p:bldP spid="22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1341</Words>
  <Application>Microsoft Office PowerPoint</Application>
  <PresentationFormat>On-screen Show (4:3)</PresentationFormat>
  <Paragraphs>129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.VnTime</vt:lpstr>
      <vt:lpstr>Arial</vt:lpstr>
      <vt:lpstr>Calibri</vt:lpstr>
      <vt:lpstr>Georgia</vt:lpstr>
      <vt:lpstr>Times New Roman</vt:lpstr>
      <vt:lpstr>VNI-Times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HỌC Ở NHÀ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38</cp:revision>
  <dcterms:created xsi:type="dcterms:W3CDTF">2020-05-16T14:01:03Z</dcterms:created>
  <dcterms:modified xsi:type="dcterms:W3CDTF">2024-06-18T15:55:27Z</dcterms:modified>
</cp:coreProperties>
</file>