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</p:sldMasterIdLst>
  <p:notesMasterIdLst>
    <p:notesMasterId r:id="rId29"/>
  </p:notesMasterIdLst>
  <p:handoutMasterIdLst>
    <p:handoutMasterId r:id="rId30"/>
  </p:handoutMasterIdLst>
  <p:sldIdLst>
    <p:sldId id="257" r:id="rId3"/>
    <p:sldId id="258" r:id="rId4"/>
    <p:sldId id="311" r:id="rId5"/>
    <p:sldId id="316" r:id="rId6"/>
    <p:sldId id="318" r:id="rId7"/>
    <p:sldId id="319" r:id="rId8"/>
    <p:sldId id="317" r:id="rId9"/>
    <p:sldId id="300" r:id="rId10"/>
    <p:sldId id="304" r:id="rId11"/>
    <p:sldId id="320" r:id="rId12"/>
    <p:sldId id="327" r:id="rId13"/>
    <p:sldId id="322" r:id="rId14"/>
    <p:sldId id="323" r:id="rId15"/>
    <p:sldId id="324" r:id="rId16"/>
    <p:sldId id="305" r:id="rId17"/>
    <p:sldId id="261" r:id="rId18"/>
    <p:sldId id="325" r:id="rId19"/>
    <p:sldId id="326" r:id="rId20"/>
    <p:sldId id="314" r:id="rId21"/>
    <p:sldId id="338" r:id="rId22"/>
    <p:sldId id="271" r:id="rId23"/>
    <p:sldId id="334" r:id="rId24"/>
    <p:sldId id="335" r:id="rId25"/>
    <p:sldId id="336" r:id="rId26"/>
    <p:sldId id="337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68163-ECB8-4176-9C8E-1A158166BF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89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4A00C-60AD-441B-ACA6-0786D3763068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72031-F7FA-4028-B263-EB4AF2CC56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3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B2AA2-9718-448F-8202-0303C22B587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38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27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347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159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818984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8870822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145485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464482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095187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32336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28929348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861588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597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078053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155646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</p:spTree>
    <p:extLst>
      <p:ext uri="{BB962C8B-B14F-4D97-AF65-F5344CB8AC3E}">
        <p14:creationId xmlns:p14="http://schemas.microsoft.com/office/powerpoint/2010/main" val="3753669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92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31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143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9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885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76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77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6B561D-C668-48BD-B552-8CC5773A8FA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78B3C-6E8B-4E2B-B6AB-3D177A392C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718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331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553200"/>
            <a:ext cx="416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C00000"/>
                </a:solidFill>
                <a:latin typeface="Arial Narrow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Trường THCS Trần Văn Ơn – Q1 - HCM</a:t>
            </a:r>
          </a:p>
        </p:txBody>
      </p:sp>
      <p:pic>
        <p:nvPicPr>
          <p:cNvPr id="1029" name="Picture 5" descr="LOGO TVO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6172200"/>
            <a:ext cx="81703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5994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2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7.png"/><Relationship Id="rId7" Type="http://schemas.openxmlformats.org/officeDocument/2006/relationships/image" Target="../media/image31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gif"/><Relationship Id="rId9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7.g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144500" y="2314204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51522" y="0"/>
            <a:ext cx="2944663" cy="70104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535" y="0"/>
            <a:ext cx="3261163" cy="70104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410" y="0"/>
            <a:ext cx="2944663" cy="7010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59" y="0"/>
            <a:ext cx="3258409" cy="7010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907444" y="-2669851"/>
            <a:ext cx="14014579" cy="13196138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1115555" y="1080338"/>
            <a:ext cx="9911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 THẦY CÔ VỀ DỰ GIỜ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40541" y="4356843"/>
            <a:ext cx="894229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14: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>
                <a:ln w="15875">
                  <a:solidFill>
                    <a:srgbClr val="44546A">
                      <a:lumMod val="40000"/>
                      <a:lumOff val="6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 w="15875">
                <a:solidFill>
                  <a:srgbClr val="44546A">
                    <a:lumMod val="40000"/>
                    <a:lumOff val="60000"/>
                  </a:srgbClr>
                </a:solidFill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63623" y="4356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8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19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3405" y="1260565"/>
            <a:ext cx="9078685" cy="463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977974"/>
              </p:ext>
            </p:extLst>
          </p:nvPr>
        </p:nvGraphicFramePr>
        <p:xfrm>
          <a:off x="522515" y="1819730"/>
          <a:ext cx="11247120" cy="475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540">
                  <a:extLst>
                    <a:ext uri="{9D8B030D-6E8A-4147-A177-3AD203B41FA5}">
                      <a16:colId xmlns:a16="http://schemas.microsoft.com/office/drawing/2014/main" val="3264487309"/>
                    </a:ext>
                  </a:extLst>
                </a:gridCol>
                <a:gridCol w="2607373">
                  <a:extLst>
                    <a:ext uri="{9D8B030D-6E8A-4147-A177-3AD203B41FA5}">
                      <a16:colId xmlns:a16="http://schemas.microsoft.com/office/drawing/2014/main" val="567197680"/>
                    </a:ext>
                  </a:extLst>
                </a:gridCol>
                <a:gridCol w="2785711">
                  <a:extLst>
                    <a:ext uri="{9D8B030D-6E8A-4147-A177-3AD203B41FA5}">
                      <a16:colId xmlns:a16="http://schemas.microsoft.com/office/drawing/2014/main" val="1566999615"/>
                    </a:ext>
                  </a:extLst>
                </a:gridCol>
                <a:gridCol w="2383496">
                  <a:extLst>
                    <a:ext uri="{9D8B030D-6E8A-4147-A177-3AD203B41FA5}">
                      <a16:colId xmlns:a16="http://schemas.microsoft.com/office/drawing/2014/main" val="3793647032"/>
                    </a:ext>
                  </a:extLst>
                </a:gridCol>
              </a:tblGrid>
              <a:tr h="67869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30708"/>
                  </a:ext>
                </a:extLst>
              </a:tr>
              <a:tr h="678698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273540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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762156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484107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354330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046533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chlorine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19701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7966" y="365760"/>
            <a:ext cx="58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</a:t>
            </a:r>
          </a:p>
        </p:txBody>
      </p:sp>
    </p:spTree>
    <p:extLst>
      <p:ext uri="{BB962C8B-B14F-4D97-AF65-F5344CB8AC3E}">
        <p14:creationId xmlns:p14="http://schemas.microsoft.com/office/powerpoint/2010/main" val="28317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304211" y="586434"/>
            <a:ext cx="3513909" cy="55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13509" y="1611564"/>
            <a:ext cx="5747657" cy="498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Ulva (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biển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lục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trưởng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giàu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hấp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dưỡng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hấp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thụ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85%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muối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nitrogen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Ngoài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Ulva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còn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khả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chống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chịu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tốt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nhiễm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nay, Ulva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chọn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để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nuôi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22" y="2257866"/>
            <a:ext cx="5135744" cy="30717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54389" y="5603966"/>
            <a:ext cx="3474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Ulva</a:t>
            </a:r>
          </a:p>
        </p:txBody>
      </p:sp>
    </p:spTree>
    <p:extLst>
      <p:ext uri="{BB962C8B-B14F-4D97-AF65-F5344CB8AC3E}">
        <p14:creationId xmlns:p14="http://schemas.microsoft.com/office/powerpoint/2010/main" val="399203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6319074" y="1161142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158882" y="335000"/>
            <a:ext cx="4757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5381900" y="1409002"/>
            <a:ext cx="6374670" cy="23661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016" y="1161142"/>
            <a:ext cx="600004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- </a:t>
            </a:r>
            <a:r>
              <a:rPr lang="en-US" sz="3200" dirty="0" err="1">
                <a:solidFill>
                  <a:srgbClr val="0070C0"/>
                </a:solidFill>
              </a:rPr>
              <a:t>Nguồn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thủy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sản</a:t>
            </a:r>
            <a:r>
              <a:rPr lang="en-US" sz="3200" dirty="0">
                <a:solidFill>
                  <a:srgbClr val="0070C0"/>
                </a:solidFill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du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547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4689566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Callout 5"/>
          <p:cNvSpPr/>
          <p:nvPr/>
        </p:nvSpPr>
        <p:spPr>
          <a:xfrm>
            <a:off x="5381900" y="1123406"/>
            <a:ext cx="6374670" cy="131934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14.3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878" y="549905"/>
            <a:ext cx="4289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- </a:t>
            </a:r>
            <a:r>
              <a:rPr lang="en-US" sz="3200" dirty="0" err="1">
                <a:solidFill>
                  <a:srgbClr val="0070C0"/>
                </a:solidFill>
              </a:rPr>
              <a:t>Nguồn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lợi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thủy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sản</a:t>
            </a:r>
            <a:r>
              <a:rPr lang="en-US" sz="3200" dirty="0">
                <a:solidFill>
                  <a:srgbClr val="0070C0"/>
                </a:solidFill>
              </a:rPr>
              <a:t>: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2"/>
          <a:srcRect l="6940" t="65271" r="39580" b="6930"/>
          <a:stretch/>
        </p:blipFill>
        <p:spPr bwMode="auto">
          <a:xfrm>
            <a:off x="4820194" y="2586446"/>
            <a:ext cx="7371805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521" y="1278373"/>
            <a:ext cx="442010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non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6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4689566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Callout 5"/>
          <p:cNvSpPr/>
          <p:nvPr/>
        </p:nvSpPr>
        <p:spPr>
          <a:xfrm>
            <a:off x="5381900" y="2239999"/>
            <a:ext cx="6374670" cy="131934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noProof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noProof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noProof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noProof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200" b="1" noProof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noProof="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noProof="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9457" y="1699343"/>
            <a:ext cx="4420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79993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44583" y="2717074"/>
            <a:ext cx="3422468" cy="19071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9" idx="3"/>
          </p:cNvCxnSpPr>
          <p:nvPr/>
        </p:nvCxnSpPr>
        <p:spPr>
          <a:xfrm flipV="1">
            <a:off x="4167051" y="1737360"/>
            <a:ext cx="1005840" cy="1933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172891" y="1536844"/>
            <a:ext cx="6675120" cy="48332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endCxn id="22" idx="1"/>
          </p:cNvCxnSpPr>
          <p:nvPr/>
        </p:nvCxnSpPr>
        <p:spPr>
          <a:xfrm flipV="1">
            <a:off x="4167051" y="2563585"/>
            <a:ext cx="1005841" cy="1067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172892" y="2220685"/>
            <a:ext cx="6675120" cy="6857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/>
          <p:cNvCxnSpPr>
            <a:stCxn id="9" idx="3"/>
          </p:cNvCxnSpPr>
          <p:nvPr/>
        </p:nvCxnSpPr>
        <p:spPr>
          <a:xfrm>
            <a:off x="4167051" y="3670663"/>
            <a:ext cx="10319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5185954" y="3097529"/>
            <a:ext cx="6662057" cy="116259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>
            <a:stCxn id="9" idx="3"/>
          </p:cNvCxnSpPr>
          <p:nvPr/>
        </p:nvCxnSpPr>
        <p:spPr>
          <a:xfrm>
            <a:off x="4167051" y="3670663"/>
            <a:ext cx="1005840" cy="1175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185954" y="4395653"/>
            <a:ext cx="6662057" cy="9503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3" name="Straight Arrow Connector 32"/>
          <p:cNvCxnSpPr>
            <a:stCxn id="9" idx="3"/>
          </p:cNvCxnSpPr>
          <p:nvPr/>
        </p:nvCxnSpPr>
        <p:spPr>
          <a:xfrm>
            <a:off x="4167051" y="3670663"/>
            <a:ext cx="1005840" cy="2429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199017" y="5603966"/>
            <a:ext cx="6648994" cy="9405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1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2" grpId="0" animBg="1"/>
      <p:bldP spid="26" grpId="0" animBg="1"/>
      <p:bldP spid="30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9564" y="481651"/>
            <a:ext cx="11273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4058" t="25469" r="64565" b="64416"/>
          <a:stretch/>
        </p:blipFill>
        <p:spPr bwMode="auto">
          <a:xfrm>
            <a:off x="288513" y="1746817"/>
            <a:ext cx="3512096" cy="2873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37137" t="24724" r="41269" b="64524"/>
          <a:stretch/>
        </p:blipFill>
        <p:spPr bwMode="auto">
          <a:xfrm>
            <a:off x="3800609" y="1588477"/>
            <a:ext cx="3684407" cy="30357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 rotWithShape="1">
          <a:blip r:embed="rId2"/>
          <a:srcRect l="14206" t="35370" r="63825" b="54836"/>
          <a:stretch/>
        </p:blipFill>
        <p:spPr bwMode="auto">
          <a:xfrm>
            <a:off x="7690009" y="1682262"/>
            <a:ext cx="3926884" cy="29380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37063" t="35370" r="41269" b="54623"/>
          <a:stretch/>
        </p:blipFill>
        <p:spPr bwMode="auto">
          <a:xfrm>
            <a:off x="288513" y="4935310"/>
            <a:ext cx="3512096" cy="17136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2"/>
          <a:srcRect l="14206" t="45164" r="63899" b="44921"/>
          <a:stretch/>
        </p:blipFill>
        <p:spPr bwMode="auto">
          <a:xfrm>
            <a:off x="3800609" y="4868190"/>
            <a:ext cx="3684407" cy="178080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2"/>
          <a:srcRect l="36397" t="45058" r="41269" b="44921"/>
          <a:stretch/>
        </p:blipFill>
        <p:spPr bwMode="auto">
          <a:xfrm>
            <a:off x="7690009" y="4838791"/>
            <a:ext cx="3926883" cy="18102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8170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0137" y="223743"/>
            <a:ext cx="1127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2" name="Picture 11"/>
          <p:cNvPicPr/>
          <p:nvPr/>
        </p:nvPicPr>
        <p:blipFill rotWithShape="1">
          <a:blip r:embed="rId2"/>
          <a:srcRect l="14206" t="35370" r="63825" b="54836"/>
          <a:stretch/>
        </p:blipFill>
        <p:spPr bwMode="auto">
          <a:xfrm>
            <a:off x="346165" y="1507112"/>
            <a:ext cx="4767943" cy="2250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/>
          <p:cNvPicPr/>
          <p:nvPr/>
        </p:nvPicPr>
        <p:blipFill rotWithShape="1">
          <a:blip r:embed="rId2"/>
          <a:srcRect l="14206" t="45164" r="63899" b="44921"/>
          <a:stretch/>
        </p:blipFill>
        <p:spPr bwMode="auto">
          <a:xfrm>
            <a:off x="298939" y="4173415"/>
            <a:ext cx="4913142" cy="24755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7029" y="1649011"/>
            <a:ext cx="54994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6757" y="4249783"/>
            <a:ext cx="59958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39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1831217" y="134292"/>
            <a:ext cx="9860039" cy="61458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8965" y="633464"/>
            <a:ext cx="48750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058965" y="1095129"/>
            <a:ext cx="3964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640" y="1724297"/>
            <a:ext cx="11273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4058" t="25469" r="64565" b="64416"/>
          <a:stretch/>
        </p:blipFill>
        <p:spPr bwMode="auto">
          <a:xfrm>
            <a:off x="288513" y="2185962"/>
            <a:ext cx="3512096" cy="20206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2"/>
          <a:srcRect l="37137" t="24724" r="41269" b="64524"/>
          <a:stretch/>
        </p:blipFill>
        <p:spPr bwMode="auto">
          <a:xfrm>
            <a:off x="5642812" y="2070545"/>
            <a:ext cx="3926883" cy="2245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/>
          <p:cNvPicPr/>
          <p:nvPr/>
        </p:nvPicPr>
        <p:blipFill rotWithShape="1">
          <a:blip r:embed="rId2"/>
          <a:srcRect l="37063" t="35370" r="41269" b="54623"/>
          <a:stretch/>
        </p:blipFill>
        <p:spPr bwMode="auto">
          <a:xfrm>
            <a:off x="288513" y="4316476"/>
            <a:ext cx="3512096" cy="23325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/>
          <p:cNvPicPr/>
          <p:nvPr/>
        </p:nvPicPr>
        <p:blipFill rotWithShape="1">
          <a:blip r:embed="rId2"/>
          <a:srcRect l="36397" t="45058" r="41269" b="44921"/>
          <a:stretch/>
        </p:blipFill>
        <p:spPr bwMode="auto">
          <a:xfrm>
            <a:off x="5642812" y="4480560"/>
            <a:ext cx="3926883" cy="2377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3360" y="2403566"/>
            <a:ext cx="13977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75520" y="2403566"/>
            <a:ext cx="1946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40926" y="4480560"/>
            <a:ext cx="1196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32274" y="4572000"/>
            <a:ext cx="193330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0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23806" y="1055357"/>
            <a:ext cx="3513909" cy="55620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48195" y="1613662"/>
            <a:ext cx="11665130" cy="7245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1" y="2298775"/>
            <a:ext cx="2506980" cy="4010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947" y="2370908"/>
            <a:ext cx="2949790" cy="39057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307" y="2370907"/>
            <a:ext cx="2688533" cy="39057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844" y="2370907"/>
            <a:ext cx="3197985" cy="390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9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855693" y="201706"/>
            <a:ext cx="9251577" cy="150607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1842" t="23389" r="62653" b="63377"/>
          <a:stretch/>
        </p:blipFill>
        <p:spPr bwMode="auto">
          <a:xfrm>
            <a:off x="779930" y="2178424"/>
            <a:ext cx="3361764" cy="2299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2"/>
          <a:srcRect l="36588" t="25855" r="37755" b="60731"/>
          <a:stretch/>
        </p:blipFill>
        <p:spPr bwMode="auto">
          <a:xfrm>
            <a:off x="4141694" y="2178424"/>
            <a:ext cx="3711387" cy="2299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/>
          <a:srcRect l="62094" t="29290" r="12401" b="57390"/>
          <a:stretch/>
        </p:blipFill>
        <p:spPr bwMode="auto">
          <a:xfrm>
            <a:off x="7853081" y="2178423"/>
            <a:ext cx="3886201" cy="22994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49824" y="4477870"/>
            <a:ext cx="1196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2612" y="4477870"/>
            <a:ext cx="1304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0894" y="4477870"/>
            <a:ext cx="1425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79714" y="5055326"/>
            <a:ext cx="283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ngầm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54434" y="5055326"/>
            <a:ext cx="329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72846" y="5055326"/>
            <a:ext cx="3526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46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2E0FA8B-6578-A00B-4F3E-95A570F68A6B}"/>
              </a:ext>
            </a:extLst>
          </p:cNvPr>
          <p:cNvSpPr txBox="1">
            <a:spLocks/>
          </p:cNvSpPr>
          <p:nvPr/>
        </p:nvSpPr>
        <p:spPr bwMode="auto">
          <a:xfrm>
            <a:off x="1184367" y="1687207"/>
            <a:ext cx="6026330" cy="447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350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lẫy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8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43271CE2-40F5-FE1E-192A-DB5F892E8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763" y="1796143"/>
            <a:ext cx="3989038" cy="39930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E3BC8BA-B8C7-4575-0D53-C6ED0D391932}"/>
              </a:ext>
            </a:extLst>
          </p:cNvPr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192023-7DDA-7B78-631E-83846F279A1D}"/>
              </a:ext>
            </a:extLst>
          </p:cNvPr>
          <p:cNvSpPr txBox="1">
            <a:spLocks/>
          </p:cNvSpPr>
          <p:nvPr/>
        </p:nvSpPr>
        <p:spPr bwMode="auto">
          <a:xfrm>
            <a:off x="4323806" y="1055357"/>
            <a:ext cx="3513909" cy="55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979714"/>
            <a:ext cx="9679961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0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4" grpId="2" animBg="1"/>
      <p:bldP spid="4" grpId="3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979714"/>
            <a:ext cx="10450284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4</a:t>
            </a:r>
          </a:p>
        </p:txBody>
      </p:sp>
    </p:spTree>
    <p:extLst>
      <p:ext uri="{BB962C8B-B14F-4D97-AF65-F5344CB8AC3E}">
        <p14:creationId xmlns:p14="http://schemas.microsoft.com/office/powerpoint/2010/main" val="4488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4" grpId="2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979714"/>
            <a:ext cx="9679961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chlorine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1%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2%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3%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4%</a:t>
            </a:r>
          </a:p>
        </p:txBody>
      </p:sp>
    </p:spTree>
    <p:extLst>
      <p:ext uri="{BB962C8B-B14F-4D97-AF65-F5344CB8AC3E}">
        <p14:creationId xmlns:p14="http://schemas.microsoft.com/office/powerpoint/2010/main" val="144619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4" grpId="2" animBg="1"/>
      <p:bldP spid="4" grpId="3" animBg="1"/>
      <p:bldP spid="18" grpId="0" animBg="1"/>
      <p:bldP spid="18" grpId="1" animBg="1"/>
      <p:bldP spid="18" grpId="2" animBg="1"/>
      <p:bldP spid="18" grpId="3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935719" y="36691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836023"/>
            <a:ext cx="10489472" cy="99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70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4" grpId="1" animBg="1"/>
      <p:bldP spid="4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1896531" y="365125"/>
            <a:ext cx="9860039" cy="6145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849086" y="5329646"/>
            <a:ext cx="3944983" cy="134547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06286" y="979714"/>
            <a:ext cx="9679961" cy="849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1737360" y="2037806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37360" y="278673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37360" y="3518259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37360" y="4271554"/>
            <a:ext cx="6426926" cy="418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D: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728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mph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0" grpId="3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5334000" y="32004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5" descr="Frames PPT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Bellcol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200" y="-76200"/>
            <a:ext cx="13208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7" descr="Butterfly 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886201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495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2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352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0"/>
            <a:ext cx="533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2209800" y="1295400"/>
            <a:ext cx="7848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838200" indent="-838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300" b="1">
                <a:solidFill>
                  <a:srgbClr val="FF0000"/>
                </a:solidFill>
                <a:latin typeface="Times New Roman" panose="02020603050405020304" pitchFamily="18" charset="0"/>
              </a:rPr>
              <a:t>TIẾT HỌC ĐẾN ĐÂY ĐÃ KẾT THÚC!</a:t>
            </a:r>
          </a:p>
        </p:txBody>
      </p:sp>
      <p:sp>
        <p:nvSpPr>
          <p:cNvPr id="28686" name="WordArt 14"/>
          <p:cNvSpPr>
            <a:spLocks noChangeArrowheads="1" noChangeShapeType="1" noTextEdit="1"/>
          </p:cNvSpPr>
          <p:nvPr/>
        </p:nvSpPr>
        <p:spPr bwMode="auto">
          <a:xfrm>
            <a:off x="3124200" y="3336233"/>
            <a:ext cx="5943600" cy="1671638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56338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 dirty="0">
                <a:ln w="12700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CÁC THẦY CÔ GIÁO VÀ CÁC EM</a:t>
            </a:r>
          </a:p>
        </p:txBody>
      </p:sp>
      <p:sp>
        <p:nvSpPr>
          <p:cNvPr id="28692" name="AutoShape 20"/>
          <p:cNvSpPr>
            <a:spLocks noChangeArrowheads="1"/>
          </p:cNvSpPr>
          <p:nvPr/>
        </p:nvSpPr>
        <p:spPr bwMode="auto">
          <a:xfrm rot="2177429">
            <a:off x="7239000" y="1143000"/>
            <a:ext cx="762000" cy="59055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93" name="AutoShape 21"/>
          <p:cNvSpPr>
            <a:spLocks noChangeArrowheads="1"/>
          </p:cNvSpPr>
          <p:nvPr/>
        </p:nvSpPr>
        <p:spPr bwMode="auto">
          <a:xfrm rot="20197978">
            <a:off x="3581400" y="1066801"/>
            <a:ext cx="782638" cy="619125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94" name="AutoShape 22"/>
          <p:cNvSpPr>
            <a:spLocks noChangeArrowheads="1"/>
          </p:cNvSpPr>
          <p:nvPr/>
        </p:nvSpPr>
        <p:spPr bwMode="auto">
          <a:xfrm rot="2177429">
            <a:off x="7467600" y="5257800"/>
            <a:ext cx="762000" cy="609600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8695" name="AutoShape 23"/>
          <p:cNvSpPr>
            <a:spLocks noChangeArrowheads="1"/>
          </p:cNvSpPr>
          <p:nvPr/>
        </p:nvSpPr>
        <p:spPr bwMode="auto">
          <a:xfrm rot="20197978">
            <a:off x="3821114" y="5186364"/>
            <a:ext cx="765175" cy="644525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3505" name="Picture 24" descr="blumen-pflanzen12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762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6" name="Picture 25" descr="blumen-pflanzen12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762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7" name="Picture 26" descr="blumen-pflanzen12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6019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08" name="Picture 27" descr="blumen-pflanzen129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6019800"/>
            <a:ext cx="91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00" name="AutoShape 28"/>
          <p:cNvSpPr>
            <a:spLocks noChangeArrowheads="1"/>
          </p:cNvSpPr>
          <p:nvPr/>
        </p:nvSpPr>
        <p:spPr bwMode="auto">
          <a:xfrm rot="20197978">
            <a:off x="5486400" y="3352801"/>
            <a:ext cx="782638" cy="619125"/>
          </a:xfrm>
          <a:prstGeom prst="star5">
            <a:avLst/>
          </a:prstGeom>
          <a:gradFill rotWithShape="1">
            <a:gsLst>
              <a:gs pos="0">
                <a:schemeClr val="bg1"/>
              </a:gs>
              <a:gs pos="100000">
                <a:srgbClr val="FF33CC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3510" name="Picture 19" descr="fogos03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2362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1" name="Picture 31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1352550" y="-1524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2" name="Picture 32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9448800" y="-1524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3" name="Picture 33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4950">
            <a:off x="9505950" y="55626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514" name="Picture 34" descr="flowers_20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0796">
            <a:off x="1371600" y="5638800"/>
            <a:ext cx="13144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 descr="Frames PPT 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46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8" presetClass="entr" presetSubtype="32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5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34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286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2869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5" dur="200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70" decel="1000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770" decel="100000"/>
                                        <p:tgtEl>
                                          <p:spTgt spid="2869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1" dur="77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3" dur="770" fill="hold"/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76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70" decel="1000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770" decel="100000"/>
                                        <p:tgtEl>
                                          <p:spTgt spid="2869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2" dur="77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4" dur="770" fill="hold"/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6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7" dur="200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8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70" decel="1000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770" decel="100000"/>
                                        <p:tgtEl>
                                          <p:spTgt spid="2869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13" dur="77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5" dur="770" fill="hold"/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7" presetID="1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3" presetClass="exit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2000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28" dur="200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70" decel="100000"/>
                                        <p:tgtEl>
                                          <p:spTgt spid="2870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770" decel="100000"/>
                                        <p:tgtEl>
                                          <p:spTgt spid="2870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4" dur="77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6" dur="770" fill="hold"/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8" y="535577"/>
            <a:ext cx="5163911" cy="26810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5" y="535577"/>
            <a:ext cx="5016138" cy="26810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605" y="3278776"/>
            <a:ext cx="5016138" cy="33702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308" y="3278776"/>
            <a:ext cx="5163911" cy="33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5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6531" y="211182"/>
            <a:ext cx="9860039" cy="614589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14: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0625" y="2332670"/>
            <a:ext cx="5107581" cy="8546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5238207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78017" y="1409002"/>
            <a:ext cx="4289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81900" y="1409002"/>
            <a:ext cx="5577840" cy="23661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600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5238207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loud Callout 3"/>
          <p:cNvSpPr/>
          <p:nvPr/>
        </p:nvSpPr>
        <p:spPr>
          <a:xfrm>
            <a:off x="5381900" y="1409002"/>
            <a:ext cx="5577840" cy="23661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25" y="3396343"/>
            <a:ext cx="50161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630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5238207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70% nước thải công nghiệp và sinh hoạt chưa được xử lý triệt để | VTV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1278373"/>
            <a:ext cx="6232070" cy="2104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hất thải không qua xử lý xả thẳng ra biể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0" y="3681939"/>
            <a:ext cx="6232070" cy="266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7835" y="1428875"/>
            <a:ext cx="48903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60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 flipH="1">
            <a:off x="4689566" y="1278373"/>
            <a:ext cx="13064" cy="5422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loud Callout 5"/>
          <p:cNvSpPr/>
          <p:nvPr/>
        </p:nvSpPr>
        <p:spPr>
          <a:xfrm>
            <a:off x="5381900" y="1409002"/>
            <a:ext cx="6374670" cy="236616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2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2071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0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-1589"/>
            <a:ext cx="12344400" cy="6953717"/>
            <a:chOff x="0" y="-3"/>
            <a:chExt cx="5760" cy="4323"/>
          </a:xfrm>
        </p:grpSpPr>
        <p:pic>
          <p:nvPicPr>
            <p:cNvPr id="10314" name="Picture 21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 flipV="1">
              <a:off x="0" y="-3"/>
              <a:ext cx="5760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5" name="Picture 24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V="1">
              <a:off x="-2007" y="2103"/>
              <a:ext cx="4128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6" name="Picture 21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 flipV="1">
              <a:off x="0" y="4210"/>
              <a:ext cx="5760" cy="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17" name="Picture 24" descr="n3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 flipV="1">
              <a:off x="3639" y="2103"/>
              <a:ext cx="4128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4" name="TMAutoTimeShape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36700" y="-1588"/>
            <a:ext cx="25400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900"/>
              <a:t>00:44:41</a:t>
            </a:r>
          </a:p>
        </p:txBody>
      </p:sp>
      <p:sp>
        <p:nvSpPr>
          <p:cNvPr id="145" name="Rectangle 144"/>
          <p:cNvSpPr/>
          <p:nvPr/>
        </p:nvSpPr>
        <p:spPr>
          <a:xfrm>
            <a:off x="1267097" y="1500442"/>
            <a:ext cx="82545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24394" y="2031165"/>
            <a:ext cx="3690271" cy="71805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514665" y="2378549"/>
            <a:ext cx="726457" cy="90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5251266" y="1997660"/>
            <a:ext cx="6400798" cy="716952"/>
          </a:xfrm>
          <a:prstGeom prst="roundRect">
            <a:avLst>
              <a:gd name="adj" fmla="val 1557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..)</a:t>
            </a:r>
          </a:p>
        </p:txBody>
      </p:sp>
      <p:sp>
        <p:nvSpPr>
          <p:cNvPr id="9" name="Rectangle 8"/>
          <p:cNvSpPr/>
          <p:nvPr/>
        </p:nvSpPr>
        <p:spPr>
          <a:xfrm>
            <a:off x="746973" y="4060023"/>
            <a:ext cx="3602477" cy="15675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/>
          <p:cNvCxnSpPr>
            <a:stCxn id="9" idx="3"/>
            <a:endCxn id="13" idx="1"/>
          </p:cNvCxnSpPr>
          <p:nvPr/>
        </p:nvCxnSpPr>
        <p:spPr>
          <a:xfrm flipV="1">
            <a:off x="4349450" y="3066939"/>
            <a:ext cx="891672" cy="17768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5241122" y="2789478"/>
            <a:ext cx="6400799" cy="55492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9" idx="3"/>
            <a:endCxn id="20" idx="1"/>
          </p:cNvCxnSpPr>
          <p:nvPr/>
        </p:nvCxnSpPr>
        <p:spPr>
          <a:xfrm flipV="1">
            <a:off x="4349450" y="3754585"/>
            <a:ext cx="891671" cy="1089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5241121" y="3419265"/>
            <a:ext cx="6400799" cy="6706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/>
          <p:cNvCxnSpPr>
            <a:stCxn id="9" idx="3"/>
            <a:endCxn id="23" idx="1"/>
          </p:cNvCxnSpPr>
          <p:nvPr/>
        </p:nvCxnSpPr>
        <p:spPr>
          <a:xfrm flipV="1">
            <a:off x="4349450" y="4483081"/>
            <a:ext cx="879034" cy="3607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/>
          <p:cNvSpPr/>
          <p:nvPr/>
        </p:nvSpPr>
        <p:spPr>
          <a:xfrm>
            <a:off x="5228484" y="4176104"/>
            <a:ext cx="6400799" cy="61395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25" name="Straight Arrow Connector 24"/>
          <p:cNvCxnSpPr>
            <a:stCxn id="9" idx="3"/>
            <a:endCxn id="26" idx="1"/>
          </p:cNvCxnSpPr>
          <p:nvPr/>
        </p:nvCxnSpPr>
        <p:spPr>
          <a:xfrm>
            <a:off x="4349450" y="4843795"/>
            <a:ext cx="853443" cy="2700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202893" y="4839921"/>
            <a:ext cx="6420125" cy="54783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nitrogen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>
            <a:stCxn id="9" idx="3"/>
            <a:endCxn id="30" idx="1"/>
          </p:cNvCxnSpPr>
          <p:nvPr/>
        </p:nvCxnSpPr>
        <p:spPr>
          <a:xfrm>
            <a:off x="4349450" y="4843795"/>
            <a:ext cx="867965" cy="939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5217415" y="5483338"/>
            <a:ext cx="6420127" cy="60090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309" name="Straight Arrow Connector 10308"/>
          <p:cNvCxnSpPr>
            <a:stCxn id="9" idx="3"/>
            <a:endCxn id="10310" idx="1"/>
          </p:cNvCxnSpPr>
          <p:nvPr/>
        </p:nvCxnSpPr>
        <p:spPr>
          <a:xfrm>
            <a:off x="4349450" y="4843795"/>
            <a:ext cx="853443" cy="16390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10" name="Rounded Rectangle 10309"/>
          <p:cNvSpPr/>
          <p:nvPr/>
        </p:nvSpPr>
        <p:spPr>
          <a:xfrm>
            <a:off x="5202893" y="6210567"/>
            <a:ext cx="6394534" cy="5445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chlorine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2%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83482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03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3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0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  <p:bldP spid="4" grpId="0" animBg="1"/>
      <p:bldP spid="8" grpId="0" animBg="1"/>
      <p:bldP spid="9" grpId="0" animBg="1"/>
      <p:bldP spid="13" grpId="0" animBg="1"/>
      <p:bldP spid="20" grpId="0" animBg="1"/>
      <p:bldP spid="23" grpId="0" animBg="1"/>
      <p:bldP spid="26" grpId="0" animBg="1"/>
      <p:bldP spid="30" grpId="0" animBg="1"/>
      <p:bldP spid="103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3405" y="1260565"/>
            <a:ext cx="9078685" cy="4637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766959"/>
              </p:ext>
            </p:extLst>
          </p:nvPr>
        </p:nvGraphicFramePr>
        <p:xfrm>
          <a:off x="522515" y="1819730"/>
          <a:ext cx="11247120" cy="4750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0540">
                  <a:extLst>
                    <a:ext uri="{9D8B030D-6E8A-4147-A177-3AD203B41FA5}">
                      <a16:colId xmlns:a16="http://schemas.microsoft.com/office/drawing/2014/main" val="3264487309"/>
                    </a:ext>
                  </a:extLst>
                </a:gridCol>
                <a:gridCol w="2607373">
                  <a:extLst>
                    <a:ext uri="{9D8B030D-6E8A-4147-A177-3AD203B41FA5}">
                      <a16:colId xmlns:a16="http://schemas.microsoft.com/office/drawing/2014/main" val="567197680"/>
                    </a:ext>
                  </a:extLst>
                </a:gridCol>
                <a:gridCol w="2785711">
                  <a:extLst>
                    <a:ext uri="{9D8B030D-6E8A-4147-A177-3AD203B41FA5}">
                      <a16:colId xmlns:a16="http://schemas.microsoft.com/office/drawing/2014/main" val="1566999615"/>
                    </a:ext>
                  </a:extLst>
                </a:gridCol>
                <a:gridCol w="2383496">
                  <a:extLst>
                    <a:ext uri="{9D8B030D-6E8A-4147-A177-3AD203B41FA5}">
                      <a16:colId xmlns:a16="http://schemas.microsoft.com/office/drawing/2014/main" val="3793647032"/>
                    </a:ext>
                  </a:extLst>
                </a:gridCol>
              </a:tblGrid>
              <a:tr h="678698">
                <a:tc rowSpan="2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630708"/>
                  </a:ext>
                </a:extLst>
              </a:tr>
              <a:tr h="678698">
                <a:tc vMerge="1">
                  <a:txBody>
                    <a:bodyPr/>
                    <a:lstStyle/>
                    <a:p>
                      <a:endParaRPr lang="en-US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6273540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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2762156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4484107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9354330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6046533"/>
                  </a:ext>
                </a:extLst>
              </a:tr>
              <a:tr h="678698">
                <a:tc>
                  <a:txBody>
                    <a:bodyPr/>
                    <a:lstStyle/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000" baseline="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chlorine</a:t>
                      </a:r>
                      <a:endParaRPr lang="en-US" sz="2000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851970109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17966" y="365760"/>
            <a:ext cx="5865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</p:txBody>
      </p:sp>
    </p:spTree>
    <p:extLst>
      <p:ext uri="{BB962C8B-B14F-4D97-AF65-F5344CB8AC3E}">
        <p14:creationId xmlns:p14="http://schemas.microsoft.com/office/powerpoint/2010/main" val="128014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,2104513151,E:\5-Cacsanphamduthi\Baigiange-learningDinhTo\6-BaigiangNguyenXuanHang\Bai du thi 1 Hang\1-Tepnguon\DO DUNG LOAI DIEN NHIET_pptx\Media.ppcx"/>
  <p:tag name="HTML_SHAPEINFO" val="&lt;SlideThumbPath val=&quot;Slide8.PNG&quot;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78E26E-EDF4-4895-B879-B8DB124BBDE6}&quot;/&gt;&lt;isInvalidForFieldText val=&quot;0&quot;/&gt;&lt;Image&gt;&lt;filename val=&quot;C:\Users\ADMINI~1\AppData\Local\Temp\PR\data\asimages\{9B78E26E-EDF4-4895-B879-B8DB124BBDE6}.png&quot;/&gt;&lt;left val=&quot;0&quot;/&gt;&lt;top val=&quot;0&quot;/&gt;&lt;width val=&quot;721&quot;/&gt;&lt;height val=&quot;541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PR\data\asimages\{E23C8655-EB53-40BA-BE02-9E903DE7B87E}_8.png&quot;/&gt;&lt;left val=&quot;0&quot;/&gt;&lt;top val=&quot;0&quot;/&gt;&lt;width val=&quot;201&quot;/&gt;&lt;height val=&quot;20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TVO">
  <a:themeElements>
    <a:clrScheme name="Slide TV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lide TVO">
      <a:majorFont>
        <a:latin typeface="Times New Roman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de TV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TV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8">
        <a:dk1>
          <a:srgbClr val="000000"/>
        </a:dk1>
        <a:lt1>
          <a:srgbClr val="FFFF99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CA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9">
        <a:dk1>
          <a:srgbClr val="000000"/>
        </a:dk1>
        <a:lt1>
          <a:srgbClr val="FFFFB7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D8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0">
        <a:dk1>
          <a:srgbClr val="000000"/>
        </a:dk1>
        <a:lt1>
          <a:srgbClr val="EAEAEA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3F3F3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1">
        <a:dk1>
          <a:srgbClr val="000000"/>
        </a:dk1>
        <a:lt1>
          <a:srgbClr val="F5F5F5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9F9F9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2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TVO 13">
        <a:dk1>
          <a:srgbClr val="000000"/>
        </a:dk1>
        <a:lt1>
          <a:srgbClr val="FFFFCC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E2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86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1599</Words>
  <Application>Microsoft Office PowerPoint</Application>
  <PresentationFormat>Màn hình rộng</PresentationFormat>
  <Paragraphs>147</Paragraphs>
  <Slides>26</Slides>
  <Notes>1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26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Tahoma</vt:lpstr>
      <vt:lpstr>Times New Roman</vt:lpstr>
      <vt:lpstr>1_Office Theme</vt:lpstr>
      <vt:lpstr>Slide TVO</vt:lpstr>
      <vt:lpstr>Bản trình bày PowerPoint</vt:lpstr>
      <vt:lpstr>Bản trình bày PowerPoint</vt:lpstr>
      <vt:lpstr>Bản trình bày PowerPoint</vt:lpstr>
      <vt:lpstr>Bài 14: Bảo vệ môi trường nuôi và nguồn lợi thủy sản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Bài 14: Bảo vệ môi trường nuôi và nguồn lợi thủy sản</vt:lpstr>
      <vt:lpstr>Thảo luận nhóm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Bùi Thị Nghĩa</cp:lastModifiedBy>
  <cp:revision>146</cp:revision>
  <dcterms:created xsi:type="dcterms:W3CDTF">2021-03-17T12:45:30Z</dcterms:created>
  <dcterms:modified xsi:type="dcterms:W3CDTF">2024-04-03T00:56:50Z</dcterms:modified>
</cp:coreProperties>
</file>