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449" r:id="rId2"/>
    <p:sldId id="309" r:id="rId3"/>
    <p:sldId id="314" r:id="rId4"/>
    <p:sldId id="315" r:id="rId5"/>
    <p:sldId id="451" r:id="rId6"/>
    <p:sldId id="316" r:id="rId7"/>
    <p:sldId id="450" r:id="rId8"/>
    <p:sldId id="317" r:id="rId9"/>
    <p:sldId id="281" r:id="rId10"/>
    <p:sldId id="318" r:id="rId11"/>
    <p:sldId id="320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707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54" autoAdjust="0"/>
    <p:restoredTop sz="94660"/>
  </p:normalViewPr>
  <p:slideViewPr>
    <p:cSldViewPr snapToGrid="0">
      <p:cViewPr varScale="1">
        <p:scale>
          <a:sx n="87" d="100"/>
          <a:sy n="87" d="100"/>
        </p:scale>
        <p:origin x="58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0E7A5-A882-4756-BFA1-0ADCE928EAA4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2DA32-78A6-498B-AA7F-890DF79B3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51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5" y="1930598"/>
            <a:ext cx="852023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5" y="1930598"/>
            <a:ext cx="852023" cy="85202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5BF17BB-90D7-48D1-A408-C4A17A18C95C}"/>
              </a:ext>
            </a:extLst>
          </p:cNvPr>
          <p:cNvSpPr/>
          <p:nvPr userDrawn="1"/>
        </p:nvSpPr>
        <p:spPr>
          <a:xfrm>
            <a:off x="11139858" y="4"/>
            <a:ext cx="1153593" cy="1406769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92861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08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5" y="1930598"/>
            <a:ext cx="852023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5" rIns="91413" bIns="4569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94BE59B-8762-4673-A68F-7BB4BC8F730A}"/>
              </a:ext>
            </a:extLst>
          </p:cNvPr>
          <p:cNvSpPr/>
          <p:nvPr userDrawn="1"/>
        </p:nvSpPr>
        <p:spPr>
          <a:xfrm>
            <a:off x="11134896" y="136528"/>
            <a:ext cx="1153593" cy="1406769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166836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5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68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5" y="2005"/>
            <a:ext cx="12165839" cy="6853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147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5" y="2007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46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17877" y="18627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44487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32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49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48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3451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14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221675" y="1658362"/>
            <a:ext cx="7978466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218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28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218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 đọc 2: Buổi trưa hè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81632" y="3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53909" y="579198"/>
            <a:ext cx="990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9">
            <a:extLst>
              <a:ext uri="{FF2B5EF4-FFF2-40B4-BE49-F238E27FC236}">
                <a16:creationId xmlns:a16="http://schemas.microsoft.com/office/drawing/2014/main" id="{FA25100D-EF01-4357-B5A9-07CD31CC09E7}"/>
              </a:ext>
            </a:extLst>
          </p:cNvPr>
          <p:cNvSpPr txBox="1"/>
          <p:nvPr/>
        </p:nvSpPr>
        <p:spPr>
          <a:xfrm>
            <a:off x="505583" y="681595"/>
            <a:ext cx="11436208" cy="5548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2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Hãy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đặt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theo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mẫu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Ai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thế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nào</a:t>
            </a:r>
            <a:r>
              <a:rPr lang="en-US" sz="280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? 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đ</a:t>
            </a:r>
            <a:r>
              <a:rPr lang="en-US" sz="280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ể </a:t>
            </a:r>
            <a:r>
              <a:rPr lang="en-US" sz="280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nói</a:t>
            </a:r>
            <a:r>
              <a:rPr lang="en-US" sz="280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về buổi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trưa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hè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27">
            <a:extLst>
              <a:ext uri="{FF2B5EF4-FFF2-40B4-BE49-F238E27FC236}">
                <a16:creationId xmlns:a16="http://schemas.microsoft.com/office/drawing/2014/main" id="{FDB527F6-9069-449F-B2C6-12A8BC559C06}"/>
              </a:ext>
            </a:extLst>
          </p:cNvPr>
          <p:cNvSpPr txBox="1"/>
          <p:nvPr/>
        </p:nvSpPr>
        <p:spPr>
          <a:xfrm>
            <a:off x="1843390" y="1988167"/>
            <a:ext cx="8365135" cy="3876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Ví dụ:</a:t>
            </a:r>
            <a:endParaRPr lang="en-US" sz="3200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  <a:p>
            <a:pPr marL="1200150" lvl="2" indent="-285750">
              <a:lnSpc>
                <a:spcPct val="200000"/>
              </a:lnSpc>
              <a:buFontTx/>
              <a:buChar char="-"/>
            </a:pPr>
            <a:r>
              <a:rPr lang="vi-VN" sz="3200" dirty="0">
                <a:solidFill>
                  <a:schemeClr val="accent1"/>
                </a:solidFill>
                <a:cs typeface="Arial" panose="020B0604020202020204" pitchFamily="34" charset="0"/>
              </a:rPr>
              <a:t>Buổi trưa hè rất yên ả.</a:t>
            </a:r>
            <a:endParaRPr lang="en-US" sz="320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1200150" lvl="2" indent="-285750">
              <a:lnSpc>
                <a:spcPct val="200000"/>
              </a:lnSpc>
              <a:buFontTx/>
              <a:buChar char="-"/>
            </a:pPr>
            <a:r>
              <a:rPr lang="vi-VN" sz="3200" dirty="0">
                <a:solidFill>
                  <a:schemeClr val="accent1"/>
                </a:solidFill>
                <a:cs typeface="Arial" panose="020B0604020202020204" pitchFamily="34" charset="0"/>
              </a:rPr>
              <a:t>Buổi trưa hè thật yên tĩnh.</a:t>
            </a:r>
            <a:endParaRPr lang="en-US" sz="320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lvl="2">
              <a:lnSpc>
                <a:spcPct val="200000"/>
              </a:lnSpc>
            </a:pPr>
            <a:endParaRPr lang="en-US" sz="3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63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CBECC838-DE5C-42E7-8B2F-9340C0E2F27E}"/>
              </a:ext>
            </a:extLst>
          </p:cNvPr>
          <p:cNvSpPr txBox="1"/>
          <p:nvPr/>
        </p:nvSpPr>
        <p:spPr>
          <a:xfrm>
            <a:off x="545910" y="964613"/>
            <a:ext cx="8104424" cy="998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4800" b="1" dirty="0">
                <a:solidFill>
                  <a:srgbClr val="5C2D39"/>
                </a:solidFill>
                <a:latin typeface="+mj-lt"/>
                <a:cs typeface="Arial" panose="020B0604020202020204" pitchFamily="34" charset="0"/>
              </a:rPr>
              <a:t>CỦNG CỐ, DẶN DÒ</a:t>
            </a:r>
          </a:p>
        </p:txBody>
      </p:sp>
      <p:grpSp>
        <p:nvGrpSpPr>
          <p:cNvPr id="5" name="Group 9">
            <a:extLst>
              <a:ext uri="{FF2B5EF4-FFF2-40B4-BE49-F238E27FC236}">
                <a16:creationId xmlns:a16="http://schemas.microsoft.com/office/drawing/2014/main" id="{B14BF92A-E8E5-4D45-9856-D4BA9CB9A5C9}"/>
              </a:ext>
            </a:extLst>
          </p:cNvPr>
          <p:cNvGrpSpPr/>
          <p:nvPr/>
        </p:nvGrpSpPr>
        <p:grpSpPr>
          <a:xfrm>
            <a:off x="1616765" y="2005411"/>
            <a:ext cx="6288185" cy="312345"/>
            <a:chOff x="0" y="0"/>
            <a:chExt cx="8818209" cy="264546"/>
          </a:xfrm>
        </p:grpSpPr>
        <p:grpSp>
          <p:nvGrpSpPr>
            <p:cNvPr id="6" name="Group 10">
              <a:extLst>
                <a:ext uri="{FF2B5EF4-FFF2-40B4-BE49-F238E27FC236}">
                  <a16:creationId xmlns:a16="http://schemas.microsoft.com/office/drawing/2014/main" id="{D1E062B4-69C4-4737-8B11-7AB4E02FBB8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0"/>
              <a:ext cx="8818209" cy="264546"/>
              <a:chOff x="0" y="0"/>
              <a:chExt cx="1270000" cy="38100"/>
            </a:xfrm>
          </p:grpSpPr>
          <p:sp>
            <p:nvSpPr>
              <p:cNvPr id="7" name="Freeform 11">
                <a:extLst>
                  <a:ext uri="{FF2B5EF4-FFF2-40B4-BE49-F238E27FC236}">
                    <a16:creationId xmlns:a16="http://schemas.microsoft.com/office/drawing/2014/main" id="{C4E87E28-B3CD-469E-817A-F227B8A581AD}"/>
                  </a:ext>
                </a:extLst>
              </p:cNvPr>
              <p:cNvSpPr/>
              <p:nvPr/>
            </p:nvSpPr>
            <p:spPr>
              <a:xfrm>
                <a:off x="-941" y="-31"/>
                <a:ext cx="1271882" cy="38161"/>
              </a:xfrm>
              <a:custGeom>
                <a:avLst/>
                <a:gdLst/>
                <a:ahLst/>
                <a:cxnLst/>
                <a:rect l="l" t="t" r="r" b="b"/>
                <a:pathLst>
                  <a:path w="1271882" h="38161">
                    <a:moveTo>
                      <a:pt x="19991" y="31"/>
                    </a:moveTo>
                    <a:lnTo>
                      <a:pt x="1251891" y="31"/>
                    </a:lnTo>
                    <a:cubicBezTo>
                      <a:pt x="1258717" y="0"/>
                      <a:pt x="1265038" y="3625"/>
                      <a:pt x="1268460" y="9531"/>
                    </a:cubicBezTo>
                    <a:cubicBezTo>
                      <a:pt x="1271882" y="15438"/>
                      <a:pt x="1271882" y="22724"/>
                      <a:pt x="1268460" y="28631"/>
                    </a:cubicBezTo>
                    <a:cubicBezTo>
                      <a:pt x="1265038" y="34537"/>
                      <a:pt x="1258717" y="38162"/>
                      <a:pt x="1251891" y="38131"/>
                    </a:cubicBezTo>
                    <a:lnTo>
                      <a:pt x="19991" y="38131"/>
                    </a:lnTo>
                    <a:cubicBezTo>
                      <a:pt x="13165" y="38162"/>
                      <a:pt x="6844" y="34537"/>
                      <a:pt x="3422" y="28631"/>
                    </a:cubicBezTo>
                    <a:cubicBezTo>
                      <a:pt x="0" y="22724"/>
                      <a:pt x="0" y="15438"/>
                      <a:pt x="3422" y="9531"/>
                    </a:cubicBezTo>
                    <a:cubicBezTo>
                      <a:pt x="6844" y="3625"/>
                      <a:pt x="13165" y="0"/>
                      <a:pt x="19991" y="31"/>
                    </a:cubicBezTo>
                    <a:close/>
                  </a:path>
                </a:pathLst>
              </a:custGeom>
              <a:solidFill>
                <a:srgbClr val="ECD09E"/>
              </a:solidFill>
            </p:spPr>
          </p:sp>
          <p:sp>
            <p:nvSpPr>
              <p:cNvPr id="8" name="Freeform 12">
                <a:extLst>
                  <a:ext uri="{FF2B5EF4-FFF2-40B4-BE49-F238E27FC236}">
                    <a16:creationId xmlns:a16="http://schemas.microsoft.com/office/drawing/2014/main" id="{2F25293F-7082-4CF9-A7CE-6270ED6BFB53}"/>
                  </a:ext>
                </a:extLst>
              </p:cNvPr>
              <p:cNvSpPr/>
              <p:nvPr/>
            </p:nvSpPr>
            <p:spPr>
              <a:xfrm>
                <a:off x="-941" y="-31"/>
                <a:ext cx="713082" cy="38161"/>
              </a:xfrm>
              <a:custGeom>
                <a:avLst/>
                <a:gdLst/>
                <a:ahLst/>
                <a:cxnLst/>
                <a:rect l="l" t="t" r="r" b="b"/>
                <a:pathLst>
                  <a:path w="713082" h="38161">
                    <a:moveTo>
                      <a:pt x="19991" y="31"/>
                    </a:moveTo>
                    <a:lnTo>
                      <a:pt x="693091" y="31"/>
                    </a:lnTo>
                    <a:cubicBezTo>
                      <a:pt x="699917" y="0"/>
                      <a:pt x="706238" y="3625"/>
                      <a:pt x="709660" y="9531"/>
                    </a:cubicBezTo>
                    <a:cubicBezTo>
                      <a:pt x="713082" y="15438"/>
                      <a:pt x="713082" y="22724"/>
                      <a:pt x="709660" y="28631"/>
                    </a:cubicBezTo>
                    <a:cubicBezTo>
                      <a:pt x="706238" y="34537"/>
                      <a:pt x="699917" y="38162"/>
                      <a:pt x="693091" y="38131"/>
                    </a:cubicBezTo>
                    <a:lnTo>
                      <a:pt x="19991" y="38131"/>
                    </a:lnTo>
                    <a:cubicBezTo>
                      <a:pt x="13165" y="38162"/>
                      <a:pt x="6844" y="34537"/>
                      <a:pt x="3422" y="28631"/>
                    </a:cubicBezTo>
                    <a:cubicBezTo>
                      <a:pt x="0" y="22724"/>
                      <a:pt x="0" y="15438"/>
                      <a:pt x="3422" y="9531"/>
                    </a:cubicBezTo>
                    <a:cubicBezTo>
                      <a:pt x="6844" y="3625"/>
                      <a:pt x="13165" y="0"/>
                      <a:pt x="19991" y="31"/>
                    </a:cubicBezTo>
                    <a:close/>
                  </a:path>
                </a:pathLst>
              </a:custGeom>
              <a:solidFill>
                <a:srgbClr val="844153"/>
              </a:solidFill>
            </p:spPr>
          </p:sp>
        </p:grpSp>
      </p:grpSp>
      <p:pic>
        <p:nvPicPr>
          <p:cNvPr id="9" name="Picture 29">
            <a:extLst>
              <a:ext uri="{FF2B5EF4-FFF2-40B4-BE49-F238E27FC236}">
                <a16:creationId xmlns:a16="http://schemas.microsoft.com/office/drawing/2014/main" id="{2CB73CD5-323A-48FA-9BE0-916AFFE960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3" t="8856" r="11565" b="6785"/>
          <a:stretch/>
        </p:blipFill>
        <p:spPr>
          <a:xfrm>
            <a:off x="8543498" y="2516738"/>
            <a:ext cx="3501017" cy="434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012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ết quả hình ảnh cho boneca palito escola | Школьные проекты ...">
            <a:extLst>
              <a:ext uri="{FF2B5EF4-FFF2-40B4-BE49-F238E27FC236}">
                <a16:creationId xmlns:a16="http://schemas.microsoft.com/office/drawing/2014/main" id="{DF292FF3-A568-4EF7-888F-7605CF904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40" y="713442"/>
            <a:ext cx="10363919" cy="543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>
            <a:extLst>
              <a:ext uri="{FF2B5EF4-FFF2-40B4-BE49-F238E27FC236}">
                <a16:creationId xmlns:a16="http://schemas.microsoft.com/office/drawing/2014/main" id="{E7A3F965-069A-4E90-A96E-45E88C29B1E1}"/>
              </a:ext>
            </a:extLst>
          </p:cNvPr>
          <p:cNvSpPr/>
          <p:nvPr/>
        </p:nvSpPr>
        <p:spPr>
          <a:xfrm>
            <a:off x="3100721" y="4070339"/>
            <a:ext cx="7657231" cy="1383299"/>
          </a:xfrm>
          <a:prstGeom prst="rect">
            <a:avLst/>
          </a:prstGeom>
          <a:noFill/>
        </p:spPr>
        <p:txBody>
          <a:bodyPr wrap="square" lIns="40104" tIns="20052" rIns="40104" bIns="2005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62518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18140AB1-DC1D-46F5-8F45-73AF8CF3CA63}"/>
              </a:ext>
            </a:extLst>
          </p:cNvPr>
          <p:cNvGrpSpPr/>
          <p:nvPr/>
        </p:nvGrpSpPr>
        <p:grpSpPr>
          <a:xfrm>
            <a:off x="384737" y="462149"/>
            <a:ext cx="11422525" cy="2514600"/>
            <a:chOff x="0" y="0"/>
            <a:chExt cx="16820536" cy="23114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BE7D6A4A-94C7-47AE-9770-32FC532AA224}"/>
                </a:ext>
              </a:extLst>
            </p:cNvPr>
            <p:cNvSpPr/>
            <p:nvPr/>
          </p:nvSpPr>
          <p:spPr>
            <a:xfrm>
              <a:off x="0" y="0"/>
              <a:ext cx="16820536" cy="2311400"/>
            </a:xfrm>
            <a:custGeom>
              <a:avLst/>
              <a:gdLst/>
              <a:ahLst/>
              <a:cxnLst/>
              <a:rect l="l" t="t" r="r" b="b"/>
              <a:pathLst>
                <a:path w="16820536" h="2311400">
                  <a:moveTo>
                    <a:pt x="1651573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16515736" y="2311400"/>
                  </a:lnTo>
                  <a:cubicBezTo>
                    <a:pt x="16684647" y="2311400"/>
                    <a:pt x="16820536" y="2175510"/>
                    <a:pt x="16820536" y="2006600"/>
                  </a:cubicBezTo>
                  <a:lnTo>
                    <a:pt x="16820536" y="304800"/>
                  </a:lnTo>
                  <a:cubicBezTo>
                    <a:pt x="16820536" y="135890"/>
                    <a:pt x="16684647" y="0"/>
                    <a:pt x="16515736" y="0"/>
                  </a:cubicBezTo>
                  <a:close/>
                </a:path>
              </a:pathLst>
            </a:custGeom>
            <a:solidFill>
              <a:srgbClr val="ECD09E"/>
            </a:solidFill>
          </p:spPr>
        </p:sp>
      </p:grpSp>
      <p:sp>
        <p:nvSpPr>
          <p:cNvPr id="6" name="TextBox 26">
            <a:extLst>
              <a:ext uri="{FF2B5EF4-FFF2-40B4-BE49-F238E27FC236}">
                <a16:creationId xmlns:a16="http://schemas.microsoft.com/office/drawing/2014/main" id="{C0C0FBA3-7FEC-44E1-BA60-C4FA2D34C311}"/>
              </a:ext>
            </a:extLst>
          </p:cNvPr>
          <p:cNvSpPr txBox="1"/>
          <p:nvPr/>
        </p:nvSpPr>
        <p:spPr>
          <a:xfrm>
            <a:off x="1351129" y="956586"/>
            <a:ext cx="9754193" cy="13860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en-US" sz="320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Tìm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ngữ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ảnh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ở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khổ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thơ</a:t>
            </a:r>
            <a:r>
              <a:rPr lang="en-US" sz="320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1 tả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buổi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trưa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hè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yên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tĩnh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02D46E93-BA3D-4D1F-84EF-C3AA6EA3849E}"/>
              </a:ext>
            </a:extLst>
          </p:cNvPr>
          <p:cNvSpPr/>
          <p:nvPr/>
        </p:nvSpPr>
        <p:spPr>
          <a:xfrm>
            <a:off x="1669477" y="3281075"/>
            <a:ext cx="9117496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200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lim </a:t>
            </a:r>
            <a:r>
              <a:rPr lang="nl-NL" sz="3200" dirty="0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dim, nằm im, êm ả. </a:t>
            </a:r>
            <a:endParaRPr lang="en-US" sz="3200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8" name="Picture 43">
            <a:extLst>
              <a:ext uri="{FF2B5EF4-FFF2-40B4-BE49-F238E27FC236}">
                <a16:creationId xmlns:a16="http://schemas.microsoft.com/office/drawing/2014/main" id="{839A8785-1678-4D78-AEFC-774DF05D53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"/>
          <a:stretch/>
        </p:blipFill>
        <p:spPr>
          <a:xfrm>
            <a:off x="7569396" y="4020829"/>
            <a:ext cx="4358746" cy="283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78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09EA2395-2C33-48A1-B06C-F8B7F6BDCA80}"/>
              </a:ext>
            </a:extLst>
          </p:cNvPr>
          <p:cNvGrpSpPr/>
          <p:nvPr/>
        </p:nvGrpSpPr>
        <p:grpSpPr>
          <a:xfrm>
            <a:off x="395785" y="515159"/>
            <a:ext cx="11422525" cy="1194580"/>
            <a:chOff x="0" y="1"/>
            <a:chExt cx="16820536" cy="1455738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9E044CFA-0EE7-49A5-9279-775AAD1947F8}"/>
                </a:ext>
              </a:extLst>
            </p:cNvPr>
            <p:cNvSpPr/>
            <p:nvPr/>
          </p:nvSpPr>
          <p:spPr>
            <a:xfrm>
              <a:off x="0" y="1"/>
              <a:ext cx="16820536" cy="1455738"/>
            </a:xfrm>
            <a:custGeom>
              <a:avLst/>
              <a:gdLst/>
              <a:ahLst/>
              <a:cxnLst/>
              <a:rect l="l" t="t" r="r" b="b"/>
              <a:pathLst>
                <a:path w="16820536" h="2311400">
                  <a:moveTo>
                    <a:pt x="1651573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16515736" y="2311400"/>
                  </a:lnTo>
                  <a:cubicBezTo>
                    <a:pt x="16684647" y="2311400"/>
                    <a:pt x="16820536" y="2175510"/>
                    <a:pt x="16820536" y="2006600"/>
                  </a:cubicBezTo>
                  <a:lnTo>
                    <a:pt x="16820536" y="304800"/>
                  </a:lnTo>
                  <a:cubicBezTo>
                    <a:pt x="16820536" y="135890"/>
                    <a:pt x="16684647" y="0"/>
                    <a:pt x="16515736" y="0"/>
                  </a:cubicBezTo>
                  <a:close/>
                </a:path>
              </a:pathLst>
            </a:custGeom>
            <a:solidFill>
              <a:srgbClr val="ECD09E"/>
            </a:solidFill>
          </p:spPr>
          <p:txBody>
            <a:bodyPr/>
            <a:lstStyle/>
            <a:p>
              <a:endParaRPr lang="en-US" sz="3200" b="1" i="1">
                <a:solidFill>
                  <a:srgbClr val="5C2D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3200">
                  <a:solidFill>
                    <a:srgbClr val="FF0000"/>
                  </a:solidFill>
                  <a:latin typeface="+mj-lt"/>
                  <a:cs typeface="Arial" panose="020B0604020202020204" pitchFamily="34" charset="0"/>
                </a:rPr>
                <a:t>2. Giữa buổi trưa hè yên tĩnh có những hoạt động gì?</a:t>
              </a:r>
            </a:p>
            <a:p>
              <a:endParaRPr lang="en-US"/>
            </a:p>
          </p:txBody>
        </p:sp>
      </p:grpSp>
      <p:sp>
        <p:nvSpPr>
          <p:cNvPr id="6" name="Rectangle 42">
            <a:extLst>
              <a:ext uri="{FF2B5EF4-FFF2-40B4-BE49-F238E27FC236}">
                <a16:creationId xmlns:a16="http://schemas.microsoft.com/office/drawing/2014/main" id="{DA34A2CB-CCCB-4760-B208-8B2FD0785D5B}"/>
              </a:ext>
            </a:extLst>
          </p:cNvPr>
          <p:cNvSpPr/>
          <p:nvPr/>
        </p:nvSpPr>
        <p:spPr>
          <a:xfrm>
            <a:off x="395785" y="1893570"/>
            <a:ext cx="5151122" cy="647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lnSpc>
                <a:spcPct val="150000"/>
              </a:lnSpc>
              <a:buAutoNum type="alphaLcPeriod"/>
            </a:pPr>
            <a:r>
              <a:rPr lang="en-US" sz="28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con vật</a:t>
            </a:r>
            <a:endParaRPr lang="en-US" sz="2800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TextBox 19">
            <a:extLst>
              <a:ext uri="{FF2B5EF4-FFF2-40B4-BE49-F238E27FC236}">
                <a16:creationId xmlns:a16="http://schemas.microsoft.com/office/drawing/2014/main" id="{BF123E33-21D0-4E53-88A5-77563CE4C94C}"/>
              </a:ext>
            </a:extLst>
          </p:cNvPr>
          <p:cNvSpPr txBox="1"/>
          <p:nvPr/>
        </p:nvSpPr>
        <p:spPr>
          <a:xfrm>
            <a:off x="719004" y="2686654"/>
            <a:ext cx="9789970" cy="14465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spcAft>
                <a:spcPts val="600"/>
              </a:spcAft>
              <a:buFontTx/>
              <a:buChar char="-"/>
            </a:pPr>
            <a:r>
              <a:rPr lang="vi-VN" sz="2800" dirty="0">
                <a:solidFill>
                  <a:schemeClr val="accent1"/>
                </a:solidFill>
              </a:rPr>
              <a:t>Bò nghỉ, ngẫm nghĩ gì đó, cứ nhai mãi, nhai hoài.</a:t>
            </a:r>
            <a:endParaRPr lang="en-US" sz="2800" dirty="0">
              <a:solidFill>
                <a:schemeClr val="accent1"/>
              </a:solidFill>
            </a:endParaRPr>
          </a:p>
          <a:p>
            <a:pPr marL="571500" indent="-571500" algn="just">
              <a:spcAft>
                <a:spcPts val="600"/>
              </a:spcAft>
              <a:buFontTx/>
              <a:buChar char="-"/>
            </a:pPr>
            <a:r>
              <a:rPr lang="vi-VN" sz="2800" dirty="0">
                <a:solidFill>
                  <a:schemeClr val="accent1"/>
                </a:solidFill>
              </a:rPr>
              <a:t>Con bướm chập chờn vờn đôi cánh trắng</a:t>
            </a:r>
            <a:endParaRPr lang="en-US" sz="2800" dirty="0">
              <a:solidFill>
                <a:schemeClr val="accent1"/>
              </a:solidFill>
            </a:endParaRPr>
          </a:p>
          <a:p>
            <a:pPr marL="571500" indent="-571500" algn="just">
              <a:spcAft>
                <a:spcPts val="600"/>
              </a:spcAft>
              <a:buFontTx/>
              <a:buChar char="-"/>
            </a:pPr>
            <a:r>
              <a:rPr lang="vi-VN" sz="2800">
                <a:solidFill>
                  <a:schemeClr val="accent1"/>
                </a:solidFill>
              </a:rPr>
              <a:t>Con t</a:t>
            </a:r>
            <a:r>
              <a:rPr lang="en-US" sz="2800" dirty="0">
                <a:solidFill>
                  <a:schemeClr val="accent1"/>
                </a:solidFill>
                <a:cs typeface="Arial" panose="020B0604020202020204" pitchFamily="34" charset="0"/>
              </a:rPr>
              <a:t>ằ</a:t>
            </a:r>
            <a:r>
              <a:rPr lang="vi-VN" sz="2800">
                <a:solidFill>
                  <a:schemeClr val="accent1"/>
                </a:solidFill>
              </a:rPr>
              <a:t>m </a:t>
            </a:r>
            <a:r>
              <a:rPr lang="vi-VN" sz="2800" dirty="0">
                <a:solidFill>
                  <a:schemeClr val="accent1"/>
                </a:solidFill>
              </a:rPr>
              <a:t>ăn dâu nghe như mưa rào. 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8" name="Rectangle 42">
            <a:extLst>
              <a:ext uri="{FF2B5EF4-FFF2-40B4-BE49-F238E27FC236}">
                <a16:creationId xmlns:a16="http://schemas.microsoft.com/office/drawing/2014/main" id="{C9AB3EFB-4A1A-4334-AD6C-EF716A8137CB}"/>
              </a:ext>
            </a:extLst>
          </p:cNvPr>
          <p:cNvSpPr/>
          <p:nvPr/>
        </p:nvSpPr>
        <p:spPr>
          <a:xfrm>
            <a:off x="395785" y="4279123"/>
            <a:ext cx="6059024" cy="647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b.     Hoạt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con người</a:t>
            </a:r>
            <a:endParaRPr lang="en-US" sz="2800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TextBox 19">
            <a:extLst>
              <a:ext uri="{FF2B5EF4-FFF2-40B4-BE49-F238E27FC236}">
                <a16:creationId xmlns:a16="http://schemas.microsoft.com/office/drawing/2014/main" id="{B2C7234B-F036-460B-B96A-84D979ECE42F}"/>
              </a:ext>
            </a:extLst>
          </p:cNvPr>
          <p:cNvSpPr txBox="1"/>
          <p:nvPr/>
        </p:nvSpPr>
        <p:spPr>
          <a:xfrm>
            <a:off x="719004" y="5148261"/>
            <a:ext cx="10253795" cy="13696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spcAft>
                <a:spcPts val="600"/>
              </a:spcAft>
              <a:buFontTx/>
              <a:buChar char="-"/>
            </a:pPr>
            <a:r>
              <a:rPr lang="vi-VN" sz="2800" dirty="0">
                <a:solidFill>
                  <a:schemeClr val="accent1"/>
                </a:solidFill>
              </a:rPr>
              <a:t>Bé chưa ngủ được, âm thầm rạo rực nằm nghe những âm thanh của buổi trưa hè.</a:t>
            </a:r>
            <a:endParaRPr lang="en-US" sz="2800" dirty="0">
              <a:solidFill>
                <a:schemeClr val="accent1"/>
              </a:solidFill>
            </a:endParaRPr>
          </a:p>
          <a:p>
            <a:pPr marL="571500" indent="-571500" algn="just">
              <a:spcAft>
                <a:spcPts val="600"/>
              </a:spcAft>
              <a:buFontTx/>
              <a:buChar char="-"/>
            </a:pPr>
            <a:r>
              <a:rPr lang="vi-VN" sz="2800" dirty="0">
                <a:solidFill>
                  <a:schemeClr val="accent1"/>
                </a:solidFill>
              </a:rPr>
              <a:t>Bà dậy thay lá dâu, tay già lao xao. 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50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25315"/>
            <a:ext cx="11183815" cy="675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35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BF727DF7-D9BE-4BCC-9F87-D3F8D674156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87425" y="622300"/>
            <a:ext cx="11204575" cy="1154113"/>
          </a:xfrm>
          <a:custGeom>
            <a:avLst/>
            <a:gdLst/>
            <a:ahLst/>
            <a:cxnLst/>
            <a:rect l="l" t="t" r="r" b="b"/>
            <a:pathLst>
              <a:path w="16820536" h="2311400">
                <a:moveTo>
                  <a:pt x="16515736" y="0"/>
                </a:moveTo>
                <a:lnTo>
                  <a:pt x="304800" y="0"/>
                </a:lnTo>
                <a:cubicBezTo>
                  <a:pt x="135890" y="0"/>
                  <a:pt x="0" y="135890"/>
                  <a:pt x="0" y="304800"/>
                </a:cubicBezTo>
                <a:lnTo>
                  <a:pt x="0" y="2006600"/>
                </a:lnTo>
                <a:cubicBezTo>
                  <a:pt x="0" y="2175510"/>
                  <a:pt x="135890" y="2311400"/>
                  <a:pt x="304800" y="2311400"/>
                </a:cubicBezTo>
                <a:lnTo>
                  <a:pt x="16515736" y="2311400"/>
                </a:lnTo>
                <a:cubicBezTo>
                  <a:pt x="16684647" y="2311400"/>
                  <a:pt x="16820536" y="2175510"/>
                  <a:pt x="16820536" y="2006600"/>
                </a:cubicBezTo>
                <a:lnTo>
                  <a:pt x="16820536" y="304800"/>
                </a:lnTo>
                <a:cubicBezTo>
                  <a:pt x="16820536" y="135890"/>
                  <a:pt x="16684647" y="0"/>
                  <a:pt x="16515736" y="0"/>
                </a:cubicBezTo>
                <a:close/>
              </a:path>
            </a:pathLst>
          </a:custGeom>
          <a:solidFill>
            <a:srgbClr val="ECD09E"/>
          </a:solidFill>
        </p:spPr>
        <p:txBody>
          <a:bodyPr>
            <a:noAutofit/>
          </a:bodyPr>
          <a:lstStyle/>
          <a:p>
            <a:r>
              <a:rPr lang="en-US" sz="3200">
                <a:solidFill>
                  <a:srgbClr val="FF0000"/>
                </a:solidFill>
                <a:cs typeface="Arial" panose="020B0604020202020204" pitchFamily="34" charset="0"/>
              </a:rPr>
              <a:t>3. Giữa buổi trưa hè, có thể nghe thấy âm thanh nào? Chọn ý đúng: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7C745C5B-2DAF-48DB-8A61-E52FE21E7023}"/>
              </a:ext>
            </a:extLst>
          </p:cNvPr>
          <p:cNvSpPr/>
          <p:nvPr/>
        </p:nvSpPr>
        <p:spPr>
          <a:xfrm>
            <a:off x="890258" y="1943226"/>
            <a:ext cx="6637486" cy="2203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lnSpc>
                <a:spcPct val="150000"/>
              </a:lnSpc>
              <a:buAutoNum type="alphaLcPeriod"/>
            </a:pPr>
            <a:r>
              <a:rPr lang="en-US" sz="32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Tiếng</a:t>
            </a:r>
            <a:r>
              <a:rPr lang="en-US" sz="32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tằm</a:t>
            </a:r>
            <a:r>
              <a:rPr lang="en-US" sz="32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ăn</a:t>
            </a:r>
            <a:r>
              <a:rPr lang="en-US" sz="32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dâu</a:t>
            </a:r>
            <a:endParaRPr lang="en-US" sz="3200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  <a:p>
            <a:pPr marL="742950" indent="-742950">
              <a:lnSpc>
                <a:spcPct val="150000"/>
              </a:lnSpc>
              <a:buAutoNum type="alphaLcPeriod"/>
            </a:pPr>
            <a:r>
              <a:rPr lang="en-US" sz="32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Tiếng</a:t>
            </a:r>
            <a:r>
              <a:rPr lang="en-US" sz="32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mọi</a:t>
            </a:r>
            <a:r>
              <a:rPr lang="en-US" sz="32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người</a:t>
            </a:r>
            <a:r>
              <a:rPr lang="en-US" sz="32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lao</a:t>
            </a:r>
            <a:r>
              <a:rPr lang="en-US" sz="32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xao</a:t>
            </a:r>
            <a:endParaRPr lang="en-US" sz="3200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  <a:p>
            <a:pPr marL="742950" indent="-742950">
              <a:lnSpc>
                <a:spcPct val="150000"/>
              </a:lnSpc>
              <a:buAutoNum type="alphaLcPeriod"/>
            </a:pPr>
            <a:r>
              <a:rPr lang="en-US" sz="32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Tiếng</a:t>
            </a:r>
            <a:r>
              <a:rPr lang="en-US" sz="32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mưa</a:t>
            </a:r>
            <a:r>
              <a:rPr lang="en-US" sz="32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rào</a:t>
            </a:r>
            <a:endParaRPr lang="en-US" sz="3200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" name="Picture 43">
            <a:extLst>
              <a:ext uri="{FF2B5EF4-FFF2-40B4-BE49-F238E27FC236}">
                <a16:creationId xmlns:a16="http://schemas.microsoft.com/office/drawing/2014/main" id="{D571FBDB-A5AD-4900-AFCC-5867996090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"/>
          <a:stretch/>
        </p:blipFill>
        <p:spPr>
          <a:xfrm>
            <a:off x="6488723" y="2549769"/>
            <a:ext cx="5539154" cy="4062045"/>
          </a:xfrm>
          <a:prstGeom prst="rect">
            <a:avLst/>
          </a:prstGeom>
        </p:spPr>
      </p:pic>
      <p:sp>
        <p:nvSpPr>
          <p:cNvPr id="8" name="Oval 6">
            <a:extLst>
              <a:ext uri="{FF2B5EF4-FFF2-40B4-BE49-F238E27FC236}">
                <a16:creationId xmlns:a16="http://schemas.microsoft.com/office/drawing/2014/main" id="{49772337-79DB-42E5-9AF0-83A27064F4F1}"/>
              </a:ext>
            </a:extLst>
          </p:cNvPr>
          <p:cNvSpPr/>
          <p:nvPr/>
        </p:nvSpPr>
        <p:spPr>
          <a:xfrm>
            <a:off x="740789" y="2206418"/>
            <a:ext cx="636127" cy="46664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45457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654" y="765299"/>
            <a:ext cx="9196754" cy="583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00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220B8D2B-A4D4-449C-BCD9-9636CCA62DC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87425" y="768350"/>
            <a:ext cx="11204575" cy="1500188"/>
          </a:xfrm>
          <a:custGeom>
            <a:avLst/>
            <a:gdLst/>
            <a:ahLst/>
            <a:cxnLst/>
            <a:rect l="l" t="t" r="r" b="b"/>
            <a:pathLst>
              <a:path w="16820536" h="2311400">
                <a:moveTo>
                  <a:pt x="16515736" y="0"/>
                </a:moveTo>
                <a:lnTo>
                  <a:pt x="304800" y="0"/>
                </a:lnTo>
                <a:cubicBezTo>
                  <a:pt x="135890" y="0"/>
                  <a:pt x="0" y="135890"/>
                  <a:pt x="0" y="304800"/>
                </a:cubicBezTo>
                <a:lnTo>
                  <a:pt x="0" y="2006600"/>
                </a:lnTo>
                <a:cubicBezTo>
                  <a:pt x="0" y="2175510"/>
                  <a:pt x="135890" y="2311400"/>
                  <a:pt x="304800" y="2311400"/>
                </a:cubicBezTo>
                <a:lnTo>
                  <a:pt x="16515736" y="2311400"/>
                </a:lnTo>
                <a:cubicBezTo>
                  <a:pt x="16684647" y="2311400"/>
                  <a:pt x="16820536" y="2175510"/>
                  <a:pt x="16820536" y="2006600"/>
                </a:cubicBezTo>
                <a:lnTo>
                  <a:pt x="16820536" y="304800"/>
                </a:lnTo>
                <a:cubicBezTo>
                  <a:pt x="16820536" y="135890"/>
                  <a:pt x="16684647" y="0"/>
                  <a:pt x="16515736" y="0"/>
                </a:cubicBezTo>
                <a:close/>
              </a:path>
            </a:pathLst>
          </a:custGeom>
          <a:solidFill>
            <a:srgbClr val="ECD09E"/>
          </a:solidFill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cs typeface="Arial" panose="020B0604020202020204" pitchFamily="34" charset="0"/>
              </a:rPr>
              <a:t>4. Vì sao giữa buổi trưa hè có thể nghe thấy âm thanh nói trên? Chọn ý đúng:</a:t>
            </a:r>
            <a:endParaRPr lang="en-US" sz="32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42">
            <a:extLst>
              <a:ext uri="{FF2B5EF4-FFF2-40B4-BE49-F238E27FC236}">
                <a16:creationId xmlns:a16="http://schemas.microsoft.com/office/drawing/2014/main" id="{ED238398-4E4D-4C70-8A13-03497AD406C2}"/>
              </a:ext>
            </a:extLst>
          </p:cNvPr>
          <p:cNvSpPr/>
          <p:nvPr/>
        </p:nvSpPr>
        <p:spPr>
          <a:xfrm>
            <a:off x="1878684" y="2767866"/>
            <a:ext cx="7297976" cy="2217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lnSpc>
                <a:spcPct val="150000"/>
              </a:lnSpc>
              <a:buAutoNum type="alphaLcPeriod"/>
            </a:pPr>
            <a:r>
              <a:rPr lang="en-US" sz="32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Vì</a:t>
            </a:r>
            <a:r>
              <a:rPr lang="en-US" sz="32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trưa</a:t>
            </a:r>
            <a:r>
              <a:rPr lang="en-US" sz="32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hè</a:t>
            </a:r>
            <a:r>
              <a:rPr lang="en-US" sz="32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rất</a:t>
            </a:r>
            <a:r>
              <a:rPr lang="en-US" sz="32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nắng</a:t>
            </a:r>
            <a:endParaRPr lang="en-US" sz="3200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  <a:p>
            <a:pPr marL="742950" indent="-742950">
              <a:lnSpc>
                <a:spcPct val="150000"/>
              </a:lnSpc>
              <a:buAutoNum type="alphaLcPeriod"/>
            </a:pPr>
            <a:r>
              <a:rPr lang="en-US" sz="32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Vì</a:t>
            </a:r>
            <a:r>
              <a:rPr lang="en-US" sz="32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trưa</a:t>
            </a:r>
            <a:r>
              <a:rPr lang="en-US" sz="32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hè</a:t>
            </a:r>
            <a:r>
              <a:rPr lang="en-US" sz="32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rất</a:t>
            </a:r>
            <a:r>
              <a:rPr lang="en-US" sz="32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yên</a:t>
            </a:r>
            <a:r>
              <a:rPr lang="en-US" sz="32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tĩnh</a:t>
            </a:r>
            <a:endParaRPr lang="en-US" sz="3200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  <a:p>
            <a:pPr marL="742950" indent="-742950">
              <a:lnSpc>
                <a:spcPct val="150000"/>
              </a:lnSpc>
              <a:buAutoNum type="alphaLcPeriod"/>
            </a:pPr>
            <a:r>
              <a:rPr lang="en-US" sz="32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Vì</a:t>
            </a:r>
            <a:r>
              <a:rPr lang="en-US" sz="32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trưa</a:t>
            </a:r>
            <a:r>
              <a:rPr lang="en-US" sz="32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hè</a:t>
            </a:r>
            <a:r>
              <a:rPr lang="en-US" sz="32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nhiều</a:t>
            </a:r>
            <a:r>
              <a:rPr lang="en-US" sz="32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gió</a:t>
            </a:r>
            <a:endParaRPr lang="en-US" sz="3200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Oval 10">
            <a:extLst>
              <a:ext uri="{FF2B5EF4-FFF2-40B4-BE49-F238E27FC236}">
                <a16:creationId xmlns:a16="http://schemas.microsoft.com/office/drawing/2014/main" id="{109CB399-22CF-4998-8A2A-47A578EE4F26}"/>
              </a:ext>
            </a:extLst>
          </p:cNvPr>
          <p:cNvSpPr/>
          <p:nvPr/>
        </p:nvSpPr>
        <p:spPr>
          <a:xfrm>
            <a:off x="1696765" y="3602935"/>
            <a:ext cx="838101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3">
            <a:extLst>
              <a:ext uri="{FF2B5EF4-FFF2-40B4-BE49-F238E27FC236}">
                <a16:creationId xmlns:a16="http://schemas.microsoft.com/office/drawing/2014/main" id="{958A9286-39CD-4F55-B8EE-183D13C9AB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"/>
          <a:stretch/>
        </p:blipFill>
        <p:spPr>
          <a:xfrm>
            <a:off x="7449402" y="3770974"/>
            <a:ext cx="4742598" cy="308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86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>
            <a:extLst>
              <a:ext uri="{FF2B5EF4-FFF2-40B4-BE49-F238E27FC236}">
                <a16:creationId xmlns:a16="http://schemas.microsoft.com/office/drawing/2014/main" id="{F947DB73-5869-4133-BA01-C1D5593F5CF2}"/>
              </a:ext>
            </a:extLst>
          </p:cNvPr>
          <p:cNvSpPr/>
          <p:nvPr/>
        </p:nvSpPr>
        <p:spPr>
          <a:xfrm>
            <a:off x="336790" y="614261"/>
            <a:ext cx="3074760" cy="6383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LUYỆN TẬP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90854E-CB1A-40B3-9C7B-3A626CFBAA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6" y="339981"/>
            <a:ext cx="1492009" cy="1492009"/>
          </a:xfrm>
          <a:prstGeom prst="rect">
            <a:avLst/>
          </a:prstGeom>
        </p:spPr>
      </p:pic>
      <p:sp>
        <p:nvSpPr>
          <p:cNvPr id="19" name="TextBox 19">
            <a:extLst>
              <a:ext uri="{FF2B5EF4-FFF2-40B4-BE49-F238E27FC236}">
                <a16:creationId xmlns:a16="http://schemas.microsoft.com/office/drawing/2014/main" id="{B9112180-4E1A-45F3-8141-BB8D9D0790B8}"/>
              </a:ext>
            </a:extLst>
          </p:cNvPr>
          <p:cNvSpPr txBox="1"/>
          <p:nvPr/>
        </p:nvSpPr>
        <p:spPr>
          <a:xfrm>
            <a:off x="336790" y="1791433"/>
            <a:ext cx="10625971" cy="13814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Tìm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chỉ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hoạt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chỉ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đặc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điểm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bài</a:t>
            </a:r>
            <a:r>
              <a:rPr lang="en-US" sz="320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thơ: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Buổi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trưa</a:t>
            </a:r>
            <a:r>
              <a:rPr lang="en-US" sz="320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hè.</a:t>
            </a:r>
            <a:endParaRPr lang="en-US" sz="3200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TextBox 27">
            <a:extLst>
              <a:ext uri="{FF2B5EF4-FFF2-40B4-BE49-F238E27FC236}">
                <a16:creationId xmlns:a16="http://schemas.microsoft.com/office/drawing/2014/main" id="{D8EBE262-9FDA-48DB-8E7E-58B2C37049C9}"/>
              </a:ext>
            </a:extLst>
          </p:cNvPr>
          <p:cNvSpPr txBox="1"/>
          <p:nvPr/>
        </p:nvSpPr>
        <p:spPr>
          <a:xfrm>
            <a:off x="336790" y="3355704"/>
            <a:ext cx="11424360" cy="2888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u="sng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VÍ DỤ:</a:t>
            </a:r>
          </a:p>
          <a:p>
            <a:pPr marL="742950" lvl="1" indent="-285750">
              <a:lnSpc>
                <a:spcPct val="200000"/>
              </a:lnSpc>
              <a:buFontTx/>
              <a:buChar char="-"/>
            </a:pPr>
            <a:r>
              <a:rPr lang="en-US" sz="320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Từ </a:t>
            </a:r>
            <a:r>
              <a:rPr lang="en-US" sz="32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chỉ</a:t>
            </a:r>
            <a:r>
              <a:rPr lang="en-US" sz="32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hoạt</a:t>
            </a:r>
            <a:r>
              <a:rPr lang="en-US" sz="32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động</a:t>
            </a:r>
            <a:r>
              <a:rPr lang="en-US" sz="32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: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nằm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nghỉ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ngẫm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nghĩ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,…</a:t>
            </a:r>
          </a:p>
          <a:p>
            <a:pPr marL="742950" lvl="1" indent="-285750">
              <a:lnSpc>
                <a:spcPct val="200000"/>
              </a:lnSpc>
              <a:buFontTx/>
              <a:buChar char="-"/>
            </a:pPr>
            <a:r>
              <a:rPr lang="en-US" sz="320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T</a:t>
            </a:r>
            <a:r>
              <a:rPr lang="vi-VN" sz="320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ừ </a:t>
            </a:r>
            <a:r>
              <a:rPr lang="vi-VN" sz="32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chỉ đặc điểm: </a:t>
            </a:r>
            <a:r>
              <a:rPr lang="vi-VN" sz="3200" dirty="0">
                <a:latin typeface="+mj-lt"/>
                <a:cs typeface="Arial" panose="020B0604020202020204" pitchFamily="34" charset="0"/>
              </a:rPr>
              <a:t>lim dim, êm ả, thơm, vắng,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…</a:t>
            </a:r>
          </a:p>
        </p:txBody>
      </p: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id="{BEA99727-B9D8-42AA-A3FB-34E730C2E576}"/>
              </a:ext>
            </a:extLst>
          </p:cNvPr>
          <p:cNvCxnSpPr/>
          <p:nvPr/>
        </p:nvCxnSpPr>
        <p:spPr>
          <a:xfrm>
            <a:off x="2976939" y="2412406"/>
            <a:ext cx="311906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Đường nối Thẳng 20">
            <a:extLst>
              <a:ext uri="{FF2B5EF4-FFF2-40B4-BE49-F238E27FC236}">
                <a16:creationId xmlns:a16="http://schemas.microsoft.com/office/drawing/2014/main" id="{BE8B5B8C-8BC7-4030-ACBF-7BFFF933A0E5}"/>
              </a:ext>
            </a:extLst>
          </p:cNvPr>
          <p:cNvCxnSpPr/>
          <p:nvPr/>
        </p:nvCxnSpPr>
        <p:spPr>
          <a:xfrm>
            <a:off x="7741741" y="2412406"/>
            <a:ext cx="311906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23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984</TotalTime>
  <Words>300</Words>
  <Application>Microsoft Office PowerPoint</Application>
  <PresentationFormat>Widescreen</PresentationFormat>
  <Paragraphs>35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等线</vt:lpstr>
      <vt:lpstr>Times New Roman</vt:lpstr>
      <vt:lpstr>UTM Avo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Giữa buổi trưa hè, có thể nghe thấy âm thanh nào? Chọn ý đúng:</vt:lpstr>
      <vt:lpstr>PowerPoint Presentation</vt:lpstr>
      <vt:lpstr>4. Vì sao giữa buổi trưa hè có thể nghe thấy âm thanh nói trên? Chọn ý đúng: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62</cp:revision>
  <dcterms:created xsi:type="dcterms:W3CDTF">2021-11-01T08:16:43Z</dcterms:created>
  <dcterms:modified xsi:type="dcterms:W3CDTF">2024-03-21T14:11:26Z</dcterms:modified>
</cp:coreProperties>
</file>