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73" r:id="rId3"/>
    <p:sldId id="285" r:id="rId4"/>
    <p:sldId id="284" r:id="rId5"/>
    <p:sldId id="281" r:id="rId6"/>
    <p:sldId id="256" r:id="rId7"/>
    <p:sldId id="287" r:id="rId8"/>
    <p:sldId id="286" r:id="rId9"/>
    <p:sldId id="280" r:id="rId10"/>
    <p:sldId id="282"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FF"/>
    <a:srgbClr val="CCECFF"/>
    <a:srgbClr val="FFFFCC"/>
    <a:srgbClr val="F2F49E"/>
    <a:srgbClr val="9900CC"/>
    <a:srgbClr val="0000CC"/>
    <a:srgbClr val="FF99FF"/>
    <a:srgbClr val="99FF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9" d="100"/>
          <a:sy n="79" d="100"/>
        </p:scale>
        <p:origin x="15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77001-C3C3-4DCB-8C08-2538A296B491}"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B9953-6B13-4761-B8A0-B0F58BFFDBEE}" type="slidenum">
              <a:rPr lang="en-US" smtClean="0"/>
              <a:t>‹#›</a:t>
            </a:fld>
            <a:endParaRPr lang="en-US"/>
          </a:p>
        </p:txBody>
      </p:sp>
    </p:spTree>
    <p:extLst>
      <p:ext uri="{BB962C8B-B14F-4D97-AF65-F5344CB8AC3E}">
        <p14:creationId xmlns:p14="http://schemas.microsoft.com/office/powerpoint/2010/main" val="391070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333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0D5A82-2DF2-4DA3-959B-DD8ABF7523B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37961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D5A82-2DF2-4DA3-959B-DD8ABF7523B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204066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D5A82-2DF2-4DA3-959B-DD8ABF7523B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145511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D5A82-2DF2-4DA3-959B-DD8ABF7523B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245547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0D5A82-2DF2-4DA3-959B-DD8ABF7523B9}"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335000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0D5A82-2DF2-4DA3-959B-DD8ABF7523B9}"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83016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0D5A82-2DF2-4DA3-959B-DD8ABF7523B9}"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359788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0D5A82-2DF2-4DA3-959B-DD8ABF7523B9}"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275974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D5A82-2DF2-4DA3-959B-DD8ABF7523B9}"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22009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0D5A82-2DF2-4DA3-959B-DD8ABF7523B9}"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1569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0D5A82-2DF2-4DA3-959B-DD8ABF7523B9}"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403600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D5A82-2DF2-4DA3-959B-DD8ABF7523B9}" type="datetimeFigureOut">
              <a:rPr lang="en-US" smtClean="0"/>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77515-2525-4D4D-B770-9A22130D09BB}" type="slidenum">
              <a:rPr lang="en-US" smtClean="0"/>
              <a:t>‹#›</a:t>
            </a:fld>
            <a:endParaRPr lang="en-US"/>
          </a:p>
        </p:txBody>
      </p:sp>
    </p:spTree>
    <p:extLst>
      <p:ext uri="{BB962C8B-B14F-4D97-AF65-F5344CB8AC3E}">
        <p14:creationId xmlns:p14="http://schemas.microsoft.com/office/powerpoint/2010/main" val="1983007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aochu.com/" TargetMode="External"/><Relationship Id="rId13" Type="http://schemas.openxmlformats.org/officeDocument/2006/relationships/image" Target="../media/image11.gif"/><Relationship Id="rId3" Type="http://schemas.openxmlformats.org/officeDocument/2006/relationships/image" Target="../media/image2.jpeg"/><Relationship Id="rId7" Type="http://schemas.openxmlformats.org/officeDocument/2006/relationships/image" Target="../media/image6.gif"/><Relationship Id="rId12" Type="http://schemas.openxmlformats.org/officeDocument/2006/relationships/image" Target="../media/image10.gif"/><Relationship Id="rId2" Type="http://schemas.openxmlformats.org/officeDocument/2006/relationships/image" Target="../media/image1.jpeg"/><Relationship Id="rId16"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gif"/><Relationship Id="rId5" Type="http://schemas.openxmlformats.org/officeDocument/2006/relationships/image" Target="../media/image4.jpeg"/><Relationship Id="rId15" Type="http://schemas.openxmlformats.org/officeDocument/2006/relationships/image" Target="../media/image13.gif"/><Relationship Id="rId10" Type="http://schemas.openxmlformats.org/officeDocument/2006/relationships/image" Target="../media/image8.gif"/><Relationship Id="rId4" Type="http://schemas.openxmlformats.org/officeDocument/2006/relationships/image" Target="../media/image3.jpeg"/><Relationship Id="rId9" Type="http://schemas.openxmlformats.org/officeDocument/2006/relationships/image" Target="../media/image7.gif"/><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notesSlide" Target="../notesSlides/notesSlide1.xml"/><Relationship Id="rId9" Type="http://schemas.openxmlformats.org/officeDocument/2006/relationships/image" Target="../media/image25.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52ed34f7819a338290035c08b6e66e7c.jpg"/>
          <p:cNvPicPr>
            <a:picLocks noChangeAspect="1" noChangeArrowheads="1"/>
          </p:cNvPicPr>
          <p:nvPr/>
        </p:nvPicPr>
        <p:blipFill>
          <a:blip r:embed="rId2"/>
          <a:srcRect/>
          <a:stretch>
            <a:fillRect/>
          </a:stretch>
        </p:blipFill>
        <p:spPr bwMode="auto">
          <a:xfrm>
            <a:off x="15081" y="0"/>
            <a:ext cx="12161838" cy="6858000"/>
          </a:xfrm>
          <a:prstGeom prst="rect">
            <a:avLst/>
          </a:prstGeom>
          <a:noFill/>
        </p:spPr>
      </p:pic>
      <p:sp>
        <p:nvSpPr>
          <p:cNvPr id="24" name="WordArt 8"/>
          <p:cNvSpPr>
            <a:spLocks noChangeArrowheads="1" noChangeShapeType="1" noTextEdit="1"/>
          </p:cNvSpPr>
          <p:nvPr/>
        </p:nvSpPr>
        <p:spPr bwMode="auto">
          <a:xfrm>
            <a:off x="472574" y="6315534"/>
            <a:ext cx="6477000" cy="457200"/>
          </a:xfrm>
          <a:prstGeom prst="rect">
            <a:avLst/>
          </a:prstGeom>
        </p:spPr>
        <p:txBody>
          <a:bodyPr spcFirstLastPara="1" wrap="none" lIns="121725" tIns="60862" rIns="121725" bIns="60862" numCol="1" fromWordArt="1">
            <a:prstTxWarp prst="textArchUp">
              <a:avLst>
                <a:gd name="adj" fmla="val 10721988"/>
              </a:avLst>
            </a:prstTxWarp>
          </a:bodyPr>
          <a:lstStyle/>
          <a:p>
            <a:pPr algn="ctr"/>
            <a:r>
              <a:rPr lang="en-US" sz="3600" b="1" kern="10" dirty="0" err="1">
                <a:ln w="9525">
                  <a:solidFill>
                    <a:srgbClr val="000000"/>
                  </a:solidFill>
                  <a:round/>
                  <a:headEnd/>
                  <a:tailEnd/>
                </a:ln>
                <a:solidFill>
                  <a:srgbClr val="0000CC"/>
                </a:solidFill>
                <a:latin typeface="Times New Roman"/>
                <a:cs typeface="Times New Roman"/>
              </a:rPr>
              <a:t>Giáo</a:t>
            </a:r>
            <a:r>
              <a:rPr lang="en-US" sz="3600" b="1" kern="10" dirty="0">
                <a:ln w="9525">
                  <a:solidFill>
                    <a:srgbClr val="000000"/>
                  </a:solidFill>
                  <a:round/>
                  <a:headEnd/>
                  <a:tailEnd/>
                </a:ln>
                <a:solidFill>
                  <a:srgbClr val="0000CC"/>
                </a:solidFill>
                <a:latin typeface="Times New Roman"/>
                <a:cs typeface="Times New Roman"/>
              </a:rPr>
              <a:t> </a:t>
            </a:r>
            <a:r>
              <a:rPr lang="en-US" sz="3600" b="1" kern="10" dirty="0" err="1">
                <a:ln w="9525">
                  <a:solidFill>
                    <a:srgbClr val="000000"/>
                  </a:solidFill>
                  <a:round/>
                  <a:headEnd/>
                  <a:tailEnd/>
                </a:ln>
                <a:solidFill>
                  <a:srgbClr val="0000CC"/>
                </a:solidFill>
                <a:latin typeface="Times New Roman"/>
                <a:cs typeface="Times New Roman"/>
              </a:rPr>
              <a:t>viên</a:t>
            </a:r>
            <a:r>
              <a:rPr lang="en-US" sz="3600" b="1" kern="10" dirty="0">
                <a:ln w="9525">
                  <a:solidFill>
                    <a:srgbClr val="000000"/>
                  </a:solidFill>
                  <a:round/>
                  <a:headEnd/>
                  <a:tailEnd/>
                </a:ln>
                <a:solidFill>
                  <a:srgbClr val="0000CC"/>
                </a:solidFill>
                <a:latin typeface="Times New Roman"/>
                <a:cs typeface="Times New Roman"/>
              </a:rPr>
              <a:t>: Cao </a:t>
            </a:r>
            <a:r>
              <a:rPr lang="en-US" sz="3600" b="1" kern="10" dirty="0" err="1">
                <a:ln w="9525">
                  <a:solidFill>
                    <a:srgbClr val="000000"/>
                  </a:solidFill>
                  <a:round/>
                  <a:headEnd/>
                  <a:tailEnd/>
                </a:ln>
                <a:solidFill>
                  <a:srgbClr val="0000CC"/>
                </a:solidFill>
                <a:latin typeface="Times New Roman"/>
                <a:cs typeface="Times New Roman"/>
              </a:rPr>
              <a:t>Thị</a:t>
            </a:r>
            <a:r>
              <a:rPr lang="en-US" sz="3600" b="1" kern="10" dirty="0">
                <a:ln w="9525">
                  <a:solidFill>
                    <a:srgbClr val="000000"/>
                  </a:solidFill>
                  <a:round/>
                  <a:headEnd/>
                  <a:tailEnd/>
                </a:ln>
                <a:solidFill>
                  <a:srgbClr val="0000CC"/>
                </a:solidFill>
                <a:latin typeface="Times New Roman"/>
                <a:cs typeface="Times New Roman"/>
              </a:rPr>
              <a:t> </a:t>
            </a:r>
            <a:r>
              <a:rPr lang="en-US" sz="3600" b="1" kern="10" dirty="0" err="1">
                <a:ln w="9525">
                  <a:solidFill>
                    <a:srgbClr val="000000"/>
                  </a:solidFill>
                  <a:round/>
                  <a:headEnd/>
                  <a:tailEnd/>
                </a:ln>
                <a:solidFill>
                  <a:srgbClr val="0000CC"/>
                </a:solidFill>
                <a:latin typeface="Times New Roman"/>
                <a:cs typeface="Times New Roman"/>
              </a:rPr>
              <a:t>Cúc</a:t>
            </a:r>
            <a:endParaRPr lang="en-US" sz="3600" b="1" kern="10" dirty="0">
              <a:ln w="9525">
                <a:solidFill>
                  <a:srgbClr val="000000"/>
                </a:solidFill>
                <a:round/>
                <a:headEnd/>
                <a:tailEnd/>
              </a:ln>
              <a:solidFill>
                <a:srgbClr val="0000CC"/>
              </a:solidFill>
              <a:latin typeface="Times New Roman"/>
              <a:cs typeface="Times New Roman"/>
            </a:endParaRPr>
          </a:p>
        </p:txBody>
      </p:sp>
      <p:pic>
        <p:nvPicPr>
          <p:cNvPr id="11" name="Picture 10" descr="G:\BACK GROUND\245367938509487affe8be1cb078d9af.jpg">
            <a:extLst>
              <a:ext uri="{FF2B5EF4-FFF2-40B4-BE49-F238E27FC236}">
                <a16:creationId xmlns:a16="http://schemas.microsoft.com/office/drawing/2014/main" id="{5792429A-9632-47CD-9558-6564998730C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57011">
            <a:off x="-136007" y="794469"/>
            <a:ext cx="1006391" cy="245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G:\BACK GROUND\245367938509487affe8be1cb078d9af.jpg">
            <a:extLst>
              <a:ext uri="{FF2B5EF4-FFF2-40B4-BE49-F238E27FC236}">
                <a16:creationId xmlns:a16="http://schemas.microsoft.com/office/drawing/2014/main" id="{5792429A-9632-47CD-9558-6564998730C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20816" y="598331"/>
            <a:ext cx="1034211" cy="243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BACK GROUND\245367938509487affe8be1cb078d9af.jpg">
            <a:extLst>
              <a:ext uri="{FF2B5EF4-FFF2-40B4-BE49-F238E27FC236}">
                <a16:creationId xmlns:a16="http://schemas.microsoft.com/office/drawing/2014/main" id="{5792429A-9632-47CD-9558-6564998730C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526695">
            <a:off x="10598762" y="-480011"/>
            <a:ext cx="1323431" cy="19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G:\BACK GROUND\245367938509487affe8be1cb078d9af.jpg">
            <a:extLst>
              <a:ext uri="{FF2B5EF4-FFF2-40B4-BE49-F238E27FC236}">
                <a16:creationId xmlns:a16="http://schemas.microsoft.com/office/drawing/2014/main" id="{5792429A-9632-47CD-9558-6564998730CF}"/>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392382" y="-648470"/>
            <a:ext cx="1106269" cy="220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025A4526-C075-7D62-7FAE-B16316CDB685}"/>
              </a:ext>
            </a:extLst>
          </p:cNvPr>
          <p:cNvSpPr txBox="1"/>
          <p:nvPr/>
        </p:nvSpPr>
        <p:spPr>
          <a:xfrm>
            <a:off x="641567" y="2216409"/>
            <a:ext cx="11058003" cy="2769989"/>
          </a:xfrm>
          <a:prstGeom prst="rect">
            <a:avLst/>
          </a:prstGeom>
          <a:noFill/>
        </p:spPr>
        <p:txBody>
          <a:bodyPr wrap="square" rtlCol="0">
            <a:spAutoFit/>
          </a:bodyPr>
          <a:lstStyle/>
          <a:p>
            <a:pPr algn="ctr"/>
            <a:endParaRPr lang="en-US" sz="1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endParaRPr lang="en-US" sz="1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endParaRPr lang="en-US" sz="1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r>
              <a:rPr lang="en-US" sz="4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rPr>
              <a:t>CÁC THẦY CÔ GIÁO</a:t>
            </a:r>
            <a:endParaRPr lang="en-US" sz="6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endParaRPr lang="en-US" sz="1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r>
              <a:rPr lang="en-US" sz="3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rPr>
              <a:t>VỀ DỰ GIỜ THĂM LỚP!</a:t>
            </a:r>
          </a:p>
          <a:p>
            <a:pPr algn="ctr"/>
            <a:endParaRPr lang="en-US" sz="3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p:txBody>
      </p:sp>
      <p:grpSp>
        <p:nvGrpSpPr>
          <p:cNvPr id="25" name="2 2"/>
          <p:cNvGrpSpPr/>
          <p:nvPr/>
        </p:nvGrpSpPr>
        <p:grpSpPr>
          <a:xfrm>
            <a:off x="7197425" y="4989781"/>
            <a:ext cx="5498165" cy="1961367"/>
            <a:chOff x="-4212976" y="2200858"/>
            <a:chExt cx="4086225" cy="2609267"/>
          </a:xfrm>
        </p:grpSpPr>
        <p:pic>
          <p:nvPicPr>
            <p:cNvPr id="26" name="图片 15"/>
            <p:cNvPicPr>
              <a:picLocks noChangeAspect="1"/>
            </p:cNvPicPr>
            <p:nvPr/>
          </p:nvPicPr>
          <p:blipFill rotWithShape="1">
            <a:blip r:embed="rId6">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7" name="TextBox 26"/>
            <p:cNvSpPr txBox="1"/>
            <p:nvPr/>
          </p:nvSpPr>
          <p:spPr>
            <a:xfrm>
              <a:off x="-2720610" y="3356711"/>
              <a:ext cx="1238221" cy="686848"/>
            </a:xfrm>
            <a:prstGeom prst="rect">
              <a:avLst/>
            </a:prstGeom>
            <a:noFill/>
          </p:spPr>
          <p:txBody>
            <a:bodyPr wrap="square" rtlCol="0">
              <a:spAutoFit/>
            </a:bodyPr>
            <a:lstStyle/>
            <a:p>
              <a:r>
                <a:rPr lang="en-US" altLang="zh-CN" sz="3600" b="1">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Hello</a:t>
              </a:r>
              <a:endParaRPr lang="zh-CN" altLang="en-US" sz="3600"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sp>
        <p:nvSpPr>
          <p:cNvPr id="15" name="WordArt 8"/>
          <p:cNvSpPr>
            <a:spLocks noChangeArrowheads="1" noChangeShapeType="1" noTextEdit="1"/>
          </p:cNvSpPr>
          <p:nvPr/>
        </p:nvSpPr>
        <p:spPr bwMode="auto">
          <a:xfrm>
            <a:off x="982590" y="5583668"/>
            <a:ext cx="4812568" cy="274959"/>
          </a:xfrm>
          <a:prstGeom prst="rect">
            <a:avLst/>
          </a:prstGeom>
        </p:spPr>
        <p:txBody>
          <a:bodyPr spcFirstLastPara="1" wrap="none" lIns="121725" tIns="60862" rIns="121725" bIns="60862" numCol="1" fromWordArt="1">
            <a:prstTxWarp prst="textArchUp">
              <a:avLst>
                <a:gd name="adj" fmla="val 10721988"/>
              </a:avLst>
            </a:prstTxWarp>
          </a:bodyPr>
          <a:lstStyle/>
          <a:p>
            <a:pPr algn="ctr"/>
            <a:r>
              <a:rPr lang="en-US" sz="3600" b="1" kern="10">
                <a:ln w="9525">
                  <a:solidFill>
                    <a:srgbClr val="000000"/>
                  </a:solidFill>
                  <a:round/>
                  <a:headEnd/>
                  <a:tailEnd/>
                </a:ln>
                <a:solidFill>
                  <a:srgbClr val="FFC000"/>
                </a:solidFill>
                <a:latin typeface="Times New Roman"/>
                <a:cs typeface="Times New Roman"/>
              </a:rPr>
              <a:t>Môn Tiếng Việt</a:t>
            </a:r>
          </a:p>
        </p:txBody>
      </p:sp>
      <p:pic>
        <p:nvPicPr>
          <p:cNvPr id="17" name="Picture 11" descr="Top Chirping Bird Stickers for Android &amp;amp; iOS | Gfycat"/>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3870" y="3265407"/>
            <a:ext cx="1249021" cy="1245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Top Chirping Bird Stickers for Android &amp;amp; iOS | Gfycat"/>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887" y="3678095"/>
            <a:ext cx="1249021" cy="1245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2" descr="c">
            <a:hlinkClick r:id="rId8"/>
            <a:extLst>
              <a:ext uri="{FF2B5EF4-FFF2-40B4-BE49-F238E27FC236}">
                <a16:creationId xmlns:a16="http://schemas.microsoft.com/office/drawing/2014/main" id="{D69DB05E-A63E-4F93-8649-3A60335947AE}"/>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03760" y="1674152"/>
            <a:ext cx="1093466" cy="109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3" descr="h">
            <a:hlinkClick r:id="rId8"/>
            <a:extLst>
              <a:ext uri="{FF2B5EF4-FFF2-40B4-BE49-F238E27FC236}">
                <a16:creationId xmlns:a16="http://schemas.microsoft.com/office/drawing/2014/main" id="{EA7F8329-7B5B-4F05-A6E9-B9D1CF98DA25}"/>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356165" y="1568943"/>
            <a:ext cx="962463" cy="9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5" descr="a">
            <a:hlinkClick r:id="rId8"/>
            <a:extLst>
              <a:ext uri="{FF2B5EF4-FFF2-40B4-BE49-F238E27FC236}">
                <a16:creationId xmlns:a16="http://schemas.microsoft.com/office/drawing/2014/main" id="{0786D141-6494-4C61-AFE9-CECEF7CFBE31}"/>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05939" y="1842026"/>
            <a:ext cx="1146937" cy="102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6" descr="o">
            <a:hlinkClick r:id="rId8"/>
            <a:extLst>
              <a:ext uri="{FF2B5EF4-FFF2-40B4-BE49-F238E27FC236}">
                <a16:creationId xmlns:a16="http://schemas.microsoft.com/office/drawing/2014/main" id="{CA6D162B-869D-4C38-9E1D-CBE6241E4A8E}"/>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68982" y="1619106"/>
            <a:ext cx="965137" cy="109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80">
            <a:extLst>
              <a:ext uri="{FF2B5EF4-FFF2-40B4-BE49-F238E27FC236}">
                <a16:creationId xmlns:a16="http://schemas.microsoft.com/office/drawing/2014/main" id="{958A86F0-AF67-421B-9C02-7C75B9623A62}"/>
              </a:ext>
            </a:extLst>
          </p:cNvPr>
          <p:cNvSpPr>
            <a:spLocks noChangeArrowheads="1"/>
          </p:cNvSpPr>
          <p:nvPr/>
        </p:nvSpPr>
        <p:spPr bwMode="auto">
          <a:xfrm rot="827097">
            <a:off x="4326194" y="880998"/>
            <a:ext cx="7084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800">
                <a:solidFill>
                  <a:srgbClr val="FF6600"/>
                </a:solidFill>
                <a:latin typeface="VNI-Korin"/>
              </a:rPr>
              <a:t>-</a:t>
            </a:r>
          </a:p>
        </p:txBody>
      </p:sp>
      <p:pic>
        <p:nvPicPr>
          <p:cNvPr id="28" name="Picture 64" descr="m">
            <a:hlinkClick r:id="rId8"/>
            <a:extLst>
              <a:ext uri="{FF2B5EF4-FFF2-40B4-BE49-F238E27FC236}">
                <a16:creationId xmlns:a16="http://schemas.microsoft.com/office/drawing/2014/main" id="{97D85DF2-201F-4F30-B2B2-9119B4D94AC9}"/>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452790" y="1693963"/>
            <a:ext cx="923125" cy="94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8" descr="n">
            <a:hlinkClick r:id="rId8"/>
            <a:extLst>
              <a:ext uri="{FF2B5EF4-FFF2-40B4-BE49-F238E27FC236}">
                <a16:creationId xmlns:a16="http://schemas.microsoft.com/office/drawing/2014/main" id="{FA10DC7F-8FFE-48D2-8070-73C22058B823}"/>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101947" y="1708942"/>
            <a:ext cx="958391" cy="98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9" descr="g">
            <a:hlinkClick r:id="rId8"/>
            <a:extLst>
              <a:ext uri="{FF2B5EF4-FFF2-40B4-BE49-F238E27FC236}">
                <a16:creationId xmlns:a16="http://schemas.microsoft.com/office/drawing/2014/main" id="{F454D119-E985-4C5E-9117-14C437DE6ABD}"/>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8913302" y="1871127"/>
            <a:ext cx="900973" cy="103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80">
            <a:extLst>
              <a:ext uri="{FF2B5EF4-FFF2-40B4-BE49-F238E27FC236}">
                <a16:creationId xmlns:a16="http://schemas.microsoft.com/office/drawing/2014/main" id="{657BD707-1FD6-449B-A5D5-F68277DB1A78}"/>
              </a:ext>
            </a:extLst>
          </p:cNvPr>
          <p:cNvSpPr>
            <a:spLocks noChangeArrowheads="1"/>
          </p:cNvSpPr>
          <p:nvPr/>
        </p:nvSpPr>
        <p:spPr bwMode="auto">
          <a:xfrm rot="827097">
            <a:off x="7359329" y="992423"/>
            <a:ext cx="70580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800">
                <a:solidFill>
                  <a:srgbClr val="FF6600"/>
                </a:solidFill>
                <a:latin typeface="VNI-Korin"/>
              </a:rPr>
              <a:t>-</a:t>
            </a:r>
          </a:p>
        </p:txBody>
      </p:sp>
      <p:sp>
        <p:nvSpPr>
          <p:cNvPr id="33" name="Rectangle 82">
            <a:extLst>
              <a:ext uri="{FF2B5EF4-FFF2-40B4-BE49-F238E27FC236}">
                <a16:creationId xmlns:a16="http://schemas.microsoft.com/office/drawing/2014/main" id="{62D1E661-1D9E-4255-82EE-3B04C6DED8D2}"/>
              </a:ext>
            </a:extLst>
          </p:cNvPr>
          <p:cNvSpPr>
            <a:spLocks noChangeArrowheads="1"/>
          </p:cNvSpPr>
          <p:nvPr/>
        </p:nvSpPr>
        <p:spPr bwMode="auto">
          <a:xfrm rot="827097">
            <a:off x="7882980" y="1746400"/>
            <a:ext cx="263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B050"/>
                </a:solidFill>
                <a:latin typeface="VNI-Korin"/>
              </a:rPr>
              <a:t>?</a:t>
            </a:r>
          </a:p>
        </p:txBody>
      </p:sp>
      <p:pic>
        <p:nvPicPr>
          <p:cNvPr id="34" name="Picture 67" descr="u">
            <a:hlinkClick r:id="rId8"/>
            <a:extLst>
              <a:ext uri="{FF2B5EF4-FFF2-40B4-BE49-F238E27FC236}">
                <a16:creationId xmlns:a16="http://schemas.microsoft.com/office/drawing/2014/main" id="{E9F142CC-D57B-4AFE-8067-7D0E99AE842F}"/>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226934" y="1962559"/>
            <a:ext cx="936860" cy="92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23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026" name="Picture 2" descr="Tổng hợp 100+ hình nền powerpoint mầm non đẹp Dành cho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3890" y="2437445"/>
              <a:ext cx="9027885" cy="1323439"/>
            </a:xfrm>
            <a:prstGeom prst="rect">
              <a:avLst/>
            </a:prstGeom>
            <a:noFill/>
          </p:spPr>
          <p:txBody>
            <a:bodyPr wrap="square" rtlCol="0">
              <a:spAutoFit/>
            </a:bodyPr>
            <a:lstStyle/>
            <a:p>
              <a:pPr algn="ctr"/>
              <a:r>
                <a:rPr lang="en-US" sz="8000" b="1">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rPr>
                <a:t>VẬN DỤNG</a:t>
              </a:r>
              <a:endParaRPr lang="en-US" sz="8000"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endParaRPr>
            </a:p>
          </p:txBody>
        </p:sp>
      </p:grpSp>
    </p:spTree>
    <p:extLst>
      <p:ext uri="{BB962C8B-B14F-4D97-AF65-F5344CB8AC3E}">
        <p14:creationId xmlns:p14="http://schemas.microsoft.com/office/powerpoint/2010/main" val="145361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1" y="857250"/>
            <a:ext cx="12161838" cy="5143500"/>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8908425" y="1844827"/>
            <a:ext cx="3268494" cy="1419225"/>
          </a:xfrm>
          <a:prstGeom prst="rect">
            <a:avLst/>
          </a:prstGeom>
        </p:spPr>
      </p:pic>
      <p:pic>
        <p:nvPicPr>
          <p:cNvPr id="6" name="5"/>
          <p:cNvPicPr>
            <a:picLocks noChangeAspect="1"/>
          </p:cNvPicPr>
          <p:nvPr/>
        </p:nvPicPr>
        <p:blipFill rotWithShape="1">
          <a:blip r:embed="rId7">
            <a:extLst>
              <a:ext uri="{28A0092B-C50C-407E-A947-70E740481C1C}">
                <a14:useLocalDpi xmlns:a14="http://schemas.microsoft.com/office/drawing/2010/main" val="0"/>
              </a:ext>
            </a:extLst>
          </a:blip>
          <a:srcRect l="9168" t="2037" r="6249"/>
          <a:stretch/>
        </p:blipFill>
        <p:spPr>
          <a:xfrm>
            <a:off x="743604" y="-731613"/>
            <a:ext cx="10757284" cy="6153151"/>
          </a:xfrm>
          <a:prstGeom prst="rect">
            <a:avLst/>
          </a:prstGeom>
        </p:spPr>
      </p:pic>
      <p:pic>
        <p:nvPicPr>
          <p:cNvPr id="7" name="6"/>
          <p:cNvPicPr>
            <a:picLocks noChangeAspect="1"/>
          </p:cNvPicPr>
          <p:nvPr/>
        </p:nvPicPr>
        <p:blipFill rotWithShape="1">
          <a:blip r:embed="rId8">
            <a:extLst>
              <a:ext uri="{28A0092B-C50C-407E-A947-70E740481C1C}">
                <a14:useLocalDpi xmlns:a14="http://schemas.microsoft.com/office/drawing/2010/main" val="0"/>
              </a:ext>
            </a:extLst>
          </a:blip>
          <a:srcRect l="84791" t="53519" r="1" b="6482"/>
          <a:stretch/>
        </p:blipFill>
        <p:spPr>
          <a:xfrm>
            <a:off x="9906001" y="3858844"/>
            <a:ext cx="2464277" cy="2741117"/>
          </a:xfrm>
          <a:prstGeom prst="rect">
            <a:avLst/>
          </a:prstGeom>
        </p:spPr>
      </p:pic>
      <p:pic>
        <p:nvPicPr>
          <p:cNvPr id="8" name="7"/>
          <p:cNvPicPr>
            <a:picLocks noChangeAspect="1"/>
          </p:cNvPicPr>
          <p:nvPr/>
        </p:nvPicPr>
        <p:blipFill rotWithShape="1">
          <a:blip r:embed="rId9">
            <a:extLst>
              <a:ext uri="{28A0092B-C50C-407E-A947-70E740481C1C}">
                <a14:useLocalDpi xmlns:a14="http://schemas.microsoft.com/office/drawing/2010/main" val="0"/>
              </a:ext>
            </a:extLst>
          </a:blip>
          <a:srcRect t="71667" r="82708" b="15370"/>
          <a:stretch/>
        </p:blipFill>
        <p:spPr>
          <a:xfrm>
            <a:off x="15081" y="4543425"/>
            <a:ext cx="2102984" cy="666750"/>
          </a:xfrm>
          <a:prstGeom prst="rect">
            <a:avLst/>
          </a:prstGeom>
        </p:spPr>
      </p:pic>
      <p:pic>
        <p:nvPicPr>
          <p:cNvPr id="9" name="8"/>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228600" y="-152400"/>
            <a:ext cx="4102586" cy="1781399"/>
          </a:xfrm>
          <a:prstGeom prst="rect">
            <a:avLst/>
          </a:prstGeom>
        </p:spPr>
      </p:pic>
      <p:pic>
        <p:nvPicPr>
          <p:cNvPr id="19" name="18"/>
          <p:cNvPicPr>
            <a:picLocks noChangeAspect="1"/>
          </p:cNvPicPr>
          <p:nvPr/>
        </p:nvPicPr>
        <p:blipFill rotWithShape="1">
          <a:blip r:embed="rId10">
            <a:extLst>
              <a:ext uri="{28A0092B-C50C-407E-A947-70E740481C1C}">
                <a14:useLocalDpi xmlns:a14="http://schemas.microsoft.com/office/drawing/2010/main" val="0"/>
              </a:ext>
            </a:extLst>
          </a:blip>
          <a:srcRect t="80593"/>
          <a:stretch/>
        </p:blipFill>
        <p:spPr>
          <a:xfrm>
            <a:off x="15081" y="5456174"/>
            <a:ext cx="12161838" cy="1399326"/>
          </a:xfrm>
          <a:prstGeom prst="rect">
            <a:avLst/>
          </a:prstGeom>
        </p:spPr>
      </p:pic>
      <p:pic>
        <p:nvPicPr>
          <p:cNvPr id="20" name="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01264" y="4421187"/>
            <a:ext cx="3113303" cy="2382674"/>
          </a:xfrm>
          <a:prstGeom prst="rect">
            <a:avLst/>
          </a:prstGeom>
        </p:spPr>
      </p:pic>
      <p:pic>
        <p:nvPicPr>
          <p:cNvPr id="14"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5690607" y="-956642"/>
            <a:ext cx="810789" cy="609600"/>
          </a:xfrm>
          <a:prstGeom prst="rect">
            <a:avLst/>
          </a:prstGeom>
        </p:spPr>
      </p:pic>
      <p:grpSp>
        <p:nvGrpSpPr>
          <p:cNvPr id="2" name="2 2"/>
          <p:cNvGrpSpPr/>
          <p:nvPr/>
        </p:nvGrpSpPr>
        <p:grpSpPr>
          <a:xfrm>
            <a:off x="1555251" y="3805754"/>
            <a:ext cx="5434821" cy="2913011"/>
            <a:chOff x="-4212976" y="2200858"/>
            <a:chExt cx="4086225" cy="2609267"/>
          </a:xfrm>
        </p:grpSpPr>
        <p:pic>
          <p:nvPicPr>
            <p:cNvPr id="22" name="图片 15"/>
            <p:cNvPicPr>
              <a:picLocks noChangeAspect="1"/>
            </p:cNvPicPr>
            <p:nvPr/>
          </p:nvPicPr>
          <p:blipFill rotWithShape="1">
            <a:blip r:embed="rId13">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3" name="TextBox 22"/>
            <p:cNvSpPr txBox="1"/>
            <p:nvPr/>
          </p:nvSpPr>
          <p:spPr>
            <a:xfrm>
              <a:off x="-3067141" y="3567256"/>
              <a:ext cx="1718752" cy="578937"/>
            </a:xfrm>
            <a:prstGeom prst="rect">
              <a:avLst/>
            </a:prstGeom>
            <a:noFill/>
          </p:spPr>
          <p:txBody>
            <a:bodyPr wrap="square" rtlCol="0">
              <a:spAutoFit/>
            </a:bodyPr>
            <a:lstStyle/>
            <a:p>
              <a:r>
                <a:rPr lang="en-US" altLang="zh-CN" sz="3600" b="1">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Tạm biệt</a:t>
              </a:r>
              <a:endParaRPr lang="zh-CN" altLang="en-US" sz="3600"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pic>
        <p:nvPicPr>
          <p:cNvPr id="21" name="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355934">
            <a:off x="6755902" y="5550775"/>
            <a:ext cx="1076320" cy="786606"/>
          </a:xfrm>
          <a:prstGeom prst="rect">
            <a:avLst/>
          </a:prstGeom>
        </p:spPr>
      </p:pic>
      <p:pic>
        <p:nvPicPr>
          <p:cNvPr id="24" name="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20001" y="5800233"/>
            <a:ext cx="1145339" cy="716464"/>
          </a:xfrm>
          <a:prstGeom prst="rect">
            <a:avLst/>
          </a:prstGeom>
        </p:spPr>
      </p:pic>
      <p:sp>
        <p:nvSpPr>
          <p:cNvPr id="3" name="Rectangle 2"/>
          <p:cNvSpPr/>
          <p:nvPr/>
        </p:nvSpPr>
        <p:spPr>
          <a:xfrm>
            <a:off x="3012239" y="2344962"/>
            <a:ext cx="6071378" cy="1576090"/>
          </a:xfrm>
          <a:prstGeom prst="rect">
            <a:avLst/>
          </a:prstGeom>
          <a:noFill/>
        </p:spPr>
        <p:txBody>
          <a:bodyPr wrap="none" lIns="91440" tIns="45720" rIns="91440" bIns="45720" numCol="1">
            <a:prstTxWarp prst="textDoubleWave1">
              <a:avLst/>
            </a:prstTxWarp>
            <a:spAutoFit/>
          </a:bodyPr>
          <a:lstStyle/>
          <a:p>
            <a:pPr algn="ctr"/>
            <a:r>
              <a:rPr lang="en-US" sz="54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Thân ái chào tạm biệt</a:t>
            </a:r>
          </a:p>
        </p:txBody>
      </p:sp>
    </p:spTree>
    <p:extLst>
      <p:ext uri="{BB962C8B-B14F-4D97-AF65-F5344CB8AC3E}">
        <p14:creationId xmlns:p14="http://schemas.microsoft.com/office/powerpoint/2010/main" val="414651666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50"/>
                                  </p:stCondLst>
                                  <p:childTnLst>
                                    <p:cmd type="call" cmd="playFrom(0.0)">
                                      <p:cBhvr>
                                        <p:cTn id="6" dur="19745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026" name="Picture 2" descr="Tổng hợp 100+ hình nền powerpoint mầm non đẹp Dành cho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3890" y="2437445"/>
              <a:ext cx="9027885" cy="1323439"/>
            </a:xfrm>
            <a:prstGeom prst="rect">
              <a:avLst/>
            </a:prstGeom>
            <a:noFill/>
          </p:spPr>
          <p:txBody>
            <a:bodyPr wrap="square" rtlCol="0">
              <a:spAutoFit/>
            </a:bodyPr>
            <a:lstStyle/>
            <a:p>
              <a:pPr algn="ctr"/>
              <a:r>
                <a:rPr lang="en-US" sz="8000" b="1">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rPr>
                <a:t>KHỞI ĐỘNG</a:t>
              </a:r>
              <a:endParaRPr lang="en-US" sz="8000"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endParaRPr>
            </a:p>
          </p:txBody>
        </p:sp>
      </p:grpSp>
    </p:spTree>
    <p:extLst>
      <p:ext uri="{BB962C8B-B14F-4D97-AF65-F5344CB8AC3E}">
        <p14:creationId xmlns:p14="http://schemas.microsoft.com/office/powerpoint/2010/main" val="248025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068" y="2167497"/>
            <a:ext cx="11694387" cy="4524315"/>
          </a:xfrm>
          <a:prstGeom prst="rect">
            <a:avLst/>
          </a:prstGeom>
        </p:spPr>
        <p:txBody>
          <a:bodyPr wrap="square">
            <a:spAutoFit/>
          </a:bodyPr>
          <a:lstStyle/>
          <a:p>
            <a:pPr algn="just"/>
            <a:r>
              <a:rPr lang="en-US" sz="2400" b="1" dirty="0">
                <a:cs typeface="Calibri" panose="020F0502020204030204" pitchFamily="34" charset="0"/>
              </a:rPr>
              <a:t>         </a:t>
            </a:r>
            <a:r>
              <a:rPr lang="vi-VN" sz="2400" b="1" dirty="0">
                <a:cs typeface="Calibri" panose="020F0502020204030204" pitchFamily="34" charset="0"/>
              </a:rPr>
              <a:t>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en-US" sz="2400" b="1" dirty="0">
                <a:cs typeface="Calibri" panose="020F0502020204030204" pitchFamily="34" charset="0"/>
              </a:rPr>
              <a:t>         </a:t>
            </a:r>
            <a:r>
              <a:rPr lang="vi-VN" sz="2400" b="1" dirty="0">
                <a:cs typeface="Calibri" panose="020F0502020204030204" pitchFamily="34" charset="0"/>
              </a:rPr>
              <a:t>Hôm sau, kiến ngồi bên thềm và viết thư cho sóc.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a:t>
            </a:r>
          </a:p>
          <a:p>
            <a:pPr algn="just"/>
            <a:r>
              <a:rPr lang="en-US" sz="2400" b="1" dirty="0">
                <a:cs typeface="Calibri" panose="020F0502020204030204" pitchFamily="34" charset="0"/>
              </a:rPr>
              <a:t>         </a:t>
            </a:r>
            <a:r>
              <a:rPr lang="vi-VN" sz="2400" b="1" dirty="0">
                <a:cs typeface="Calibri" panose="020F0502020204030204" pitchFamily="34" charset="0"/>
              </a:rPr>
              <a:t>Không lâu sau, Sóc nhận được một lá thư do kiến gửi đến. Thư viết: "Sóc ơi, tớ cũng nhớ cậu!".</a:t>
            </a:r>
          </a:p>
          <a:p>
            <a:pPr algn="just"/>
            <a:r>
              <a:rPr lang="en-US" sz="2400" b="1" dirty="0">
                <a:cs typeface="Calibri" panose="020F0502020204030204" pitchFamily="34" charset="0"/>
              </a:rPr>
              <a:t>                                                                                                                   </a:t>
            </a:r>
            <a:r>
              <a:rPr lang="vi-VN" sz="2400" b="1" dirty="0">
                <a:cs typeface="Calibri" panose="020F0502020204030204" pitchFamily="34" charset="0"/>
              </a:rPr>
              <a:t>(</a:t>
            </a:r>
            <a:r>
              <a:rPr lang="vi-VN" sz="2400" b="1" i="1" dirty="0">
                <a:cs typeface="Calibri" panose="020F0502020204030204" pitchFamily="34" charset="0"/>
              </a:rPr>
              <a:t>Theo</a:t>
            </a:r>
            <a:r>
              <a:rPr lang="vi-VN" sz="2400" b="1" dirty="0">
                <a:cs typeface="Calibri" panose="020F0502020204030204" pitchFamily="34" charset="0"/>
              </a:rPr>
              <a:t> Tun Te-le-gon)</a:t>
            </a:r>
            <a:endParaRPr lang="en-US" sz="2400" b="1" dirty="0">
              <a:cs typeface="Calibri" panose="020F0502020204030204" pitchFamily="34" charset="0"/>
            </a:endParaRPr>
          </a:p>
        </p:txBody>
      </p:sp>
      <p:sp>
        <p:nvSpPr>
          <p:cNvPr id="3" name="TextBox 2"/>
          <p:cNvSpPr txBox="1"/>
          <p:nvPr/>
        </p:nvSpPr>
        <p:spPr>
          <a:xfrm>
            <a:off x="4689566" y="91440"/>
            <a:ext cx="3487783" cy="584775"/>
          </a:xfrm>
          <a:prstGeom prst="rect">
            <a:avLst/>
          </a:prstGeom>
          <a:noFill/>
        </p:spPr>
        <p:txBody>
          <a:bodyPr wrap="square" rtlCol="0">
            <a:spAutoFit/>
          </a:bodyPr>
          <a:lstStyle/>
          <a:p>
            <a:r>
              <a:rPr lang="en-US" sz="3200" b="1"/>
              <a:t>TỚ NHỚ CẬU</a:t>
            </a:r>
          </a:p>
        </p:txBody>
      </p:sp>
      <p:sp>
        <p:nvSpPr>
          <p:cNvPr id="5" name="TextBox 4"/>
          <p:cNvSpPr txBox="1"/>
          <p:nvPr/>
        </p:nvSpPr>
        <p:spPr>
          <a:xfrm>
            <a:off x="222068" y="597837"/>
            <a:ext cx="8693331" cy="1569660"/>
          </a:xfrm>
          <a:prstGeom prst="rect">
            <a:avLst/>
          </a:prstGeom>
          <a:noFill/>
        </p:spPr>
        <p:txBody>
          <a:bodyPr wrap="square" rtlCol="0">
            <a:spAutoFit/>
          </a:bodyPr>
          <a:lstStyle/>
          <a:p>
            <a:pPr algn="just"/>
            <a:r>
              <a:rPr lang="en-US" sz="2400" b="1">
                <a:cs typeface="Calibri" panose="020F0502020204030204" pitchFamily="34" charset="0"/>
              </a:rPr>
              <a:t>         </a:t>
            </a:r>
            <a:r>
              <a:rPr lang="vi-VN" sz="2400" b="1">
                <a:cs typeface="Calibri" panose="020F0502020204030204" pitchFamily="34" charset="0"/>
              </a:rPr>
              <a:t>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endParaRPr lang="en-US" sz="2400"/>
          </a:p>
        </p:txBody>
      </p:sp>
      <p:pic>
        <p:nvPicPr>
          <p:cNvPr id="6" name="Picture 5"/>
          <p:cNvPicPr>
            <a:picLocks noChangeAspect="1"/>
          </p:cNvPicPr>
          <p:nvPr/>
        </p:nvPicPr>
        <p:blipFill>
          <a:blip r:embed="rId2"/>
          <a:stretch>
            <a:fillRect/>
          </a:stretch>
        </p:blipFill>
        <p:spPr>
          <a:xfrm>
            <a:off x="9078686" y="597837"/>
            <a:ext cx="2837769" cy="1426906"/>
          </a:xfrm>
          <a:prstGeom prst="rect">
            <a:avLst/>
          </a:prstGeom>
        </p:spPr>
      </p:pic>
      <p:cxnSp>
        <p:nvCxnSpPr>
          <p:cNvPr id="8" name="Straight Connector 7"/>
          <p:cNvCxnSpPr/>
          <p:nvPr/>
        </p:nvCxnSpPr>
        <p:spPr>
          <a:xfrm>
            <a:off x="2713808" y="987472"/>
            <a:ext cx="5910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00844" y="2094759"/>
            <a:ext cx="625929" cy="2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384" y="2946564"/>
            <a:ext cx="625929" cy="2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26969" y="4376584"/>
            <a:ext cx="625929" cy="2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86641" y="6212278"/>
            <a:ext cx="625929" cy="2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5557" y="2533046"/>
            <a:ext cx="2299063"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Tớ nhớ cậu.</a:t>
            </a:r>
          </a:p>
        </p:txBody>
      </p:sp>
      <p:sp>
        <p:nvSpPr>
          <p:cNvPr id="15" name="TextBox 14"/>
          <p:cNvSpPr txBox="1"/>
          <p:nvPr/>
        </p:nvSpPr>
        <p:spPr>
          <a:xfrm>
            <a:off x="11148061" y="5441708"/>
            <a:ext cx="1043940" cy="461665"/>
          </a:xfrm>
          <a:prstGeom prst="rect">
            <a:avLst/>
          </a:prstGeom>
          <a:noFill/>
        </p:spPr>
        <p:txBody>
          <a:bodyPr wrap="square" rtlCol="0">
            <a:spAutoFit/>
          </a:bodyPr>
          <a:lstStyle/>
          <a:p>
            <a:r>
              <a:rPr lang="en-US" sz="2400" b="1">
                <a:solidFill>
                  <a:srgbClr val="9900CC"/>
                </a:solidFill>
                <a:latin typeface="Arial" panose="020B0604020202020204" pitchFamily="34" charset="0"/>
                <a:cs typeface="Arial" panose="020B0604020202020204" pitchFamily="34" charset="0"/>
              </a:rPr>
              <a:t>Sóc</a:t>
            </a:r>
          </a:p>
        </p:txBody>
      </p:sp>
      <p:sp>
        <p:nvSpPr>
          <p:cNvPr id="16" name="TextBox 15"/>
          <p:cNvSpPr txBox="1"/>
          <p:nvPr/>
        </p:nvSpPr>
        <p:spPr>
          <a:xfrm>
            <a:off x="222067" y="5811932"/>
            <a:ext cx="3657601" cy="461665"/>
          </a:xfrm>
          <a:prstGeom prst="rect">
            <a:avLst/>
          </a:prstGeom>
          <a:noFill/>
        </p:spPr>
        <p:txBody>
          <a:bodyPr wrap="square" rtlCol="0">
            <a:spAutoFit/>
          </a:bodyPr>
          <a:lstStyle/>
          <a:p>
            <a:r>
              <a:rPr lang="en-US" sz="2400" b="1">
                <a:solidFill>
                  <a:srgbClr val="9900CC"/>
                </a:solidFill>
                <a:latin typeface="Arial" panose="020B0604020202020204" pitchFamily="34" charset="0"/>
                <a:cs typeface="Arial" panose="020B0604020202020204" pitchFamily="34" charset="0"/>
              </a:rPr>
              <a:t>ơi, tớ cũng nhớ cậu!</a:t>
            </a:r>
          </a:p>
        </p:txBody>
      </p:sp>
      <p:sp>
        <p:nvSpPr>
          <p:cNvPr id="17" name="Oval 16">
            <a:extLst>
              <a:ext uri="{FF2B5EF4-FFF2-40B4-BE49-F238E27FC236}">
                <a16:creationId xmlns:a16="http://schemas.microsoft.com/office/drawing/2014/main" id="{7791FD22-94BE-48D4-BB2D-7869657DCF40}"/>
              </a:ext>
            </a:extLst>
          </p:cNvPr>
          <p:cNvSpPr/>
          <p:nvPr/>
        </p:nvSpPr>
        <p:spPr>
          <a:xfrm>
            <a:off x="375557" y="583942"/>
            <a:ext cx="458202" cy="4035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1</a:t>
            </a:r>
          </a:p>
        </p:txBody>
      </p:sp>
      <p:sp>
        <p:nvSpPr>
          <p:cNvPr id="18" name="Oval 17">
            <a:extLst>
              <a:ext uri="{FF2B5EF4-FFF2-40B4-BE49-F238E27FC236}">
                <a16:creationId xmlns:a16="http://schemas.microsoft.com/office/drawing/2014/main" id="{A024A64B-3AAE-4FF0-BD15-8519FBBC647A}"/>
              </a:ext>
            </a:extLst>
          </p:cNvPr>
          <p:cNvSpPr/>
          <p:nvPr/>
        </p:nvSpPr>
        <p:spPr>
          <a:xfrm>
            <a:off x="360230" y="2168087"/>
            <a:ext cx="458202" cy="4035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19" name="Oval 18">
            <a:extLst>
              <a:ext uri="{FF2B5EF4-FFF2-40B4-BE49-F238E27FC236}">
                <a16:creationId xmlns:a16="http://schemas.microsoft.com/office/drawing/2014/main" id="{929ED3D2-C8F8-4990-B80C-D75CB7C2086C}"/>
              </a:ext>
            </a:extLst>
          </p:cNvPr>
          <p:cNvSpPr/>
          <p:nvPr/>
        </p:nvSpPr>
        <p:spPr>
          <a:xfrm>
            <a:off x="375557" y="3659369"/>
            <a:ext cx="458202" cy="4035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3</a:t>
            </a:r>
          </a:p>
        </p:txBody>
      </p:sp>
      <p:cxnSp>
        <p:nvCxnSpPr>
          <p:cNvPr id="20" name="Straight Connector 19"/>
          <p:cNvCxnSpPr/>
          <p:nvPr/>
        </p:nvCxnSpPr>
        <p:spPr>
          <a:xfrm flipV="1">
            <a:off x="7236823" y="4754880"/>
            <a:ext cx="126709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07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89"/>
          <p:cNvSpPr txBox="1">
            <a:spLocks noChangeArrowheads="1"/>
          </p:cNvSpPr>
          <p:nvPr/>
        </p:nvSpPr>
        <p:spPr bwMode="auto">
          <a:xfrm>
            <a:off x="3999266" y="254360"/>
            <a:ext cx="3801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en-US" altLang="zh-CN" sz="3600" b="1" dirty="0" err="1">
                <a:solidFill>
                  <a:srgbClr val="FF0000"/>
                </a:solidFill>
                <a:latin typeface="Arial" panose="020B0604020202020204" pitchFamily="34" charset="0"/>
                <a:ea typeface="华康海报体W12(P)" panose="040B0C00000000000000" pitchFamily="82" charset="-122"/>
              </a:rPr>
              <a:t>Mục</a:t>
            </a:r>
            <a:r>
              <a:rPr lang="en-US" altLang="zh-CN" sz="3600" b="1" dirty="0">
                <a:solidFill>
                  <a:srgbClr val="FF0000"/>
                </a:solidFill>
                <a:latin typeface="Arial" panose="020B0604020202020204" pitchFamily="34" charset="0"/>
                <a:ea typeface="华康海报体W12(P)" panose="040B0C00000000000000" pitchFamily="82" charset="-122"/>
              </a:rPr>
              <a:t> </a:t>
            </a:r>
            <a:r>
              <a:rPr lang="en-US" altLang="zh-CN" sz="3600" b="1" dirty="0" err="1">
                <a:solidFill>
                  <a:srgbClr val="FF0000"/>
                </a:solidFill>
                <a:latin typeface="Arial" panose="020B0604020202020204" pitchFamily="34" charset="0"/>
                <a:ea typeface="华康海报体W12(P)" panose="040B0C00000000000000" pitchFamily="82" charset="-122"/>
              </a:rPr>
              <a:t>tiêu</a:t>
            </a:r>
            <a:r>
              <a:rPr lang="en-US" altLang="zh-CN" sz="3600" b="1" dirty="0">
                <a:solidFill>
                  <a:srgbClr val="FF0000"/>
                </a:solidFill>
                <a:latin typeface="Arial" panose="020B0604020202020204" pitchFamily="34" charset="0"/>
                <a:ea typeface="华康海报体W12(P)" panose="040B0C00000000000000" pitchFamily="82" charset="-122"/>
              </a:rPr>
              <a:t> </a:t>
            </a:r>
            <a:r>
              <a:rPr lang="en-US" altLang="zh-CN" sz="3600" b="1" dirty="0" err="1">
                <a:solidFill>
                  <a:srgbClr val="FF0000"/>
                </a:solidFill>
                <a:latin typeface="Arial" panose="020B0604020202020204" pitchFamily="34" charset="0"/>
                <a:ea typeface="华康海报体W12(P)" panose="040B0C00000000000000" pitchFamily="82" charset="-122"/>
              </a:rPr>
              <a:t>bài</a:t>
            </a:r>
            <a:r>
              <a:rPr lang="en-US" altLang="zh-CN" sz="3600" b="1" dirty="0">
                <a:solidFill>
                  <a:srgbClr val="FF0000"/>
                </a:solidFill>
                <a:latin typeface="Arial" panose="020B0604020202020204" pitchFamily="34" charset="0"/>
                <a:ea typeface="华康海报体W12(P)" panose="040B0C00000000000000" pitchFamily="82" charset="-122"/>
              </a:rPr>
              <a:t> </a:t>
            </a:r>
            <a:r>
              <a:rPr lang="en-US" altLang="zh-CN" sz="3600" b="1" dirty="0" err="1">
                <a:solidFill>
                  <a:srgbClr val="FF0000"/>
                </a:solidFill>
                <a:latin typeface="Arial" panose="020B0604020202020204" pitchFamily="34" charset="0"/>
                <a:ea typeface="华康海报体W12(P)" panose="040B0C00000000000000" pitchFamily="82" charset="-122"/>
              </a:rPr>
              <a:t>học</a:t>
            </a:r>
            <a:endParaRPr lang="zh-CN" altLang="en-US" sz="3600" b="1" dirty="0">
              <a:solidFill>
                <a:srgbClr val="FF0000"/>
              </a:solidFill>
              <a:latin typeface="Arial" panose="020B0604020202020204" pitchFamily="34" charset="0"/>
              <a:ea typeface="华康海报体W12(P)" panose="040B0C00000000000000" pitchFamily="82" charset="-122"/>
            </a:endParaRPr>
          </a:p>
        </p:txBody>
      </p:sp>
      <p:sp>
        <p:nvSpPr>
          <p:cNvPr id="1077" name="TextBox 1076"/>
          <p:cNvSpPr txBox="1"/>
          <p:nvPr/>
        </p:nvSpPr>
        <p:spPr>
          <a:xfrm>
            <a:off x="1835661" y="1285069"/>
            <a:ext cx="9962760" cy="1077218"/>
          </a:xfrm>
          <a:prstGeom prst="rect">
            <a:avLst/>
          </a:prstGeom>
          <a:solidFill>
            <a:srgbClr val="CCECFF"/>
          </a:solidFill>
        </p:spPr>
        <p:txBody>
          <a:bodyPr wrap="square" rtlCol="0">
            <a:spAutoFit/>
          </a:bodyPr>
          <a:lstStyle/>
          <a:p>
            <a:endParaRPr lang="en-US" b="1"/>
          </a:p>
          <a:p>
            <a:r>
              <a:rPr lang="vi-VN" sz="2800" b="1"/>
              <a:t>Tìm được từ ngữ chỉ tình cảm bạn bè.</a:t>
            </a:r>
            <a:endParaRPr lang="en-US" sz="2800" b="1"/>
          </a:p>
          <a:p>
            <a:endParaRPr lang="en-US"/>
          </a:p>
        </p:txBody>
      </p:sp>
      <p:pic>
        <p:nvPicPr>
          <p:cNvPr id="1078" name="图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9243">
            <a:off x="676273" y="1311812"/>
            <a:ext cx="1099126" cy="1061868"/>
          </a:xfrm>
          <a:prstGeom prst="rect">
            <a:avLst/>
          </a:prstGeom>
        </p:spPr>
      </p:pic>
      <p:pic>
        <p:nvPicPr>
          <p:cNvPr id="1079" name="图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9243">
            <a:off x="676273" y="2613294"/>
            <a:ext cx="1099126" cy="1061868"/>
          </a:xfrm>
          <a:prstGeom prst="rect">
            <a:avLst/>
          </a:prstGeom>
        </p:spPr>
      </p:pic>
      <p:pic>
        <p:nvPicPr>
          <p:cNvPr id="1080" name="图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9243">
            <a:off x="676273" y="3953966"/>
            <a:ext cx="1099126" cy="1061868"/>
          </a:xfrm>
          <a:prstGeom prst="rect">
            <a:avLst/>
          </a:prstGeom>
        </p:spPr>
      </p:pic>
      <p:pic>
        <p:nvPicPr>
          <p:cNvPr id="1081" name="图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9243">
            <a:off x="676272" y="5412203"/>
            <a:ext cx="1099126" cy="1061868"/>
          </a:xfrm>
          <a:prstGeom prst="rect">
            <a:avLst/>
          </a:prstGeom>
        </p:spPr>
      </p:pic>
      <p:sp>
        <p:nvSpPr>
          <p:cNvPr id="1082" name="TextBox 1081"/>
          <p:cNvSpPr txBox="1"/>
          <p:nvPr/>
        </p:nvSpPr>
        <p:spPr>
          <a:xfrm>
            <a:off x="1835661" y="2709858"/>
            <a:ext cx="9962760" cy="1077218"/>
          </a:xfrm>
          <a:prstGeom prst="rect">
            <a:avLst/>
          </a:prstGeom>
          <a:solidFill>
            <a:srgbClr val="FFFFCC"/>
          </a:solidFill>
        </p:spPr>
        <p:txBody>
          <a:bodyPr wrap="square" rtlCol="0">
            <a:spAutoFit/>
          </a:bodyPr>
          <a:lstStyle/>
          <a:p>
            <a:endParaRPr lang="en-US" b="1"/>
          </a:p>
          <a:p>
            <a:r>
              <a:rPr lang="en-US" sz="2800" b="1">
                <a:latin typeface="Arial" panose="020B0604020202020204" pitchFamily="34" charset="0"/>
                <a:cs typeface="Arial" panose="020B0604020202020204" pitchFamily="34" charset="0"/>
              </a:rPr>
              <a:t>Biết lựa chọn từ ngữ thích hợp để đặt câu, viết đoạn văn.</a:t>
            </a:r>
          </a:p>
          <a:p>
            <a:endParaRPr lang="en-US"/>
          </a:p>
        </p:txBody>
      </p:sp>
      <p:sp>
        <p:nvSpPr>
          <p:cNvPr id="1083" name="TextBox 1082"/>
          <p:cNvSpPr txBox="1"/>
          <p:nvPr/>
        </p:nvSpPr>
        <p:spPr>
          <a:xfrm>
            <a:off x="1835661" y="4088038"/>
            <a:ext cx="9962760" cy="1077218"/>
          </a:xfrm>
          <a:prstGeom prst="rect">
            <a:avLst/>
          </a:prstGeom>
          <a:solidFill>
            <a:srgbClr val="FFCCFF"/>
          </a:solidFill>
        </p:spPr>
        <p:txBody>
          <a:bodyPr wrap="square" rtlCol="0">
            <a:spAutoFit/>
          </a:bodyPr>
          <a:lstStyle/>
          <a:p>
            <a:endParaRPr lang="en-US" b="1"/>
          </a:p>
          <a:p>
            <a:r>
              <a:rPr lang="en-US" sz="2800" b="1">
                <a:latin typeface="Arial" panose="020B0604020202020204" pitchFamily="34" charset="0"/>
                <a:cs typeface="Arial" panose="020B0604020202020204" pitchFamily="34" charset="0"/>
              </a:rPr>
              <a:t>Nêu tên</a:t>
            </a:r>
            <a:r>
              <a:rPr lang="vi-VN" sz="2800" b="1">
                <a:cs typeface="Arial" panose="020B0604020202020204" pitchFamily="34" charset="0"/>
              </a:rPr>
              <a:t> dấu chấm, dấu chấm hỏi, dấu chấm than</a:t>
            </a:r>
            <a:r>
              <a:rPr lang="en-US" sz="2800" b="1">
                <a:latin typeface="Arial" panose="020B0604020202020204" pitchFamily="34" charset="0"/>
                <a:cs typeface="Arial" panose="020B0604020202020204" pitchFamily="34" charset="0"/>
              </a:rPr>
              <a:t>.</a:t>
            </a:r>
          </a:p>
          <a:p>
            <a:endParaRPr lang="en-US"/>
          </a:p>
        </p:txBody>
      </p:sp>
      <p:sp>
        <p:nvSpPr>
          <p:cNvPr id="1084" name="TextBox 1083"/>
          <p:cNvSpPr txBox="1"/>
          <p:nvPr/>
        </p:nvSpPr>
        <p:spPr>
          <a:xfrm>
            <a:off x="1835661" y="5422969"/>
            <a:ext cx="9962760" cy="1077218"/>
          </a:xfrm>
          <a:prstGeom prst="rect">
            <a:avLst/>
          </a:prstGeom>
          <a:solidFill>
            <a:srgbClr val="CCFFCC"/>
          </a:solidFill>
        </p:spPr>
        <p:txBody>
          <a:bodyPr wrap="square" rtlCol="0">
            <a:spAutoFit/>
          </a:bodyPr>
          <a:lstStyle/>
          <a:p>
            <a:endParaRPr lang="en-US" b="1"/>
          </a:p>
          <a:p>
            <a:r>
              <a:rPr lang="en-US" sz="2800" b="1">
                <a:latin typeface="Arial" panose="020B0604020202020204" pitchFamily="34" charset="0"/>
                <a:cs typeface="Arial" panose="020B0604020202020204" pitchFamily="34" charset="0"/>
              </a:rPr>
              <a:t>Biết cách sử dụng các dấu câu trên. </a:t>
            </a:r>
          </a:p>
          <a:p>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2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77"/>
                                        </p:tgtEl>
                                        <p:attrNameLst>
                                          <p:attrName>style.visibility</p:attrName>
                                        </p:attrNameLst>
                                      </p:cBhvr>
                                      <p:to>
                                        <p:strVal val="visible"/>
                                      </p:to>
                                    </p:set>
                                    <p:animEffect transition="in" filter="circle(in)">
                                      <p:cBhvr>
                                        <p:cTn id="12" dur="2000"/>
                                        <p:tgtEl>
                                          <p:spTgt spid="1077"/>
                                        </p:tgtEl>
                                      </p:cBhvr>
                                    </p:animEffect>
                                  </p:childTnLst>
                                </p:cTn>
                              </p:par>
                              <p:par>
                                <p:cTn id="13" presetID="6" presetClass="entr" presetSubtype="16" fill="hold" nodeType="withEffect">
                                  <p:stCondLst>
                                    <p:cond delay="0"/>
                                  </p:stCondLst>
                                  <p:childTnLst>
                                    <p:set>
                                      <p:cBhvr>
                                        <p:cTn id="14" dur="1" fill="hold">
                                          <p:stCondLst>
                                            <p:cond delay="0"/>
                                          </p:stCondLst>
                                        </p:cTn>
                                        <p:tgtEl>
                                          <p:spTgt spid="1078"/>
                                        </p:tgtEl>
                                        <p:attrNameLst>
                                          <p:attrName>style.visibility</p:attrName>
                                        </p:attrNameLst>
                                      </p:cBhvr>
                                      <p:to>
                                        <p:strVal val="visible"/>
                                      </p:to>
                                    </p:set>
                                    <p:animEffect transition="in" filter="circle(in)">
                                      <p:cBhvr>
                                        <p:cTn id="15" dur="2000"/>
                                        <p:tgtEl>
                                          <p:spTgt spid="107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79"/>
                                        </p:tgtEl>
                                        <p:attrNameLst>
                                          <p:attrName>style.visibility</p:attrName>
                                        </p:attrNameLst>
                                      </p:cBhvr>
                                      <p:to>
                                        <p:strVal val="visible"/>
                                      </p:to>
                                    </p:set>
                                    <p:animEffect transition="in" filter="circle(in)">
                                      <p:cBhvr>
                                        <p:cTn id="20" dur="2000"/>
                                        <p:tgtEl>
                                          <p:spTgt spid="107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82"/>
                                        </p:tgtEl>
                                        <p:attrNameLst>
                                          <p:attrName>style.visibility</p:attrName>
                                        </p:attrNameLst>
                                      </p:cBhvr>
                                      <p:to>
                                        <p:strVal val="visible"/>
                                      </p:to>
                                    </p:set>
                                    <p:animEffect transition="in" filter="circle(in)">
                                      <p:cBhvr>
                                        <p:cTn id="23" dur="2000"/>
                                        <p:tgtEl>
                                          <p:spTgt spid="108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80"/>
                                        </p:tgtEl>
                                        <p:attrNameLst>
                                          <p:attrName>style.visibility</p:attrName>
                                        </p:attrNameLst>
                                      </p:cBhvr>
                                      <p:to>
                                        <p:strVal val="visible"/>
                                      </p:to>
                                    </p:set>
                                    <p:animEffect transition="in" filter="circle(in)">
                                      <p:cBhvr>
                                        <p:cTn id="28" dur="2000"/>
                                        <p:tgtEl>
                                          <p:spTgt spid="108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83"/>
                                        </p:tgtEl>
                                        <p:attrNameLst>
                                          <p:attrName>style.visibility</p:attrName>
                                        </p:attrNameLst>
                                      </p:cBhvr>
                                      <p:to>
                                        <p:strVal val="visible"/>
                                      </p:to>
                                    </p:set>
                                    <p:animEffect transition="in" filter="circle(in)">
                                      <p:cBhvr>
                                        <p:cTn id="31" dur="2000"/>
                                        <p:tgtEl>
                                          <p:spTgt spid="108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81"/>
                                        </p:tgtEl>
                                        <p:attrNameLst>
                                          <p:attrName>style.visibility</p:attrName>
                                        </p:attrNameLst>
                                      </p:cBhvr>
                                      <p:to>
                                        <p:strVal val="visible"/>
                                      </p:to>
                                    </p:set>
                                    <p:animEffect transition="in" filter="circle(in)">
                                      <p:cBhvr>
                                        <p:cTn id="36" dur="2000"/>
                                        <p:tgtEl>
                                          <p:spTgt spid="108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084"/>
                                        </p:tgtEl>
                                        <p:attrNameLst>
                                          <p:attrName>style.visibility</p:attrName>
                                        </p:attrNameLst>
                                      </p:cBhvr>
                                      <p:to>
                                        <p:strVal val="visible"/>
                                      </p:to>
                                    </p:set>
                                    <p:animEffect transition="in" filter="circle(in)">
                                      <p:cBhvr>
                                        <p:cTn id="39" dur="20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77" grpId="0" animBg="1"/>
      <p:bldP spid="1082" grpId="0" animBg="1"/>
      <p:bldP spid="1083" grpId="0" animBg="1"/>
      <p:bldP spid="10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1026" name="Picture 2" descr="Tổng hợp 100+ hình nền powerpoint mầm non đẹp Dành cho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3890" y="2437445"/>
              <a:ext cx="9027885" cy="1323439"/>
            </a:xfrm>
            <a:prstGeom prst="rect">
              <a:avLst/>
            </a:prstGeom>
            <a:noFill/>
          </p:spPr>
          <p:txBody>
            <a:bodyPr wrap="square" rtlCol="0">
              <a:spAutoFit/>
            </a:bodyPr>
            <a:lstStyle/>
            <a:p>
              <a:pPr algn="ctr"/>
              <a:r>
                <a:rPr lang="en-US" sz="8000" b="1">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rPr>
                <a:t>KHÁM PHÁ</a:t>
              </a:r>
              <a:endParaRPr lang="en-US" sz="8000"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endParaRPr>
            </a:p>
          </p:txBody>
        </p:sp>
      </p:grpSp>
    </p:spTree>
    <p:extLst>
      <p:ext uri="{BB962C8B-B14F-4D97-AF65-F5344CB8AC3E}">
        <p14:creationId xmlns:p14="http://schemas.microsoft.com/office/powerpoint/2010/main" val="49200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475" y="302497"/>
            <a:ext cx="11478542" cy="1077218"/>
          </a:xfrm>
          <a:prstGeom prst="rect">
            <a:avLst/>
          </a:prstGeom>
          <a:noFill/>
        </p:spPr>
        <p:txBody>
          <a:bodyPr wrap="square" rtlCol="0">
            <a:spAutoFit/>
          </a:bodyPr>
          <a:lstStyle/>
          <a:p>
            <a:r>
              <a:rPr lang="en-US" sz="3200" b="1" dirty="0" err="1">
                <a:solidFill>
                  <a:srgbClr val="0000CC"/>
                </a:solidFill>
                <a:latin typeface="Arial" panose="020B0604020202020204" pitchFamily="34" charset="0"/>
                <a:cs typeface="Arial" panose="020B0604020202020204" pitchFamily="34" charset="0"/>
              </a:rPr>
              <a:t>Bài</a:t>
            </a:r>
            <a:r>
              <a:rPr lang="en-US" sz="3200" b="1" dirty="0">
                <a:solidFill>
                  <a:srgbClr val="0000CC"/>
                </a:solidFill>
                <a:latin typeface="Arial" panose="020B0604020202020204" pitchFamily="34" charset="0"/>
                <a:cs typeface="Arial" panose="020B0604020202020204" pitchFamily="34" charset="0"/>
              </a:rPr>
              <a:t> 1. </a:t>
            </a:r>
            <a:r>
              <a:rPr lang="en-US" sz="3200" b="1" dirty="0" err="1">
                <a:latin typeface="Arial" panose="020B0604020202020204" pitchFamily="34" charset="0"/>
                <a:cs typeface="Arial" panose="020B0604020202020204" pitchFamily="34" charset="0"/>
              </a:rPr>
              <a:t>Tìm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từ</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ngữ</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chỉ</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tình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cảm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bạn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bè</a:t>
            </a:r>
            <a:r>
              <a:rPr lang="en-US" sz="3200" b="1" dirty="0">
                <a:latin typeface="Arial" panose="020B0604020202020204" pitchFamily="34" charset="0"/>
                <a:cs typeface="Arial" panose="020B0604020202020204" pitchFamily="34" charset="0"/>
              </a:rPr>
              <a:t>.</a:t>
            </a:r>
          </a:p>
          <a:p>
            <a:r>
              <a:rPr lang="en-US" sz="3200" b="1" dirty="0">
                <a:solidFill>
                  <a:srgbClr val="FF0000"/>
                </a:solidFill>
                <a:latin typeface="Arial" panose="020B0604020202020204" pitchFamily="34" charset="0"/>
                <a:cs typeface="Arial" panose="020B0604020202020204" pitchFamily="34" charset="0"/>
              </a:rPr>
              <a:t>M: </a:t>
            </a:r>
            <a:r>
              <a:rPr lang="en-US" sz="3200" b="1" dirty="0" err="1">
                <a:latin typeface="Arial" panose="020B0604020202020204" pitchFamily="34" charset="0"/>
                <a:cs typeface="Arial" panose="020B0604020202020204" pitchFamily="34" charset="0"/>
              </a:rPr>
              <a:t>quý</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mến</a:t>
            </a:r>
            <a:r>
              <a:rPr lang="en-US" sz="3200" b="1" dirty="0">
                <a:latin typeface="Arial" panose="020B0604020202020204" pitchFamily="34" charset="0"/>
                <a:cs typeface="Arial" panose="020B0604020202020204" pitchFamily="34" charset="0"/>
              </a:rPr>
              <a:t> </a:t>
            </a:r>
          </a:p>
        </p:txBody>
      </p:sp>
      <p:sp>
        <p:nvSpPr>
          <p:cNvPr id="2" name="TextBox 1"/>
          <p:cNvSpPr txBox="1"/>
          <p:nvPr/>
        </p:nvSpPr>
        <p:spPr>
          <a:xfrm>
            <a:off x="215057" y="1815209"/>
            <a:ext cx="11503378" cy="584775"/>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đoàn kết:</a:t>
            </a:r>
            <a:endParaRPr lang="en-US" sz="3200" b="1">
              <a:solidFill>
                <a:srgbClr val="FF0000"/>
              </a:solidFill>
              <a:latin typeface="Arial" panose="020B0604020202020204" pitchFamily="34" charset="0"/>
              <a:cs typeface="Arial" panose="020B0604020202020204" pitchFamily="34" charset="0"/>
            </a:endParaRPr>
          </a:p>
        </p:txBody>
      </p:sp>
      <p:sp>
        <p:nvSpPr>
          <p:cNvPr id="30" name="TextBox 29"/>
          <p:cNvSpPr txBox="1"/>
          <p:nvPr/>
        </p:nvSpPr>
        <p:spPr>
          <a:xfrm>
            <a:off x="215057" y="3446482"/>
            <a:ext cx="11503378" cy="584775"/>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yêu thương:</a:t>
            </a:r>
            <a:endParaRPr lang="en-US" sz="3200" b="1">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227475" y="5077755"/>
            <a:ext cx="11503378" cy="584775"/>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chia sẻ:</a:t>
            </a:r>
            <a:endParaRPr lang="en-US" sz="3200" b="1">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202639" y="1846015"/>
            <a:ext cx="11503378" cy="1077218"/>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Kết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khối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nhất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cùng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hoạt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động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vì</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mục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đích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chung</a:t>
            </a:r>
            <a:r>
              <a:rPr lang="en-US" sz="3200" b="1" dirty="0">
                <a:solidFill>
                  <a:srgbClr val="FF0000"/>
                </a:solidFill>
                <a:latin typeface="Arial" panose="020B0604020202020204" pitchFamily="34" charset="0"/>
                <a:cs typeface="Arial" panose="020B0604020202020204" pitchFamily="34" charset="0"/>
              </a:rPr>
              <a:t>.</a:t>
            </a:r>
          </a:p>
        </p:txBody>
      </p:sp>
      <p:sp>
        <p:nvSpPr>
          <p:cNvPr id="7" name="TextBox 6"/>
          <p:cNvSpPr txBox="1"/>
          <p:nvPr/>
        </p:nvSpPr>
        <p:spPr>
          <a:xfrm>
            <a:off x="202639" y="3447492"/>
            <a:ext cx="11503378" cy="1077218"/>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                       </a:t>
            </a:r>
            <a:r>
              <a:rPr lang="en-US" sz="3200" b="1">
                <a:solidFill>
                  <a:srgbClr val="FF0000"/>
                </a:solidFill>
                <a:latin typeface="Arial" panose="020B0604020202020204" pitchFamily="34" charset="0"/>
                <a:cs typeface="Arial" panose="020B0604020202020204" pitchFamily="34" charset="0"/>
              </a:rPr>
              <a:t>có</a:t>
            </a:r>
            <a:r>
              <a:rPr lang="en-US" sz="3200" b="1">
                <a:latin typeface="Arial" panose="020B0604020202020204" pitchFamily="34" charset="0"/>
                <a:cs typeface="Arial" panose="020B0604020202020204" pitchFamily="34" charset="0"/>
              </a:rPr>
              <a:t> </a:t>
            </a:r>
            <a:r>
              <a:rPr lang="vi-VN" sz="3200" b="1">
                <a:solidFill>
                  <a:srgbClr val="FF0000"/>
                </a:solidFill>
                <a:latin typeface="Arial" panose="020B0604020202020204" pitchFamily="34" charset="0"/>
                <a:cs typeface="Arial" panose="020B0604020202020204" pitchFamily="34" charset="0"/>
              </a:rPr>
              <a:t>tình cảm </a:t>
            </a:r>
            <a:r>
              <a:rPr lang="en-US" sz="3200" b="1">
                <a:solidFill>
                  <a:srgbClr val="FF0000"/>
                </a:solidFill>
                <a:latin typeface="Arial" panose="020B0604020202020204" pitchFamily="34" charset="0"/>
                <a:cs typeface="Arial" panose="020B0604020202020204" pitchFamily="34" charset="0"/>
              </a:rPr>
              <a:t>tốt đẹp, thể hiện sự </a:t>
            </a:r>
            <a:r>
              <a:rPr lang="vi-VN" sz="3200" b="1">
                <a:solidFill>
                  <a:srgbClr val="FF0000"/>
                </a:solidFill>
                <a:latin typeface="Arial" panose="020B0604020202020204" pitchFamily="34" charset="0"/>
                <a:cs typeface="Arial" panose="020B0604020202020204" pitchFamily="34" charset="0"/>
              </a:rPr>
              <a:t>quan tâm</a:t>
            </a:r>
            <a:r>
              <a:rPr lang="en-US" sz="3200" b="1">
                <a:solidFill>
                  <a:srgbClr val="FF0000"/>
                </a:solidFill>
                <a:latin typeface="Arial" panose="020B0604020202020204" pitchFamily="34" charset="0"/>
                <a:cs typeface="Arial" panose="020B0604020202020204" pitchFamily="34" charset="0"/>
              </a:rPr>
              <a:t> đến nhau.</a:t>
            </a:r>
          </a:p>
        </p:txBody>
      </p:sp>
      <p:sp>
        <p:nvSpPr>
          <p:cNvPr id="8" name="TextBox 7"/>
          <p:cNvSpPr txBox="1"/>
          <p:nvPr/>
        </p:nvSpPr>
        <p:spPr>
          <a:xfrm>
            <a:off x="202639" y="5077755"/>
            <a:ext cx="11503378" cy="584775"/>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               </a:t>
            </a:r>
            <a:r>
              <a:rPr lang="en-US" sz="3200" b="1">
                <a:solidFill>
                  <a:srgbClr val="FF0000"/>
                </a:solidFill>
                <a:latin typeface="Arial" panose="020B0604020202020204" pitchFamily="34" charset="0"/>
                <a:cs typeface="Arial" panose="020B0604020202020204" pitchFamily="34" charset="0"/>
              </a:rPr>
              <a:t>c</a:t>
            </a:r>
            <a:r>
              <a:rPr lang="vi-VN" sz="3200" b="1">
                <a:solidFill>
                  <a:srgbClr val="FF0000"/>
                </a:solidFill>
                <a:latin typeface="Arial" panose="020B0604020202020204" pitchFamily="34" charset="0"/>
                <a:cs typeface="Arial" panose="020B0604020202020204" pitchFamily="34" charset="0"/>
              </a:rPr>
              <a:t>hia </a:t>
            </a:r>
            <a:r>
              <a:rPr lang="en-US" sz="3200" b="1">
                <a:solidFill>
                  <a:srgbClr val="FF0000"/>
                </a:solidFill>
                <a:latin typeface="Arial" panose="020B0604020202020204" pitchFamily="34" charset="0"/>
                <a:cs typeface="Arial" panose="020B0604020202020204" pitchFamily="34" charset="0"/>
              </a:rPr>
              <a:t>cho </a:t>
            </a:r>
            <a:r>
              <a:rPr lang="vi-VN" sz="3200" b="1">
                <a:solidFill>
                  <a:srgbClr val="FF0000"/>
                </a:solidFill>
                <a:latin typeface="Arial" panose="020B0604020202020204" pitchFamily="34" charset="0"/>
                <a:cs typeface="Arial" panose="020B0604020202020204" pitchFamily="34" charset="0"/>
              </a:rPr>
              <a:t>nhau để cùng hưởng hoặc cùng chịu</a:t>
            </a:r>
            <a:r>
              <a:rPr lang="en-US" sz="3200" b="1">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22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edge">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edg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829" y="2524104"/>
            <a:ext cx="11478059" cy="3170099"/>
          </a:xfrm>
          <a:prstGeom prst="rect">
            <a:avLst/>
          </a:prstGeom>
          <a:noFill/>
        </p:spPr>
        <p:txBody>
          <a:bodyPr wrap="square" rtlCol="0">
            <a:spAutoFit/>
          </a:bodyPr>
          <a:lstStyle/>
          <a:p>
            <a:pPr algn="just"/>
            <a:r>
              <a:rPr lang="en-US" sz="4000" b="1">
                <a:solidFill>
                  <a:srgbClr val="000000"/>
                </a:solidFill>
                <a:latin typeface="Arial" panose="020B0604020202020204" pitchFamily="34" charset="0"/>
                <a:ea typeface="Arial-Rounded" panose="020B0500000000000000" pitchFamily="34" charset="0"/>
                <a:cs typeface="Arial" panose="020B0604020202020204" pitchFamily="34" charset="0"/>
              </a:rPr>
              <a:t>      Cá nhỏ và nòng nọc là đôi bạn …... </a:t>
            </a:r>
            <a:r>
              <a:rPr lang="en-US" sz="4000" b="1">
                <a:solidFill>
                  <a:prstClr val="black"/>
                </a:solidFill>
                <a:latin typeface="Arial" panose="020B0604020202020204" pitchFamily="34" charset="0"/>
                <a:ea typeface="Arial-Rounded" panose="020B0500000000000000" pitchFamily="34" charset="0"/>
                <a:cs typeface="Arial" panose="020B0604020202020204" pitchFamily="34" charset="0"/>
              </a:rPr>
              <a:t>Hằng ngày, chúng cùng nhau bơi lội. Thế rồi nòng nọc trở thành ếch. Nó phải lên bờ để sinh sống. Nhưng nó vẫn </a:t>
            </a:r>
            <a:r>
              <a:rPr lang="en-US" sz="4000" b="1">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000" b="1">
                <a:solidFill>
                  <a:prstClr val="black"/>
                </a:solidFill>
                <a:latin typeface="Arial" panose="020B0604020202020204" pitchFamily="34" charset="0"/>
                <a:ea typeface="Arial-Rounded" panose="020B0500000000000000" pitchFamily="34" charset="0"/>
                <a:cs typeface="Arial" panose="020B0604020202020204" pitchFamily="34" charset="0"/>
              </a:rPr>
              <a:t>cá nhỏ. Thỉnh thoảng, nó nhảy xuống ao ….. cùng cá nhỏ.</a:t>
            </a:r>
            <a:endParaRPr lang="en-US" sz="4000" b="1">
              <a:latin typeface="Arial" panose="020B0604020202020204" pitchFamily="34" charset="0"/>
              <a:cs typeface="Arial" panose="020B0604020202020204" pitchFamily="34" charset="0"/>
            </a:endParaRPr>
          </a:p>
        </p:txBody>
      </p:sp>
      <p:sp>
        <p:nvSpPr>
          <p:cNvPr id="5" name="TextBox 4"/>
          <p:cNvSpPr txBox="1"/>
          <p:nvPr/>
        </p:nvSpPr>
        <p:spPr>
          <a:xfrm>
            <a:off x="348829" y="598824"/>
            <a:ext cx="11478542" cy="1815882"/>
          </a:xfrm>
          <a:prstGeom prst="rect">
            <a:avLst/>
          </a:prstGeom>
          <a:noFill/>
        </p:spPr>
        <p:txBody>
          <a:bodyPr wrap="square" rtlCol="0">
            <a:spAutoFit/>
          </a:bodyPr>
          <a:lstStyle/>
          <a:p>
            <a:pPr>
              <a:defRPr/>
            </a:pPr>
            <a:r>
              <a:rPr lang="en-US" altLang="zh-CN" sz="3600" b="1">
                <a:solidFill>
                  <a:srgbClr val="0000CC"/>
                </a:solidFill>
                <a:latin typeface="Arial" panose="020B0604020202020204" pitchFamily="34" charset="0"/>
                <a:ea typeface="Arial-Rounded" panose="020B0604020202020204" pitchFamily="34" charset="0"/>
                <a:cs typeface="Arial" panose="020B0604020202020204" pitchFamily="34" charset="0"/>
              </a:rPr>
              <a:t>Bài 2. </a:t>
            </a:r>
            <a:r>
              <a:rPr lang="en-US" altLang="zh-CN" sz="3600" b="1">
                <a:solidFill>
                  <a:prstClr val="black"/>
                </a:solidFill>
                <a:latin typeface="Arial" panose="020B0604020202020204" pitchFamily="34" charset="0"/>
                <a:ea typeface="Arial-Rounded" panose="020B0604020202020204" pitchFamily="34" charset="0"/>
                <a:cs typeface="Arial" panose="020B0604020202020204" pitchFamily="34" charset="0"/>
              </a:rPr>
              <a:t>Chọn từ trong ngoặc đơn điền vào chỗ chấm cho thích hợp.</a:t>
            </a:r>
          </a:p>
          <a:p>
            <a:pPr algn="ctr">
              <a:defRPr/>
            </a:pPr>
            <a:r>
              <a:rPr lang="en-US" sz="4000" b="1">
                <a:solidFill>
                  <a:schemeClr val="tx1">
                    <a:lumMod val="95000"/>
                    <a:lumOff val="5000"/>
                  </a:schemeClr>
                </a:solidFill>
                <a:effectLst>
                  <a:outerShdw blurRad="50800" dist="38100" dir="8100000" algn="tr" rotWithShape="0">
                    <a:prstClr val="black">
                      <a:alpha val="40000"/>
                    </a:prstClr>
                  </a:outerShdw>
                </a:effectLst>
                <a:latin typeface="Arial" panose="020B0604020202020204" pitchFamily="34" charset="0"/>
                <a:ea typeface="Arial-Rounded" panose="020B0604020202020204" pitchFamily="34" charset="0"/>
                <a:cs typeface="Arial" panose="020B0604020202020204" pitchFamily="34" charset="0"/>
              </a:rPr>
              <a:t>    </a:t>
            </a:r>
            <a:r>
              <a:rPr lang="en-US" sz="4000" b="1" i="1">
                <a:solidFill>
                  <a:srgbClr val="0000CC"/>
                </a:solidFill>
                <a:effectLst>
                  <a:outerShdw blurRad="50800" dist="38100" dir="8100000" algn="tr" rotWithShape="0">
                    <a:prstClr val="black">
                      <a:alpha val="40000"/>
                    </a:prstClr>
                  </a:outerShdw>
                </a:effectLst>
                <a:latin typeface="Arial" panose="020B0604020202020204" pitchFamily="34" charset="0"/>
                <a:ea typeface="Arial-Rounded" panose="020B0604020202020204" pitchFamily="34" charset="0"/>
                <a:cs typeface="Arial" panose="020B0604020202020204" pitchFamily="34" charset="0"/>
              </a:rPr>
              <a:t>(nhớ, tươi vui, thân thiết, vui đùa)</a:t>
            </a:r>
            <a:r>
              <a:rPr lang="en-US" altLang="zh-CN" sz="4000" b="1" i="1">
                <a:solidFill>
                  <a:srgbClr val="0000CC"/>
                </a:solidFill>
                <a:latin typeface="Arial" panose="020B0604020202020204" pitchFamily="34" charset="0"/>
                <a:ea typeface="Arial-Rounded" panose="020B0604020202020204" pitchFamily="34" charset="0"/>
                <a:cs typeface="Arial" panose="020B0604020202020204" pitchFamily="34" charset="0"/>
              </a:rPr>
              <a:t> </a:t>
            </a:r>
            <a:endParaRPr lang="zh-CN" altLang="en-US" sz="4000" b="1" i="1" dirty="0">
              <a:solidFill>
                <a:srgbClr val="0000CC"/>
              </a:solidFill>
              <a:latin typeface="Arial" panose="020B0604020202020204" pitchFamily="34" charset="0"/>
              <a:ea typeface="Arial-Rounded"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87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09863" y="1667051"/>
            <a:ext cx="4912023" cy="2591440"/>
          </a:xfrm>
          <a:prstGeom prst="rect">
            <a:avLst/>
          </a:prstGeom>
        </p:spPr>
      </p:pic>
      <p:pic>
        <p:nvPicPr>
          <p:cNvPr id="6" name="Picture 5"/>
          <p:cNvPicPr>
            <a:picLocks noChangeAspect="1"/>
          </p:cNvPicPr>
          <p:nvPr/>
        </p:nvPicPr>
        <p:blipFill>
          <a:blip r:embed="rId3"/>
          <a:stretch>
            <a:fillRect/>
          </a:stretch>
        </p:blipFill>
        <p:spPr>
          <a:xfrm>
            <a:off x="6909863" y="4416877"/>
            <a:ext cx="4912023" cy="2219053"/>
          </a:xfrm>
          <a:prstGeom prst="rect">
            <a:avLst/>
          </a:prstGeom>
        </p:spPr>
      </p:pic>
      <p:sp>
        <p:nvSpPr>
          <p:cNvPr id="7" name="TextBox 6"/>
          <p:cNvSpPr txBox="1"/>
          <p:nvPr/>
        </p:nvSpPr>
        <p:spPr>
          <a:xfrm>
            <a:off x="196215" y="174171"/>
            <a:ext cx="11625671" cy="1384995"/>
          </a:xfrm>
          <a:prstGeom prst="rect">
            <a:avLst/>
          </a:prstGeom>
          <a:noFill/>
        </p:spPr>
        <p:txBody>
          <a:bodyPr wrap="square" rtlCol="0">
            <a:spAutoFit/>
          </a:bodyPr>
          <a:lstStyle/>
          <a:p>
            <a:pPr algn="just"/>
            <a:r>
              <a:rPr lang="en-US" sz="2800" b="1"/>
              <a:t>       </a:t>
            </a:r>
            <a:r>
              <a:rPr lang="vi-VN" sz="2800" b="1">
                <a:solidFill>
                  <a:srgbClr val="FF0000"/>
                </a:solidFill>
              </a:rPr>
              <a:t>Nòng nọc</a:t>
            </a:r>
            <a:r>
              <a:rPr lang="vi-VN" sz="2800" b="1"/>
              <a:t> là động vật lưỡng cư</a:t>
            </a:r>
            <a:r>
              <a:rPr lang="en-US" sz="2800" b="1"/>
              <a:t> </a:t>
            </a:r>
            <a:r>
              <a:rPr lang="en-US" sz="2800" b="1">
                <a:latin typeface="Arial" panose="020B0604020202020204" pitchFamily="34" charset="0"/>
                <a:cs typeface="Arial" panose="020B0604020202020204" pitchFamily="34" charset="0"/>
              </a:rPr>
              <a:t>(vừa sống dưới nước, vừa sống trên cạn)</a:t>
            </a:r>
            <a:r>
              <a:rPr lang="vi-VN" sz="2800" b="1">
                <a:latin typeface="Arial" panose="020B0604020202020204" pitchFamily="34" charset="0"/>
                <a:cs typeface="Arial" panose="020B0604020202020204" pitchFamily="34" charset="0"/>
              </a:rPr>
              <a:t>.</a:t>
            </a:r>
            <a:r>
              <a:rPr lang="en-US" sz="2800" b="1">
                <a:latin typeface="Arial" panose="020B0604020202020204" pitchFamily="34" charset="0"/>
                <a:cs typeface="Arial" panose="020B0604020202020204" pitchFamily="34" charset="0"/>
              </a:rPr>
              <a:t> Khi còn nhỏ, nòng nọc có đuôi và biết bơi như cá. Sau quá trình tiến hóa nòng nọc sẽ trở thành con ếch.</a:t>
            </a:r>
          </a:p>
        </p:txBody>
      </p:sp>
      <p:pic>
        <p:nvPicPr>
          <p:cNvPr id="2" name="Picture 1"/>
          <p:cNvPicPr>
            <a:picLocks noChangeAspect="1"/>
          </p:cNvPicPr>
          <p:nvPr/>
        </p:nvPicPr>
        <p:blipFill>
          <a:blip r:embed="rId4"/>
          <a:stretch>
            <a:fillRect/>
          </a:stretch>
        </p:blipFill>
        <p:spPr>
          <a:xfrm>
            <a:off x="196215" y="1667051"/>
            <a:ext cx="6667500" cy="5083705"/>
          </a:xfrm>
          <a:prstGeom prst="rect">
            <a:avLst/>
          </a:prstGeom>
        </p:spPr>
      </p:pic>
    </p:spTree>
    <p:extLst>
      <p:ext uri="{BB962C8B-B14F-4D97-AF65-F5344CB8AC3E}">
        <p14:creationId xmlns:p14="http://schemas.microsoft.com/office/powerpoint/2010/main" val="33636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4631" y="279353"/>
            <a:ext cx="11339205" cy="1077218"/>
          </a:xfrm>
          <a:prstGeom prst="rect">
            <a:avLst/>
          </a:prstGeom>
          <a:noFill/>
        </p:spPr>
        <p:txBody>
          <a:bodyPr wrap="square" rtlCol="0">
            <a:spAutoFit/>
          </a:bodyPr>
          <a:lstStyle/>
          <a:p>
            <a:pPr algn="just">
              <a:defRPr/>
            </a:pPr>
            <a:r>
              <a:rPr lang="en-US" altLang="zh-CN" sz="3200" b="1">
                <a:solidFill>
                  <a:srgbClr val="0000CC"/>
                </a:solidFill>
                <a:latin typeface="Arial" panose="020B0604020202020204" pitchFamily="34" charset="0"/>
                <a:ea typeface="Arial-Rounded" panose="020B0604020202020204" pitchFamily="34" charset="0"/>
                <a:cs typeface="Arial" panose="020B0604020202020204" pitchFamily="34" charset="0"/>
              </a:rPr>
              <a:t>Bài 3. </a:t>
            </a:r>
            <a:r>
              <a:rPr lang="en-US" altLang="zh-CN" sz="3200" b="1">
                <a:solidFill>
                  <a:prstClr val="black"/>
                </a:solidFill>
                <a:latin typeface="Arial" panose="020B0604020202020204" pitchFamily="34" charset="0"/>
                <a:ea typeface="Arial-Rounded" panose="020B0604020202020204" pitchFamily="34" charset="0"/>
                <a:cs typeface="Arial" panose="020B0604020202020204" pitchFamily="34" charset="0"/>
              </a:rPr>
              <a:t>Chọn câu ở cột A phù hợp với ý ở cột B. Nói tên dấu câu đặt cuối mỗi câu.</a:t>
            </a:r>
          </a:p>
        </p:txBody>
      </p:sp>
      <p:sp>
        <p:nvSpPr>
          <p:cNvPr id="7" name="TextBox 6"/>
          <p:cNvSpPr txBox="1"/>
          <p:nvPr/>
        </p:nvSpPr>
        <p:spPr>
          <a:xfrm>
            <a:off x="2351315" y="1508116"/>
            <a:ext cx="783771" cy="584775"/>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A</a:t>
            </a:r>
          </a:p>
        </p:txBody>
      </p:sp>
      <p:sp>
        <p:nvSpPr>
          <p:cNvPr id="9" name="TextBox 8"/>
          <p:cNvSpPr txBox="1"/>
          <p:nvPr/>
        </p:nvSpPr>
        <p:spPr>
          <a:xfrm>
            <a:off x="9013132" y="1434720"/>
            <a:ext cx="783771" cy="584775"/>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B</a:t>
            </a:r>
          </a:p>
        </p:txBody>
      </p:sp>
      <p:sp>
        <p:nvSpPr>
          <p:cNvPr id="10" name="TextBox 9"/>
          <p:cNvSpPr txBox="1"/>
          <p:nvPr/>
        </p:nvSpPr>
        <p:spPr>
          <a:xfrm>
            <a:off x="470260" y="2248369"/>
            <a:ext cx="5499465" cy="1077218"/>
          </a:xfrm>
          <a:prstGeom prst="rect">
            <a:avLst/>
          </a:prstGeom>
          <a:solidFill>
            <a:srgbClr val="99FF66"/>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a:latin typeface="Arial" panose="020B0604020202020204" pitchFamily="34" charset="0"/>
                <a:cs typeface="Arial" panose="020B0604020202020204" pitchFamily="34" charset="0"/>
              </a:rPr>
              <a:t>Hằng ngày, hai bạn thường rủ nhau đi học.</a:t>
            </a:r>
          </a:p>
        </p:txBody>
      </p:sp>
      <p:sp>
        <p:nvSpPr>
          <p:cNvPr id="11" name="TextBox 10"/>
          <p:cNvSpPr txBox="1"/>
          <p:nvPr/>
        </p:nvSpPr>
        <p:spPr>
          <a:xfrm>
            <a:off x="482197" y="3678776"/>
            <a:ext cx="5487527" cy="1077218"/>
          </a:xfrm>
          <a:prstGeom prst="rect">
            <a:avLst/>
          </a:prstGeom>
          <a:solidFill>
            <a:srgbClr val="99FF66"/>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a:latin typeface="Arial" panose="020B0604020202020204" pitchFamily="34" charset="0"/>
                <a:cs typeface="Arial" panose="020B0604020202020204" pitchFamily="34" charset="0"/>
              </a:rPr>
              <a:t>Vì sao lúc chia tay sóc, kiến rất buồn?</a:t>
            </a:r>
          </a:p>
        </p:txBody>
      </p:sp>
      <p:sp>
        <p:nvSpPr>
          <p:cNvPr id="12" name="TextBox 11"/>
          <p:cNvSpPr txBox="1"/>
          <p:nvPr/>
        </p:nvSpPr>
        <p:spPr>
          <a:xfrm>
            <a:off x="482198" y="5039231"/>
            <a:ext cx="5487525" cy="584775"/>
          </a:xfrm>
          <a:prstGeom prst="rect">
            <a:avLst/>
          </a:prstGeom>
          <a:solidFill>
            <a:srgbClr val="99FF66"/>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a:latin typeface="Arial" panose="020B0604020202020204" pitchFamily="34" charset="0"/>
                <a:cs typeface="Arial" panose="020B0604020202020204" pitchFamily="34" charset="0"/>
              </a:rPr>
              <a:t>Sóc ơi, tớ cũng nhớ cậu!</a:t>
            </a:r>
          </a:p>
        </p:txBody>
      </p:sp>
      <p:sp>
        <p:nvSpPr>
          <p:cNvPr id="13" name="TextBox 12"/>
          <p:cNvSpPr txBox="1"/>
          <p:nvPr/>
        </p:nvSpPr>
        <p:spPr>
          <a:xfrm>
            <a:off x="7928871" y="2341088"/>
            <a:ext cx="3788513" cy="584775"/>
          </a:xfrm>
          <a:prstGeom prst="rect">
            <a:avLst/>
          </a:prstGeom>
          <a:solidFill>
            <a:srgbClr val="FF99FF"/>
          </a:solidFill>
        </p:spPr>
        <p:txBody>
          <a:bodyPr wrap="square" rtlCol="0">
            <a:spAutoFit/>
          </a:bodyPr>
          <a:lstStyle/>
          <a:p>
            <a:pPr algn="just"/>
            <a:r>
              <a:rPr lang="en-US" sz="3200" b="1">
                <a:latin typeface="Arial" panose="020B0604020202020204" pitchFamily="34" charset="0"/>
                <a:cs typeface="Arial" panose="020B0604020202020204" pitchFamily="34" charset="0"/>
              </a:rPr>
              <a:t>Hỏi điều chưa biết</a:t>
            </a:r>
          </a:p>
        </p:txBody>
      </p:sp>
      <p:sp>
        <p:nvSpPr>
          <p:cNvPr id="14" name="TextBox 13"/>
          <p:cNvSpPr txBox="1"/>
          <p:nvPr/>
        </p:nvSpPr>
        <p:spPr>
          <a:xfrm>
            <a:off x="7901618" y="3771495"/>
            <a:ext cx="3815766" cy="584775"/>
          </a:xfrm>
          <a:prstGeom prst="rect">
            <a:avLst/>
          </a:prstGeom>
          <a:solidFill>
            <a:srgbClr val="FF99FF"/>
          </a:solidFill>
        </p:spPr>
        <p:txBody>
          <a:bodyPr wrap="square" rtlCol="0">
            <a:spAutoFit/>
          </a:bodyPr>
          <a:lstStyle/>
          <a:p>
            <a:pPr algn="just"/>
            <a:r>
              <a:rPr lang="en-US" sz="3200" b="1">
                <a:latin typeface="Arial" panose="020B0604020202020204" pitchFamily="34" charset="0"/>
                <a:cs typeface="Arial" panose="020B0604020202020204" pitchFamily="34" charset="0"/>
              </a:rPr>
              <a:t>Kể lại sự việc</a:t>
            </a:r>
          </a:p>
        </p:txBody>
      </p:sp>
      <p:sp>
        <p:nvSpPr>
          <p:cNvPr id="15" name="TextBox 14"/>
          <p:cNvSpPr txBox="1"/>
          <p:nvPr/>
        </p:nvSpPr>
        <p:spPr>
          <a:xfrm>
            <a:off x="7914682" y="5131950"/>
            <a:ext cx="3802702" cy="584775"/>
          </a:xfrm>
          <a:prstGeom prst="rect">
            <a:avLst/>
          </a:prstGeom>
          <a:solidFill>
            <a:srgbClr val="FF99FF"/>
          </a:solidFill>
        </p:spPr>
        <p:txBody>
          <a:bodyPr wrap="square" rtlCol="0">
            <a:spAutoFit/>
          </a:bodyPr>
          <a:lstStyle/>
          <a:p>
            <a:pPr algn="just"/>
            <a:r>
              <a:rPr lang="en-US" sz="3200" b="1">
                <a:latin typeface="Arial" panose="020B0604020202020204" pitchFamily="34" charset="0"/>
                <a:cs typeface="Arial" panose="020B0604020202020204" pitchFamily="34" charset="0"/>
              </a:rPr>
              <a:t>Bộc lộ cảm xúc</a:t>
            </a:r>
          </a:p>
        </p:txBody>
      </p:sp>
      <p:sp>
        <p:nvSpPr>
          <p:cNvPr id="20" name="TextBox 19"/>
          <p:cNvSpPr txBox="1"/>
          <p:nvPr/>
        </p:nvSpPr>
        <p:spPr>
          <a:xfrm>
            <a:off x="3246118" y="2607349"/>
            <a:ext cx="391885" cy="769441"/>
          </a:xfrm>
          <a:prstGeom prst="rect">
            <a:avLst/>
          </a:prstGeom>
          <a:noFill/>
        </p:spPr>
        <p:txBody>
          <a:bodyPr wrap="square" rtlCol="0">
            <a:spAutoFit/>
          </a:bodyPr>
          <a:lstStyle/>
          <a:p>
            <a:r>
              <a:rPr lang="en-US" sz="4400" b="1">
                <a:solidFill>
                  <a:srgbClr val="FF0000"/>
                </a:solidFill>
                <a:latin typeface="Arial" panose="020B0604020202020204" pitchFamily="34" charset="0"/>
                <a:cs typeface="Arial" panose="020B0604020202020204" pitchFamily="34" charset="0"/>
              </a:rPr>
              <a:t>.</a:t>
            </a:r>
          </a:p>
        </p:txBody>
      </p:sp>
      <p:sp>
        <p:nvSpPr>
          <p:cNvPr id="21" name="TextBox 20"/>
          <p:cNvSpPr txBox="1"/>
          <p:nvPr/>
        </p:nvSpPr>
        <p:spPr>
          <a:xfrm>
            <a:off x="3030582" y="4161661"/>
            <a:ext cx="587828" cy="584775"/>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a:t>
            </a:r>
          </a:p>
        </p:txBody>
      </p:sp>
      <p:sp>
        <p:nvSpPr>
          <p:cNvPr id="22" name="TextBox 21"/>
          <p:cNvSpPr txBox="1"/>
          <p:nvPr/>
        </p:nvSpPr>
        <p:spPr>
          <a:xfrm>
            <a:off x="5172890" y="5035726"/>
            <a:ext cx="391885" cy="584775"/>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a:t>
            </a:r>
          </a:p>
        </p:txBody>
      </p:sp>
      <p:cxnSp>
        <p:nvCxnSpPr>
          <p:cNvPr id="24" name="Straight Connector 23"/>
          <p:cNvCxnSpPr>
            <a:stCxn id="10" idx="3"/>
            <a:endCxn id="14" idx="1"/>
          </p:cNvCxnSpPr>
          <p:nvPr/>
        </p:nvCxnSpPr>
        <p:spPr>
          <a:xfrm>
            <a:off x="5969725" y="2786978"/>
            <a:ext cx="1931893" cy="12769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963192" y="2633475"/>
            <a:ext cx="1938424" cy="16054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66457" y="5354239"/>
            <a:ext cx="19351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28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fltVal val="0"/>
                                          </p:val>
                                        </p:tav>
                                        <p:tav tm="100000">
                                          <p:val>
                                            <p:strVal val="#ppt_w"/>
                                          </p:val>
                                        </p:tav>
                                      </p:tavLst>
                                    </p:anim>
                                    <p:anim calcmode="lin" valueType="num">
                                      <p:cBhvr>
                                        <p:cTn id="52" dur="1000" fill="hold"/>
                                        <p:tgtEl>
                                          <p:spTgt spid="21"/>
                                        </p:tgtEl>
                                        <p:attrNameLst>
                                          <p:attrName>ppt_h</p:attrName>
                                        </p:attrNameLst>
                                      </p:cBhvr>
                                      <p:tavLst>
                                        <p:tav tm="0">
                                          <p:val>
                                            <p:fltVal val="0"/>
                                          </p:val>
                                        </p:tav>
                                        <p:tav tm="100000">
                                          <p:val>
                                            <p:strVal val="#ppt_h"/>
                                          </p:val>
                                        </p:tav>
                                      </p:tavLst>
                                    </p:anim>
                                    <p:anim calcmode="lin" valueType="num">
                                      <p:cBhvr>
                                        <p:cTn id="53" dur="1000" fill="hold"/>
                                        <p:tgtEl>
                                          <p:spTgt spid="21"/>
                                        </p:tgtEl>
                                        <p:attrNameLst>
                                          <p:attrName>style.rotation</p:attrName>
                                        </p:attrNameLst>
                                      </p:cBhvr>
                                      <p:tavLst>
                                        <p:tav tm="0">
                                          <p:val>
                                            <p:fltVal val="90"/>
                                          </p:val>
                                        </p:tav>
                                        <p:tav tm="100000">
                                          <p:val>
                                            <p:fltVal val="0"/>
                                          </p:val>
                                        </p:tav>
                                      </p:tavLst>
                                    </p:anim>
                                    <p:animEffect transition="in" filter="fad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anim calcmode="lin" valueType="num">
                                      <p:cBhvr>
                                        <p:cTn id="69" dur="1000" fill="hold"/>
                                        <p:tgtEl>
                                          <p:spTgt spid="22"/>
                                        </p:tgtEl>
                                        <p:attrNameLst>
                                          <p:attrName>style.rotation</p:attrName>
                                        </p:attrNameLst>
                                      </p:cBhvr>
                                      <p:tavLst>
                                        <p:tav tm="0">
                                          <p:val>
                                            <p:fltVal val="90"/>
                                          </p:val>
                                        </p:tav>
                                        <p:tav tm="100000">
                                          <p:val>
                                            <p:fltVal val="0"/>
                                          </p:val>
                                        </p:tav>
                                      </p:tavLst>
                                    </p:anim>
                                    <p:animEffect transition="in" filter="fade">
                                      <p:cBhvr>
                                        <p:cTn id="7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animBg="1"/>
      <p:bldP spid="11" grpId="0" animBg="1"/>
      <p:bldP spid="12" grpId="0" animBg="1"/>
      <p:bldP spid="13" grpId="0" animBg="1"/>
      <p:bldP spid="14" grpId="0" animBg="1"/>
      <p:bldP spid="15" grpId="0" animBg="1"/>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624</Words>
  <Application>Microsoft Office PowerPoint</Application>
  <PresentationFormat>Widescreen</PresentationFormat>
  <Paragraphs>63</Paragraphs>
  <Slides>11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.VnStamp</vt:lpstr>
      <vt:lpstr>Arial</vt:lpstr>
      <vt:lpstr>Calibri</vt:lpstr>
      <vt:lpstr>Calibri Light</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HANH™ PC</dc:creator>
  <cp:lastModifiedBy>LATITUDE 7400</cp:lastModifiedBy>
  <cp:revision>166</cp:revision>
  <dcterms:created xsi:type="dcterms:W3CDTF">2023-10-16T09:18:13Z</dcterms:created>
  <dcterms:modified xsi:type="dcterms:W3CDTF">2024-11-14T14:09:58Z</dcterms:modified>
</cp:coreProperties>
</file>