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693" r:id="rId2"/>
    <p:sldId id="542" r:id="rId3"/>
    <p:sldId id="543" r:id="rId4"/>
    <p:sldId id="532" r:id="rId5"/>
    <p:sldId id="533" r:id="rId6"/>
    <p:sldId id="534" r:id="rId7"/>
    <p:sldId id="535" r:id="rId8"/>
    <p:sldId id="536" r:id="rId9"/>
    <p:sldId id="537" r:id="rId10"/>
    <p:sldId id="538" r:id="rId11"/>
    <p:sldId id="544" r:id="rId12"/>
    <p:sldId id="545" r:id="rId13"/>
    <p:sldId id="540" r:id="rId14"/>
    <p:sldId id="541" r:id="rId15"/>
    <p:sldId id="290" r:id="rId16"/>
    <p:sldId id="29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91203" autoAdjust="0"/>
  </p:normalViewPr>
  <p:slideViewPr>
    <p:cSldViewPr snapToGrid="0">
      <p:cViewPr varScale="1">
        <p:scale>
          <a:sx n="66" d="100"/>
          <a:sy n="66" d="100"/>
        </p:scale>
        <p:origin x="104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3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150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GIF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.png"/><Relationship Id="rId5" Type="http://schemas.openxmlformats.org/officeDocument/2006/relationships/image" Target="../media/image14.jpeg"/><Relationship Id="rId4" Type="http://schemas.openxmlformats.org/officeDocument/2006/relationships/image" Target="../media/image24.jpe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GIF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GIF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GIF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9.GIF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31" y="44624"/>
            <a:ext cx="9195869" cy="6813376"/>
          </a:xfrm>
          <a:prstGeom prst="rect">
            <a:avLst/>
          </a:prstGeom>
        </p:spPr>
      </p:pic>
      <p:sp>
        <p:nvSpPr>
          <p:cNvPr id="3" name="文本框 1"/>
          <p:cNvSpPr txBox="1">
            <a:spLocks noChangeArrowheads="1"/>
          </p:cNvSpPr>
          <p:nvPr/>
        </p:nvSpPr>
        <p:spPr bwMode="auto">
          <a:xfrm>
            <a:off x="3791745" y="864003"/>
            <a:ext cx="6824387" cy="292387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lvl="1" algn="ctr" defTabSz="342900">
              <a:defRPr/>
            </a:pPr>
            <a:r>
              <a:rPr lang="en-US" altLang="zh-CN" sz="45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Chào</a:t>
            </a:r>
            <a:r>
              <a:rPr lang="en-US" altLang="zh-CN" sz="45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5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mừng</a:t>
            </a:r>
            <a:r>
              <a:rPr lang="en-US" altLang="zh-CN" sz="45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</a:p>
          <a:p>
            <a:pPr marL="342900" lvl="1" algn="ctr" defTabSz="342900">
              <a:defRPr/>
            </a:pPr>
            <a:r>
              <a:rPr lang="en-US" altLang="zh-CN" sz="45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Các</a:t>
            </a:r>
            <a:r>
              <a:rPr lang="en-US" altLang="zh-CN" sz="45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5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thầy</a:t>
            </a:r>
            <a:r>
              <a:rPr lang="en-US" altLang="zh-CN" sz="45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5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cô</a:t>
            </a:r>
            <a:r>
              <a:rPr lang="en-US" altLang="zh-CN" sz="45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5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đến</a:t>
            </a:r>
            <a:r>
              <a:rPr lang="en-US" altLang="zh-CN" sz="45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5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với</a:t>
            </a:r>
            <a:endParaRPr lang="en-US" altLang="zh-CN" sz="45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66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  <a:p>
            <a:pPr marL="342900" lvl="1" algn="ctr" defTabSz="342900">
              <a:defRPr/>
            </a:pPr>
            <a:r>
              <a:rPr lang="en-US" altLang="zh-CN" sz="45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MÔN</a:t>
            </a:r>
            <a:r>
              <a:rPr lang="en-US" altLang="zh-CN" sz="45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: </a:t>
            </a:r>
            <a:r>
              <a:rPr lang="en-US" altLang="zh-CN" sz="45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Âm</a:t>
            </a:r>
            <a:r>
              <a:rPr lang="en-US" altLang="zh-CN" sz="45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5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nhạc</a:t>
            </a:r>
            <a:r>
              <a:rPr lang="en-US" altLang="zh-CN" sz="45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- </a:t>
            </a:r>
            <a:r>
              <a:rPr lang="en-US" altLang="zh-CN" sz="45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Lớp</a:t>
            </a:r>
            <a:r>
              <a:rPr lang="en-US" altLang="zh-CN" sz="45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5</a:t>
            </a:r>
          </a:p>
          <a:p>
            <a:pPr marL="342900" lvl="1" algn="ctr" defTabSz="342900">
              <a:defRPr/>
            </a:pPr>
            <a:endParaRPr lang="en-US" altLang="zh-CN" sz="21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  <a:p>
            <a:pPr marL="342900" lvl="1" algn="ctr" defTabSz="342900">
              <a:defRPr/>
            </a:pPr>
            <a:r>
              <a:rPr lang="en-US" altLang="zh-CN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GV: </a:t>
            </a:r>
            <a:r>
              <a:rPr lang="en-US" altLang="zh-CN" sz="28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Nguyễn</a:t>
            </a:r>
            <a:r>
              <a:rPr lang="en-US" altLang="zh-CN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Thị</a:t>
            </a:r>
            <a:r>
              <a:rPr lang="en-US" altLang="zh-CN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Loan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27649" y="44624"/>
            <a:ext cx="5987561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75" b="1" dirty="0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UỶ BAN NHÂN DÂN HUYỆN TIÊN LÃNG </a:t>
            </a:r>
          </a:p>
          <a:p>
            <a:pPr algn="ctr"/>
            <a:r>
              <a:rPr lang="en-US" sz="1875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TRƯỜNG TIỂU HỌC ĐOÀN LẬP</a:t>
            </a:r>
          </a:p>
        </p:txBody>
      </p:sp>
    </p:spTree>
    <p:extLst>
      <p:ext uri="{BB962C8B-B14F-4D97-AF65-F5344CB8AC3E}">
        <p14:creationId xmlns:p14="http://schemas.microsoft.com/office/powerpoint/2010/main" val="67645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463"/>
            <a:ext cx="12306298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05630" y="1326863"/>
            <a:ext cx="43098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                      </a:t>
            </a:r>
          </a:p>
          <a:p>
            <a:r>
              <a:rPr lang="en-US" sz="2800" b="1" i="1" dirty="0" err="1">
                <a:solidFill>
                  <a:srgbClr val="000066"/>
                </a:solidFill>
              </a:rPr>
              <a:t>Tổ</a:t>
            </a:r>
            <a:r>
              <a:rPr lang="en-US" sz="2800" b="1" i="1" dirty="0">
                <a:solidFill>
                  <a:srgbClr val="000066"/>
                </a:solidFill>
              </a:rPr>
              <a:t> 1: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Đọc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nhạc</a:t>
            </a:r>
            <a:endParaRPr lang="en-US" sz="2800" i="1" dirty="0">
              <a:solidFill>
                <a:srgbClr val="FF0000"/>
              </a:solidFill>
            </a:endParaRPr>
          </a:p>
          <a:p>
            <a:r>
              <a:rPr lang="en-US" sz="2800" b="1" i="1" dirty="0" err="1">
                <a:solidFill>
                  <a:srgbClr val="000066"/>
                </a:solidFill>
              </a:rPr>
              <a:t>Tổ</a:t>
            </a:r>
            <a:r>
              <a:rPr lang="en-US" sz="2800" b="1" i="1" dirty="0">
                <a:solidFill>
                  <a:srgbClr val="000066"/>
                </a:solidFill>
              </a:rPr>
              <a:t> 2: </a:t>
            </a:r>
            <a:r>
              <a:rPr lang="en-US" sz="2800" i="1" dirty="0" err="1">
                <a:solidFill>
                  <a:srgbClr val="FF0000"/>
                </a:solidFill>
              </a:rPr>
              <a:t>nghép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lời</a:t>
            </a:r>
            <a:r>
              <a:rPr lang="en-US" sz="2800" i="1" dirty="0">
                <a:solidFill>
                  <a:srgbClr val="FF0000"/>
                </a:solidFill>
              </a:rPr>
              <a:t> (</a:t>
            </a:r>
            <a:r>
              <a:rPr lang="en-US" sz="2800" i="1" dirty="0" err="1">
                <a:solidFill>
                  <a:srgbClr val="FF0000"/>
                </a:solidFill>
              </a:rPr>
              <a:t>ngược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lại</a:t>
            </a:r>
            <a:r>
              <a:rPr lang="en-US" sz="2800" i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4552606" y="35601"/>
            <a:ext cx="54320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rgbClr val="000066"/>
                </a:solidFill>
              </a:rPr>
              <a:t>Đọc</a:t>
            </a:r>
            <a:r>
              <a:rPr lang="en-US" sz="3600" i="1" dirty="0">
                <a:solidFill>
                  <a:srgbClr val="000066"/>
                </a:solidFill>
              </a:rPr>
              <a:t> </a:t>
            </a:r>
            <a:r>
              <a:rPr lang="en-US" sz="3600" i="1" dirty="0" err="1">
                <a:solidFill>
                  <a:srgbClr val="000066"/>
                </a:solidFill>
              </a:rPr>
              <a:t>nhẩm</a:t>
            </a:r>
            <a:r>
              <a:rPr lang="en-US" sz="3600" i="1" dirty="0">
                <a:solidFill>
                  <a:srgbClr val="000066"/>
                </a:solidFill>
              </a:rPr>
              <a:t> </a:t>
            </a:r>
            <a:r>
              <a:rPr lang="en-US" sz="3600" i="1" dirty="0" err="1">
                <a:solidFill>
                  <a:srgbClr val="000066"/>
                </a:solidFill>
              </a:rPr>
              <a:t>lời</a:t>
            </a:r>
            <a:r>
              <a:rPr lang="en-US" sz="3600" i="1" dirty="0">
                <a:solidFill>
                  <a:srgbClr val="000066"/>
                </a:solidFill>
              </a:rPr>
              <a:t> </a:t>
            </a:r>
            <a:r>
              <a:rPr lang="en-US" sz="3600" i="1" dirty="0" err="1">
                <a:solidFill>
                  <a:srgbClr val="000066"/>
                </a:solidFill>
              </a:rPr>
              <a:t>trên</a:t>
            </a:r>
            <a:r>
              <a:rPr lang="en-US" sz="3600" i="1" dirty="0">
                <a:solidFill>
                  <a:srgbClr val="000066"/>
                </a:solidFill>
              </a:rPr>
              <a:t> </a:t>
            </a:r>
            <a:r>
              <a:rPr lang="en-US" sz="3600" i="1" dirty="0" err="1">
                <a:solidFill>
                  <a:srgbClr val="000066"/>
                </a:solidFill>
              </a:rPr>
              <a:t>giai</a:t>
            </a:r>
            <a:r>
              <a:rPr lang="en-US" sz="3600" i="1" dirty="0">
                <a:solidFill>
                  <a:srgbClr val="000066"/>
                </a:solidFill>
              </a:rPr>
              <a:t> </a:t>
            </a:r>
            <a:r>
              <a:rPr lang="en-US" sz="3600" i="1" dirty="0" err="1">
                <a:solidFill>
                  <a:srgbClr val="000066"/>
                </a:solidFill>
              </a:rPr>
              <a:t>điệu</a:t>
            </a:r>
            <a:r>
              <a:rPr lang="en-US" sz="3600" i="1" dirty="0">
                <a:solidFill>
                  <a:srgbClr val="000066"/>
                </a:solidFill>
              </a:rPr>
              <a:t> </a:t>
            </a:r>
            <a:r>
              <a:rPr lang="en-US" sz="3600" i="1" dirty="0" err="1">
                <a:solidFill>
                  <a:srgbClr val="000066"/>
                </a:solidFill>
              </a:rPr>
              <a:t>sau</a:t>
            </a:r>
            <a:r>
              <a:rPr lang="en-US" sz="3600" i="1" dirty="0">
                <a:solidFill>
                  <a:srgbClr val="000066"/>
                </a:solidFill>
              </a:rPr>
              <a:t> </a:t>
            </a:r>
            <a:r>
              <a:rPr lang="en-US" sz="3600" i="1" dirty="0" err="1">
                <a:solidFill>
                  <a:srgbClr val="000066"/>
                </a:solidFill>
              </a:rPr>
              <a:t>đó</a:t>
            </a:r>
            <a:r>
              <a:rPr lang="en-US" sz="3600" i="1" dirty="0">
                <a:solidFill>
                  <a:srgbClr val="000066"/>
                </a:solidFill>
              </a:rPr>
              <a:t> chia </a:t>
            </a:r>
            <a:r>
              <a:rPr lang="en-US" sz="3600" i="1" dirty="0" err="1">
                <a:solidFill>
                  <a:srgbClr val="000066"/>
                </a:solidFill>
              </a:rPr>
              <a:t>lớp</a:t>
            </a:r>
            <a:r>
              <a:rPr lang="en-US" sz="3600" i="1" dirty="0">
                <a:solidFill>
                  <a:srgbClr val="000066"/>
                </a:solidFill>
              </a:rPr>
              <a:t> </a:t>
            </a:r>
            <a:r>
              <a:rPr lang="en-US" sz="3600" i="1" dirty="0" err="1">
                <a:solidFill>
                  <a:srgbClr val="000066"/>
                </a:solidFill>
              </a:rPr>
              <a:t>thành</a:t>
            </a:r>
            <a:r>
              <a:rPr lang="en-US" sz="3600" i="1" dirty="0">
                <a:solidFill>
                  <a:srgbClr val="000066"/>
                </a:solidFill>
              </a:rPr>
              <a:t> 2 </a:t>
            </a:r>
            <a:r>
              <a:rPr lang="en-US" sz="3600" i="1" dirty="0" err="1">
                <a:solidFill>
                  <a:srgbClr val="000066"/>
                </a:solidFill>
              </a:rPr>
              <a:t>tổ</a:t>
            </a:r>
            <a:r>
              <a:rPr lang="en-US" sz="3600" i="1" dirty="0">
                <a:solidFill>
                  <a:srgbClr val="000066"/>
                </a:solidFill>
              </a:rPr>
              <a:t>:</a:t>
            </a:r>
            <a:endParaRPr lang="en-US" sz="3600" dirty="0">
              <a:solidFill>
                <a:srgbClr val="000066"/>
              </a:solidFill>
            </a:endParaRPr>
          </a:p>
        </p:txBody>
      </p:sp>
      <p:pic>
        <p:nvPicPr>
          <p:cNvPr id="5" name="CA BAI TDN MAY CHI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050" y="42957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4792" y="0"/>
            <a:ext cx="12007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Hướng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dẫn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Hs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thực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âm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tiết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tấu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dùng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thanh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phách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trống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nhỏ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920" y="944948"/>
            <a:ext cx="8642000" cy="115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8723" y="2108996"/>
            <a:ext cx="243624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marR="91440" algn="just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en-US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Nhóm</a:t>
            </a:r>
            <a:r>
              <a:rPr lang="en-US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1: </a:t>
            </a:r>
            <a:r>
              <a:rPr lang="en-US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Thanh</a:t>
            </a:r>
            <a:r>
              <a:rPr lang="en-US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phách</a:t>
            </a:r>
            <a:endParaRPr lang="en-US" sz="1400" dirty="0">
              <a:ea typeface="Calibri" panose="020F0502020204030204"/>
              <a:cs typeface="Times New Roman" panose="020206030504050203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100" y="2259510"/>
            <a:ext cx="758194" cy="601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197" y="2258200"/>
            <a:ext cx="758194" cy="6016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629" y="2258200"/>
            <a:ext cx="758194" cy="6016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085" y="2208883"/>
            <a:ext cx="758194" cy="6016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92" y="2188630"/>
            <a:ext cx="758194" cy="601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273" y="2108996"/>
            <a:ext cx="758194" cy="6016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06" y="2259510"/>
            <a:ext cx="758194" cy="6016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194" y="2259510"/>
            <a:ext cx="758194" cy="6016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2798" y="3105151"/>
            <a:ext cx="2824106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marR="91440" algn="just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en-US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Nhóm</a:t>
            </a:r>
            <a:r>
              <a:rPr lang="en-US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2: Tam </a:t>
            </a:r>
            <a:r>
              <a:rPr lang="en-US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giác</a:t>
            </a:r>
            <a:r>
              <a:rPr lang="en-US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</a:t>
            </a:r>
            <a:r>
              <a:rPr lang="en-US" dirty="0" err="1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chuông</a:t>
            </a:r>
            <a:endParaRPr lang="en-US" sz="1400" dirty="0">
              <a:ea typeface="Calibri" panose="020F0502020204030204"/>
              <a:cs typeface="Times New Roman" panose="02020603050405020304"/>
            </a:endParaRPr>
          </a:p>
        </p:txBody>
      </p:sp>
      <p:pic>
        <p:nvPicPr>
          <p:cNvPr id="1027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04" y="2982944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622" y="2972799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395" y="2929257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819" y="2929822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292" y="2954573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849" y="3023432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294" y="2982943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010" y="2984844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90544" y="3970448"/>
            <a:ext cx="2012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/>
                <a:ea typeface="Calibri" panose="020F0502020204030204"/>
              </a:rPr>
              <a:t>Nhóm</a:t>
            </a:r>
            <a:r>
              <a:rPr lang="en-US" dirty="0">
                <a:latin typeface="Times New Roman" panose="02020603050405020304"/>
                <a:ea typeface="Calibri" panose="020F0502020204030204"/>
              </a:rPr>
              <a:t> 3: </a:t>
            </a:r>
            <a:r>
              <a:rPr lang="en-US" dirty="0" err="1">
                <a:latin typeface="Times New Roman" panose="02020603050405020304"/>
                <a:ea typeface="Calibri" panose="020F0502020204030204"/>
              </a:rPr>
              <a:t>Trống</a:t>
            </a:r>
            <a:r>
              <a:rPr lang="en-US" dirty="0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dirty="0" err="1">
                <a:latin typeface="Times New Roman" panose="02020603050405020304"/>
                <a:ea typeface="Calibri" panose="020F0502020204030204"/>
              </a:rPr>
              <a:t>nhỏ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576" y="3934395"/>
            <a:ext cx="539497" cy="4053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06" y="3884102"/>
            <a:ext cx="539497" cy="4053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977" y="3833810"/>
            <a:ext cx="539497" cy="4053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915" y="3833810"/>
            <a:ext cx="539497" cy="4053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689" y="3818796"/>
            <a:ext cx="539497" cy="40538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942" y="3767755"/>
            <a:ext cx="539497" cy="4053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893" y="3920904"/>
            <a:ext cx="539497" cy="40538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550" y="3920903"/>
            <a:ext cx="539497" cy="40538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esktop\C1 TD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11" y="478970"/>
            <a:ext cx="11038117" cy="296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58" y="3635509"/>
            <a:ext cx="758194" cy="6016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52" y="3635509"/>
            <a:ext cx="758194" cy="6016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2" y="3575592"/>
            <a:ext cx="758194" cy="601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43" y="3635509"/>
            <a:ext cx="758194" cy="6016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58" y="3667396"/>
            <a:ext cx="758194" cy="6016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901" y="3635509"/>
            <a:ext cx="758194" cy="6016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558" y="3612308"/>
            <a:ext cx="758194" cy="601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01" y="3503021"/>
            <a:ext cx="758194" cy="6016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644" y="3574163"/>
            <a:ext cx="758194" cy="601664"/>
          </a:xfrm>
          <a:prstGeom prst="rect">
            <a:avLst/>
          </a:prstGeom>
        </p:spPr>
      </p:pic>
      <p:pic>
        <p:nvPicPr>
          <p:cNvPr id="15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673" y="4463401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310" y="4439129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301" y="4439132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572" y="4469229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1" y="4463082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644" y="4469229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372" y="4439130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343" y="4439131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944" y="5370286"/>
            <a:ext cx="714703" cy="5370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262" y="5363032"/>
            <a:ext cx="714703" cy="5370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32" y="5428335"/>
            <a:ext cx="714703" cy="53703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016" y="5370285"/>
            <a:ext cx="714703" cy="53703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645" y="5406567"/>
            <a:ext cx="714703" cy="53703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135" y="5428335"/>
            <a:ext cx="714703" cy="53703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343" y="5428335"/>
            <a:ext cx="714703" cy="53703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52" y="5428334"/>
            <a:ext cx="714703" cy="53703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379115" y="155804"/>
            <a:ext cx="5704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HĐ: VẬN DỤNG-SÁNG TẠO</a:t>
            </a:r>
          </a:p>
        </p:txBody>
      </p:sp>
      <p:pic>
        <p:nvPicPr>
          <p:cNvPr id="32" name="CA BAI TDN MAY CHI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67058" y="624794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12" y="414338"/>
            <a:ext cx="7000875" cy="3600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0498" y="4960084"/>
            <a:ext cx="8191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chemeClr val="bg1"/>
                </a:solidFill>
              </a:rPr>
              <a:t>HD </a:t>
            </a:r>
            <a:r>
              <a:rPr lang="en-US" sz="4800" i="1" dirty="0" err="1">
                <a:solidFill>
                  <a:schemeClr val="bg1"/>
                </a:solidFill>
              </a:rPr>
              <a:t>các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động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tác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ký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hiệu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bàn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tay</a:t>
            </a: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8762" y="6070104"/>
            <a:ext cx="389096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3. </a:t>
            </a:r>
            <a:r>
              <a:rPr lang="en-US" sz="3200" b="1" dirty="0" err="1">
                <a:solidFill>
                  <a:srgbClr val="00B050"/>
                </a:solidFill>
              </a:rPr>
              <a:t>Vận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dụng</a:t>
            </a:r>
            <a:r>
              <a:rPr lang="en-US" sz="3200" b="1" dirty="0">
                <a:solidFill>
                  <a:srgbClr val="00B050"/>
                </a:solidFill>
              </a:rPr>
              <a:t>- </a:t>
            </a:r>
            <a:r>
              <a:rPr lang="en-US" sz="3200" b="1" dirty="0" err="1">
                <a:solidFill>
                  <a:srgbClr val="00B050"/>
                </a:solidFill>
              </a:rPr>
              <a:t>sáng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tạo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10" name="LCD DEN DRMFSLS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0843" y="4143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00498" y="4960084"/>
            <a:ext cx="8191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FFFF00"/>
                </a:solidFill>
              </a:rPr>
              <a:t>Trò</a:t>
            </a:r>
            <a:r>
              <a:rPr lang="en-US" sz="3600" b="1" i="1" dirty="0">
                <a:solidFill>
                  <a:srgbClr val="FFFF00"/>
                </a:solidFill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</a:rPr>
              <a:t>chơi</a:t>
            </a:r>
            <a:r>
              <a:rPr lang="en-US" sz="3600" b="1" i="1" dirty="0">
                <a:solidFill>
                  <a:srgbClr val="FFFF00"/>
                </a:solidFill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</a:rPr>
              <a:t>nhanh</a:t>
            </a:r>
            <a:r>
              <a:rPr lang="en-US" sz="3600" b="1" i="1" dirty="0">
                <a:solidFill>
                  <a:srgbClr val="FFFF00"/>
                </a:solidFill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</a:rPr>
              <a:t>như</a:t>
            </a:r>
            <a:r>
              <a:rPr lang="en-US" sz="3600" b="1" i="1" dirty="0">
                <a:solidFill>
                  <a:srgbClr val="FFFF00"/>
                </a:solidFill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</a:rPr>
              <a:t>chớp</a:t>
            </a:r>
            <a:r>
              <a:rPr lang="en-US" sz="3600" b="1" i="1" dirty="0">
                <a:solidFill>
                  <a:srgbClr val="FFFF00"/>
                </a:solidFill>
              </a:rPr>
              <a:t>: </a:t>
            </a:r>
            <a:r>
              <a:rPr lang="en-US" sz="3600" i="1" dirty="0" err="1">
                <a:solidFill>
                  <a:schemeClr val="bg1"/>
                </a:solidFill>
              </a:rPr>
              <a:t>Xem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làm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mẫu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ký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hiệu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bàn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tay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sau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đó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cùng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thực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hiện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chậm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với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mẫu</a:t>
            </a:r>
            <a:r>
              <a:rPr lang="en-US" sz="3600" i="1" dirty="0">
                <a:solidFill>
                  <a:schemeClr val="bg1"/>
                </a:solidFill>
              </a:rPr>
              <a:t> 3 </a:t>
            </a:r>
            <a:r>
              <a:rPr lang="en-US" sz="3600" i="1" dirty="0" err="1">
                <a:solidFill>
                  <a:schemeClr val="bg1"/>
                </a:solidFill>
              </a:rPr>
              <a:t>lần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và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tăng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tốc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nhanh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dần</a:t>
            </a: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2" name="tro choi not nhac ban t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4463" y="342899"/>
            <a:ext cx="7200899" cy="3814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35779">
            <a:off x="1161142" y="1799173"/>
            <a:ext cx="7895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</a:rPr>
              <a:t>- </a:t>
            </a:r>
            <a:r>
              <a:rPr lang="en-US" sz="4000" b="1" i="1">
                <a:solidFill>
                  <a:srgbClr val="FF0000"/>
                </a:solidFill>
              </a:rPr>
              <a:t>Củng cố, dặn dò, nêu giáo dục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21" y="3686628"/>
            <a:ext cx="4586893" cy="20399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078" y="0"/>
            <a:ext cx="11400768" cy="893154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r>
              <a:rPr lang="en-US" sz="3600" b="1" i="1">
                <a:solidFill>
                  <a:srgbClr val="FFFF00"/>
                </a:solidFill>
              </a:rPr>
              <a:t>Chúc thầy cô mạnh khỏe, các bạn HS chăm ngoan học giỏi</a:t>
            </a:r>
          </a:p>
        </p:txBody>
      </p:sp>
      <p:pic>
        <p:nvPicPr>
          <p:cNvPr id="5" name="CA BAI TDN MAY CHI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0507" y="46005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857" y="678808"/>
            <a:ext cx="113211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just">
              <a:spcBef>
                <a:spcPts val="1200"/>
              </a:spcBef>
              <a:spcAft>
                <a:spcPts val="1000"/>
              </a:spcAft>
            </a:pPr>
            <a:r>
              <a:rPr lang="de-DE" sz="36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Trò chơi </a:t>
            </a:r>
            <a:r>
              <a:rPr lang="de-DE" sz="3600" i="1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Ai tai thính:</a:t>
            </a:r>
            <a:r>
              <a:rPr lang="de-DE" sz="3600" dirty="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 đàn bài TĐN số 7 đã được học và yêu cầu cần nhận ra được đó là giai điệu của bài TĐN nào. </a:t>
            </a:r>
            <a:endParaRPr lang="en-US" sz="3600" dirty="0">
              <a:solidFill>
                <a:srgbClr val="FF0000"/>
              </a:solidFill>
              <a:ea typeface="Calibri" panose="020F0502020204030204"/>
              <a:cs typeface="Times New Roman" panose="02020603050405020304"/>
            </a:endParaRPr>
          </a:p>
        </p:txBody>
      </p:sp>
      <p:pic>
        <p:nvPicPr>
          <p:cNvPr id="5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0749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9572" y="-103031"/>
            <a:ext cx="7328079" cy="2382592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</a:rPr>
              <a:t>ÂM NHẠC LỚP 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" y="23524"/>
            <a:ext cx="3090929" cy="20908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524875"/>
            <a:ext cx="3190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u="sng" dirty="0">
                <a:solidFill>
                  <a:srgbClr val="FF0000"/>
                </a:solidFill>
              </a:rPr>
              <a:t>CHỦ ĐỀ: CHÀO MÙA HÈ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84135" y="646331"/>
            <a:ext cx="164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TIẾT 30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0581" y="1462583"/>
            <a:ext cx="36183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nhạc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dirty="0">
                <a:solidFill>
                  <a:srgbClr val="002060"/>
                </a:solidFill>
              </a:rPr>
              <a:t>TĐN </a:t>
            </a:r>
            <a:r>
              <a:rPr lang="en-US" sz="2800" dirty="0" err="1">
                <a:solidFill>
                  <a:srgbClr val="002060"/>
                </a:solidFill>
              </a:rPr>
              <a:t>số</a:t>
            </a:r>
            <a:r>
              <a:rPr lang="en-US" sz="2800" dirty="0">
                <a:solidFill>
                  <a:srgbClr val="002060"/>
                </a:solidFill>
              </a:rPr>
              <a:t> 8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28647" y="2209416"/>
            <a:ext cx="47681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err="1">
                <a:solidFill>
                  <a:srgbClr val="FF0000"/>
                </a:solidFill>
              </a:rPr>
              <a:t>Nhạc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cụ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tấu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Gõ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đệm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tđn</a:t>
            </a:r>
            <a:r>
              <a:rPr lang="en-US" sz="2800" b="1" dirty="0">
                <a:solidFill>
                  <a:srgbClr val="FF0000"/>
                </a:solidFill>
              </a:rPr>
              <a:t> 8</a:t>
            </a:r>
            <a:endParaRPr lang="en-US" sz="2800" dirty="0">
              <a:solidFill>
                <a:srgbClr val="6600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7" y="-9463"/>
            <a:ext cx="7319962" cy="6858000"/>
          </a:xfrm>
          <a:prstGeom prst="rect">
            <a:avLst/>
          </a:prstGeom>
        </p:spPr>
      </p:pic>
      <p:pic>
        <p:nvPicPr>
          <p:cNvPr id="5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29789" y="-20790"/>
            <a:ext cx="684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Nội</a:t>
            </a:r>
            <a:r>
              <a:rPr lang="en-US" sz="3200" b="1" dirty="0">
                <a:solidFill>
                  <a:srgbClr val="000066"/>
                </a:solidFill>
              </a:rPr>
              <a:t> dung 1:  </a:t>
            </a:r>
            <a:r>
              <a:rPr lang="en-US" sz="3200" b="1" dirty="0" err="1">
                <a:solidFill>
                  <a:srgbClr val="000066"/>
                </a:solidFill>
              </a:rPr>
              <a:t>Tập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Đọc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Nhạc</a:t>
            </a:r>
            <a:r>
              <a:rPr lang="en-US" sz="3200" b="1" dirty="0">
                <a:solidFill>
                  <a:srgbClr val="000066"/>
                </a:solidFill>
              </a:rPr>
              <a:t> 8</a:t>
            </a:r>
          </a:p>
        </p:txBody>
      </p:sp>
      <p:sp>
        <p:nvSpPr>
          <p:cNvPr id="7" name="Rectangle 6"/>
          <p:cNvSpPr/>
          <p:nvPr/>
        </p:nvSpPr>
        <p:spPr>
          <a:xfrm>
            <a:off x="-114303" y="577151"/>
            <a:ext cx="60373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TĐN chia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¾.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endParaRPr lang="en-US" sz="28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30295" r="20947" b="41603"/>
          <a:stretch>
            <a:fillRect/>
          </a:stretch>
        </p:blipFill>
        <p:spPr bwMode="auto">
          <a:xfrm>
            <a:off x="-1" y="2343149"/>
            <a:ext cx="6557963" cy="451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21079" y="1675356"/>
            <a:ext cx="258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MÂY CHIỀU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312430"/>
            <a:ext cx="2443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,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nhàng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3792026"/>
            <a:ext cx="92868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14303" y="5780782"/>
            <a:ext cx="77152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13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427" y="979526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469778" y="1267420"/>
            <a:ext cx="4194487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1. TÌM HIỂU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7" y="-9463"/>
            <a:ext cx="731996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895594">
            <a:off x="-1852" y="1089101"/>
            <a:ext cx="71580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-</a:t>
            </a:r>
            <a:r>
              <a:rPr lang="en-US" sz="5400" b="1" dirty="0" err="1">
                <a:solidFill>
                  <a:srgbClr val="FF0000"/>
                </a:solidFill>
              </a:rPr>
              <a:t>Luyện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cao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độ-tiết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tấu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E:\TOG DU LIEU TRG HOC\TH\LOP 5\TDN VA LCD\8TDN8 LCD\ANH LCD T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8899"/>
            <a:ext cx="6757988" cy="421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LCD DEN DRMFSLS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46318" y="94116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7" y="-9463"/>
            <a:ext cx="7319962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4449" y="14021"/>
            <a:ext cx="6529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hình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nốt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tên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nốt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nào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6843713" cy="6019862"/>
          </a:xfrm>
          <a:prstGeom prst="rect">
            <a:avLst/>
          </a:prstGeom>
        </p:spPr>
      </p:pic>
      <p:pic>
        <p:nvPicPr>
          <p:cNvPr id="9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78627" y="554051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" y="-9463"/>
            <a:ext cx="12256231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0026" y="190889"/>
            <a:ext cx="2657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 DẠY TỪNG CÂU</a:t>
            </a:r>
          </a:p>
        </p:txBody>
      </p:sp>
      <p:pic>
        <p:nvPicPr>
          <p:cNvPr id="4098" name="Picture 2" descr="C:\Users\Administrator\Desktop\C1 TD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8" y="1515504"/>
            <a:ext cx="10108346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47140" y="714109"/>
            <a:ext cx="2033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000066"/>
                </a:solidFill>
              </a:rPr>
              <a:t>Câu</a:t>
            </a:r>
            <a:r>
              <a:rPr lang="en-US" sz="4800" b="1" dirty="0">
                <a:solidFill>
                  <a:srgbClr val="000066"/>
                </a:solidFill>
              </a:rPr>
              <a:t>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6313" y="0"/>
            <a:ext cx="4494593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2. THỰC HÀNH</a:t>
            </a:r>
          </a:p>
        </p:txBody>
      </p:sp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85864" y="599701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" y="-9463"/>
            <a:ext cx="12256231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53123" y="2056"/>
            <a:ext cx="2033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000066"/>
                </a:solidFill>
              </a:rPr>
              <a:t>Câu</a:t>
            </a:r>
            <a:r>
              <a:rPr lang="en-US" sz="4800" b="1" dirty="0">
                <a:solidFill>
                  <a:srgbClr val="000066"/>
                </a:solidFill>
              </a:rPr>
              <a:t> 2</a:t>
            </a:r>
          </a:p>
        </p:txBody>
      </p:sp>
      <p:pic>
        <p:nvPicPr>
          <p:cNvPr id="5122" name="Picture 2" descr="C:\Users\Administrator\Desktop\C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76" y="1248689"/>
            <a:ext cx="10016638" cy="148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562077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825" y="-9463"/>
            <a:ext cx="6848473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8587" y="20155"/>
            <a:ext cx="5800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Đọc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cả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bài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với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các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hình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thức</a:t>
            </a:r>
            <a:endParaRPr lang="en-US" sz="3200" b="1" dirty="0">
              <a:solidFill>
                <a:srgbClr val="000066"/>
              </a:solidFill>
            </a:endParaRPr>
          </a:p>
        </p:txBody>
      </p:sp>
      <p:pic>
        <p:nvPicPr>
          <p:cNvPr id="2" name="MP4 TDN SO 8 MAY CHIEU 00_00_02-00_00_3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587" y="828675"/>
            <a:ext cx="5800726" cy="60198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304</Words>
  <Application>Microsoft Office PowerPoint</Application>
  <PresentationFormat>Widescreen</PresentationFormat>
  <Paragraphs>42</Paragraphs>
  <Slides>16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Arial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574</cp:revision>
  <dcterms:created xsi:type="dcterms:W3CDTF">2020-08-30T12:35:00Z</dcterms:created>
  <dcterms:modified xsi:type="dcterms:W3CDTF">2024-05-08T08:01:20Z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7FBAD63D30D3475B9F450747C6D2B376</vt:lpwstr>
  </property>
  <property fmtid="{D5CDD505-2E9C-101B-9397-08002B2CF9AE}" pid="3" name="KSOProductBuildVer">
    <vt:lpwstr>1033-11.2.0.10265</vt:lpwstr>
  </property>
</Properties>
</file>