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04" r:id="rId3"/>
    <p:sldId id="303" r:id="rId4"/>
    <p:sldId id="257" r:id="rId5"/>
    <p:sldId id="260" r:id="rId6"/>
    <p:sldId id="278" r:id="rId7"/>
    <p:sldId id="261" r:id="rId8"/>
    <p:sldId id="329" r:id="rId9"/>
    <p:sldId id="270" r:id="rId10"/>
    <p:sldId id="279" r:id="rId11"/>
    <p:sldId id="280" r:id="rId12"/>
    <p:sldId id="287" r:id="rId13"/>
    <p:sldId id="263" r:id="rId14"/>
    <p:sldId id="258" r:id="rId15"/>
    <p:sldId id="348" r:id="rId16"/>
    <p:sldId id="389" r:id="rId17"/>
    <p:sldId id="385" r:id="rId18"/>
    <p:sldId id="391" r:id="rId19"/>
    <p:sldId id="387" r:id="rId20"/>
    <p:sldId id="388" r:id="rId21"/>
    <p:sldId id="412" r:id="rId22"/>
    <p:sldId id="302" r:id="rId23"/>
    <p:sldId id="305" r:id="rId24"/>
    <p:sldId id="370" r:id="rId25"/>
    <p:sldId id="311" r:id="rId26"/>
    <p:sldId id="309" r:id="rId27"/>
    <p:sldId id="310" r:id="rId28"/>
    <p:sldId id="288" r:id="rId29"/>
    <p:sldId id="414" r:id="rId30"/>
    <p:sldId id="290" r:id="rId31"/>
    <p:sldId id="371" r:id="rId32"/>
    <p:sldId id="349" r:id="rId33"/>
    <p:sldId id="366" r:id="rId34"/>
    <p:sldId id="410" r:id="rId35"/>
    <p:sldId id="35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21" y="782053"/>
            <a:ext cx="11069053" cy="4896852"/>
          </a:xfrm>
        </p:spPr>
        <p:txBody>
          <a:bodyPr/>
          <a:lstStyle/>
          <a:p>
            <a:endParaRPr lang="en-US" sz="4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3768725" y="1136015"/>
            <a:ext cx="8020685" cy="1490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Châu Á trải dài từ gần cực Bắc tới quá Xích đạo, ba phía giáp biển và đại dương.</a:t>
            </a:r>
          </a:p>
        </p:txBody>
      </p:sp>
      <p:sp>
        <p:nvSpPr>
          <p:cNvPr id="9" name="Rectangles 8"/>
          <p:cNvSpPr/>
          <p:nvPr/>
        </p:nvSpPr>
        <p:spPr>
          <a:xfrm>
            <a:off x="3768725" y="3836670"/>
            <a:ext cx="8020685" cy="1490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Châu Á là châu lục có diện tích lớn nhất thế giới.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73095" y="2113280"/>
            <a:ext cx="594360" cy="856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2991485" y="3352800"/>
            <a:ext cx="777240" cy="12293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30505" y="2626995"/>
            <a:ext cx="3002280" cy="1209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0300" y="147955"/>
            <a:ext cx="7148830" cy="66147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47370" y="2562225"/>
            <a:ext cx="41421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Châu Á được chia làm mấy khu vực? Đó là những khu vực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3190" y="88900"/>
            <a:ext cx="7176770" cy="667512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6115050" y="1488440"/>
            <a:ext cx="1219200" cy="876300"/>
          </a:xfrm>
          <a:prstGeom prst="flowChartConnector">
            <a:avLst/>
          </a:prstGeom>
          <a:noFill/>
          <a:ln w="3492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058920" y="2244090"/>
            <a:ext cx="1743075" cy="876300"/>
          </a:xfrm>
          <a:prstGeom prst="flowChartConnector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782570" y="2993390"/>
            <a:ext cx="1924050" cy="1117600"/>
          </a:xfrm>
          <a:prstGeom prst="flowChartConnector">
            <a:avLst/>
          </a:prstGeom>
          <a:noFill/>
          <a:ln w="4445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629785" y="4060825"/>
            <a:ext cx="1542415" cy="876300"/>
          </a:xfrm>
          <a:prstGeom prst="flowChartConnector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622415" y="3234690"/>
            <a:ext cx="1380490" cy="876935"/>
          </a:xfrm>
          <a:prstGeom prst="flowChartConnector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622415" y="5048250"/>
            <a:ext cx="2933065" cy="1057910"/>
          </a:xfrm>
          <a:prstGeom prst="flowChartConnector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002905" y="2717800"/>
            <a:ext cx="2696845" cy="8610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186035" y="75247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 Á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24380" y="1518920"/>
            <a:ext cx="2189480" cy="98488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7334250" y="1075055"/>
            <a:ext cx="2851785" cy="8610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266680" y="2348230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Á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006840" y="4541520"/>
            <a:ext cx="1259840" cy="5943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266680" y="4030980"/>
            <a:ext cx="1874520" cy="905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Á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82445" y="3322320"/>
            <a:ext cx="1047115" cy="8763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63090" y="4622165"/>
            <a:ext cx="2800985" cy="47371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14045" y="118300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Á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90" y="2764790"/>
            <a:ext cx="2247265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 Nam Á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4535" y="462216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malaya_nepal_lgo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1175" y="3618230"/>
            <a:ext cx="4069715" cy="2604770"/>
          </a:xfrm>
          <a:prstGeom prst="rect">
            <a:avLst/>
          </a:prstGeom>
        </p:spPr>
      </p:pic>
      <p:pic>
        <p:nvPicPr>
          <p:cNvPr id="5" name="Content Placeholder 4" descr="ruong-ubud-bali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89315" y="71120"/>
            <a:ext cx="3660140" cy="2650490"/>
          </a:xfrm>
          <a:prstGeom prst="rect">
            <a:avLst/>
          </a:prstGeom>
        </p:spPr>
      </p:pic>
      <p:pic>
        <p:nvPicPr>
          <p:cNvPr id="7" name="Picture 6" descr="taiga-1-650x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3545840"/>
            <a:ext cx="4533900" cy="2748915"/>
          </a:xfrm>
          <a:prstGeom prst="rect">
            <a:avLst/>
          </a:prstGeom>
        </p:spPr>
      </p:pic>
      <p:pic>
        <p:nvPicPr>
          <p:cNvPr id="8" name="Picture 7" descr="vịn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" y="42545"/>
            <a:ext cx="4030345" cy="27063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22275" y="6332855"/>
            <a:ext cx="387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d) Rừng tai-ga (Nga)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7475" y="2818765"/>
            <a:ext cx="387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Vịnh biển (Nhật Bản)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667250" y="2749550"/>
            <a:ext cx="2682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Bán hoang mạc </a:t>
            </a:r>
          </a:p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(Ca-dắt-xtan)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631555" y="2781300"/>
            <a:ext cx="3357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c) Đồng bằng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(Bali, In-đô-nê-xi-a)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075555" y="6148070"/>
            <a:ext cx="4457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e) Dãy núi Hi-ma-lay-a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(phần thuộc Nê-pan)</a:t>
            </a:r>
          </a:p>
        </p:txBody>
      </p:sp>
      <p:pic>
        <p:nvPicPr>
          <p:cNvPr id="2" name="Picture 1" descr="cc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830" y="71120"/>
            <a:ext cx="3911600" cy="2650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0900" y="165100"/>
            <a:ext cx="7741285" cy="6527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70550" y="2066925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72120" y="257683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68445" y="243840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2450" y="3739515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52030" y="588518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63610" y="1821180"/>
            <a:ext cx="1229360" cy="96710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vịnh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99525" y="89535"/>
            <a:ext cx="3176905" cy="221488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747635" y="2778125"/>
            <a:ext cx="15621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Á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6490" y="1699895"/>
            <a:ext cx="1127760" cy="6045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6082030" y="2066925"/>
            <a:ext cx="119951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 Á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62935" y="1699895"/>
            <a:ext cx="1249680" cy="92710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4068445" y="2697480"/>
            <a:ext cx="14814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Trung Á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48600" y="5156200"/>
            <a:ext cx="1170305" cy="8966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5434965" y="5476875"/>
            <a:ext cx="23545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Á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62935" y="4062095"/>
            <a:ext cx="2750820" cy="90678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6064250" y="3834130"/>
            <a:ext cx="12877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Á</a:t>
            </a:r>
          </a:p>
        </p:txBody>
      </p:sp>
      <p:pic>
        <p:nvPicPr>
          <p:cNvPr id="16" name="Content Placeholder 3" descr="himalaya_nepal_lg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" y="4062095"/>
            <a:ext cx="3819525" cy="2350135"/>
          </a:xfrm>
          <a:prstGeom prst="rect">
            <a:avLst/>
          </a:prstGeom>
        </p:spPr>
      </p:pic>
      <p:pic>
        <p:nvPicPr>
          <p:cNvPr id="15" name="Picture 14" descr="taiga-1-650x3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810" y="15240"/>
            <a:ext cx="3605530" cy="1986280"/>
          </a:xfrm>
          <a:prstGeom prst="rect">
            <a:avLst/>
          </a:prstGeom>
        </p:spPr>
      </p:pic>
      <p:pic>
        <p:nvPicPr>
          <p:cNvPr id="14" name="Content Placeholder 4" descr="ruong-ubud-bal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610" y="3572510"/>
            <a:ext cx="3512820" cy="2434590"/>
          </a:xfrm>
          <a:prstGeom prst="rect">
            <a:avLst/>
          </a:prstGeom>
        </p:spPr>
      </p:pic>
      <p:pic>
        <p:nvPicPr>
          <p:cNvPr id="23" name="Picture 22" descr="cc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5" y="89535"/>
            <a:ext cx="3597275" cy="269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Thiên nhiên châu Á rất đa dạng và độc đáo.</a:t>
            </a:r>
          </a:p>
        </p:txBody>
      </p:sp>
      <p:pic>
        <p:nvPicPr>
          <p:cNvPr id="3" name="Content Placeholder 2" descr="angko wat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465" y="2273935"/>
            <a:ext cx="5721985" cy="4316095"/>
          </a:xfrm>
          <a:prstGeom prst="rect">
            <a:avLst/>
          </a:prstGeom>
        </p:spPr>
      </p:pic>
      <p:pic>
        <p:nvPicPr>
          <p:cNvPr id="4" name="Content Placeholder 3" descr="xiengkhoa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5830" y="2273935"/>
            <a:ext cx="5751195" cy="431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ây tạ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20" y="1972945"/>
            <a:ext cx="5719445" cy="4272280"/>
          </a:xfrm>
          <a:prstGeom prst="rect">
            <a:avLst/>
          </a:prstGeom>
        </p:spPr>
      </p:pic>
      <p:pic>
        <p:nvPicPr>
          <p:cNvPr id="5" name="Content Placeholder 4" descr="tu viện bhuta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9330" y="168275"/>
            <a:ext cx="6050915" cy="49358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74700" y="1045210"/>
            <a:ext cx="4806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Cao nguyên Tây Tạng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97955" y="5337810"/>
            <a:ext cx="5360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Tu viện Tiger' Nest ở Bhutan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anh-dep-chau-a-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710" y="118110"/>
            <a:ext cx="5770880" cy="4700905"/>
          </a:xfrm>
          <a:prstGeom prst="rect">
            <a:avLst/>
          </a:prstGeom>
        </p:spPr>
      </p:pic>
      <p:pic>
        <p:nvPicPr>
          <p:cNvPr id="6" name="Content Placeholder 5" descr="PHÚ SĨ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1390" y="1802130"/>
            <a:ext cx="5829300" cy="48050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15340" y="5245100"/>
            <a:ext cx="453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Vạn Lý Trường Thành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717790" y="944245"/>
            <a:ext cx="4533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Núi Phú Sĩ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6275_1705241232005318881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425" y="220345"/>
            <a:ext cx="5811520" cy="5354955"/>
          </a:xfrm>
          <a:prstGeom prst="rect">
            <a:avLst/>
          </a:prstGeom>
        </p:spPr>
      </p:pic>
      <p:pic>
        <p:nvPicPr>
          <p:cNvPr id="6" name="Content Placeholder 5" descr="Dao-Jeju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3000" y="1297940"/>
            <a:ext cx="5836920" cy="51136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38200" y="5810885"/>
            <a:ext cx="4070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Quần đảo Madives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395210" y="410210"/>
            <a:ext cx="3576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Đảo Jeju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06730" y="348615"/>
            <a:ext cx="3788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500505" y="521335"/>
            <a:ext cx="8594090" cy="35369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Nước ta có bao nhiêu dân tộc? Dân tộc nào đông dân nhất nước ta?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2175" y="2209800"/>
            <a:ext cx="10407650" cy="2438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ta có 54 dân tộc. Dân tộc đông nhất nước ta là dân tộc Kinh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cms.kienthuc.net.vn/zoom/1000/uploaded/thuhien/2015_05_15/sondong/ten-ban-dau-cua-hang-son-doong-viet-nam-la-hang-ho-khang-hinh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145" y="1280160"/>
            <a:ext cx="5760720" cy="5200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hang_son_do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35" y="1280160"/>
            <a:ext cx="5938520" cy="52000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616325" y="97790"/>
            <a:ext cx="4553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Hang Sơn Đoòng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hong nh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" y="1345565"/>
            <a:ext cx="5960110" cy="5291455"/>
          </a:xfrm>
          <a:prstGeom prst="rect">
            <a:avLst/>
          </a:prstGeom>
        </p:spPr>
      </p:pic>
      <p:pic>
        <p:nvPicPr>
          <p:cNvPr id="6" name="Content Placeholder 5" descr="động-phong-nha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845" y="1345565"/>
            <a:ext cx="5770245" cy="52914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168650" y="97790"/>
            <a:ext cx="585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Động Phong Nha- Kẻ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2195" y="31115"/>
            <a:ext cx="7333615" cy="67957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22910" y="1377315"/>
            <a:ext cx="354647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Quan sát lược đồ, em hãy đọc tên:</a:t>
            </a:r>
          </a:p>
          <a:p>
            <a:pPr algn="just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a) Các đồng bằng của Châu Á và cho biết nằm ở khu vực nào?</a:t>
            </a:r>
          </a:p>
          <a:p>
            <a:pPr algn="just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b) Các dãy núi và sông lớn ở Châu Á.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luoc-do-cac-khu-vuc-chau-a (1)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27380" y="43180"/>
            <a:ext cx="11106150" cy="67271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45" y="113665"/>
            <a:ext cx="11917045" cy="873125"/>
          </a:xfrm>
        </p:spPr>
        <p:txBody>
          <a:bodyPr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Đỉnh E-vơ-rét thuộc dãy núi Hi-ma-lay-a cao nhất thế giới</a:t>
            </a:r>
          </a:p>
        </p:txBody>
      </p:sp>
      <p:pic>
        <p:nvPicPr>
          <p:cNvPr id="4" name="Content Placeholder 3" descr="đỉnh evoret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755" y="986790"/>
            <a:ext cx="8493125" cy="55467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0230" y="1586230"/>
            <a:ext cx="11363325" cy="3685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và cao nguyên chiếm 3/4 diện tích Châu Á, trong đó có những vùng núi rất cao và đồ sộ. Đỉnh E-vơ-rét thuộc dãy núi Hi-ma-lay-a cao nhất thế giới.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oc do cac chau luc va dai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228725"/>
            <a:ext cx="7086600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Line 3"/>
          <p:cNvSpPr/>
          <p:nvPr/>
        </p:nvSpPr>
        <p:spPr>
          <a:xfrm flipH="1">
            <a:off x="2917825" y="3848100"/>
            <a:ext cx="70104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4" name="Line 4"/>
          <p:cNvSpPr/>
          <p:nvPr/>
        </p:nvSpPr>
        <p:spPr>
          <a:xfrm flipH="1" flipV="1">
            <a:off x="3819525" y="1772285"/>
            <a:ext cx="525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5" name="Line 5"/>
          <p:cNvSpPr/>
          <p:nvPr/>
        </p:nvSpPr>
        <p:spPr>
          <a:xfrm flipH="1" flipV="1">
            <a:off x="2994025" y="3105150"/>
            <a:ext cx="68707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6" name="Line 6"/>
          <p:cNvSpPr/>
          <p:nvPr/>
        </p:nvSpPr>
        <p:spPr>
          <a:xfrm flipH="1">
            <a:off x="3013075" y="4581525"/>
            <a:ext cx="6858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7" name="Line 7"/>
          <p:cNvSpPr/>
          <p:nvPr/>
        </p:nvSpPr>
        <p:spPr>
          <a:xfrm flipH="1">
            <a:off x="3810000" y="5911850"/>
            <a:ext cx="52736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8" name="Text Box 8"/>
          <p:cNvSpPr txBox="1"/>
          <p:nvPr/>
        </p:nvSpPr>
        <p:spPr>
          <a:xfrm>
            <a:off x="4535805" y="1311910"/>
            <a:ext cx="13119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đới</a:t>
            </a:r>
          </a:p>
        </p:txBody>
      </p:sp>
      <p:sp>
        <p:nvSpPr>
          <p:cNvPr id="76809" name="Text Box 9"/>
          <p:cNvSpPr txBox="1"/>
          <p:nvPr/>
        </p:nvSpPr>
        <p:spPr>
          <a:xfrm>
            <a:off x="4544060" y="5911850"/>
            <a:ext cx="12954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76810" name="Text Box 10"/>
          <p:cNvSpPr txBox="1"/>
          <p:nvPr/>
        </p:nvSpPr>
        <p:spPr>
          <a:xfrm>
            <a:off x="4431030" y="3167698"/>
            <a:ext cx="15944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76811" name="Text Box 11"/>
          <p:cNvSpPr txBox="1"/>
          <p:nvPr/>
        </p:nvSpPr>
        <p:spPr>
          <a:xfrm>
            <a:off x="4535805" y="3954145"/>
            <a:ext cx="15944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76812" name="Text Box 12"/>
          <p:cNvSpPr txBox="1"/>
          <p:nvPr/>
        </p:nvSpPr>
        <p:spPr>
          <a:xfrm>
            <a:off x="4535805" y="4932680"/>
            <a:ext cx="123952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76813" name="Text Box 13"/>
          <p:cNvSpPr txBox="1"/>
          <p:nvPr/>
        </p:nvSpPr>
        <p:spPr>
          <a:xfrm>
            <a:off x="4608195" y="2386648"/>
            <a:ext cx="123952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6158" name="Text Box 18"/>
          <p:cNvSpPr txBox="1"/>
          <p:nvPr/>
        </p:nvSpPr>
        <p:spPr>
          <a:xfrm>
            <a:off x="4800600" y="4572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CHÂU Á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ldLvl="0" animBg="1"/>
      <p:bldP spid="76809" grpId="0" bldLvl="0" animBg="1"/>
      <p:bldP spid="76810" grpId="0" bldLvl="0" animBg="1"/>
      <p:bldP spid="76811" grpId="0" bldLvl="0" animBg="1"/>
      <p:bldP spid="76812" grpId="0" bldLvl="0" animBg="1"/>
      <p:bldP spid="7681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690" y="97155"/>
            <a:ext cx="9277985" cy="6795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2" name="Freeform 31"/>
          <p:cNvSpPr/>
          <p:nvPr/>
        </p:nvSpPr>
        <p:spPr>
          <a:xfrm>
            <a:off x="3427730" y="106045"/>
            <a:ext cx="4712970" cy="1526540"/>
          </a:xfrm>
          <a:custGeom>
            <a:avLst/>
            <a:gdLst>
              <a:gd name="connsiteX0" fmla="*/ 12 w 7422"/>
              <a:gd name="connsiteY0" fmla="*/ 0 h 2500"/>
              <a:gd name="connsiteX1" fmla="*/ 27 w 7422"/>
              <a:gd name="connsiteY1" fmla="*/ 635 h 2500"/>
              <a:gd name="connsiteX2" fmla="*/ 329 w 7422"/>
              <a:gd name="connsiteY2" fmla="*/ 1190 h 2500"/>
              <a:gd name="connsiteX3" fmla="*/ 1154 w 7422"/>
              <a:gd name="connsiteY3" fmla="*/ 1873 h 2500"/>
              <a:gd name="connsiteX4" fmla="*/ 2185 w 7422"/>
              <a:gd name="connsiteY4" fmla="*/ 2301 h 2500"/>
              <a:gd name="connsiteX5" fmla="*/ 3375 w 7422"/>
              <a:gd name="connsiteY5" fmla="*/ 2491 h 2500"/>
              <a:gd name="connsiteX6" fmla="*/ 4677 w 7422"/>
              <a:gd name="connsiteY6" fmla="*/ 2428 h 2500"/>
              <a:gd name="connsiteX7" fmla="*/ 5248 w 7422"/>
              <a:gd name="connsiteY7" fmla="*/ 2269 h 2500"/>
              <a:gd name="connsiteX8" fmla="*/ 6168 w 7422"/>
              <a:gd name="connsiteY8" fmla="*/ 1952 h 2500"/>
              <a:gd name="connsiteX9" fmla="*/ 6708 w 7422"/>
              <a:gd name="connsiteY9" fmla="*/ 1603 h 2500"/>
              <a:gd name="connsiteX10" fmla="*/ 7184 w 7422"/>
              <a:gd name="connsiteY10" fmla="*/ 1019 h 2500"/>
              <a:gd name="connsiteX11" fmla="*/ 7406 w 7422"/>
              <a:gd name="connsiteY11" fmla="*/ 574 h 2500"/>
              <a:gd name="connsiteX12" fmla="*/ 7422 w 7422"/>
              <a:gd name="connsiteY12" fmla="*/ 82 h 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2" h="2500">
                <a:moveTo>
                  <a:pt x="12" y="0"/>
                </a:moveTo>
                <a:cubicBezTo>
                  <a:pt x="15" y="106"/>
                  <a:pt x="-26" y="437"/>
                  <a:pt x="27" y="635"/>
                </a:cubicBezTo>
                <a:cubicBezTo>
                  <a:pt x="80" y="833"/>
                  <a:pt x="141" y="984"/>
                  <a:pt x="329" y="1190"/>
                </a:cubicBezTo>
                <a:cubicBezTo>
                  <a:pt x="541" y="1510"/>
                  <a:pt x="845" y="1688"/>
                  <a:pt x="1154" y="1873"/>
                </a:cubicBezTo>
                <a:cubicBezTo>
                  <a:pt x="1500" y="2072"/>
                  <a:pt x="1827" y="2208"/>
                  <a:pt x="2185" y="2301"/>
                </a:cubicBezTo>
                <a:cubicBezTo>
                  <a:pt x="2543" y="2395"/>
                  <a:pt x="2973" y="2472"/>
                  <a:pt x="3375" y="2491"/>
                </a:cubicBezTo>
                <a:cubicBezTo>
                  <a:pt x="3778" y="2509"/>
                  <a:pt x="4232" y="2507"/>
                  <a:pt x="4677" y="2428"/>
                </a:cubicBezTo>
                <a:cubicBezTo>
                  <a:pt x="5122" y="2349"/>
                  <a:pt x="4995" y="2339"/>
                  <a:pt x="5248" y="2269"/>
                </a:cubicBezTo>
                <a:cubicBezTo>
                  <a:pt x="5501" y="2200"/>
                  <a:pt x="5925" y="2063"/>
                  <a:pt x="6168" y="1952"/>
                </a:cubicBezTo>
                <a:cubicBezTo>
                  <a:pt x="6514" y="1832"/>
                  <a:pt x="6536" y="1751"/>
                  <a:pt x="6708" y="1603"/>
                </a:cubicBezTo>
                <a:cubicBezTo>
                  <a:pt x="6880" y="1455"/>
                  <a:pt x="7068" y="1191"/>
                  <a:pt x="7184" y="1019"/>
                </a:cubicBezTo>
                <a:lnTo>
                  <a:pt x="7406" y="574"/>
                </a:lnTo>
                <a:lnTo>
                  <a:pt x="7422" y="82"/>
                </a:lnTo>
              </a:path>
            </a:pathLst>
          </a:cu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987290" y="508635"/>
            <a:ext cx="1594485" cy="46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 ĐỚI</a:t>
            </a:r>
          </a:p>
        </p:txBody>
      </p:sp>
      <p:sp>
        <p:nvSpPr>
          <p:cNvPr id="9" name="Freeform 8"/>
          <p:cNvSpPr/>
          <p:nvPr/>
        </p:nvSpPr>
        <p:spPr>
          <a:xfrm>
            <a:off x="1456055" y="3329940"/>
            <a:ext cx="9279255" cy="1126039"/>
          </a:xfrm>
          <a:custGeom>
            <a:avLst/>
            <a:gdLst>
              <a:gd name="connsiteX0" fmla="*/ 0 w 14613"/>
              <a:gd name="connsiteY0" fmla="*/ 202 h 1773"/>
              <a:gd name="connsiteX1" fmla="*/ 308 w 14613"/>
              <a:gd name="connsiteY1" fmla="*/ 413 h 1773"/>
              <a:gd name="connsiteX2" fmla="*/ 1038 w 14613"/>
              <a:gd name="connsiteY2" fmla="*/ 730 h 1773"/>
              <a:gd name="connsiteX3" fmla="*/ 2260 w 14613"/>
              <a:gd name="connsiteY3" fmla="*/ 1174 h 1773"/>
              <a:gd name="connsiteX4" fmla="*/ 3085 w 14613"/>
              <a:gd name="connsiteY4" fmla="*/ 1428 h 1773"/>
              <a:gd name="connsiteX5" fmla="*/ 4365 w 14613"/>
              <a:gd name="connsiteY5" fmla="*/ 1594 h 1773"/>
              <a:gd name="connsiteX6" fmla="*/ 6737 w 14613"/>
              <a:gd name="connsiteY6" fmla="*/ 1768 h 1773"/>
              <a:gd name="connsiteX7" fmla="*/ 9495 w 14613"/>
              <a:gd name="connsiteY7" fmla="*/ 1634 h 1773"/>
              <a:gd name="connsiteX8" fmla="*/ 12098 w 14613"/>
              <a:gd name="connsiteY8" fmla="*/ 1000 h 1773"/>
              <a:gd name="connsiteX9" fmla="*/ 12431 w 14613"/>
              <a:gd name="connsiteY9" fmla="*/ 857 h 1773"/>
              <a:gd name="connsiteX10" fmla="*/ 13018 w 14613"/>
              <a:gd name="connsiteY10" fmla="*/ 635 h 1773"/>
              <a:gd name="connsiteX11" fmla="*/ 14589 w 14613"/>
              <a:gd name="connsiteY11" fmla="*/ 0 h 1773"/>
              <a:gd name="connsiteX12" fmla="*/ 14613 w 14613"/>
              <a:gd name="connsiteY12" fmla="*/ 245 h 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13" h="1773">
                <a:moveTo>
                  <a:pt x="0" y="202"/>
                </a:moveTo>
                <a:cubicBezTo>
                  <a:pt x="59" y="237"/>
                  <a:pt x="138" y="330"/>
                  <a:pt x="308" y="413"/>
                </a:cubicBezTo>
                <a:cubicBezTo>
                  <a:pt x="478" y="496"/>
                  <a:pt x="723" y="609"/>
                  <a:pt x="1038" y="730"/>
                </a:cubicBezTo>
                <a:cubicBezTo>
                  <a:pt x="1412" y="887"/>
                  <a:pt x="1703" y="1025"/>
                  <a:pt x="2260" y="1174"/>
                </a:cubicBezTo>
                <a:cubicBezTo>
                  <a:pt x="2604" y="1296"/>
                  <a:pt x="2734" y="1358"/>
                  <a:pt x="3085" y="1428"/>
                </a:cubicBezTo>
                <a:cubicBezTo>
                  <a:pt x="3436" y="1498"/>
                  <a:pt x="3756" y="1537"/>
                  <a:pt x="4365" y="1594"/>
                </a:cubicBezTo>
                <a:cubicBezTo>
                  <a:pt x="5116" y="1703"/>
                  <a:pt x="5891" y="1746"/>
                  <a:pt x="6737" y="1768"/>
                </a:cubicBezTo>
                <a:cubicBezTo>
                  <a:pt x="7583" y="1790"/>
                  <a:pt x="8609" y="1743"/>
                  <a:pt x="9495" y="1634"/>
                </a:cubicBezTo>
                <a:cubicBezTo>
                  <a:pt x="10380" y="1526"/>
                  <a:pt x="11236" y="1247"/>
                  <a:pt x="12098" y="1000"/>
                </a:cubicBezTo>
                <a:cubicBezTo>
                  <a:pt x="12587" y="873"/>
                  <a:pt x="12278" y="918"/>
                  <a:pt x="12431" y="857"/>
                </a:cubicBezTo>
                <a:cubicBezTo>
                  <a:pt x="12584" y="796"/>
                  <a:pt x="12658" y="781"/>
                  <a:pt x="13018" y="635"/>
                </a:cubicBezTo>
                <a:cubicBezTo>
                  <a:pt x="13433" y="468"/>
                  <a:pt x="14323" y="89"/>
                  <a:pt x="14589" y="0"/>
                </a:cubicBezTo>
                <a:lnTo>
                  <a:pt x="14613" y="24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175760" y="4999990"/>
            <a:ext cx="6559550" cy="957754"/>
          </a:xfrm>
          <a:custGeom>
            <a:avLst/>
            <a:gdLst>
              <a:gd name="connsiteX0" fmla="*/ 0 w 10330"/>
              <a:gd name="connsiteY0" fmla="*/ 1365 h 1508"/>
              <a:gd name="connsiteX1" fmla="*/ 1357 w 10330"/>
              <a:gd name="connsiteY1" fmla="*/ 1492 h 1508"/>
              <a:gd name="connsiteX2" fmla="*/ 1602 w 10330"/>
              <a:gd name="connsiteY2" fmla="*/ 1492 h 1508"/>
              <a:gd name="connsiteX3" fmla="*/ 2126 w 10330"/>
              <a:gd name="connsiteY3" fmla="*/ 1508 h 1508"/>
              <a:gd name="connsiteX4" fmla="*/ 3214 w 10330"/>
              <a:gd name="connsiteY4" fmla="*/ 1460 h 1508"/>
              <a:gd name="connsiteX5" fmla="*/ 3484 w 10330"/>
              <a:gd name="connsiteY5" fmla="*/ 1460 h 1508"/>
              <a:gd name="connsiteX6" fmla="*/ 4776 w 10330"/>
              <a:gd name="connsiteY6" fmla="*/ 1333 h 1508"/>
              <a:gd name="connsiteX7" fmla="*/ 6585 w 10330"/>
              <a:gd name="connsiteY7" fmla="*/ 1143 h 1508"/>
              <a:gd name="connsiteX8" fmla="*/ 8346 w 10330"/>
              <a:gd name="connsiteY8" fmla="*/ 746 h 1508"/>
              <a:gd name="connsiteX9" fmla="*/ 10330 w 10330"/>
              <a:gd name="connsiteY9" fmla="*/ 0 h 1508"/>
              <a:gd name="connsiteX10" fmla="*/ 10321 w 10330"/>
              <a:gd name="connsiteY10" fmla="*/ 732 h 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30" h="1508">
                <a:moveTo>
                  <a:pt x="0" y="1365"/>
                </a:moveTo>
                <a:cubicBezTo>
                  <a:pt x="226" y="1386"/>
                  <a:pt x="1090" y="1471"/>
                  <a:pt x="1357" y="1492"/>
                </a:cubicBezTo>
                <a:cubicBezTo>
                  <a:pt x="1624" y="1513"/>
                  <a:pt x="1474" y="1489"/>
                  <a:pt x="1602" y="1492"/>
                </a:cubicBezTo>
                <a:cubicBezTo>
                  <a:pt x="1956" y="1516"/>
                  <a:pt x="1867" y="1505"/>
                  <a:pt x="2126" y="1508"/>
                </a:cubicBezTo>
                <a:cubicBezTo>
                  <a:pt x="2385" y="1511"/>
                  <a:pt x="2772" y="1489"/>
                  <a:pt x="3214" y="1460"/>
                </a:cubicBezTo>
                <a:cubicBezTo>
                  <a:pt x="3439" y="1457"/>
                  <a:pt x="3214" y="1489"/>
                  <a:pt x="3484" y="1460"/>
                </a:cubicBezTo>
                <a:cubicBezTo>
                  <a:pt x="3754" y="1431"/>
                  <a:pt x="4258" y="1391"/>
                  <a:pt x="4776" y="1333"/>
                </a:cubicBezTo>
                <a:cubicBezTo>
                  <a:pt x="5363" y="1317"/>
                  <a:pt x="5971" y="1197"/>
                  <a:pt x="6585" y="1143"/>
                </a:cubicBezTo>
                <a:cubicBezTo>
                  <a:pt x="7199" y="1088"/>
                  <a:pt x="7748" y="870"/>
                  <a:pt x="8346" y="746"/>
                </a:cubicBezTo>
                <a:cubicBezTo>
                  <a:pt x="8943" y="623"/>
                  <a:pt x="10330" y="0"/>
                  <a:pt x="10330" y="0"/>
                </a:cubicBezTo>
                <a:lnTo>
                  <a:pt x="10321" y="73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560695" y="2432050"/>
            <a:ext cx="1772920" cy="8978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ĐỚI</a:t>
            </a:r>
          </a:p>
        </p:txBody>
      </p:sp>
      <p:sp>
        <p:nvSpPr>
          <p:cNvPr id="4" name="Oval 3"/>
          <p:cNvSpPr/>
          <p:nvPr/>
        </p:nvSpPr>
        <p:spPr>
          <a:xfrm>
            <a:off x="6265545" y="4587875"/>
            <a:ext cx="1571625" cy="897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ĐỚI</a:t>
            </a:r>
          </a:p>
        </p:txBody>
      </p:sp>
      <p:sp>
        <p:nvSpPr>
          <p:cNvPr id="5" name="Oval 4"/>
          <p:cNvSpPr/>
          <p:nvPr/>
        </p:nvSpPr>
        <p:spPr>
          <a:xfrm>
            <a:off x="5469255" y="5995035"/>
            <a:ext cx="1571625" cy="897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8" grpId="0" animBg="1"/>
      <p:bldP spid="8" grpId="1" animBg="1"/>
      <p:bldP spid="9" grpId="0" animBg="1"/>
      <p:bldP spid="9" grpId="1" animBg="1"/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4200" y="1558925"/>
            <a:ext cx="11355705" cy="3093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đủ các đới khí hậu: hàn đới, ôn đới và nhiệt đới</a:t>
            </a:r>
          </a:p>
        </p:txBody>
      </p:sp>
      <p:sp>
        <p:nvSpPr>
          <p:cNvPr id="3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200660" y="147955"/>
                <a:ext cx="10772140" cy="2771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chiếm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hậu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0" y="147955"/>
                <a:ext cx="10772140" cy="2771080"/>
              </a:xfrm>
              <a:prstGeom prst="rect">
                <a:avLst/>
              </a:prstGeom>
              <a:blipFill rotWithShape="1">
                <a:blip r:embed="rId2"/>
                <a:stretch>
                  <a:fillRect l="-147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60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10" y="1656080"/>
            <a:ext cx="10032365" cy="3209290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Câu 2: Nước ta thuộc đới khí hậu nào?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a. Ôn đới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b. Hàn đới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c. Nhiệt đới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d. Ôn đới và nhiệt đới</a:t>
            </a:r>
          </a:p>
        </p:txBody>
      </p:sp>
      <p:sp>
        <p:nvSpPr>
          <p:cNvPr id="3" name="Oval 2"/>
          <p:cNvSpPr/>
          <p:nvPr/>
        </p:nvSpPr>
        <p:spPr>
          <a:xfrm>
            <a:off x="866140" y="3616960"/>
            <a:ext cx="704850" cy="55308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7115" y="2569845"/>
            <a:ext cx="10459085" cy="26092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nằm ở bán cầu Bắc, có diện tích lớn nhất trong các châu lục trên thế giới. Thiên nhiên của Châu Á rất đa dạng.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2610" y="511810"/>
            <a:ext cx="3658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75485" y="320040"/>
            <a:ext cx="9458960" cy="3556635"/>
          </a:xfrm>
          <a:prstGeom prst="cloudCallout">
            <a:avLst>
              <a:gd name="adj1" fmla="val -40619"/>
              <a:gd name="adj2" fmla="val 810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thể làm gì để bảo vệ môi trường thiên nhiên xung quanh mình?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30" y="1564640"/>
            <a:ext cx="11069955" cy="4418330"/>
          </a:xfrm>
          <a:noFill/>
        </p:spPr>
        <p:txBody>
          <a:bodyPr>
            <a:no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Trồng cây gây rừng.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Không xả rác bừa bãi, bỏ rác đúng nơi quy định.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Chăm sóc và bảo vệ cây trồng.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Bảo vệ môi trường nước, môi trường sống của động vật.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Hạn chế sử dụng túi ni-lông, chai nhựa.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Tuyên truyền cho gia đình, bạn bè cùng hành động bảo vệ thiên nhiên.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212330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5845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1410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66840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3087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7522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1957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7408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9450070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3291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7776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2071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6303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0915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7726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3177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029460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772410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51472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27037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01586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7151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510020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02247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77812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52361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7926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017770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76643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6511290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256780" y="313880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992110" y="312610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237730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4510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49059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424624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9173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74738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85890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4350" y="1017270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29590" y="1751330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17525" y="2470785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523875" y="3171190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552450" y="3883025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480435" y="101727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4222750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4951730" y="1017270"/>
            <a:ext cx="785495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Oval 21"/>
          <p:cNvSpPr/>
          <p:nvPr/>
        </p:nvSpPr>
        <p:spPr>
          <a:xfrm>
            <a:off x="571690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3" name="Oval 22"/>
          <p:cNvSpPr/>
          <p:nvPr/>
        </p:nvSpPr>
        <p:spPr>
          <a:xfrm>
            <a:off x="647890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28" name="Oval 27"/>
          <p:cNvSpPr/>
          <p:nvPr/>
        </p:nvSpPr>
        <p:spPr>
          <a:xfrm>
            <a:off x="722439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7970520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Oval 29"/>
          <p:cNvSpPr/>
          <p:nvPr/>
        </p:nvSpPr>
        <p:spPr>
          <a:xfrm>
            <a:off x="8726170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4" name="Oval 63"/>
          <p:cNvSpPr/>
          <p:nvPr/>
        </p:nvSpPr>
        <p:spPr>
          <a:xfrm>
            <a:off x="944181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274002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Oval 34"/>
          <p:cNvSpPr/>
          <p:nvPr/>
        </p:nvSpPr>
        <p:spPr>
          <a:xfrm>
            <a:off x="3484880" y="170815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6" name="Oval 35"/>
          <p:cNvSpPr/>
          <p:nvPr/>
        </p:nvSpPr>
        <p:spPr>
          <a:xfrm>
            <a:off x="422783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Oval 36"/>
          <p:cNvSpPr/>
          <p:nvPr/>
        </p:nvSpPr>
        <p:spPr>
          <a:xfrm>
            <a:off x="497014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8" name="Oval 37"/>
          <p:cNvSpPr/>
          <p:nvPr/>
        </p:nvSpPr>
        <p:spPr>
          <a:xfrm>
            <a:off x="572579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62" name="Oval 61"/>
          <p:cNvSpPr/>
          <p:nvPr/>
        </p:nvSpPr>
        <p:spPr>
          <a:xfrm>
            <a:off x="647128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3" name="Oval 62"/>
          <p:cNvSpPr/>
          <p:nvPr/>
        </p:nvSpPr>
        <p:spPr>
          <a:xfrm>
            <a:off x="722693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" name="Oval 30"/>
          <p:cNvSpPr/>
          <p:nvPr/>
        </p:nvSpPr>
        <p:spPr>
          <a:xfrm>
            <a:off x="204724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2" name="Oval 31"/>
          <p:cNvSpPr/>
          <p:nvPr/>
        </p:nvSpPr>
        <p:spPr>
          <a:xfrm>
            <a:off x="2780665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3504565" y="2407285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425069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Oval 39"/>
          <p:cNvSpPr/>
          <p:nvPr/>
        </p:nvSpPr>
        <p:spPr>
          <a:xfrm>
            <a:off x="500634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75183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50494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1" name="Oval 50"/>
          <p:cNvSpPr/>
          <p:nvPr/>
        </p:nvSpPr>
        <p:spPr>
          <a:xfrm>
            <a:off x="3515995" y="310261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52" name="Oval 51"/>
          <p:cNvSpPr/>
          <p:nvPr/>
        </p:nvSpPr>
        <p:spPr>
          <a:xfrm>
            <a:off x="426212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3" name="Oval 52"/>
          <p:cNvSpPr/>
          <p:nvPr/>
        </p:nvSpPr>
        <p:spPr>
          <a:xfrm>
            <a:off x="501777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Oval 53"/>
          <p:cNvSpPr/>
          <p:nvPr/>
        </p:nvSpPr>
        <p:spPr>
          <a:xfrm>
            <a:off x="576326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5" name="Oval 54"/>
          <p:cNvSpPr/>
          <p:nvPr/>
        </p:nvSpPr>
        <p:spPr>
          <a:xfrm>
            <a:off x="651637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56" name="Oval 55"/>
          <p:cNvSpPr/>
          <p:nvPr/>
        </p:nvSpPr>
        <p:spPr>
          <a:xfrm>
            <a:off x="7261860" y="3102610"/>
            <a:ext cx="745490" cy="7137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7" name="Oval 56"/>
          <p:cNvSpPr/>
          <p:nvPr/>
        </p:nvSpPr>
        <p:spPr>
          <a:xfrm>
            <a:off x="7997825" y="3102610"/>
            <a:ext cx="745490" cy="7270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57"/>
          <p:cNvSpPr/>
          <p:nvPr/>
        </p:nvSpPr>
        <p:spPr>
          <a:xfrm>
            <a:off x="2780665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59" name="Oval 58"/>
          <p:cNvSpPr/>
          <p:nvPr/>
        </p:nvSpPr>
        <p:spPr>
          <a:xfrm>
            <a:off x="203581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8" name="Oval 77"/>
          <p:cNvSpPr/>
          <p:nvPr/>
        </p:nvSpPr>
        <p:spPr>
          <a:xfrm>
            <a:off x="7247255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1" name="Oval 80"/>
          <p:cNvSpPr/>
          <p:nvPr/>
        </p:nvSpPr>
        <p:spPr>
          <a:xfrm>
            <a:off x="275463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2" name="Oval 81"/>
          <p:cNvSpPr/>
          <p:nvPr/>
        </p:nvSpPr>
        <p:spPr>
          <a:xfrm>
            <a:off x="3500120" y="380238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3" name="Oval 82"/>
          <p:cNvSpPr/>
          <p:nvPr/>
        </p:nvSpPr>
        <p:spPr>
          <a:xfrm>
            <a:off x="425577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4" name="Oval 83"/>
          <p:cNvSpPr/>
          <p:nvPr/>
        </p:nvSpPr>
        <p:spPr>
          <a:xfrm>
            <a:off x="500126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5" name="Oval 84"/>
          <p:cNvSpPr/>
          <p:nvPr/>
        </p:nvSpPr>
        <p:spPr>
          <a:xfrm>
            <a:off x="575691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86" name="Oval 85"/>
          <p:cNvSpPr/>
          <p:nvPr/>
        </p:nvSpPr>
        <p:spPr>
          <a:xfrm>
            <a:off x="6495415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3" name="Rectangles 42"/>
          <p:cNvSpPr/>
          <p:nvPr/>
        </p:nvSpPr>
        <p:spPr>
          <a:xfrm>
            <a:off x="713740" y="514540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1: Đây là quốc gia có Angkor Wat là di tích tôn giáo lớn nhất thế giới?</a:t>
            </a:r>
            <a:r>
              <a:rPr lang="en-US" sz="3200"/>
              <a:t> </a:t>
            </a:r>
          </a:p>
        </p:txBody>
      </p:sp>
      <p:sp>
        <p:nvSpPr>
          <p:cNvPr id="45" name="Rectangles 44"/>
          <p:cNvSpPr/>
          <p:nvPr/>
        </p:nvSpPr>
        <p:spPr>
          <a:xfrm>
            <a:off x="819150" y="514540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2: Đây là quốc gia có mệnh danh là “Xứ sở chùa vàng”, thuộc khu vực Đông Nam Á?</a:t>
            </a:r>
            <a:r>
              <a:rPr lang="en-US" sz="3200"/>
              <a:t> </a:t>
            </a:r>
          </a:p>
        </p:txBody>
      </p:sp>
      <p:sp>
        <p:nvSpPr>
          <p:cNvPr id="46" name="Rectangles 45"/>
          <p:cNvSpPr/>
          <p:nvPr/>
        </p:nvSpPr>
        <p:spPr>
          <a:xfrm>
            <a:off x="824230" y="502602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3: Đây là đất nước nổi tiếng có hoa anh đào</a:t>
            </a:r>
            <a:endParaRPr lang="en-US" sz="3200"/>
          </a:p>
        </p:txBody>
      </p:sp>
      <p:sp>
        <p:nvSpPr>
          <p:cNvPr id="47" name="Rectangles 46"/>
          <p:cNvSpPr/>
          <p:nvPr/>
        </p:nvSpPr>
        <p:spPr>
          <a:xfrm>
            <a:off x="793115" y="502602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4: Đây là ô chữ có 9 kí tự. Đây là quốc gia có số dân đông dân nhất Châu Á và cả thế giới?</a:t>
            </a:r>
            <a:endParaRPr lang="en-US" sz="3200"/>
          </a:p>
        </p:txBody>
      </p:sp>
      <p:sp>
        <p:nvSpPr>
          <p:cNvPr id="48" name="Rectangles 47"/>
          <p:cNvSpPr/>
          <p:nvPr/>
        </p:nvSpPr>
        <p:spPr>
          <a:xfrm>
            <a:off x="784225" y="502602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5: Quốc gia được gọi là “Xứ sở của kim chi”, thuộc khu vực Bắc Á. </a:t>
            </a:r>
            <a:endParaRPr lang="en-US" sz="3200"/>
          </a:p>
        </p:txBody>
      </p:sp>
      <p:sp>
        <p:nvSpPr>
          <p:cNvPr id="3" name="Rectangles 2"/>
          <p:cNvSpPr/>
          <p:nvPr/>
        </p:nvSpPr>
        <p:spPr>
          <a:xfrm>
            <a:off x="2792730" y="2540"/>
            <a:ext cx="718248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Ô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6" grpId="1" animBg="1"/>
      <p:bldP spid="97" grpId="1" animBg="1"/>
      <p:bldP spid="98" grpId="1" animBg="1"/>
      <p:bldP spid="99" grpId="1" animBg="1"/>
      <p:bldP spid="100" grpId="1" animBg="1"/>
      <p:bldP spid="101" grpId="1" animBg="1"/>
      <p:bldP spid="10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64" grpId="0" bldLvl="0" animBg="1"/>
      <p:bldP spid="64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62" grpId="0" bldLvl="0" animBg="1"/>
      <p:bldP spid="62" grpId="1" animBg="1"/>
      <p:bldP spid="63" grpId="0" bldLvl="0" animBg="1"/>
      <p:bldP spid="63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51" grpId="0" bldLvl="0" animBg="1"/>
      <p:bldP spid="51" grpId="1" animBg="1"/>
      <p:bldP spid="52" grpId="0" bldLvl="0" animBg="1"/>
      <p:bldP spid="52" grpId="1" animBg="1"/>
      <p:bldP spid="53" grpId="0" bldLvl="0" animBg="1"/>
      <p:bldP spid="53" grpId="1" animBg="1"/>
      <p:bldP spid="54" grpId="0" bldLvl="0" animBg="1"/>
      <p:bldP spid="54" grpId="1" animBg="1"/>
      <p:bldP spid="55" grpId="0" bldLvl="0" animBg="1"/>
      <p:bldP spid="55" grpId="1" animBg="1"/>
      <p:bldP spid="56" grpId="0" bldLvl="0" animBg="1"/>
      <p:bldP spid="56" grpId="1" animBg="1"/>
      <p:bldP spid="57" grpId="0" bldLvl="0" animBg="1"/>
      <p:bldP spid="57" grpId="1" animBg="1"/>
      <p:bldP spid="58" grpId="0" bldLvl="0" animBg="1"/>
      <p:bldP spid="58" grpId="1" animBg="1"/>
      <p:bldP spid="59" grpId="0" bldLvl="0" animBg="1"/>
      <p:bldP spid="59" grpId="1" animBg="1"/>
      <p:bldP spid="78" grpId="0" animBg="1"/>
      <p:bldP spid="78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43" grpId="0" bldLvl="0" animBg="1"/>
      <p:bldP spid="43" grpId="1" animBg="1"/>
      <p:bldP spid="43" grpId="2" animBg="1"/>
      <p:bldP spid="45" grpId="0" bldLvl="0" animBg="1"/>
      <p:bldP spid="45" grpId="1" animBg="1"/>
      <p:bldP spid="45" grpId="2" bldLvl="0" animBg="1"/>
      <p:bldP spid="46" grpId="0" bldLvl="0" animBg="1"/>
      <p:bldP spid="46" grpId="1" animBg="1"/>
      <p:bldP spid="46" grpId="3" bldLvl="0" animBg="1"/>
      <p:bldP spid="47" grpId="0" bldLvl="0" animBg="1"/>
      <p:bldP spid="47" grpId="1" animBg="1"/>
      <p:bldP spid="47" grpId="2" bldLvl="0" animBg="1"/>
      <p:bldP spid="48" grpId="0" bldLvl="0" animBg="1"/>
      <p:bldP spid="48" grpId="1" animBg="1"/>
      <p:bldP spid="48" grpId="2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7115" y="2626995"/>
            <a:ext cx="10459085" cy="26092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nằm ở bán cầu Bắc, có diện tích lớn nhất trong các châu lục trên thế giới. Thiên nhiên của Châu Á rất đa dạng.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2610" y="511810"/>
            <a:ext cx="3658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296795" y="2273935"/>
            <a:ext cx="86645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 Về nhà xem lại nội dung bài.</a:t>
            </a:r>
          </a:p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 Xem trước bài Châu Á (tiếp theo)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Luoc do cac chau luc va dai 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765" y="93345"/>
            <a:ext cx="9543415" cy="6586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758" y="244475"/>
            <a:ext cx="7916779" cy="1325880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17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01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2024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926965" y="1165225"/>
            <a:ext cx="156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91790" y="2979420"/>
            <a:ext cx="64084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Châu 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/>
          <p:nvPr/>
        </p:nvSpPr>
        <p:spPr>
          <a:xfrm>
            <a:off x="324485" y="1298575"/>
            <a:ext cx="37623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 Châu Á nằm ở bán cầu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o, trải d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 từ vùng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 đến vùng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 trên trái đất?</a:t>
            </a:r>
            <a:endParaRPr lang="en-US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0" name="Picture 8" descr="Luoc do cac chau luc va dai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60" y="105410"/>
            <a:ext cx="8125460" cy="6409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0"/>
          <p:cNvSpPr txBox="1"/>
          <p:nvPr/>
        </p:nvSpPr>
        <p:spPr>
          <a:xfrm>
            <a:off x="416560" y="4260850"/>
            <a:ext cx="3835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 Châu Á tiếp giáp với  các châu lục và đại dương nào?</a:t>
            </a:r>
          </a:p>
        </p:txBody>
      </p:sp>
      <p:sp>
        <p:nvSpPr>
          <p:cNvPr id="50181" name="Text Box 5"/>
          <p:cNvSpPr txBox="1"/>
          <p:nvPr/>
        </p:nvSpPr>
        <p:spPr>
          <a:xfrm>
            <a:off x="28575" y="105410"/>
            <a:ext cx="5144135" cy="6140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v</a:t>
            </a:r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hạn</a:t>
            </a:r>
            <a:endParaRPr lang="en-US" altLang="en-US" sz="3400" b="1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324090" y="197485"/>
            <a:ext cx="237807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24090" y="5829300"/>
            <a:ext cx="23780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3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83210" y="3397885"/>
            <a:ext cx="4813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8" descr="Luoc do cac chau luc va dai 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230" y="62865"/>
            <a:ext cx="7212965" cy="664019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015865" y="3335020"/>
            <a:ext cx="7187565" cy="4254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7"/>
          <p:cNvSpPr/>
          <p:nvPr/>
        </p:nvSpPr>
        <p:spPr>
          <a:xfrm>
            <a:off x="242570" y="803910"/>
            <a:ext cx="40633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Châu Á nằm ở bán cầu Bắc, trải d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từ cực Bắc tới quá Xích đạo.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456" name="Rectangle 8"/>
          <p:cNvSpPr/>
          <p:nvPr/>
        </p:nvSpPr>
        <p:spPr>
          <a:xfrm>
            <a:off x="139065" y="1010285"/>
            <a:ext cx="495744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Châu Á tiếp giáp với: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+Phía bắc giáp Bắc Băng Dương.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đông giáp Thái Bình Dương.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nam giáp Ấn Độ Dương. 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tây nam giáp với châu Phi.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tây v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bắc giáp với Châu Âu.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đông nam giáp châu Đại Dương.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1" name="Text Box 5"/>
          <p:cNvSpPr txBox="1"/>
          <p:nvPr/>
        </p:nvSpPr>
        <p:spPr>
          <a:xfrm>
            <a:off x="139065" y="105410"/>
            <a:ext cx="48552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v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hạn</a:t>
            </a:r>
            <a:endParaRPr lang="en-US" altLang="en-US" sz="3200" b="1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505700" y="91440"/>
            <a:ext cx="237807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626350" y="6003925"/>
            <a:ext cx="23780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04456" grpId="0"/>
      <p:bldP spid="1044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/>
          <p:nvPr/>
        </p:nvSpPr>
        <p:spPr>
          <a:xfrm>
            <a:off x="2286000" y="609600"/>
            <a:ext cx="7315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35" name="Text Box 3"/>
          <p:cNvSpPr txBox="1"/>
          <p:nvPr/>
        </p:nvSpPr>
        <p:spPr>
          <a:xfrm>
            <a:off x="2286000" y="258763"/>
            <a:ext cx="7696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 Châu Á gồm những phần nào?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930275"/>
            <a:ext cx="8610600" cy="565086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0837" name="Text Box 5"/>
          <p:cNvSpPr txBox="1"/>
          <p:nvPr/>
        </p:nvSpPr>
        <p:spPr>
          <a:xfrm>
            <a:off x="8897938" y="7239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Lục địa</a:t>
            </a:r>
          </a:p>
        </p:txBody>
      </p:sp>
      <p:sp>
        <p:nvSpPr>
          <p:cNvPr id="120838" name="Text Box 6"/>
          <p:cNvSpPr txBox="1"/>
          <p:nvPr/>
        </p:nvSpPr>
        <p:spPr>
          <a:xfrm>
            <a:off x="9780588" y="1343025"/>
            <a:ext cx="10572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và các quần đảo</a:t>
            </a:r>
          </a:p>
        </p:txBody>
      </p:sp>
      <p:sp>
        <p:nvSpPr>
          <p:cNvPr id="120839" name="Line 7"/>
          <p:cNvSpPr/>
          <p:nvPr/>
        </p:nvSpPr>
        <p:spPr>
          <a:xfrm flipH="1">
            <a:off x="8915400" y="2057400"/>
            <a:ext cx="838200" cy="6096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0" name="Line 8"/>
          <p:cNvSpPr/>
          <p:nvPr/>
        </p:nvSpPr>
        <p:spPr>
          <a:xfrm flipH="1">
            <a:off x="8188325" y="1127125"/>
            <a:ext cx="1108075" cy="85407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1" name="Oval 9"/>
          <p:cNvSpPr/>
          <p:nvPr/>
        </p:nvSpPr>
        <p:spPr>
          <a:xfrm>
            <a:off x="8187690" y="3200400"/>
            <a:ext cx="1219835" cy="95885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42" name="Oval 10"/>
          <p:cNvSpPr/>
          <p:nvPr/>
        </p:nvSpPr>
        <p:spPr>
          <a:xfrm rot="1022189">
            <a:off x="8748713" y="1649413"/>
            <a:ext cx="471487" cy="1755775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43" name="Line 11"/>
          <p:cNvSpPr/>
          <p:nvPr/>
        </p:nvSpPr>
        <p:spPr>
          <a:xfrm flipH="1">
            <a:off x="8763000" y="2057400"/>
            <a:ext cx="990600" cy="1676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4" name="Text Box 12"/>
          <p:cNvSpPr txBox="1"/>
          <p:nvPr/>
        </p:nvSpPr>
        <p:spPr>
          <a:xfrm>
            <a:off x="1698625" y="216218"/>
            <a:ext cx="9182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Châu Á gồm lục địa,  đảo và các quần đảo xung quanh.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7" grpId="0"/>
      <p:bldP spid="120838" grpId="0"/>
      <p:bldP spid="120841" grpId="0" bldLvl="0" animBg="1"/>
      <p:bldP spid="120842" grpId="0" bldLvl="0" animBg="1"/>
      <p:bldP spid="120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120" y="57150"/>
            <a:ext cx="7725410" cy="842645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Bảng số liệu về diện tích các châu lục</a:t>
            </a:r>
          </a:p>
        </p:txBody>
      </p:sp>
      <p:graphicFrame>
        <p:nvGraphicFramePr>
          <p:cNvPr id="4" name="Group 333"/>
          <p:cNvGraphicFramePr>
            <a:graphicFrameLocks noGrp="1"/>
          </p:cNvGraphicFramePr>
          <p:nvPr/>
        </p:nvGraphicFramePr>
        <p:xfrm>
          <a:off x="734696" y="899795"/>
          <a:ext cx="10779571" cy="42732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7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2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lục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kumimoji="0" lang="en-US" sz="3200" b="1" u="none" strike="noStrike" cap="none" normalizeH="0" baseline="300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Âu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07455" y="2087245"/>
            <a:ext cx="5208905" cy="50292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1790" y="5317490"/>
            <a:ext cx="11677650" cy="1501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diện tích 44 triệu km</a:t>
            </a:r>
            <a:r>
              <a:rPr lang="en-US" sz="3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là châu lục có diện tích lớn nhất thế giới.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790" y="5317490"/>
            <a:ext cx="11677650" cy="1501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diện tích bao nhiêu? So với diện tích của các châu lục khác thì Châu Á có diện tích như thế nào?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3" grpId="0" bldLvl="0" animBg="1"/>
      <p:bldP spid="3" grpId="1" animBg="1"/>
      <p:bldP spid="3" grpId="2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926</Words>
  <Application>Microsoft Office PowerPoint</Application>
  <PresentationFormat>Widescreen</PresentationFormat>
  <Paragraphs>173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Câu 2: Nước ta thuộc đới khí hậu nào? a. Ôn đới b. Hàn đới c. Nhiệt đới d. Ôn đới và nhiệt đới</vt:lpstr>
      <vt:lpstr>PowerPoint Presentation</vt:lpstr>
      <vt:lpstr>Thứ  tư  ngày  17  tháng  01  năm   2024</vt:lpstr>
      <vt:lpstr>PowerPoint Presentation</vt:lpstr>
      <vt:lpstr>PowerPoint Presentation</vt:lpstr>
      <vt:lpstr>PowerPoint Presentation</vt:lpstr>
      <vt:lpstr>Bảng số liệu về diện tích các châu lục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Thiên nhiên châu Á rất đa dạng và độc đáo.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Đỉnh E-vơ-rét thuộc dãy núi Hi-ma-lay-a cao nhất thế giới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Trồng cây gây rừng. - Không xả rác bừa bãi, bỏ rác đúng nơi quy định. - Chăm sóc và bảo vệ cây trồng. - Bảo vệ môi trường nước, môi trường sống của động vật. - Hạn chế sử dụng túi ni-lông, chai nhựa. - Tuyên truyền cho gia đình, bạn bè cùng hành động bảo vệ thiên nhiên.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PC</cp:lastModifiedBy>
  <cp:revision>170</cp:revision>
  <dcterms:created xsi:type="dcterms:W3CDTF">2020-07-06T12:59:00Z</dcterms:created>
  <dcterms:modified xsi:type="dcterms:W3CDTF">2024-01-15T14:58:55Z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