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583" r:id="rId2"/>
    <p:sldId id="416" r:id="rId3"/>
    <p:sldId id="395" r:id="rId4"/>
    <p:sldId id="417" r:id="rId5"/>
    <p:sldId id="378" r:id="rId6"/>
    <p:sldId id="397" r:id="rId7"/>
    <p:sldId id="420" r:id="rId8"/>
    <p:sldId id="418" r:id="rId9"/>
    <p:sldId id="422" r:id="rId10"/>
    <p:sldId id="423" r:id="rId11"/>
    <p:sldId id="379" r:id="rId12"/>
    <p:sldId id="380" r:id="rId13"/>
    <p:sldId id="419" r:id="rId14"/>
    <p:sldId id="381" r:id="rId15"/>
    <p:sldId id="430" r:id="rId16"/>
    <p:sldId id="431" r:id="rId17"/>
    <p:sldId id="432" r:id="rId18"/>
    <p:sldId id="433" r:id="rId19"/>
    <p:sldId id="434" r:id="rId20"/>
    <p:sldId id="435" r:id="rId21"/>
    <p:sldId id="270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E6E6E6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tặng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chiếc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giỏ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54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7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04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2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878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95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67" r:id="rId7"/>
    <p:sldLayoutId id="2147483650" r:id="rId8"/>
    <p:sldLayoutId id="2147483660" r:id="rId9"/>
    <p:sldLayoutId id="2147483661" r:id="rId10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microsoft.com/office/2007/relationships/hdphoto" Target="../media/hdphoto2.wdp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image" Target="../media/image40.jpe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audio" Target="../media/audio2.wav"/><Relationship Id="rId10" Type="http://schemas.openxmlformats.org/officeDocument/2006/relationships/image" Target="../media/image48.png"/><Relationship Id="rId4" Type="http://schemas.openxmlformats.org/officeDocument/2006/relationships/image" Target="../media/image31.png"/><Relationship Id="rId9" Type="http://schemas.openxmlformats.org/officeDocument/2006/relationships/image" Target="../media/image47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9.png"/><Relationship Id="rId5" Type="http://schemas.openxmlformats.org/officeDocument/2006/relationships/image" Target="../media/image37.png"/><Relationship Id="rId15" Type="http://schemas.openxmlformats.org/officeDocument/2006/relationships/audio" Target="../media/audio2.wav"/><Relationship Id="rId10" Type="http://schemas.openxmlformats.org/officeDocument/2006/relationships/image" Target="../media/image47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Relationship Id="rId1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7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57.png"/><Relationship Id="rId5" Type="http://schemas.openxmlformats.org/officeDocument/2006/relationships/image" Target="../media/image46.png"/><Relationship Id="rId15" Type="http://schemas.openxmlformats.org/officeDocument/2006/relationships/image" Target="../media/image39.png"/><Relationship Id="rId10" Type="http://schemas.openxmlformats.org/officeDocument/2006/relationships/image" Target="../media/image56.png"/><Relationship Id="rId4" Type="http://schemas.openxmlformats.org/officeDocument/2006/relationships/image" Target="../media/image54.jpeg"/><Relationship Id="rId9" Type="http://schemas.openxmlformats.org/officeDocument/2006/relationships/image" Target="../media/image55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2777705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21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40)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9" b="475"/>
          <a:stretch/>
        </p:blipFill>
        <p:spPr>
          <a:xfrm>
            <a:off x="0" y="426085"/>
            <a:ext cx="12192000" cy="3928027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37760"/>
            <a:ext cx="12306935" cy="20815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Table 7169"/>
          <p:cNvGraphicFramePr/>
          <p:nvPr>
            <p:extLst>
              <p:ext uri="{D42A27DB-BD31-4B8C-83A1-F6EECF244321}">
                <p14:modId xmlns:p14="http://schemas.microsoft.com/office/powerpoint/2010/main" val="4070518373"/>
              </p:ext>
            </p:extLst>
          </p:nvPr>
        </p:nvGraphicFramePr>
        <p:xfrm>
          <a:off x="533400" y="553720"/>
          <a:ext cx="5308600" cy="6217920"/>
        </p:xfrm>
        <a:graphic>
          <a:graphicData uri="http://schemas.openxmlformats.org/drawingml/2006/table">
            <a:tbl>
              <a:tblPr/>
              <a:tblGrid>
                <a:gridCol w="3569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8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33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 số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 số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33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 mươi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33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 mươi mốt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33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 mươi hai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33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 mươi ba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19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 mươi tư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133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 mươi lăm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133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 mươi sáu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133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 mươi bảy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133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 mươi tám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038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 mươi chín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133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 mươi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7211" name="Table 7210"/>
          <p:cNvGraphicFramePr/>
          <p:nvPr>
            <p:extLst>
              <p:ext uri="{D42A27DB-BD31-4B8C-83A1-F6EECF244321}">
                <p14:modId xmlns:p14="http://schemas.microsoft.com/office/powerpoint/2010/main" val="2566725688"/>
              </p:ext>
            </p:extLst>
          </p:nvPr>
        </p:nvGraphicFramePr>
        <p:xfrm>
          <a:off x="6235700" y="553720"/>
          <a:ext cx="5234940" cy="6217920"/>
        </p:xfrm>
        <a:graphic>
          <a:graphicData uri="http://schemas.openxmlformats.org/drawingml/2006/table">
            <a:tbl>
              <a:tblPr/>
              <a:tblGrid>
                <a:gridCol w="3589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4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 số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 số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 mươi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 mươi mốt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 mươi hai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 mươi ba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4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 mươi tư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4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 mươi lăm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4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 mươi sáu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4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 mươi bảy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4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 mươi tám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24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 mươi chín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24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 mươi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50093" y="1066503"/>
            <a:ext cx="814387" cy="52322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65333" y="1599249"/>
            <a:ext cx="814387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28197" y="2130119"/>
            <a:ext cx="700087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22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65332" y="2662239"/>
            <a:ext cx="81438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23</a:t>
            </a:r>
            <a:endParaRPr sz="28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9613" y="3181668"/>
            <a:ext cx="814387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19613" y="3695225"/>
            <a:ext cx="814387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4693" y="4234499"/>
            <a:ext cx="814387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26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4357" y="4764566"/>
            <a:ext cx="109696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27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4212" y="5264130"/>
            <a:ext cx="814387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28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50093" y="5813419"/>
            <a:ext cx="814387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29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46760" y="6307427"/>
            <a:ext cx="814387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37284" y="1066503"/>
            <a:ext cx="1317625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47616" y="2130119"/>
            <a:ext cx="1096963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32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47616" y="1597606"/>
            <a:ext cx="10969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147616" y="2630805"/>
            <a:ext cx="1096963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33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47617" y="3155910"/>
            <a:ext cx="109696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34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47617" y="3726155"/>
            <a:ext cx="109696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147617" y="4216530"/>
            <a:ext cx="109696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71577" y="4753610"/>
            <a:ext cx="109696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37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070387" y="5239405"/>
            <a:ext cx="109696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38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70387" y="5743912"/>
            <a:ext cx="109696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39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070387" y="6259761"/>
            <a:ext cx="109696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3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4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5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820" t="42158" r="5627" b="15474"/>
          <a:stretch>
            <a:fillRect/>
          </a:stretch>
        </p:blipFill>
        <p:spPr>
          <a:xfrm>
            <a:off x="0" y="2052955"/>
            <a:ext cx="12192000" cy="39941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080" y="428625"/>
            <a:ext cx="11938000" cy="1143000"/>
          </a:xfrm>
        </p:spPr>
        <p:txBody>
          <a:bodyPr/>
          <a:lstStyle/>
          <a:p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3.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thiếu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endParaRPr lang="vi-V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0" y="4184650"/>
            <a:ext cx="614045" cy="7575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23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4152" y="4178300"/>
            <a:ext cx="643255" cy="7569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24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3265" y="4213225"/>
            <a:ext cx="643255" cy="7575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26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83332" y="4184650"/>
            <a:ext cx="715645" cy="7575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28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16589" y="4156075"/>
            <a:ext cx="646430" cy="7861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09366" y="5009515"/>
            <a:ext cx="685165" cy="828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32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29969" y="5009515"/>
            <a:ext cx="642938" cy="8572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33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45910" y="5026660"/>
            <a:ext cx="663575" cy="8274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35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71582" y="5010785"/>
            <a:ext cx="643255" cy="8267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36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12730" y="5039360"/>
            <a:ext cx="643255" cy="8274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37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53878" y="5068252"/>
            <a:ext cx="668655" cy="8274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38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359230" y="5039360"/>
            <a:ext cx="643255" cy="8274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39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69901"/>
            <a:ext cx="12192000" cy="63881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-34307" y="405697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4901484" y="1603125"/>
            <a:ext cx="5355953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b="1" dirty="0">
                <a:latin typeface="UTM Avo" panose="02040603050506020204" pitchFamily="18" charset="0"/>
                <a:ea typeface="百变马丁" panose="02010601030101010101" pitchFamily="2" charset="-122"/>
                <a:cs typeface="Arial" panose="020B0604020202020204" pitchFamily="34" charset="0"/>
              </a:rPr>
              <a:t>VẬN DỤNG</a:t>
            </a:r>
            <a:endParaRPr lang="vi-VN" altLang="zh-CN" sz="7200" b="1" dirty="0">
              <a:latin typeface="Arial" panose="020B0604020202020204" pitchFamily="34" charset="0"/>
              <a:ea typeface="百变马丁" panose="02010601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r="4898"/>
          <a:stretch/>
        </p:blipFill>
        <p:spPr>
          <a:xfrm>
            <a:off x="1" y="635635"/>
            <a:ext cx="12192000" cy="51009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Oval 19"/>
          <p:cNvSpPr/>
          <p:nvPr/>
        </p:nvSpPr>
        <p:spPr>
          <a:xfrm>
            <a:off x="2006168" y="1922780"/>
            <a:ext cx="553879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948057" y="1808480"/>
            <a:ext cx="551579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944055" y="1808480"/>
            <a:ext cx="553878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190565" y="2819244"/>
            <a:ext cx="539980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429422" y="2898936"/>
            <a:ext cx="553878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446906" y="2824957"/>
            <a:ext cx="553878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427528" y="2824957"/>
            <a:ext cx="553878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933599" y="3831274"/>
            <a:ext cx="553878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952480" y="3793808"/>
            <a:ext cx="551579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931355" y="3831274"/>
            <a:ext cx="553878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886079" y="3831274"/>
            <a:ext cx="553878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78318" y="1879238"/>
            <a:ext cx="549289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8504626" y="1867491"/>
            <a:ext cx="551578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9502211" y="1867491"/>
            <a:ext cx="551578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112388" y="2855394"/>
            <a:ext cx="551578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8952776" y="2912066"/>
            <a:ext cx="551578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996070" y="2912066"/>
            <a:ext cx="551578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337552" y="2855394"/>
            <a:ext cx="551578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523424" y="3750266"/>
            <a:ext cx="551578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576731" y="3750266"/>
            <a:ext cx="551578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8506213" y="3787732"/>
            <a:ext cx="549289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502211" y="3750266"/>
            <a:ext cx="551578" cy="706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380355" y="5862955"/>
            <a:ext cx="2842895" cy="9429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000"/>
                            </p:stCondLst>
                            <p:childTnLst>
                              <p:par>
                                <p:cTn id="8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2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5" y="4211141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7" y="279400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5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3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0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450370" y="467607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30" y="79676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51382" y="1219365"/>
            <a:ext cx="7100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dirty="0" err="1">
                <a:solidFill>
                  <a:srgbClr val="FF6600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36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FF6600"/>
                </a:solidFill>
                <a:latin typeface="UTM Avo" panose="02040603050506020204" pitchFamily="18" charset="0"/>
              </a:rPr>
              <a:t>cần</a:t>
            </a:r>
            <a:r>
              <a:rPr lang="en-US" altLang="en-US" sz="36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FF660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FF660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FF660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FF6600"/>
                </a:solidFill>
                <a:latin typeface="UTM Avo" panose="02040603050506020204" pitchFamily="18" charset="0"/>
              </a:rPr>
              <a:t> … </a:t>
            </a:r>
            <a:r>
              <a:rPr lang="en-US" altLang="en-US" sz="3600" dirty="0" err="1">
                <a:solidFill>
                  <a:srgbClr val="FF660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FF6600"/>
                </a:solidFill>
                <a:latin typeface="UTM Avo" panose="02040603050506020204" pitchFamily="18" charset="0"/>
              </a:rPr>
              <a:t>dãy</a:t>
            </a:r>
            <a:r>
              <a:rPr lang="en-US" altLang="en-US" sz="36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FF6600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3600" dirty="0">
                <a:solidFill>
                  <a:srgbClr val="FF6600"/>
                </a:solidFill>
                <a:latin typeface="UTM Avo" panose="02040603050506020204" pitchFamily="18" charset="0"/>
              </a:rPr>
              <a:t>:  </a:t>
            </a:r>
            <a:r>
              <a:rPr lang="vi-VN" altLang="en-US" sz="3600" dirty="0">
                <a:solidFill>
                  <a:srgbClr val="FF6600"/>
                </a:solidFill>
                <a:latin typeface="UTM Avo" panose="02040603050506020204" pitchFamily="18" charset="0"/>
              </a:rPr>
              <a:t>22,</a:t>
            </a:r>
            <a:r>
              <a:rPr lang="en-US" altLang="en-US" sz="36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3600" dirty="0">
                <a:solidFill>
                  <a:srgbClr val="FF6600"/>
                </a:solidFill>
                <a:latin typeface="UTM Avo" panose="02040603050506020204" pitchFamily="18" charset="0"/>
              </a:rPr>
              <a:t>....,</a:t>
            </a:r>
            <a:r>
              <a:rPr lang="en-US" altLang="en-US" sz="36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3600" dirty="0">
                <a:solidFill>
                  <a:srgbClr val="FF6600"/>
                </a:solidFill>
                <a:latin typeface="UTM Avo" panose="02040603050506020204" pitchFamily="18" charset="0"/>
              </a:rPr>
              <a:t>24,</a:t>
            </a:r>
            <a:r>
              <a:rPr lang="en-US" altLang="en-US" sz="36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3600" dirty="0">
                <a:solidFill>
                  <a:srgbClr val="FF6600"/>
                </a:solidFill>
                <a:latin typeface="UTM Avo" panose="02040603050506020204" pitchFamily="18" charset="0"/>
              </a:rPr>
              <a:t>....</a:t>
            </a:r>
            <a:r>
              <a:rPr lang="en-US" altLang="en-US" sz="36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FF660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600" dirty="0">
                <a:solidFill>
                  <a:srgbClr val="FF6600"/>
                </a:solidFill>
                <a:latin typeface="UTM Avo" panose="02040603050506020204" pitchFamily="18" charset="0"/>
              </a:rPr>
              <a:t>:</a:t>
            </a:r>
            <a:endParaRPr lang="vi-VN" altLang="en-US" sz="3600" dirty="0">
              <a:solidFill>
                <a:srgbClr val="FF66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612640" y="3570605"/>
            <a:ext cx="3627120" cy="891941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5725" y="2677997"/>
              <a:ext cx="1829276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265" dirty="0">
                  <a:latin typeface="UTM Avo" panose="02040603050506020204" pitchFamily="18" charset="0"/>
                </a:rPr>
                <a:t>23, 25</a:t>
              </a:r>
              <a:endParaRPr lang="vi-VN" altLang="en-US" sz="4265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612640" y="4631055"/>
            <a:ext cx="3626485" cy="892175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265" dirty="0">
                  <a:latin typeface="UTM Avo" panose="02040603050506020204" pitchFamily="18" charset="0"/>
                </a:rPr>
                <a:t>23, 24</a:t>
              </a:r>
              <a:endParaRPr lang="vi-VN" altLang="en-US" sz="4265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612640" y="5686425"/>
            <a:ext cx="3626485" cy="892175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3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265" dirty="0">
                  <a:latin typeface="UTM Avo" panose="02040603050506020204" pitchFamily="18" charset="0"/>
                </a:rPr>
                <a:t>25, 26</a:t>
              </a:r>
              <a:endParaRPr lang="vi-VN" altLang="en-US" sz="4265" dirty="0"/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44" y="88080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59288" y="178080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60556" y="1121298"/>
            <a:ext cx="6715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 err="1">
                <a:solidFill>
                  <a:srgbClr val="FF6600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4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FF6600"/>
                </a:solidFill>
                <a:latin typeface="UTM Avo" panose="02040603050506020204" pitchFamily="18" charset="0"/>
              </a:rPr>
              <a:t>ba</a:t>
            </a:r>
            <a:r>
              <a:rPr lang="en-US" altLang="en-US" sz="44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FF6600"/>
                </a:solidFill>
                <a:latin typeface="UTM Avo" panose="02040603050506020204" pitchFamily="18" charset="0"/>
              </a:rPr>
              <a:t>mươi</a:t>
            </a:r>
            <a:r>
              <a:rPr lang="en-US" altLang="en-US" sz="44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FF6600"/>
                </a:solidFill>
                <a:latin typeface="UTM Avo" panose="02040603050506020204" pitchFamily="18" charset="0"/>
              </a:rPr>
              <a:t>bảy</a:t>
            </a:r>
            <a:r>
              <a:rPr lang="en-US" altLang="en-US" sz="44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FF6600"/>
                </a:solidFill>
                <a:latin typeface="UTM Avo" panose="02040603050506020204" pitchFamily="18" charset="0"/>
              </a:rPr>
              <a:t>viết</a:t>
            </a:r>
            <a:r>
              <a:rPr lang="en-US" altLang="en-US" sz="44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FF660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400" dirty="0">
                <a:solidFill>
                  <a:srgbClr val="FF6600"/>
                </a:solidFill>
                <a:latin typeface="UTM Avo" panose="02040603050506020204" pitchFamily="18" charset="0"/>
              </a:rPr>
              <a:t>:</a:t>
            </a:r>
            <a:endParaRPr lang="vi-VN" altLang="en-US" sz="4800" dirty="0">
              <a:solidFill>
                <a:srgbClr val="FF66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244976" y="3270296"/>
            <a:ext cx="2830863" cy="891941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265" dirty="0">
                  <a:solidFill>
                    <a:prstClr val="black"/>
                  </a:solidFill>
                  <a:latin typeface="UTM Avo" panose="02040603050506020204" pitchFamily="18" charset="0"/>
                </a:rPr>
                <a:t>35</a:t>
              </a:r>
              <a:endParaRPr lang="vi-VN" altLang="en-US" sz="4265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281170" y="4357206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265" dirty="0">
                  <a:solidFill>
                    <a:prstClr val="black"/>
                  </a:solidFill>
                  <a:latin typeface="UTM Avo" panose="02040603050506020204" pitchFamily="18" charset="0"/>
                </a:rPr>
                <a:t>36</a:t>
              </a:r>
              <a:endParaRPr lang="vi-VN" altLang="en-US" sz="4265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352926" y="5397722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31773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265" dirty="0">
                  <a:solidFill>
                    <a:prstClr val="black"/>
                  </a:solidFill>
                  <a:latin typeface="UTM Avo" panose="02040603050506020204" pitchFamily="18" charset="0"/>
                </a:rPr>
                <a:t>37</a:t>
              </a:r>
              <a:endParaRPr lang="vi-VN" altLang="en-US" sz="4265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610263" y="647030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8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937" y="-75514"/>
            <a:ext cx="6666575" cy="6858000"/>
          </a:xfrm>
          <a:prstGeom prst="rect">
            <a:avLst/>
          </a:prstGeom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-64770" y="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352800" y="178080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7444" y="1122292"/>
            <a:ext cx="6408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 err="1">
                <a:solidFill>
                  <a:srgbClr val="FF6600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4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FF6600"/>
                </a:solidFill>
                <a:latin typeface="UTM Avo" panose="02040603050506020204" pitchFamily="18" charset="0"/>
              </a:rPr>
              <a:t>hai</a:t>
            </a:r>
            <a:r>
              <a:rPr lang="en-US" altLang="en-US" sz="44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FF6600"/>
                </a:solidFill>
                <a:latin typeface="UTM Avo" panose="02040603050506020204" pitchFamily="18" charset="0"/>
              </a:rPr>
              <a:t>mươi</a:t>
            </a:r>
            <a:r>
              <a:rPr lang="en-US" altLang="en-US" sz="44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FF6600"/>
                </a:solidFill>
                <a:latin typeface="UTM Avo" panose="02040603050506020204" pitchFamily="18" charset="0"/>
              </a:rPr>
              <a:t>ba</a:t>
            </a:r>
            <a:r>
              <a:rPr lang="en-US" altLang="en-US" sz="44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FF6600"/>
                </a:solidFill>
                <a:latin typeface="UTM Avo" panose="02040603050506020204" pitchFamily="18" charset="0"/>
              </a:rPr>
              <a:t>viết</a:t>
            </a:r>
            <a:r>
              <a:rPr lang="en-US" altLang="en-US" sz="44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FF660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400" dirty="0">
                <a:solidFill>
                  <a:srgbClr val="FF6600"/>
                </a:solidFill>
              </a:rPr>
              <a:t>:</a:t>
            </a:r>
            <a:endParaRPr lang="vi-VN" altLang="en-US" sz="4400" dirty="0">
              <a:solidFill>
                <a:srgbClr val="FF66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1" y="3570663"/>
            <a:ext cx="2830863" cy="891941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265" dirty="0">
                  <a:solidFill>
                    <a:prstClr val="black"/>
                  </a:solidFill>
                  <a:latin typeface="UTM Avo" panose="02040603050506020204" pitchFamily="18" charset="0"/>
                </a:rPr>
                <a:t>23</a:t>
              </a:r>
              <a:endParaRPr lang="vi-VN" altLang="en-US" sz="4265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0" y="4630903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265" dirty="0">
                  <a:solidFill>
                    <a:prstClr val="black"/>
                  </a:solidFill>
                  <a:latin typeface="UTM Avo" panose="02040603050506020204" pitchFamily="18" charset="0"/>
                </a:rPr>
                <a:t>32</a:t>
              </a:r>
              <a:endParaRPr lang="vi-VN" altLang="en-US" sz="4265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1" y="5686659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265" dirty="0">
                  <a:solidFill>
                    <a:prstClr val="black"/>
                  </a:solidFill>
                  <a:latin typeface="UTM Avo" panose="02040603050506020204" pitchFamily="18" charset="0"/>
                </a:rPr>
                <a:t>28</a:t>
              </a:r>
              <a:endParaRPr lang="vi-VN" altLang="en-US" sz="4265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-10160" y="-10160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>
            <a:fillRect/>
          </a:stretch>
        </p:blipFill>
        <p:spPr>
          <a:xfrm>
            <a:off x="2892" y="1384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093517" y="264897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0" y="569316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54786" y="925502"/>
            <a:ext cx="6818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6600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0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FF6600"/>
                </a:solidFill>
                <a:latin typeface="UTM Avo" panose="02040603050506020204" pitchFamily="18" charset="0"/>
              </a:rPr>
              <a:t>cần</a:t>
            </a:r>
            <a:r>
              <a:rPr lang="en-US" altLang="en-US" sz="40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FF660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40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FF660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0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FF660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4000" dirty="0">
                <a:solidFill>
                  <a:srgbClr val="FF6600"/>
                </a:solidFill>
                <a:latin typeface="UTM Avo" panose="02040603050506020204" pitchFamily="18" charset="0"/>
              </a:rPr>
              <a:t> … </a:t>
            </a:r>
            <a:r>
              <a:rPr lang="en-US" altLang="en-US" sz="4000" dirty="0" err="1">
                <a:solidFill>
                  <a:srgbClr val="FF660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40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FF6600"/>
                </a:solidFill>
                <a:latin typeface="UTM Avo" panose="02040603050506020204" pitchFamily="18" charset="0"/>
              </a:rPr>
              <a:t>dãy</a:t>
            </a:r>
            <a:r>
              <a:rPr lang="en-US" altLang="en-US" sz="40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FF6600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000" dirty="0">
                <a:solidFill>
                  <a:srgbClr val="FF6600"/>
                </a:solidFill>
                <a:latin typeface="UTM Avo" panose="02040603050506020204" pitchFamily="18" charset="0"/>
              </a:rPr>
              <a:t> 3</a:t>
            </a:r>
            <a:r>
              <a:rPr lang="vi-VN" altLang="en-US" sz="4000" dirty="0">
                <a:solidFill>
                  <a:srgbClr val="FF6600"/>
                </a:solidFill>
                <a:latin typeface="UTM Avo" panose="02040603050506020204" pitchFamily="18" charset="0"/>
              </a:rPr>
              <a:t>1,</a:t>
            </a:r>
            <a:r>
              <a:rPr lang="en-US" altLang="en-US" sz="40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4000" dirty="0">
                <a:solidFill>
                  <a:srgbClr val="FF6600"/>
                </a:solidFill>
                <a:latin typeface="UTM Avo" panose="02040603050506020204" pitchFamily="18" charset="0"/>
              </a:rPr>
              <a:t>...,</a:t>
            </a:r>
            <a:r>
              <a:rPr lang="en-US" altLang="en-US" sz="40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4000" dirty="0">
                <a:solidFill>
                  <a:srgbClr val="FF6600"/>
                </a:solidFill>
                <a:latin typeface="UTM Avo" panose="02040603050506020204" pitchFamily="18" charset="0"/>
              </a:rPr>
              <a:t>33</a:t>
            </a:r>
            <a:r>
              <a:rPr lang="en-US" altLang="en-US" sz="4000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FF660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000" dirty="0">
                <a:solidFill>
                  <a:srgbClr val="FF6600"/>
                </a:solidFill>
              </a:rPr>
              <a:t>:</a:t>
            </a:r>
            <a:endParaRPr lang="vi-VN" altLang="en-US" sz="4000" dirty="0">
              <a:solidFill>
                <a:srgbClr val="FF66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1" y="3570663"/>
            <a:ext cx="2830863" cy="891941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265" dirty="0">
                  <a:solidFill>
                    <a:prstClr val="black"/>
                  </a:solidFill>
                  <a:latin typeface="UTM Avo" panose="02040603050506020204" pitchFamily="18" charset="0"/>
                </a:rPr>
                <a:t>30</a:t>
              </a:r>
              <a:endParaRPr lang="vi-VN" altLang="en-US" sz="4265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0" y="4630903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265" dirty="0">
                  <a:solidFill>
                    <a:prstClr val="black"/>
                  </a:solidFill>
                  <a:latin typeface="UTM Avo" panose="02040603050506020204" pitchFamily="18" charset="0"/>
                </a:rPr>
                <a:t>32</a:t>
              </a:r>
              <a:endParaRPr lang="vi-VN" altLang="en-US" sz="4265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039667" y="5789664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1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265" dirty="0">
                  <a:solidFill>
                    <a:prstClr val="black"/>
                  </a:solidFill>
                  <a:latin typeface="UTM Avo" panose="02040603050506020204" pitchFamily="18" charset="0"/>
                </a:rPr>
                <a:t>34</a:t>
              </a:r>
              <a:endParaRPr lang="vi-VN" altLang="en-US" sz="4265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5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1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371477"/>
            <a:ext cx="12192635" cy="6486524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6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百变马丁" panose="02010601030101010101" pitchFamily="2" charset="-122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985010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542905" y="161925"/>
            <a:ext cx="1515745" cy="657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" b="122"/>
          <a:stretch/>
        </p:blipFill>
        <p:spPr>
          <a:xfrm>
            <a:off x="0" y="369295"/>
            <a:ext cx="12192000" cy="64887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2601"/>
            <a:ext cx="12192000" cy="63754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2601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37539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4965619" y="1581535"/>
            <a:ext cx="5346335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b="1" dirty="0">
                <a:latin typeface="UTM Avo" panose="02040603050506020204" pitchFamily="18" charset="0"/>
                <a:ea typeface="百变马丁" panose="02010601030101010101" pitchFamily="2" charset="-122"/>
                <a:cs typeface="Arial" panose="020B0604020202020204" pitchFamily="34" charset="0"/>
              </a:rPr>
              <a:t>KHÁM PHÁ</a:t>
            </a:r>
            <a:endParaRPr lang="vi-VN" altLang="zh-CN" sz="7200" b="1" dirty="0">
              <a:latin typeface="Arial" panose="020B0604020202020204" pitchFamily="34" charset="0"/>
              <a:ea typeface="百变马丁" panose="02010601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31391" t="34222" r="61842" b="47008"/>
          <a:stretch>
            <a:fillRect/>
          </a:stretch>
        </p:blipFill>
        <p:spPr>
          <a:xfrm>
            <a:off x="1254124" y="542449"/>
            <a:ext cx="3032125" cy="3395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1170305" y="4003675"/>
            <a:ext cx="3585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mốt</a:t>
            </a:r>
            <a:r>
              <a:rPr lang="en-US" alt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vi-VN" alt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339975" y="4648835"/>
            <a:ext cx="860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21</a:t>
            </a:r>
            <a:endParaRPr lang="vi-V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2"/>
          <a:srcRect l="57792" t="34843" r="35666" b="47234"/>
          <a:stretch>
            <a:fillRect/>
          </a:stretch>
        </p:blipFill>
        <p:spPr>
          <a:xfrm>
            <a:off x="7599680" y="490855"/>
            <a:ext cx="2943860" cy="3395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1"/>
          <p:cNvSpPr txBox="1"/>
          <p:nvPr/>
        </p:nvSpPr>
        <p:spPr>
          <a:xfrm>
            <a:off x="7289165" y="4003675"/>
            <a:ext cx="3585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vi-VN" alt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8591550" y="4648835"/>
            <a:ext cx="980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23</a:t>
            </a:r>
            <a:endParaRPr lang="vi-V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4935" y="5078095"/>
            <a:ext cx="12306935" cy="1779905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370" y="490855"/>
            <a:ext cx="1245870" cy="106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12" grpId="0"/>
      <p:bldP spid="12" grpId="1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0624" t="63113" r="60647" b="19238"/>
          <a:stretch>
            <a:fillRect/>
          </a:stretch>
        </p:blipFill>
        <p:spPr>
          <a:xfrm>
            <a:off x="1195705" y="473294"/>
            <a:ext cx="2647950" cy="3336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56964" t="63183" r="34054" b="19238"/>
          <a:stretch>
            <a:fillRect/>
          </a:stretch>
        </p:blipFill>
        <p:spPr>
          <a:xfrm>
            <a:off x="7810500" y="588010"/>
            <a:ext cx="2724150" cy="3273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596900" y="4069715"/>
            <a:ext cx="3585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alt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vi-VN" alt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27075" y="4687570"/>
            <a:ext cx="3585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32</a:t>
            </a:r>
            <a:endParaRPr lang="vi-V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315200" y="4069715"/>
            <a:ext cx="3585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</a:t>
            </a:r>
            <a:r>
              <a:rPr lang="en-US" alt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endParaRPr lang="vi-VN" alt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379970" y="4714875"/>
            <a:ext cx="3585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37</a:t>
            </a:r>
            <a:endParaRPr lang="vi-V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4935" y="5078095"/>
            <a:ext cx="12306935" cy="1779905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130" y="564515"/>
            <a:ext cx="1245870" cy="106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282" y="342900"/>
            <a:ext cx="109728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 LUẬN THEO NHÓM</a:t>
            </a:r>
            <a:endParaRPr lang="vi-VN" alt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19200" y="1417638"/>
            <a:ext cx="10972800" cy="4525962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21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</a:p>
          <a:p>
            <a:pPr marL="0" indent="0" algn="l">
              <a:buNone/>
            </a:pP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26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</a:p>
          <a:p>
            <a:pPr marL="0" indent="0" algn="l">
              <a:buNone/>
            </a:pP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31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35</a:t>
            </a:r>
          </a:p>
          <a:p>
            <a:pPr marL="0" indent="0" algn="l">
              <a:buNone/>
            </a:pP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4: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36 </a:t>
            </a:r>
            <a:r>
              <a:rPr lang="en-US" altLang="en-US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dirty="0">
                <a:latin typeface="UTM Avo" panose="02040603050506020204" pitchFamily="18" charset="0"/>
                <a:cs typeface="Arial" panose="020B0604020202020204" pitchFamily="34" charset="0"/>
              </a:rPr>
              <a:t> 40</a:t>
            </a:r>
            <a:endParaRPr lang="vi-V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34155"/>
            <a:ext cx="12306935" cy="28238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165" y="564515"/>
            <a:ext cx="1727835" cy="14700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4702748" y="1533564"/>
            <a:ext cx="7258397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400" b="1" dirty="0">
                <a:latin typeface="UTM Avo" panose="02040603050506020204" pitchFamily="18" charset="0"/>
                <a:ea typeface="百变马丁" panose="02010601030101010101" pitchFamily="2" charset="-122"/>
                <a:cs typeface="Arial" panose="020B0604020202020204" pitchFamily="34" charset="0"/>
              </a:rPr>
              <a:t>THỰC HÀNH – LUYỆN TẬP</a:t>
            </a:r>
            <a:endParaRPr lang="vi-VN" altLang="zh-CN" sz="4400" b="1" dirty="0">
              <a:latin typeface="Arial" panose="020B0604020202020204" pitchFamily="34" charset="0"/>
              <a:ea typeface="百变马丁" panose="02010601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1143000"/>
          </a:xfrm>
        </p:spPr>
        <p:txBody>
          <a:bodyPr/>
          <a:lstStyle/>
          <a:p>
            <a:pPr algn="l"/>
            <a:r>
              <a:rPr lang="vi-VN" altLang="en-US" dirty="0"/>
              <a:t>1     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25326" t="36686" r="12327" b="25000"/>
          <a:stretch>
            <a:fillRect/>
          </a:stretch>
        </p:blipFill>
        <p:spPr>
          <a:xfrm>
            <a:off x="647700" y="1666875"/>
            <a:ext cx="10896600" cy="40894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099185" y="5042535"/>
            <a:ext cx="77597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22</a:t>
            </a:r>
            <a:endParaRPr lang="vi-V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376545" y="5042535"/>
            <a:ext cx="77597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24</a:t>
            </a:r>
            <a:endParaRPr lang="vi-V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0011410" y="5042535"/>
            <a:ext cx="77597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35</a:t>
            </a:r>
            <a:endParaRPr lang="vi-V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657542" y="572760"/>
            <a:ext cx="883285" cy="64633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dirty="0" err="1">
                <a:latin typeface="UTM Avo" panose="02040603050506020204" pitchFamily="18" charset="0"/>
              </a:rPr>
              <a:t>Số</a:t>
            </a:r>
            <a:endParaRPr lang="en-US" altLang="en-US" sz="3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363</Words>
  <Application>Microsoft Office PowerPoint</Application>
  <PresentationFormat>Widescreen</PresentationFormat>
  <Paragraphs>113</Paragraphs>
  <Slides>21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SVN-Gretoon</vt:lpstr>
      <vt:lpstr>Arial</vt:lpstr>
      <vt:lpstr>Calibri</vt:lpstr>
      <vt:lpstr>百变马丁</vt:lpstr>
      <vt:lpstr>UTM Avo</vt:lpstr>
      <vt:lpstr>2_Default Design</vt:lpstr>
      <vt:lpstr>Tuần 21 Bài 43: Các số có hai chữ số   (từ 21 đến 40)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THEO NHÓM</vt:lpstr>
      <vt:lpstr>PowerPoint Presentation</vt:lpstr>
      <vt:lpstr>1       </vt:lpstr>
      <vt:lpstr>PowerPoint Presentation</vt:lpstr>
      <vt:lpstr>PowerPoint Presentation</vt:lpstr>
      <vt:lpstr>3. Tìm đọc số còn thiếu rồi đọc các số đó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82</cp:revision>
  <dcterms:created xsi:type="dcterms:W3CDTF">2021-11-01T08:16:00Z</dcterms:created>
  <dcterms:modified xsi:type="dcterms:W3CDTF">2022-01-13T03:32:29Z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2A73288A510E4246AF5EF69FD67EDFA8</vt:lpwstr>
  </property>
  <property fmtid="{D5CDD505-2E9C-101B-9397-08002B2CF9AE}" pid="3" name="KSOProductBuildVer">
    <vt:lpwstr>1033-11.2.0.10382</vt:lpwstr>
  </property>
</Properties>
</file>