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8"/>
  </p:notesMasterIdLst>
  <p:sldIdLst>
    <p:sldId id="256" r:id="rId3"/>
    <p:sldId id="257" r:id="rId4"/>
    <p:sldId id="270" r:id="rId5"/>
    <p:sldId id="271" r:id="rId6"/>
    <p:sldId id="265" r:id="rId7"/>
    <p:sldId id="259" r:id="rId8"/>
    <p:sldId id="266" r:id="rId9"/>
    <p:sldId id="277" r:id="rId10"/>
    <p:sldId id="278" r:id="rId11"/>
    <p:sldId id="26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61" r:id="rId21"/>
    <p:sldId id="272" r:id="rId22"/>
    <p:sldId id="273" r:id="rId23"/>
    <p:sldId id="264" r:id="rId24"/>
    <p:sldId id="269" r:id="rId25"/>
    <p:sldId id="267" r:id="rId26"/>
    <p:sldId id="287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7199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890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452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2164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6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060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611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039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5827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0897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406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00893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.sv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8.png"/><Relationship Id="rId7" Type="http://schemas.openxmlformats.org/officeDocument/2006/relationships/image" Target="../media/image8.sv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8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88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hyperlink" Target="https://hoc10.vn/doc-sach/toan-3-tap-2/1/133/88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23.png"/><Relationship Id="rId4" Type="http://schemas.openxmlformats.org/officeDocument/2006/relationships/image" Target="../media/image6.sv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hyperlink" Target="https://hoc10.vn/doc-sach/toan-3-tap-2/1/133/88/" TargetMode="External"/><Relationship Id="rId12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27.png"/><Relationship Id="rId5" Type="http://schemas.openxmlformats.org/officeDocument/2006/relationships/image" Target="../media/image7.png"/><Relationship Id="rId10" Type="http://schemas.openxmlformats.org/officeDocument/2006/relationships/image" Target="../media/image26.png"/><Relationship Id="rId4" Type="http://schemas.openxmlformats.org/officeDocument/2006/relationships/image" Target="../media/image6.svg"/><Relationship Id="rId9" Type="http://schemas.openxmlformats.org/officeDocument/2006/relationships/image" Target="../media/image2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88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1113851" y="3324464"/>
            <a:ext cx="9964298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31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Diện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tích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Diện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tích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500344" y="665064"/>
            <a:ext cx="682295" cy="70439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777038"/>
            <a:ext cx="660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328400" y="777038"/>
            <a:ext cx="863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0400" y="5918200"/>
            <a:ext cx="13004799" cy="939800"/>
          </a:xfrm>
          <a:prstGeom prst="rect">
            <a:avLst/>
          </a:prstGeom>
        </p:spPr>
      </p:pic>
      <p:sp>
        <p:nvSpPr>
          <p:cNvPr id="9" name="Pentagon 8"/>
          <p:cNvSpPr/>
          <p:nvPr/>
        </p:nvSpPr>
        <p:spPr>
          <a:xfrm>
            <a:off x="217208" y="1257485"/>
            <a:ext cx="1451811" cy="622299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Ví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dụ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765705"/>
              </p:ext>
            </p:extLst>
          </p:nvPr>
        </p:nvGraphicFramePr>
        <p:xfrm>
          <a:off x="5943600" y="2218964"/>
          <a:ext cx="6028660" cy="223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8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8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0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120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 err="1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Chiều</a:t>
                      </a: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dài</a:t>
                      </a:r>
                      <a:endParaRPr lang="en-US" sz="2100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 err="1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Chiều</a:t>
                      </a: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rộng</a:t>
                      </a:r>
                      <a:endParaRPr lang="en-US" sz="2100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 err="1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Diện</a:t>
                      </a: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tích</a:t>
                      </a:r>
                      <a:endParaRPr lang="en-US" sz="2100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399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endParaRPr lang="en-US" sz="2100" b="1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469517" y="3683000"/>
            <a:ext cx="105670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5 cm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00246" y="3683000"/>
            <a:ext cx="105670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2 cm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53749" y="3683000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10 cm</a:t>
            </a:r>
            <a:r>
              <a:rPr lang="en-US" sz="2400" b="1" baseline="30000" dirty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316B69-B070-ADB0-2D87-F03091D202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346" y="1879784"/>
            <a:ext cx="5603077" cy="299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46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D731D37-FF5C-B2BD-3E51-8BDDAB021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" y="886829"/>
            <a:ext cx="6593144" cy="3526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314908" y="72642"/>
            <a:ext cx="682295" cy="70439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777038"/>
            <a:ext cx="660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328400" y="777038"/>
            <a:ext cx="863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60400" y="6375400"/>
            <a:ext cx="13004799" cy="48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73200" y="1682042"/>
            <a:ext cx="914400" cy="96519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5949" y="1077374"/>
            <a:ext cx="1233030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33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1 cm</a:t>
            </a:r>
            <a:r>
              <a:rPr lang="en-US" sz="2933" baseline="300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  <a:endParaRPr lang="en-US" sz="2933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76045" y="1558783"/>
            <a:ext cx="5156200" cy="1863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Mảnh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giấy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chữ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nhật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gồm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10 ô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vuông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.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mỗi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ô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vuông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là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1 cm</a:t>
            </a:r>
            <a:r>
              <a:rPr lang="en-US" sz="2667" b="1" baseline="300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438777" y="3680308"/>
            <a:ext cx="558800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22108" y="3650909"/>
            <a:ext cx="532229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mảnh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giấy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là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10 cm</a:t>
            </a:r>
            <a:r>
              <a:rPr lang="en-US" sz="2667" b="1" baseline="300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  <p:sp>
        <p:nvSpPr>
          <p:cNvPr id="12" name="Right Brace 11"/>
          <p:cNvSpPr/>
          <p:nvPr/>
        </p:nvSpPr>
        <p:spPr>
          <a:xfrm rot="5400000">
            <a:off x="3454400" y="1919037"/>
            <a:ext cx="508000" cy="3958389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92789" y="2413096"/>
            <a:ext cx="417102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  <a:endParaRPr lang="en-US" sz="2933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121290" y="2119156"/>
            <a:ext cx="508000" cy="1103563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42115" y="4218047"/>
            <a:ext cx="417102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5</a:t>
            </a:r>
            <a:endParaRPr lang="en-US" sz="2933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326" y="4757074"/>
            <a:ext cx="11529118" cy="502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Liên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hệ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với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chiều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dài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chiều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rộng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của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mảnh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giấy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ta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thấy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: 5 x 2 = 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57326" y="5410200"/>
            <a:ext cx="11127929" cy="609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2841" y="5479038"/>
            <a:ext cx="11091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Vậy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mảnh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giấy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nhật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chiều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dài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chiều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rộng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4374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0" grpId="0" animBg="1"/>
      <p:bldP spid="11" grpId="0"/>
      <p:bldP spid="12" grpId="0" animBg="1"/>
      <p:bldP spid="17" grpId="0"/>
      <p:bldP spid="18" grpId="0" animBg="1"/>
      <p:bldP spid="20" grpId="0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3407105" y="639292"/>
            <a:ext cx="682295" cy="70439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777038"/>
            <a:ext cx="660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328400" y="777038"/>
            <a:ext cx="863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0400" y="6616700"/>
            <a:ext cx="13004799" cy="2413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0200" y="939801"/>
            <a:ext cx="3479800" cy="2466308"/>
            <a:chOff x="495300" y="1409701"/>
            <a:chExt cx="5219700" cy="3699462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95300" y="1409701"/>
              <a:ext cx="5219700" cy="369946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707072" y="3516907"/>
              <a:ext cx="2760852" cy="8155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33" b="1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Quy </a:t>
              </a:r>
              <a:r>
                <a:rPr lang="en-US" sz="2933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tắc</a:t>
              </a:r>
              <a:r>
                <a:rPr lang="en-US" sz="2933" b="1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: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62400" y="1559145"/>
            <a:ext cx="7797800" cy="1412208"/>
            <a:chOff x="5943600" y="2865508"/>
            <a:chExt cx="11696700" cy="211831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5943600" y="2865508"/>
              <a:ext cx="11696700" cy="2118312"/>
            </a:xfrm>
            <a:prstGeom prst="roundRect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34100" y="2872526"/>
              <a:ext cx="11315700" cy="169257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Muốn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tính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diện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tích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chữ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nhật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ta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lấy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chiều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dài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nhân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với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chiều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rộng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(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cùng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đơn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vị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đo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).</a:t>
              </a: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47" y="3530600"/>
            <a:ext cx="4357352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eft Brace 11"/>
          <p:cNvSpPr/>
          <p:nvPr/>
        </p:nvSpPr>
        <p:spPr>
          <a:xfrm rot="16200000">
            <a:off x="6887035" y="3803462"/>
            <a:ext cx="508001" cy="3518277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sp>
        <p:nvSpPr>
          <p:cNvPr id="17" name="Left Brace 16"/>
          <p:cNvSpPr/>
          <p:nvPr/>
        </p:nvSpPr>
        <p:spPr>
          <a:xfrm rot="10800000">
            <a:off x="9288473" y="3766996"/>
            <a:ext cx="397308" cy="1305208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26875" y="5816601"/>
            <a:ext cx="2074031" cy="5969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Chiều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dài</a:t>
            </a:r>
            <a:endParaRPr lang="en-US" sz="2667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685781" y="4103437"/>
            <a:ext cx="2074419" cy="5969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Chiều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rộng</a:t>
            </a:r>
            <a:endParaRPr lang="en-US" sz="2667" dirty="0">
              <a:latin typeface="UTM Avo" panose="02040603050506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46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3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314908" y="72642"/>
            <a:ext cx="682295" cy="70439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777038"/>
            <a:ext cx="660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328400" y="777038"/>
            <a:ext cx="863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0400" y="6393244"/>
            <a:ext cx="13004799" cy="4647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22968" y="2209800"/>
            <a:ext cx="4265599" cy="356716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65075" y="5776960"/>
            <a:ext cx="3238823" cy="5984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Hoạt</a:t>
            </a:r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động</a:t>
            </a:r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nhóm</a:t>
            </a:r>
            <a:endParaRPr lang="en-US" sz="2667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63423" y="2296679"/>
            <a:ext cx="5736913" cy="2857033"/>
            <a:chOff x="8001000" y="3304290"/>
            <a:chExt cx="7080110" cy="4285550"/>
          </a:xfrm>
        </p:grpSpPr>
        <p:sp>
          <p:nvSpPr>
            <p:cNvPr id="17" name="Rounded Rectangle 16"/>
            <p:cNvSpPr/>
            <p:nvPr/>
          </p:nvSpPr>
          <p:spPr>
            <a:xfrm>
              <a:off x="8001000" y="3304290"/>
              <a:ext cx="7080109" cy="407369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>
                <a:latin typeface="UTM Avo" panose="020406030505060202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153401" y="3456689"/>
              <a:ext cx="6927709" cy="41331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>
                <a:latin typeface="UTM Avo" panose="020406030505060202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77523" y="3546524"/>
              <a:ext cx="6394559" cy="3718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vi-VN" sz="2667" dirty="0">
                  <a:latin typeface="+mn-lt"/>
                </a:rPr>
                <a:t>Mỗi nhóm có một mảnh giấy hình vuông với các cạnh có thể là 5 cm; 4 cm; 6 cm, … và một lưới ô vuông. </a:t>
              </a:r>
              <a:endParaRPr lang="en-US" sz="2667" dirty="0">
                <a:latin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961205"/>
            <a:ext cx="8064665" cy="609600"/>
            <a:chOff x="-77204" y="2907632"/>
            <a:chExt cx="12096997" cy="9144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2" name="Pentagon 21"/>
            <p:cNvSpPr/>
            <p:nvPr/>
          </p:nvSpPr>
          <p:spPr>
            <a:xfrm>
              <a:off x="-77204" y="2907632"/>
              <a:ext cx="12096997" cy="914400"/>
            </a:xfrm>
            <a:prstGeom prst="homePlat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6516" y="3010889"/>
              <a:ext cx="11491608" cy="7541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vi-VN" sz="2667" b="1" dirty="0">
                  <a:solidFill>
                    <a:schemeClr val="tx1"/>
                  </a:solidFill>
                </a:rPr>
                <a:t>2. Khám phá quy tắc tính diện tích hình vuông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509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314908" y="72642"/>
            <a:ext cx="682295" cy="70439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777038"/>
            <a:ext cx="660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328400" y="777038"/>
            <a:ext cx="863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584490" y="6545644"/>
            <a:ext cx="13004799" cy="4647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38221" y="2276179"/>
            <a:ext cx="3578692" cy="332400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17542" y="5794804"/>
            <a:ext cx="3399371" cy="5984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Hoạt</a:t>
            </a:r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động</a:t>
            </a:r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nhóm</a:t>
            </a:r>
            <a:endParaRPr lang="en-US" sz="2667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117393" y="4961295"/>
            <a:ext cx="7889835" cy="1422435"/>
            <a:chOff x="8001001" y="3304290"/>
            <a:chExt cx="9737099" cy="2133653"/>
          </a:xfrm>
        </p:grpSpPr>
        <p:sp>
          <p:nvSpPr>
            <p:cNvPr id="17" name="Rounded Rectangle 16"/>
            <p:cNvSpPr/>
            <p:nvPr/>
          </p:nvSpPr>
          <p:spPr>
            <a:xfrm>
              <a:off x="8001001" y="3304290"/>
              <a:ext cx="9561181" cy="19866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153400" y="3377149"/>
              <a:ext cx="9408784" cy="206079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61024" y="3451313"/>
              <a:ext cx="9377076" cy="1871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667" dirty="0">
                  <a:latin typeface="+mn-lt"/>
                  <a:cs typeface="Arial" pitchFamily="34" charset="0"/>
                </a:rPr>
                <a:t>T</a:t>
              </a:r>
              <a:r>
                <a:rPr lang="vi-VN" sz="2667" dirty="0">
                  <a:latin typeface="+mn-lt"/>
                </a:rPr>
                <a:t>ìm mối liên hệ giữa diện tích mảnh giấy với cạnh của mảnh giấy đó.</a:t>
              </a:r>
              <a:endParaRPr lang="en-US" sz="2667" dirty="0"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75817" y="3381424"/>
            <a:ext cx="7903203" cy="1328003"/>
            <a:chOff x="5862068" y="7538146"/>
            <a:chExt cx="11854804" cy="1992004"/>
          </a:xfrm>
        </p:grpSpPr>
        <p:sp>
          <p:nvSpPr>
            <p:cNvPr id="21" name="Rounded Rectangle 20"/>
            <p:cNvSpPr/>
            <p:nvPr/>
          </p:nvSpPr>
          <p:spPr>
            <a:xfrm>
              <a:off x="5862068" y="7538146"/>
              <a:ext cx="11620936" cy="188741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029569" y="7608603"/>
              <a:ext cx="11435708" cy="19215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19703" y="7585954"/>
              <a:ext cx="11397169" cy="1871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vi-VN" sz="2667" dirty="0">
                  <a:latin typeface="+mn-lt"/>
                </a:rPr>
                <a:t>Dùng lưới ô vuông để tính diện tích mảnh giấy hình vuông. </a:t>
              </a:r>
              <a:endParaRPr lang="en-US" sz="2667" dirty="0">
                <a:latin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027" y="887125"/>
            <a:ext cx="8064665" cy="609600"/>
            <a:chOff x="-77204" y="2907632"/>
            <a:chExt cx="12096997" cy="9144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5" name="Pentagon 24"/>
            <p:cNvSpPr/>
            <p:nvPr/>
          </p:nvSpPr>
          <p:spPr>
            <a:xfrm>
              <a:off x="-77204" y="2907632"/>
              <a:ext cx="12096997" cy="914400"/>
            </a:xfrm>
            <a:prstGeom prst="homePlat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96516" y="3010889"/>
              <a:ext cx="11491608" cy="7541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vi-VN" sz="2667" b="1" dirty="0">
                  <a:solidFill>
                    <a:schemeClr val="tx1"/>
                  </a:solidFill>
                </a:rPr>
                <a:t>2. Khám phá quy tắc tính diện tích hình vuông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65123" y="2146246"/>
            <a:ext cx="7903203" cy="974057"/>
            <a:chOff x="5862068" y="7538146"/>
            <a:chExt cx="11854805" cy="1461086"/>
          </a:xfrm>
        </p:grpSpPr>
        <p:sp>
          <p:nvSpPr>
            <p:cNvPr id="28" name="Rounded Rectangle 27"/>
            <p:cNvSpPr/>
            <p:nvPr/>
          </p:nvSpPr>
          <p:spPr>
            <a:xfrm>
              <a:off x="5862068" y="7538146"/>
              <a:ext cx="11620936" cy="138885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029569" y="7608603"/>
              <a:ext cx="11435708" cy="13906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19705" y="7690545"/>
              <a:ext cx="11397168" cy="9479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vi-VN" sz="2667" dirty="0">
                  <a:latin typeface="+mn-lt"/>
                </a:rPr>
                <a:t>Đo cạnh của mảnh giấy hình vuông. </a:t>
              </a:r>
              <a:endParaRPr lang="en-US" sz="2667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587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386305" y="729427"/>
            <a:ext cx="682295" cy="70439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777038"/>
            <a:ext cx="660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328400" y="777038"/>
            <a:ext cx="863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0400" y="5918200"/>
            <a:ext cx="13004799" cy="939800"/>
          </a:xfrm>
          <a:prstGeom prst="rect">
            <a:avLst/>
          </a:prstGeom>
        </p:spPr>
      </p:pic>
      <p:sp>
        <p:nvSpPr>
          <p:cNvPr id="9" name="Pentagon 8"/>
          <p:cNvSpPr/>
          <p:nvPr/>
        </p:nvSpPr>
        <p:spPr>
          <a:xfrm>
            <a:off x="-65506" y="1221875"/>
            <a:ext cx="1451811" cy="622299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Ví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dụ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850262"/>
              </p:ext>
            </p:extLst>
          </p:nvPr>
        </p:nvGraphicFramePr>
        <p:xfrm>
          <a:off x="5471655" y="2141621"/>
          <a:ext cx="4368801" cy="306537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082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56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700" dirty="0" err="1">
                          <a:effectLst/>
                        </a:rPr>
                        <a:t>Cạnh</a:t>
                      </a:r>
                      <a:endParaRPr lang="en-US" sz="2400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700" dirty="0" err="1">
                          <a:effectLst/>
                        </a:rPr>
                        <a:t>Diện</a:t>
                      </a:r>
                      <a:r>
                        <a:rPr lang="en-US" sz="2700" baseline="0" dirty="0">
                          <a:effectLst/>
                        </a:rPr>
                        <a:t> </a:t>
                      </a:r>
                      <a:r>
                        <a:rPr lang="en-US" sz="2700" baseline="0" dirty="0" err="1">
                          <a:effectLst/>
                        </a:rPr>
                        <a:t>tích</a:t>
                      </a:r>
                      <a:endParaRPr lang="en-US" sz="2400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486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700" b="1" dirty="0">
                          <a:effectLst/>
                        </a:rPr>
                        <a:t>5 cm</a:t>
                      </a:r>
                      <a:endParaRPr lang="en-US" sz="2700" b="1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86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700" b="1" dirty="0">
                          <a:effectLst/>
                        </a:rPr>
                        <a:t>4cm</a:t>
                      </a:r>
                      <a:endParaRPr lang="en-US" sz="2700" b="1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106030" y="3560888"/>
            <a:ext cx="140936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25 cm</a:t>
            </a:r>
            <a:r>
              <a:rPr lang="en-US" sz="2667" b="1" baseline="30000" dirty="0">
                <a:latin typeface="UTM Avo" panose="02040603050506020204" pitchFamily="18" charset="0"/>
                <a:cs typeface="Arial" pitchFamily="34" charset="0"/>
              </a:rPr>
              <a:t>2</a:t>
            </a:r>
            <a:endParaRPr lang="en-US" sz="2667" b="1" dirty="0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35440" y="4495800"/>
            <a:ext cx="140936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16 cm</a:t>
            </a:r>
            <a:r>
              <a:rPr lang="en-US" sz="2667" b="1" baseline="30000" dirty="0">
                <a:latin typeface="UTM Avo" panose="02040603050506020204" pitchFamily="18" charset="0"/>
                <a:cs typeface="Arial" pitchFamily="34" charset="0"/>
              </a:rPr>
              <a:t>2</a:t>
            </a:r>
            <a:endParaRPr lang="en-US" sz="2667" b="1" dirty="0"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DE9DE3-7E61-48F3-D129-B25934BAF6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221" y="2141622"/>
            <a:ext cx="4467894" cy="31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96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A26C31-0856-AAD9-E939-CEFFE22F1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9" y="1028954"/>
            <a:ext cx="5534468" cy="3876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312104" y="424839"/>
            <a:ext cx="682295" cy="70439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777038"/>
            <a:ext cx="660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328400" y="777038"/>
            <a:ext cx="863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60400" y="6375400"/>
            <a:ext cx="13004799" cy="482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46557" y="1417207"/>
            <a:ext cx="5156200" cy="1863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Mảnh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giấy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vuông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gồm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16 ô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vuông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.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mỗi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ô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vuông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là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1 cm</a:t>
            </a:r>
            <a:r>
              <a:rPr lang="en-US" sz="2667" b="1" baseline="300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247111" y="3703711"/>
            <a:ext cx="558800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78072" y="3701019"/>
            <a:ext cx="532229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mảnh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giấy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là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16 cm</a:t>
            </a:r>
            <a:r>
              <a:rPr lang="en-US" sz="2667" b="1" baseline="300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88997" y="5052661"/>
                <a:ext cx="11694227" cy="50276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667" dirty="0">
                    <a:latin typeface="UTM Avo" panose="02040603050506020204" pitchFamily="18" charset="0"/>
                    <a:cs typeface="Arial" pitchFamily="34" charset="0"/>
                  </a:rPr>
                  <a:t>Liên </a:t>
                </a:r>
                <a:r>
                  <a:rPr lang="en-US" sz="2667" dirty="0" err="1">
                    <a:latin typeface="UTM Avo" panose="02040603050506020204" pitchFamily="18" charset="0"/>
                    <a:cs typeface="Arial" pitchFamily="34" charset="0"/>
                  </a:rPr>
                  <a:t>hệ</a:t>
                </a:r>
                <a:r>
                  <a:rPr lang="en-US" sz="2667" dirty="0"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cs typeface="Arial" pitchFamily="34" charset="0"/>
                  </a:rPr>
                  <a:t>với</a:t>
                </a:r>
                <a:r>
                  <a:rPr lang="en-US" sz="2667" dirty="0"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cs typeface="Arial" pitchFamily="34" charset="0"/>
                  </a:rPr>
                  <a:t>chiều</a:t>
                </a:r>
                <a:r>
                  <a:rPr lang="en-US" sz="2667" dirty="0"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cs typeface="Arial" pitchFamily="34" charset="0"/>
                  </a:rPr>
                  <a:t>dài</a:t>
                </a:r>
                <a:r>
                  <a:rPr lang="en-US" sz="2667" dirty="0"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cs typeface="Arial" pitchFamily="34" charset="0"/>
                  </a:rPr>
                  <a:t>và</a:t>
                </a:r>
                <a:r>
                  <a:rPr lang="en-US" sz="2667" dirty="0"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cs typeface="Arial" pitchFamily="34" charset="0"/>
                  </a:rPr>
                  <a:t>chiều</a:t>
                </a:r>
                <a:r>
                  <a:rPr lang="en-US" sz="2667" dirty="0"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cs typeface="Arial" pitchFamily="34" charset="0"/>
                  </a:rPr>
                  <a:t>rộng</a:t>
                </a:r>
                <a:r>
                  <a:rPr lang="en-US" sz="2667" dirty="0"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cs typeface="Arial" pitchFamily="34" charset="0"/>
                  </a:rPr>
                  <a:t>của</a:t>
                </a:r>
                <a:r>
                  <a:rPr lang="en-US" sz="2667" dirty="0"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cs typeface="Arial" pitchFamily="34" charset="0"/>
                  </a:rPr>
                  <a:t>mảnh</a:t>
                </a:r>
                <a:r>
                  <a:rPr lang="en-US" sz="2667" dirty="0"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cs typeface="Arial" pitchFamily="34" charset="0"/>
                  </a:rPr>
                  <a:t>giấy</a:t>
                </a:r>
                <a:r>
                  <a:rPr lang="en-US" sz="2667" dirty="0">
                    <a:latin typeface="UTM Avo" panose="02040603050506020204" pitchFamily="18" charset="0"/>
                    <a:cs typeface="Arial" pitchFamily="34" charset="0"/>
                  </a:rPr>
                  <a:t> ta </a:t>
                </a:r>
                <a:r>
                  <a:rPr lang="en-US" sz="2667" dirty="0" err="1">
                    <a:latin typeface="UTM Avo" panose="02040603050506020204" pitchFamily="18" charset="0"/>
                    <a:cs typeface="Arial" pitchFamily="34" charset="0"/>
                  </a:rPr>
                  <a:t>thấy</a:t>
                </a:r>
                <a:r>
                  <a:rPr lang="en-US" sz="2667" dirty="0">
                    <a:latin typeface="UTM Avo" panose="02040603050506020204" pitchFamily="18" charset="0"/>
                    <a:cs typeface="Arial" pitchFamily="34" charset="0"/>
                  </a:rPr>
                  <a:t>: 4 </a:t>
                </a:r>
                <a14:m>
                  <m:oMath xmlns:m="http://schemas.openxmlformats.org/officeDocument/2006/math">
                    <m:r>
                      <a:rPr lang="en-US" sz="2667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×</m:t>
                    </m:r>
                  </m:oMath>
                </a14:m>
                <a:r>
                  <a:rPr lang="en-US" sz="2667" dirty="0">
                    <a:latin typeface="UTM Avo" panose="02040603050506020204" pitchFamily="18" charset="0"/>
                    <a:cs typeface="Arial" pitchFamily="34" charset="0"/>
                  </a:rPr>
                  <a:t> 4 </a:t>
                </a:r>
                <a:r>
                  <a:rPr lang="en-US" sz="2667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=</a:t>
                </a:r>
                <a:r>
                  <a:rPr lang="en-US" sz="2667" dirty="0">
                    <a:latin typeface="UTM Avo" panose="02040603050506020204" pitchFamily="18" charset="0"/>
                    <a:cs typeface="Arial" pitchFamily="34" charset="0"/>
                  </a:rPr>
                  <a:t> 16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97" y="5052661"/>
                <a:ext cx="11694227" cy="502766"/>
              </a:xfrm>
              <a:prstGeom prst="rect">
                <a:avLst/>
              </a:prstGeom>
              <a:blipFill>
                <a:blip r:embed="rId8"/>
                <a:stretch>
                  <a:fillRect l="-990" t="-14634" r="-469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762045" y="5678227"/>
            <a:ext cx="9333536" cy="609600"/>
            <a:chOff x="825899" y="8530389"/>
            <a:chExt cx="14000302" cy="914400"/>
          </a:xfrm>
        </p:grpSpPr>
        <p:sp>
          <p:nvSpPr>
            <p:cNvPr id="25" name="Rounded Rectangle 24"/>
            <p:cNvSpPr/>
            <p:nvPr/>
          </p:nvSpPr>
          <p:spPr>
            <a:xfrm>
              <a:off x="825899" y="8530389"/>
              <a:ext cx="13765966" cy="9144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>
                <a:latin typeface="UTM Avo" panose="020406030505060202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44517" y="8606564"/>
              <a:ext cx="13881684" cy="692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Vậy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diện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tích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mảnh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giấy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vuông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bằng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cạnh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nhân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cạnh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367526" y="1432983"/>
            <a:ext cx="761999" cy="7793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65091" y="801735"/>
            <a:ext cx="1233030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33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1 cm</a:t>
            </a:r>
            <a:r>
              <a:rPr lang="en-US" sz="2933" baseline="300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  <a:endParaRPr lang="en-US" sz="2933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44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23" grpId="0" animBg="1"/>
      <p:bldP spid="24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3117686" y="587602"/>
            <a:ext cx="682295" cy="70439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777038"/>
            <a:ext cx="660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328400" y="777038"/>
            <a:ext cx="863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0400" y="6616700"/>
            <a:ext cx="13004799" cy="2413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0200" y="939801"/>
            <a:ext cx="3479800" cy="2466308"/>
            <a:chOff x="495300" y="1409701"/>
            <a:chExt cx="5219700" cy="3699462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95300" y="1409701"/>
              <a:ext cx="5219700" cy="369946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668972" y="3516907"/>
              <a:ext cx="2760852" cy="8155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33" b="1" dirty="0">
                  <a:solidFill>
                    <a:srgbClr val="FFFF00"/>
                  </a:solidFill>
                  <a:latin typeface="UTM Avo" panose="02040603050506020204" pitchFamily="18" charset="0"/>
                  <a:cs typeface="Arial" pitchFamily="34" charset="0"/>
                </a:rPr>
                <a:t>Quy </a:t>
              </a:r>
              <a:r>
                <a:rPr lang="en-US" sz="2933" b="1" dirty="0" err="1">
                  <a:solidFill>
                    <a:srgbClr val="FFFF00"/>
                  </a:solidFill>
                  <a:latin typeface="UTM Avo" panose="02040603050506020204" pitchFamily="18" charset="0"/>
                  <a:cs typeface="Arial" pitchFamily="34" charset="0"/>
                </a:rPr>
                <a:t>tắc</a:t>
              </a:r>
              <a:r>
                <a:rPr lang="en-US" sz="2933" b="1" dirty="0">
                  <a:solidFill>
                    <a:srgbClr val="FFFF00"/>
                  </a:solidFill>
                  <a:latin typeface="UTM Avo" panose="02040603050506020204" pitchFamily="18" charset="0"/>
                  <a:cs typeface="Arial" pitchFamily="34" charset="0"/>
                </a:rPr>
                <a:t>: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62400" y="1910339"/>
            <a:ext cx="7797800" cy="1412208"/>
            <a:chOff x="5943600" y="2865508"/>
            <a:chExt cx="11696700" cy="211831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5943600" y="2865508"/>
              <a:ext cx="11696700" cy="2118312"/>
            </a:xfrm>
            <a:prstGeom prst="roundRect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34100" y="2968747"/>
              <a:ext cx="11315700" cy="169257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Muốn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tính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diện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tích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vuông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ta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lấy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độ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dài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một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cạnh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nhân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với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chính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nó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(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cùng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đơn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vị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đo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).</a:t>
              </a:r>
            </a:p>
          </p:txBody>
        </p:sp>
      </p:grpSp>
      <p:sp>
        <p:nvSpPr>
          <p:cNvPr id="17" name="Left Brace 16"/>
          <p:cNvSpPr/>
          <p:nvPr/>
        </p:nvSpPr>
        <p:spPr>
          <a:xfrm rot="10800000">
            <a:off x="8847326" y="3828282"/>
            <a:ext cx="397308" cy="2487845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398000" y="4750919"/>
            <a:ext cx="1270000" cy="5969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Cạnh</a:t>
            </a:r>
            <a:endParaRPr lang="en-US" sz="2667" dirty="0"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46" y="3674782"/>
            <a:ext cx="2770854" cy="279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604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474184" y="409424"/>
            <a:ext cx="682295" cy="70439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777038"/>
            <a:ext cx="660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328400" y="777038"/>
            <a:ext cx="863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0400" y="6375400"/>
            <a:ext cx="13004799" cy="482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929439"/>
            <a:ext cx="9795371" cy="609600"/>
            <a:chOff x="-77204" y="2907632"/>
            <a:chExt cx="14693057" cy="9144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1" name="Pentagon 10"/>
            <p:cNvSpPr/>
            <p:nvPr/>
          </p:nvSpPr>
          <p:spPr>
            <a:xfrm>
              <a:off x="-77204" y="2907632"/>
              <a:ext cx="14693057" cy="914400"/>
            </a:xfrm>
            <a:prstGeom prst="homePlat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6516" y="3010889"/>
              <a:ext cx="14276024" cy="75414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667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3. </a:t>
              </a:r>
              <a:r>
                <a:rPr lang="vi-VN" sz="2667" b="1" dirty="0">
                  <a:solidFill>
                    <a:schemeClr val="tx1"/>
                  </a:solidFill>
                </a:rPr>
                <a:t>Cách tính diện tích hình chữ nhật, diện tích hình vuông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2480" y="2534860"/>
            <a:ext cx="3822032" cy="3759200"/>
            <a:chOff x="495300" y="3695700"/>
            <a:chExt cx="5372100" cy="5638800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16" name="Group 15"/>
            <p:cNvGrpSpPr/>
            <p:nvPr/>
          </p:nvGrpSpPr>
          <p:grpSpPr>
            <a:xfrm>
              <a:off x="495300" y="4381500"/>
              <a:ext cx="5372100" cy="4953000"/>
              <a:chOff x="5943600" y="2865508"/>
              <a:chExt cx="9368989" cy="1909951"/>
            </a:xfrm>
            <a:grpFill/>
          </p:grpSpPr>
          <p:sp>
            <p:nvSpPr>
              <p:cNvPr id="17" name="Rounded Rectangle 16"/>
              <p:cNvSpPr/>
              <p:nvPr/>
            </p:nvSpPr>
            <p:spPr>
              <a:xfrm>
                <a:off x="5943600" y="2865508"/>
                <a:ext cx="9368989" cy="1909951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33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393401" y="2912556"/>
                <a:ext cx="8469387" cy="178362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67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Muốn</a:t>
                </a:r>
                <a:r>
                  <a:rPr lang="en-US" sz="2667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667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tính</a:t>
                </a:r>
                <a:r>
                  <a:rPr lang="en-US" sz="2667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667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diện</a:t>
                </a:r>
                <a:r>
                  <a:rPr lang="en-US" sz="2667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667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tích</a:t>
                </a:r>
                <a:r>
                  <a:rPr lang="en-US" sz="2667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667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hình</a:t>
                </a:r>
                <a:r>
                  <a:rPr lang="en-US" sz="2667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667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chữ</a:t>
                </a:r>
                <a:r>
                  <a:rPr lang="en-US" sz="2667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667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nhật</a:t>
                </a:r>
                <a:r>
                  <a:rPr lang="en-US" sz="2667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ta </a:t>
                </a:r>
                <a:r>
                  <a:rPr lang="en-US" sz="2667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lấy</a:t>
                </a:r>
                <a:r>
                  <a:rPr lang="en-US" sz="2667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667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chiều</a:t>
                </a:r>
                <a:r>
                  <a:rPr lang="en-US" sz="2667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667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dài</a:t>
                </a:r>
                <a:r>
                  <a:rPr lang="en-US" sz="2667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667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nhân</a:t>
                </a:r>
                <a:r>
                  <a:rPr lang="en-US" sz="2667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667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với</a:t>
                </a:r>
                <a:r>
                  <a:rPr lang="en-US" sz="2667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667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chiều</a:t>
                </a:r>
                <a:r>
                  <a:rPr lang="en-US" sz="2667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667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rộng</a:t>
                </a:r>
                <a:r>
                  <a:rPr lang="en-US" sz="2667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(</a:t>
                </a:r>
                <a:r>
                  <a:rPr lang="en-US" sz="2667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cùng</a:t>
                </a:r>
                <a:r>
                  <a:rPr lang="en-US" sz="2667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667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đơn</a:t>
                </a:r>
                <a:r>
                  <a:rPr lang="en-US" sz="2667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667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vị</a:t>
                </a:r>
                <a:r>
                  <a:rPr lang="en-US" sz="2667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667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đo</a:t>
                </a:r>
                <a:r>
                  <a:rPr lang="en-US" sz="2667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).</a:t>
                </a: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990600" y="3695700"/>
              <a:ext cx="4114800" cy="80780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67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667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chữ</a:t>
              </a:r>
              <a:r>
                <a:rPr lang="en-US" sz="2667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nhật</a:t>
              </a:r>
              <a:endPara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44626" y="2483138"/>
            <a:ext cx="3581400" cy="3759200"/>
            <a:chOff x="495300" y="3695700"/>
            <a:chExt cx="5372100" cy="5638800"/>
          </a:xfrm>
        </p:grpSpPr>
        <p:grpSp>
          <p:nvGrpSpPr>
            <p:cNvPr id="21" name="Group 20"/>
            <p:cNvGrpSpPr/>
            <p:nvPr/>
          </p:nvGrpSpPr>
          <p:grpSpPr>
            <a:xfrm>
              <a:off x="495300" y="4381500"/>
              <a:ext cx="5372100" cy="4953000"/>
              <a:chOff x="5943600" y="2865508"/>
              <a:chExt cx="9368989" cy="1909951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5943600" y="2865508"/>
                <a:ext cx="9368989" cy="19099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33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393400" y="2912556"/>
                <a:ext cx="8919189" cy="1783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667" dirty="0">
                    <a:solidFill>
                      <a:schemeClr val="tx1"/>
                    </a:solidFill>
                    <a:latin typeface="+mn-lt"/>
                    <a:cs typeface="Arial" pitchFamily="34" charset="0"/>
                  </a:rPr>
                  <a:t>Muốn tính diện tích hình vuông ta lấy độ dài một cạnh nhân với chính nó (cùng đơn vị đo).</a:t>
                </a:r>
              </a:p>
            </p:txBody>
          </p:sp>
        </p:grpSp>
        <p:sp>
          <p:nvSpPr>
            <p:cNvPr id="22" name="Rounded Rectangle 21"/>
            <p:cNvSpPr/>
            <p:nvPr/>
          </p:nvSpPr>
          <p:spPr>
            <a:xfrm>
              <a:off x="990600" y="3695700"/>
              <a:ext cx="4114800" cy="80780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67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667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vuông</a:t>
              </a:r>
              <a:endPara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165601" y="2534860"/>
            <a:ext cx="3490455" cy="16053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165601" y="2534860"/>
            <a:ext cx="3490455" cy="1605340"/>
            <a:chOff x="6248401" y="3802290"/>
            <a:chExt cx="5235682" cy="2408010"/>
          </a:xfrm>
        </p:grpSpPr>
        <p:cxnSp>
          <p:nvCxnSpPr>
            <p:cNvPr id="27" name="Straight Connector 26"/>
            <p:cNvCxnSpPr>
              <a:stCxn id="13" idx="1"/>
              <a:endCxn id="13" idx="3"/>
            </p:cNvCxnSpPr>
            <p:nvPr/>
          </p:nvCxnSpPr>
          <p:spPr>
            <a:xfrm>
              <a:off x="6248401" y="5006295"/>
              <a:ext cx="5235682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837355" y="3802290"/>
              <a:ext cx="0" cy="240801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543800" y="3802290"/>
              <a:ext cx="0" cy="240801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130589" y="3802290"/>
              <a:ext cx="0" cy="240801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5914266" y="4509860"/>
            <a:ext cx="1724527" cy="16053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914266" y="5302607"/>
            <a:ext cx="1724526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795894" y="4499937"/>
            <a:ext cx="0" cy="160534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533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AD84974-6A8A-2AE2-10B1-46864F636D70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A02AF5E4-253E-9042-B3AF-48A0AFDB7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BB5655-3B53-1CCE-7ED5-4A5AE39E92AF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106E6B-36C9-FED9-2EFC-0A3F1145C65A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01C7A1D4-9087-60DA-FA2B-A5E68FD12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BE25F1-312C-56F1-BC5A-C054C6CD305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314908" y="72642"/>
            <a:ext cx="682295" cy="70439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777038"/>
            <a:ext cx="660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328400" y="777038"/>
            <a:ext cx="863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0400" y="6375400"/>
            <a:ext cx="13004799" cy="482600"/>
          </a:xfrm>
          <a:prstGeom prst="rect">
            <a:avLst/>
          </a:prstGeom>
        </p:spPr>
      </p:pic>
      <p:sp>
        <p:nvSpPr>
          <p:cNvPr id="2" name="Rectangle 1">
            <a:hlinkClick r:id="rId7"/>
          </p:cNvPr>
          <p:cNvSpPr/>
          <p:nvPr/>
        </p:nvSpPr>
        <p:spPr>
          <a:xfrm>
            <a:off x="262393" y="1111355"/>
            <a:ext cx="773481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1.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Tính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mỗi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chữ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nhật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sau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:</a:t>
            </a:r>
            <a:endParaRPr lang="en-US" sz="2667" dirty="0"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832923" y="4892580"/>
                <a:ext cx="3423346" cy="7112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700" dirty="0">
                    <a:latin typeface="UTM Avo" panose="02040603050506020204" pitchFamily="18" charset="0"/>
                    <a:cs typeface="Arial" pitchFamily="34" charset="0"/>
                  </a:rPr>
                  <a:t>a) 3 </a:t>
                </a:r>
                <a14:m>
                  <m:oMath xmlns:m="http://schemas.openxmlformats.org/officeDocument/2006/math">
                    <m:r>
                      <a:rPr lang="en-US" sz="2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×</m:t>
                    </m:r>
                  </m:oMath>
                </a14:m>
                <a:r>
                  <a:rPr lang="en-US" sz="2700" dirty="0">
                    <a:latin typeface="UTM Avo" panose="02040603050506020204" pitchFamily="18" charset="0"/>
                    <a:cs typeface="Arial" pitchFamily="34" charset="0"/>
                  </a:rPr>
                  <a:t> 5 = 15 </a:t>
                </a:r>
                <a:r>
                  <a:rPr lang="en-US" sz="2700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itchFamily="34" charset="0"/>
                  </a:rPr>
                  <a:t>cm</a:t>
                </a:r>
                <a:r>
                  <a:rPr lang="en-US" sz="2700" baseline="30000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itchFamily="34" charset="0"/>
                  </a:rPr>
                  <a:t>2</a:t>
                </a:r>
                <a:r>
                  <a:rPr lang="en-US" sz="2700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23" y="4892580"/>
                <a:ext cx="3423346" cy="711200"/>
              </a:xfrm>
              <a:prstGeom prst="round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7473420" y="3672996"/>
                <a:ext cx="3423346" cy="7112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700" dirty="0">
                    <a:latin typeface="UTM Avo" panose="02040603050506020204" pitchFamily="18" charset="0"/>
                    <a:cs typeface="Arial" pitchFamily="34" charset="0"/>
                  </a:rPr>
                  <a:t>b) 4 </a:t>
                </a:r>
                <a14:m>
                  <m:oMath xmlns:m="http://schemas.openxmlformats.org/officeDocument/2006/math">
                    <m:r>
                      <a:rPr lang="en-US" sz="2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×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700" dirty="0">
                    <a:latin typeface="UTM Avo" panose="02040603050506020204" pitchFamily="18" charset="0"/>
                    <a:cs typeface="Arial" pitchFamily="34" charset="0"/>
                  </a:rPr>
                  <a:t>8 = 32 </a:t>
                </a:r>
                <a:r>
                  <a:rPr lang="en-US" sz="2700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itchFamily="34" charset="0"/>
                  </a:rPr>
                  <a:t>cm</a:t>
                </a:r>
                <a:r>
                  <a:rPr lang="en-US" sz="2700" baseline="30000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itchFamily="34" charset="0"/>
                  </a:rPr>
                  <a:t>2</a:t>
                </a:r>
                <a:r>
                  <a:rPr lang="en-US" sz="2700" dirty="0"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420" y="3672996"/>
                <a:ext cx="3423346" cy="711200"/>
              </a:xfrm>
              <a:prstGeom prst="roundRect">
                <a:avLst/>
              </a:prstGeom>
              <a:blipFill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2E1F7806-1A01-D38B-B306-D662F909CF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587" y="2675538"/>
            <a:ext cx="7360422" cy="199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56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314908" y="72642"/>
            <a:ext cx="682295" cy="70439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777038"/>
            <a:ext cx="660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328400" y="777038"/>
            <a:ext cx="863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0400" y="6019800"/>
            <a:ext cx="13309600" cy="838200"/>
          </a:xfrm>
          <a:prstGeom prst="rect">
            <a:avLst/>
          </a:prstGeom>
        </p:spPr>
      </p:pic>
      <p:sp>
        <p:nvSpPr>
          <p:cNvPr id="9" name="Rectangle 8">
            <a:hlinkClick r:id="rId7"/>
          </p:cNvPr>
          <p:cNvSpPr/>
          <p:nvPr/>
        </p:nvSpPr>
        <p:spPr>
          <a:xfrm>
            <a:off x="376498" y="1145682"/>
            <a:ext cx="7279557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2: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Tính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mỗi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vuông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sau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:</a:t>
            </a:r>
            <a:endParaRPr lang="en-US" sz="2667" dirty="0"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553200" y="1911546"/>
            <a:ext cx="5570514" cy="4108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33240" y="3475438"/>
                <a:ext cx="3376245" cy="543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933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itchFamily="34" charset="0"/>
                  </a:rPr>
                  <a:t>a) 5 </a:t>
                </a:r>
                <a14:m>
                  <m:oMath xmlns:m="http://schemas.openxmlformats.org/officeDocument/2006/math">
                    <m:r>
                      <a:rPr lang="en-US" sz="2933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×</m:t>
                    </m:r>
                  </m:oMath>
                </a14:m>
                <a:r>
                  <a:rPr lang="en-US" sz="2933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itchFamily="34" charset="0"/>
                  </a:rPr>
                  <a:t> 5 = 25 cm</a:t>
                </a:r>
                <a:r>
                  <a:rPr lang="en-US" sz="2933" baseline="30000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itchFamily="34" charset="0"/>
                  </a:rPr>
                  <a:t>2</a:t>
                </a:r>
                <a:r>
                  <a:rPr lang="en-US" sz="2933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240" y="3475438"/>
                <a:ext cx="3376245" cy="543675"/>
              </a:xfrm>
              <a:prstGeom prst="rect">
                <a:avLst/>
              </a:prstGeom>
              <a:blipFill>
                <a:blip r:embed="rId10"/>
                <a:stretch>
                  <a:fillRect l="-3971" t="-13483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88325" y="4394200"/>
                <a:ext cx="3408305" cy="543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933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itchFamily="34" charset="0"/>
                  </a:rPr>
                  <a:t>b) 4</a:t>
                </a:r>
                <a14:m>
                  <m:oMath xmlns:m="http://schemas.openxmlformats.org/officeDocument/2006/math">
                    <m:r>
                      <a:rPr lang="en-US" sz="2933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933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×</m:t>
                    </m:r>
                  </m:oMath>
                </a14:m>
                <a:r>
                  <a:rPr lang="en-US" sz="2933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933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933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itchFamily="34" charset="0"/>
                  </a:rPr>
                  <a:t> 16 cm</a:t>
                </a:r>
                <a:r>
                  <a:rPr lang="en-US" sz="2933" baseline="30000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itchFamily="34" charset="0"/>
                  </a:rPr>
                  <a:t>2</a:t>
                </a:r>
                <a:r>
                  <a:rPr lang="en-US" sz="2933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325" y="4394200"/>
                <a:ext cx="3408305" cy="543675"/>
              </a:xfrm>
              <a:prstGeom prst="rect">
                <a:avLst/>
              </a:prstGeom>
              <a:blipFill>
                <a:blip r:embed="rId11"/>
                <a:stretch>
                  <a:fillRect l="-3929" t="-13483" b="-30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2217837-E3C2-DF87-52D9-24AB2F5A66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890046"/>
            <a:ext cx="6931484" cy="187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69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F8672C-ADC4-6B5D-E27D-0F3653058EBF}"/>
              </a:ext>
            </a:extLst>
          </p:cNvPr>
          <p:cNvSpPr/>
          <p:nvPr/>
        </p:nvSpPr>
        <p:spPr>
          <a:xfrm>
            <a:off x="826875" y="1196875"/>
            <a:ext cx="7304926" cy="32980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0" i="0" dirty="0">
                <a:solidFill>
                  <a:srgbClr val="000000"/>
                </a:solidFill>
                <a:effectLst/>
              </a:rPr>
              <a:t>Qua bài học hôm nay, các em biết thêm được điều gì?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6104A1-EF35-A853-0FBF-778EA7D7611B}"/>
              </a:ext>
            </a:extLst>
          </p:cNvPr>
          <p:cNvSpPr txBox="1"/>
          <p:nvPr/>
        </p:nvSpPr>
        <p:spPr>
          <a:xfrm>
            <a:off x="3162728" y="965771"/>
            <a:ext cx="586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n-lt"/>
              </a:rPr>
              <a:t>HƯỚNG DẪN VỀ NHÀ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9182A0-7283-CC86-AA9E-8D36642023AD}"/>
              </a:ext>
            </a:extLst>
          </p:cNvPr>
          <p:cNvSpPr/>
          <p:nvPr/>
        </p:nvSpPr>
        <p:spPr>
          <a:xfrm>
            <a:off x="2877804" y="1862191"/>
            <a:ext cx="5977847" cy="31336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dirty="0" err="1">
                <a:solidFill>
                  <a:srgbClr val="000000"/>
                </a:solidFill>
                <a:effectLst/>
              </a:rPr>
              <a:t>Ôn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cách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diện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chữ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nhật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diện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vuông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637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3885116" y="685065"/>
            <a:ext cx="682295" cy="70439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11328400" y="777038"/>
            <a:ext cx="863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0400" y="6375400"/>
            <a:ext cx="13004799" cy="482600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>
          <a:xfrm>
            <a:off x="188747" y="1000673"/>
            <a:ext cx="3696369" cy="622299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Trò</a:t>
            </a:r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chơi</a:t>
            </a:r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: “</a:t>
            </a:r>
            <a:r>
              <a:rPr lang="en-US" sz="2667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Đố</a:t>
            </a:r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”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2176993"/>
            <a:ext cx="5486400" cy="4314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Quan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sát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tranh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nói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cho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nghe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thông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tin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về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bức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tranh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. </a:t>
            </a:r>
          </a:p>
          <a:p>
            <a:pPr marL="381019" indent="-381019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Nhóm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này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chỉ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vào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một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bất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kì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trong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tranh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rồi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đố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nhóm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kia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tính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được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của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itchFamily="34" charset="0"/>
              </a:rPr>
              <a:t>đó</a:t>
            </a:r>
            <a:r>
              <a:rPr lang="en-US" sz="2600" dirty="0"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19251" y="1705070"/>
            <a:ext cx="36006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u="sng" dirty="0">
                <a:latin typeface="UTM Avo" panose="02040603050506020204" pitchFamily="18" charset="0"/>
                <a:cs typeface="Arial" pitchFamily="34" charset="0"/>
              </a:rPr>
              <a:t>HOẠT ĐỘNG NHÓM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655C72-EC8E-4308-181E-594DB3987C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337"/>
          <a:stretch/>
        </p:blipFill>
        <p:spPr>
          <a:xfrm>
            <a:off x="5185724" y="1311822"/>
            <a:ext cx="7362341" cy="3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1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AEE58E-9C7E-02C4-9456-B396F8B26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37" r="35066"/>
          <a:stretch/>
        </p:blipFill>
        <p:spPr>
          <a:xfrm>
            <a:off x="-133225" y="1169641"/>
            <a:ext cx="6817764" cy="533535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777038"/>
            <a:ext cx="660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328400" y="777038"/>
            <a:ext cx="863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60400" y="6616700"/>
            <a:ext cx="13004799" cy="241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371729" y="1911417"/>
            <a:ext cx="4851597" cy="483001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458585" y="1301817"/>
            <a:ext cx="2027572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Arial" pitchFamily="34" charset="0"/>
              </a:rPr>
              <a:t>10 </a:t>
            </a:r>
            <a:r>
              <a:rPr lang="vi-VN" sz="2400" dirty="0">
                <a:solidFill>
                  <a:schemeClr val="bg1"/>
                </a:solidFill>
                <a:cs typeface="Arial" pitchFamily="34" charset="0"/>
              </a:rPr>
              <a:t>cm</a:t>
            </a:r>
            <a:r>
              <a:rPr lang="vi-VN" sz="2400" baseline="30000" dirty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sz="2400" dirty="0">
                <a:cs typeface="Arial" pitchFamily="34" charset="0"/>
              </a:rPr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1353380" y="5251383"/>
            <a:ext cx="1922277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Arial" pitchFamily="34" charset="0"/>
              </a:rPr>
              <a:t>16 </a:t>
            </a:r>
            <a:r>
              <a:rPr lang="vi-VN" sz="2400" dirty="0">
                <a:solidFill>
                  <a:schemeClr val="bg1"/>
                </a:solidFill>
                <a:cs typeface="Arial" pitchFamily="34" charset="0"/>
              </a:rPr>
              <a:t>cm</a:t>
            </a:r>
            <a:r>
              <a:rPr lang="vi-VN" sz="2400" baseline="30000" dirty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sz="2400" dirty="0">
                <a:cs typeface="Arial" pitchFamily="34" charset="0"/>
              </a:rPr>
              <a:t> </a:t>
            </a:r>
          </a:p>
        </p:txBody>
      </p:sp>
      <p:sp>
        <p:nvSpPr>
          <p:cNvPr id="16" name="Oval 15"/>
          <p:cNvSpPr/>
          <p:nvPr/>
        </p:nvSpPr>
        <p:spPr>
          <a:xfrm>
            <a:off x="3795752" y="6020901"/>
            <a:ext cx="16710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Arial" pitchFamily="34" charset="0"/>
              </a:rPr>
              <a:t>9 </a:t>
            </a:r>
            <a:r>
              <a:rPr lang="vi-VN" sz="2400" dirty="0">
                <a:solidFill>
                  <a:schemeClr val="bg1"/>
                </a:solidFill>
                <a:cs typeface="Arial" pitchFamily="34" charset="0"/>
              </a:rPr>
              <a:t>cm</a:t>
            </a:r>
            <a:r>
              <a:rPr lang="vi-VN" sz="2400" baseline="30000" dirty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sz="2400" dirty="0">
                <a:cs typeface="Arial" pitchFamily="34" charset="0"/>
              </a:rPr>
              <a:t> </a:t>
            </a:r>
          </a:p>
        </p:txBody>
      </p:sp>
      <p:sp>
        <p:nvSpPr>
          <p:cNvPr id="17" name="Oval 16"/>
          <p:cNvSpPr/>
          <p:nvPr/>
        </p:nvSpPr>
        <p:spPr>
          <a:xfrm>
            <a:off x="6192634" y="2819400"/>
            <a:ext cx="16710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Arial" pitchFamily="34" charset="0"/>
              </a:rPr>
              <a:t>9 </a:t>
            </a:r>
            <a:r>
              <a:rPr lang="vi-VN" sz="2400" dirty="0">
                <a:solidFill>
                  <a:schemeClr val="bg1"/>
                </a:solidFill>
                <a:cs typeface="Arial" pitchFamily="34" charset="0"/>
              </a:rPr>
              <a:t>cm</a:t>
            </a:r>
            <a:r>
              <a:rPr lang="vi-VN" sz="2400" baseline="30000" dirty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sz="2400" dirty="0">
                <a:cs typeface="Arial" pitchFamily="34" charset="0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8CB201-5FDE-F86B-7CDC-DC1DA191162F}"/>
              </a:ext>
            </a:extLst>
          </p:cNvPr>
          <p:cNvSpPr/>
          <p:nvPr/>
        </p:nvSpPr>
        <p:spPr>
          <a:xfrm>
            <a:off x="3855004" y="1298617"/>
            <a:ext cx="1802417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Arial" pitchFamily="34" charset="0"/>
              </a:rPr>
              <a:t>15 </a:t>
            </a:r>
            <a:r>
              <a:rPr lang="vi-VN" sz="2400" dirty="0">
                <a:solidFill>
                  <a:schemeClr val="bg1"/>
                </a:solidFill>
                <a:cs typeface="Arial" pitchFamily="34" charset="0"/>
              </a:rPr>
              <a:t>cm</a:t>
            </a:r>
            <a:r>
              <a:rPr lang="vi-VN" sz="2400" baseline="30000" dirty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sz="2400" dirty="0"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532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1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0432FF-912C-7C2B-DA9A-4DD6FDF010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37" r="61199" b="58589"/>
          <a:stretch/>
        </p:blipFill>
        <p:spPr>
          <a:xfrm>
            <a:off x="753149" y="2513956"/>
            <a:ext cx="6113322" cy="315356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777038"/>
            <a:ext cx="660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328400" y="777038"/>
            <a:ext cx="863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37050" y="6019800"/>
            <a:ext cx="13004799" cy="838200"/>
          </a:xfrm>
          <a:prstGeom prst="rect">
            <a:avLst/>
          </a:prstGeom>
        </p:spPr>
      </p:pic>
      <p:sp>
        <p:nvSpPr>
          <p:cNvPr id="9" name="Pentagon 8"/>
          <p:cNvSpPr/>
          <p:nvPr/>
        </p:nvSpPr>
        <p:spPr>
          <a:xfrm>
            <a:off x="-131011" y="1428082"/>
            <a:ext cx="1705811" cy="622299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 </a:t>
            </a:r>
            <a:r>
              <a:rPr lang="vi-VN" sz="2667" b="1" dirty="0">
                <a:latin typeface="Arial" pitchFamily="34" charset="0"/>
                <a:cs typeface="Arial" pitchFamily="34" charset="0"/>
              </a:rPr>
              <a:t>Lưu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ý: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99389" y="1313780"/>
            <a:ext cx="9960811" cy="8509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18055" y="1470680"/>
            <a:ext cx="9942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mỗi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, ta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thể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dùng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phép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nhân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cho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nhanh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7516" y="3176337"/>
            <a:ext cx="375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1</a:t>
            </a:r>
            <a:endParaRPr lang="en-US" sz="933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8793" y="3180348"/>
            <a:ext cx="375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  <a:endParaRPr lang="en-US" sz="933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9116" y="3176337"/>
            <a:ext cx="375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3</a:t>
            </a:r>
            <a:endParaRPr lang="en-US" sz="933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80316" y="3200400"/>
            <a:ext cx="375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4</a:t>
            </a:r>
            <a:endParaRPr lang="en-US" sz="933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89916" y="3200400"/>
            <a:ext cx="375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5</a:t>
            </a:r>
            <a:endParaRPr lang="en-US" sz="933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6470465" y="4090737"/>
            <a:ext cx="232251" cy="863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25186" y="4286575"/>
            <a:ext cx="375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  <a:endParaRPr lang="en-US" sz="933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467601" y="3175000"/>
            <a:ext cx="3612147" cy="2082800"/>
            <a:chOff x="11201400" y="4762500"/>
            <a:chExt cx="5418221" cy="31242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11201400" y="4762500"/>
              <a:ext cx="5418221" cy="3124200"/>
            </a:xfrm>
            <a:prstGeom prst="roundRect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209421" y="4893440"/>
              <a:ext cx="5249778" cy="2794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A: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có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tất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cả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5 x 2 = 10 </a:t>
              </a:r>
            </a:p>
            <a:p>
              <a:pPr algn="ctr">
                <a:lnSpc>
                  <a:spcPct val="150000"/>
                </a:lnSpc>
              </a:pP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vuông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1 cm</a:t>
              </a:r>
              <a:r>
                <a:rPr lang="en-US" sz="2667" baseline="300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2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5263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/>
      <p:bldP spid="8" grpId="0"/>
      <p:bldP spid="18" grpId="0"/>
      <p:bldP spid="20" grpId="0"/>
      <p:bldP spid="21" grpId="0"/>
      <p:bldP spid="22" grpId="0"/>
      <p:bldP spid="10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A922FB-C7D0-DB70-0F64-9B8BE82BFEDB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D71C67C9-9BA2-86A2-2DFA-86D683B832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B2D9F1-D70B-CB34-B969-2533A2481406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314908" y="72642"/>
            <a:ext cx="682295" cy="70439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777038"/>
            <a:ext cx="660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328400" y="777038"/>
            <a:ext cx="863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0400" y="6393244"/>
            <a:ext cx="13004799" cy="46475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07910" y="903639"/>
            <a:ext cx="8502642" cy="609600"/>
            <a:chOff x="-77204" y="2907632"/>
            <a:chExt cx="12753963" cy="9144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" name="Pentagon 1"/>
            <p:cNvSpPr/>
            <p:nvPr/>
          </p:nvSpPr>
          <p:spPr>
            <a:xfrm>
              <a:off x="-77204" y="2907632"/>
              <a:ext cx="12753963" cy="914400"/>
            </a:xfrm>
            <a:prstGeom prst="homePlat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96516" y="3010889"/>
              <a:ext cx="12025407" cy="69249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vi-VN" sz="2400" b="1" dirty="0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Khám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phá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quy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tắc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tính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diện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tích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hình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chữ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nhật</a:t>
              </a:r>
              <a:r>
                <a:rPr lang="vi-VN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.</a:t>
              </a:r>
              <a:endParaRPr lang="en-US" sz="2400" dirty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14400" y="2040390"/>
            <a:ext cx="3810000" cy="318616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99906" y="5566873"/>
            <a:ext cx="3359325" cy="5984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Hoạt</a:t>
            </a:r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động</a:t>
            </a:r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nhóm</a:t>
            </a:r>
            <a:endParaRPr lang="en-US" sz="2667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84688" y="3009060"/>
            <a:ext cx="5736912" cy="2876463"/>
            <a:chOff x="8001000" y="3304290"/>
            <a:chExt cx="7080109" cy="4314695"/>
          </a:xfrm>
        </p:grpSpPr>
        <p:sp>
          <p:nvSpPr>
            <p:cNvPr id="17" name="Rounded Rectangle 16"/>
            <p:cNvSpPr/>
            <p:nvPr/>
          </p:nvSpPr>
          <p:spPr>
            <a:xfrm>
              <a:off x="8001000" y="3304290"/>
              <a:ext cx="7080109" cy="407369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>
                <a:latin typeface="UTM Avo" panose="020406030505060202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116986" y="3485834"/>
              <a:ext cx="6927708" cy="41331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>
                <a:latin typeface="UTM Avo" panose="020406030505060202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38941" y="3796248"/>
              <a:ext cx="6483798" cy="3344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vi-VN" sz="2400" dirty="0">
                  <a:latin typeface="+mn-lt"/>
                </a:rPr>
                <a:t>Mỗi nhóm có một mảnh giấy hình chữ nhật với các cạnh có thể là 5 cm và 2 cm; 6 cm và 4 cm, … và một lưới ô vuông. </a:t>
              </a:r>
              <a:endParaRPr lang="en-US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111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314908" y="72642"/>
            <a:ext cx="682295" cy="70439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777038"/>
            <a:ext cx="660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328400" y="777038"/>
            <a:ext cx="863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0400" y="6393244"/>
            <a:ext cx="13004799" cy="46475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971460"/>
            <a:ext cx="8502642" cy="609600"/>
            <a:chOff x="-77204" y="2907632"/>
            <a:chExt cx="12753963" cy="9144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" name="Pentagon 1"/>
            <p:cNvSpPr/>
            <p:nvPr/>
          </p:nvSpPr>
          <p:spPr>
            <a:xfrm>
              <a:off x="-77204" y="2907632"/>
              <a:ext cx="12753963" cy="914400"/>
            </a:xfrm>
            <a:prstGeom prst="homePlat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96516" y="3010889"/>
              <a:ext cx="12025407" cy="69249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vi-VN" sz="2400" b="1" dirty="0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Khám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phá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quy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tắc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tính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diện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tích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hình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chữ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nhật</a:t>
              </a:r>
              <a:r>
                <a:rPr lang="vi-VN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.</a:t>
              </a:r>
              <a:endParaRPr lang="en-US" sz="2400" dirty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2480" y="1992062"/>
            <a:ext cx="3430287" cy="318616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60072" y="5586778"/>
            <a:ext cx="3310179" cy="59844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Hoạt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động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nhóm</a:t>
            </a:r>
            <a:endParaRPr lang="en-US" sz="2667" b="1" dirty="0">
              <a:latin typeface="UTM Avo" panose="02040603050506020204" pitchFamily="18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020255" y="3976137"/>
            <a:ext cx="7889835" cy="1516869"/>
            <a:chOff x="8001001" y="3304290"/>
            <a:chExt cx="9737099" cy="2275303"/>
          </a:xfrm>
        </p:grpSpPr>
        <p:sp>
          <p:nvSpPr>
            <p:cNvPr id="17" name="Rounded Rectangle 16"/>
            <p:cNvSpPr/>
            <p:nvPr/>
          </p:nvSpPr>
          <p:spPr>
            <a:xfrm>
              <a:off x="8001001" y="3304290"/>
              <a:ext cx="9561181" cy="213365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153400" y="3456690"/>
              <a:ext cx="9408784" cy="21229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61024" y="3518797"/>
              <a:ext cx="9377076" cy="1682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vi-VN" sz="2400" dirty="0">
                  <a:latin typeface="+mn-lt"/>
                </a:rPr>
                <a:t>Dùng lưới ô vuông để tính diện tích mảnh giấy hình chữ nhật. </a:t>
              </a:r>
              <a:endParaRPr lang="en-US" sz="2400" dirty="0"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32073" y="2179500"/>
            <a:ext cx="7903203" cy="1484705"/>
            <a:chOff x="5862068" y="7538146"/>
            <a:chExt cx="11854805" cy="2227058"/>
          </a:xfrm>
        </p:grpSpPr>
        <p:sp>
          <p:nvSpPr>
            <p:cNvPr id="21" name="Rounded Rectangle 20"/>
            <p:cNvSpPr/>
            <p:nvPr/>
          </p:nvSpPr>
          <p:spPr>
            <a:xfrm>
              <a:off x="5862068" y="7538146"/>
              <a:ext cx="11620936" cy="199200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047298" y="7690544"/>
              <a:ext cx="11435708" cy="20746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19705" y="7690545"/>
              <a:ext cx="11397168" cy="1682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vi-VN" sz="2400" dirty="0">
                  <a:latin typeface="+mn-lt"/>
                </a:rPr>
                <a:t>Đo chiều dài và chiều rộng của mảnh giấy hình chữ nhật. </a:t>
              </a:r>
              <a:endParaRPr lang="en-US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708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314908" y="72642"/>
            <a:ext cx="682295" cy="70439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0" y="777038"/>
            <a:ext cx="660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328400" y="777038"/>
            <a:ext cx="863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0400" y="6375400"/>
            <a:ext cx="13004799" cy="482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942752"/>
            <a:ext cx="8502642" cy="609600"/>
            <a:chOff x="-77204" y="2907632"/>
            <a:chExt cx="12753963" cy="9144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Pentagon 10"/>
            <p:cNvSpPr/>
            <p:nvPr/>
          </p:nvSpPr>
          <p:spPr>
            <a:xfrm>
              <a:off x="-77204" y="2907632"/>
              <a:ext cx="12753963" cy="914400"/>
            </a:xfrm>
            <a:prstGeom prst="homePlat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6516" y="3010889"/>
              <a:ext cx="12025407" cy="69249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vi-VN" sz="2400" b="1" dirty="0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Khám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phá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quy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tắc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tính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diện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tích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hình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chữ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nhật</a:t>
              </a:r>
              <a:r>
                <a:rPr lang="vi-VN" sz="2400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.</a:t>
              </a:r>
              <a:endParaRPr lang="en-US" sz="2400" dirty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09261" y="2260794"/>
            <a:ext cx="4073080" cy="340616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422400" y="5776960"/>
            <a:ext cx="3245293" cy="59844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Hoạt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động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nhóm</a:t>
            </a:r>
            <a:endParaRPr lang="en-US" sz="2667" b="1" dirty="0">
              <a:latin typeface="UTM Avo" panose="02040603050506020204" pitchFamily="18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61470" y="2097457"/>
            <a:ext cx="6174677" cy="4008455"/>
            <a:chOff x="7467204" y="3283686"/>
            <a:chExt cx="9262015" cy="6012682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21289569">
              <a:off x="7467204" y="3283686"/>
              <a:ext cx="9262015" cy="601268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126126" y="4477314"/>
              <a:ext cx="6096000" cy="3344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Tìm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mối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liên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hệ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giữa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diện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tích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mảnh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giấy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với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chiều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dài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và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chiều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rộng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của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mảnh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giấy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đó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6150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760</Words>
  <Application>Microsoft Office PowerPoint</Application>
  <PresentationFormat>Widescreen</PresentationFormat>
  <Paragraphs>97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UTM Avo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8</cp:revision>
  <dcterms:modified xsi:type="dcterms:W3CDTF">2023-09-08T02:54:28Z</dcterms:modified>
</cp:coreProperties>
</file>